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F0A622"/>
    <a:srgbClr val="5B7191"/>
    <a:srgbClr val="EAEEF3"/>
    <a:srgbClr val="CE1D02"/>
    <a:srgbClr val="E3EAF6"/>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6" autoAdjust="0"/>
    <p:restoredTop sz="86447"/>
  </p:normalViewPr>
  <p:slideViewPr>
    <p:cSldViewPr snapToGrid="0" snapToObjects="1">
      <p:cViewPr varScale="1">
        <p:scale>
          <a:sx n="128" d="100"/>
          <a:sy n="128" d="100"/>
        </p:scale>
        <p:origin x="6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049&amp;utm_campaign=/content/contingency-plan-templates&amp;utm_medium=Business+Contingency+Framework+power+point+11049&amp;lpa=Business+Contingency+Framework+power+point+11049"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10;&#10;Description automatically generated">
            <a:extLst>
              <a:ext uri="{FF2B5EF4-FFF2-40B4-BE49-F238E27FC236}">
                <a16:creationId xmlns:a16="http://schemas.microsoft.com/office/drawing/2014/main" id="{E702F750-622C-5148-B340-771A6A116F9F}"/>
              </a:ext>
            </a:extLst>
          </p:cNvPr>
          <p:cNvPicPr>
            <a:picLocks noChangeAspect="1"/>
          </p:cNvPicPr>
          <p:nvPr/>
        </p:nvPicPr>
        <p:blipFill>
          <a:blip r:embed="rId2">
            <a:alphaModFix amt="40000"/>
          </a:blip>
          <a:stretch>
            <a:fillRect/>
          </a:stretch>
        </p:blipFill>
        <p:spPr>
          <a:xfrm>
            <a:off x="7766629" y="51319"/>
            <a:ext cx="5280660" cy="6384290"/>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BUSINESS CONTINGENCY FRAMEWORK</a:t>
            </a:r>
          </a:p>
        </p:txBody>
      </p:sp>
      <p:sp>
        <p:nvSpPr>
          <p:cNvPr id="37" name="Rectangle 7">
            <a:extLst>
              <a:ext uri="{FF2B5EF4-FFF2-40B4-BE49-F238E27FC236}">
                <a16:creationId xmlns:a16="http://schemas.microsoft.com/office/drawing/2014/main" id="{3A8E0981-4678-3D40-82EF-A9D440FF46C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6" name="TextBox 65">
            <a:extLst>
              <a:ext uri="{FF2B5EF4-FFF2-40B4-BE49-F238E27FC236}">
                <a16:creationId xmlns:a16="http://schemas.microsoft.com/office/drawing/2014/main" id="{17FF0C53-29EF-B546-A239-FDE2DED26FA7}"/>
              </a:ext>
            </a:extLst>
          </p:cNvPr>
          <p:cNvSpPr txBox="1"/>
          <p:nvPr/>
        </p:nvSpPr>
        <p:spPr>
          <a:xfrm>
            <a:off x="2108200" y="6477000"/>
            <a:ext cx="92650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BUSINESS CONTINGENCY FRAMEWORK</a:t>
            </a:r>
          </a:p>
        </p:txBody>
      </p:sp>
      <p:sp>
        <p:nvSpPr>
          <p:cNvPr id="67" name="Parallelogram 66">
            <a:extLst>
              <a:ext uri="{FF2B5EF4-FFF2-40B4-BE49-F238E27FC236}">
                <a16:creationId xmlns:a16="http://schemas.microsoft.com/office/drawing/2014/main" id="{781E1FFC-7036-1C43-A712-825FC03181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22F4D76-BF44-4340-8B62-496380FDD363}"/>
              </a:ext>
            </a:extLst>
          </p:cNvPr>
          <p:cNvSpPr txBox="1"/>
          <p:nvPr/>
        </p:nvSpPr>
        <p:spPr>
          <a:xfrm>
            <a:off x="409776" y="1177927"/>
            <a:ext cx="1059906" cy="707886"/>
          </a:xfrm>
          <a:prstGeom prst="rect">
            <a:avLst/>
          </a:prstGeom>
          <a:noFill/>
        </p:spPr>
        <p:txBody>
          <a:bodyPr wrap="none" rtlCol="0">
            <a:spAutoFit/>
          </a:bodyPr>
          <a:lstStyle/>
          <a:p>
            <a:r>
              <a:rPr lang="en-US" sz="2000" dirty="0">
                <a:solidFill>
                  <a:schemeClr val="tx2">
                    <a:lumMod val="60000"/>
                    <a:lumOff val="40000"/>
                  </a:schemeClr>
                </a:solidFill>
                <a:latin typeface="Century Gothic" panose="020B0502020202020204" pitchFamily="34" charset="0"/>
              </a:rPr>
              <a:t>STEP</a:t>
            </a:r>
            <a:r>
              <a:rPr lang="en-US" dirty="0">
                <a:solidFill>
                  <a:schemeClr val="tx2">
                    <a:lumMod val="60000"/>
                    <a:lumOff val="40000"/>
                  </a:schemeClr>
                </a:solidFill>
                <a:latin typeface="Century Gothic" panose="020B0502020202020204" pitchFamily="34" charset="0"/>
              </a:rPr>
              <a:t> </a:t>
            </a:r>
            <a:r>
              <a:rPr lang="en-US" sz="4000" dirty="0">
                <a:solidFill>
                  <a:schemeClr val="tx2">
                    <a:lumMod val="50000"/>
                  </a:schemeClr>
                </a:solidFill>
                <a:latin typeface="Century Gothic" panose="020B0502020202020204" pitchFamily="34" charset="0"/>
              </a:rPr>
              <a:t>1</a:t>
            </a:r>
          </a:p>
        </p:txBody>
      </p:sp>
      <p:sp>
        <p:nvSpPr>
          <p:cNvPr id="68" name="TextBox 67">
            <a:extLst>
              <a:ext uri="{FF2B5EF4-FFF2-40B4-BE49-F238E27FC236}">
                <a16:creationId xmlns:a16="http://schemas.microsoft.com/office/drawing/2014/main" id="{55F1E9B2-2BF2-F145-BA66-83F01E67369A}"/>
              </a:ext>
            </a:extLst>
          </p:cNvPr>
          <p:cNvSpPr txBox="1"/>
          <p:nvPr/>
        </p:nvSpPr>
        <p:spPr>
          <a:xfrm>
            <a:off x="1706752" y="1177926"/>
            <a:ext cx="2537257" cy="738664"/>
          </a:xfrm>
          <a:prstGeom prst="rect">
            <a:avLst/>
          </a:prstGeom>
          <a:noFill/>
        </p:spPr>
        <p:txBody>
          <a:bodyPr wrap="square" rtlCol="0">
            <a:spAutoFit/>
          </a:bodyPr>
          <a:lstStyle/>
          <a:p>
            <a:r>
              <a:rPr lang="en-US" sz="2100" dirty="0">
                <a:solidFill>
                  <a:schemeClr val="tx2">
                    <a:lumMod val="50000"/>
                  </a:schemeClr>
                </a:solidFill>
                <a:latin typeface="Century Gothic" panose="020B0502020202020204" pitchFamily="34" charset="0"/>
              </a:rPr>
              <a:t>BUSINESS IMPACT ANALYSIS</a:t>
            </a:r>
          </a:p>
        </p:txBody>
      </p:sp>
      <p:sp>
        <p:nvSpPr>
          <p:cNvPr id="69" name="TextBox 68">
            <a:extLst>
              <a:ext uri="{FF2B5EF4-FFF2-40B4-BE49-F238E27FC236}">
                <a16:creationId xmlns:a16="http://schemas.microsoft.com/office/drawing/2014/main" id="{97A30B2A-8029-1147-9EBF-055F3E441695}"/>
              </a:ext>
            </a:extLst>
          </p:cNvPr>
          <p:cNvSpPr txBox="1"/>
          <p:nvPr/>
        </p:nvSpPr>
        <p:spPr>
          <a:xfrm>
            <a:off x="4425372" y="1177926"/>
            <a:ext cx="6867858" cy="738664"/>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During this phase, you assess potential impacts that could harm your business, and you create a Business Impact Analysis (BIA). Review the BIA with senior management and key stakeholders to ensure visibility.</a:t>
            </a:r>
          </a:p>
        </p:txBody>
      </p:sp>
      <p:sp>
        <p:nvSpPr>
          <p:cNvPr id="70" name="TextBox 69">
            <a:extLst>
              <a:ext uri="{FF2B5EF4-FFF2-40B4-BE49-F238E27FC236}">
                <a16:creationId xmlns:a16="http://schemas.microsoft.com/office/drawing/2014/main" id="{58155382-7B73-2146-B825-531CC3143824}"/>
              </a:ext>
            </a:extLst>
          </p:cNvPr>
          <p:cNvSpPr txBox="1"/>
          <p:nvPr/>
        </p:nvSpPr>
        <p:spPr>
          <a:xfrm>
            <a:off x="409776" y="2279615"/>
            <a:ext cx="1059906" cy="707886"/>
          </a:xfrm>
          <a:prstGeom prst="rect">
            <a:avLst/>
          </a:prstGeom>
          <a:noFill/>
        </p:spPr>
        <p:txBody>
          <a:bodyPr wrap="none" rtlCol="0">
            <a:spAutoFit/>
          </a:bodyPr>
          <a:lstStyle/>
          <a:p>
            <a:r>
              <a:rPr lang="en-US" sz="2000" dirty="0">
                <a:solidFill>
                  <a:schemeClr val="tx2">
                    <a:lumMod val="60000"/>
                    <a:lumOff val="40000"/>
                  </a:schemeClr>
                </a:solidFill>
                <a:latin typeface="Century Gothic" panose="020B0502020202020204" pitchFamily="34" charset="0"/>
              </a:rPr>
              <a:t>STEP</a:t>
            </a:r>
            <a:r>
              <a:rPr lang="en-US" dirty="0">
                <a:solidFill>
                  <a:schemeClr val="tx2">
                    <a:lumMod val="60000"/>
                    <a:lumOff val="40000"/>
                  </a:schemeClr>
                </a:solidFill>
                <a:latin typeface="Century Gothic" panose="020B0502020202020204" pitchFamily="34" charset="0"/>
              </a:rPr>
              <a:t> </a:t>
            </a:r>
            <a:r>
              <a:rPr lang="en-US" sz="4000" dirty="0">
                <a:solidFill>
                  <a:schemeClr val="tx2">
                    <a:lumMod val="75000"/>
                  </a:schemeClr>
                </a:solidFill>
                <a:latin typeface="Century Gothic" panose="020B0502020202020204" pitchFamily="34" charset="0"/>
              </a:rPr>
              <a:t>2</a:t>
            </a:r>
          </a:p>
        </p:txBody>
      </p:sp>
      <p:sp>
        <p:nvSpPr>
          <p:cNvPr id="71" name="TextBox 70">
            <a:extLst>
              <a:ext uri="{FF2B5EF4-FFF2-40B4-BE49-F238E27FC236}">
                <a16:creationId xmlns:a16="http://schemas.microsoft.com/office/drawing/2014/main" id="{EFF0CA27-F872-9145-8F1C-7CD8DF02A159}"/>
              </a:ext>
            </a:extLst>
          </p:cNvPr>
          <p:cNvSpPr txBox="1"/>
          <p:nvPr/>
        </p:nvSpPr>
        <p:spPr>
          <a:xfrm>
            <a:off x="1706752" y="2279614"/>
            <a:ext cx="2537257" cy="738664"/>
          </a:xfrm>
          <a:prstGeom prst="rect">
            <a:avLst/>
          </a:prstGeom>
          <a:noFill/>
        </p:spPr>
        <p:txBody>
          <a:bodyPr wrap="square" rtlCol="0">
            <a:spAutoFit/>
          </a:bodyPr>
          <a:lstStyle/>
          <a:p>
            <a:r>
              <a:rPr lang="en-US" sz="2100" dirty="0">
                <a:solidFill>
                  <a:schemeClr val="tx2">
                    <a:lumMod val="50000"/>
                  </a:schemeClr>
                </a:solidFill>
                <a:latin typeface="Century Gothic" panose="020B0502020202020204" pitchFamily="34" charset="0"/>
              </a:rPr>
              <a:t>RECOVERY STRATEGIES</a:t>
            </a:r>
          </a:p>
        </p:txBody>
      </p:sp>
      <p:sp>
        <p:nvSpPr>
          <p:cNvPr id="72" name="TextBox 71">
            <a:extLst>
              <a:ext uri="{FF2B5EF4-FFF2-40B4-BE49-F238E27FC236}">
                <a16:creationId xmlns:a16="http://schemas.microsoft.com/office/drawing/2014/main" id="{441B4689-DE1C-D841-B7F4-E6023C6C5C12}"/>
              </a:ext>
            </a:extLst>
          </p:cNvPr>
          <p:cNvSpPr txBox="1"/>
          <p:nvPr/>
        </p:nvSpPr>
        <p:spPr>
          <a:xfrm>
            <a:off x="4425372" y="2279614"/>
            <a:ext cx="6867858" cy="954107"/>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Identify and document all resource requirements based on the BIAs you completed in the previous step. Determine a plausible recovery strategy based on the needs of the business and the BIA, and document and implement those strategies.</a:t>
            </a:r>
          </a:p>
        </p:txBody>
      </p:sp>
      <p:sp>
        <p:nvSpPr>
          <p:cNvPr id="73" name="TextBox 72">
            <a:extLst>
              <a:ext uri="{FF2B5EF4-FFF2-40B4-BE49-F238E27FC236}">
                <a16:creationId xmlns:a16="http://schemas.microsoft.com/office/drawing/2014/main" id="{134AFFE7-7E04-664F-81C5-823EC97C5BAC}"/>
              </a:ext>
            </a:extLst>
          </p:cNvPr>
          <p:cNvSpPr txBox="1"/>
          <p:nvPr/>
        </p:nvSpPr>
        <p:spPr>
          <a:xfrm>
            <a:off x="409776" y="3627486"/>
            <a:ext cx="1059906" cy="707886"/>
          </a:xfrm>
          <a:prstGeom prst="rect">
            <a:avLst/>
          </a:prstGeom>
          <a:noFill/>
        </p:spPr>
        <p:txBody>
          <a:bodyPr wrap="none" rtlCol="0">
            <a:spAutoFit/>
          </a:bodyPr>
          <a:lstStyle/>
          <a:p>
            <a:r>
              <a:rPr lang="en-US" sz="2000" dirty="0">
                <a:solidFill>
                  <a:schemeClr val="tx2">
                    <a:lumMod val="60000"/>
                    <a:lumOff val="40000"/>
                  </a:schemeClr>
                </a:solidFill>
                <a:latin typeface="Century Gothic" panose="020B0502020202020204" pitchFamily="34" charset="0"/>
              </a:rPr>
              <a:t>STEP</a:t>
            </a:r>
            <a:r>
              <a:rPr lang="en-US" dirty="0">
                <a:solidFill>
                  <a:schemeClr val="tx2">
                    <a:lumMod val="60000"/>
                    <a:lumOff val="40000"/>
                  </a:schemeClr>
                </a:solidFill>
                <a:latin typeface="Century Gothic" panose="020B0502020202020204" pitchFamily="34" charset="0"/>
              </a:rPr>
              <a:t> </a:t>
            </a:r>
            <a:r>
              <a:rPr lang="en-US" sz="4000" dirty="0">
                <a:solidFill>
                  <a:schemeClr val="tx2"/>
                </a:solidFill>
                <a:latin typeface="Century Gothic" panose="020B0502020202020204" pitchFamily="34" charset="0"/>
              </a:rPr>
              <a:t>3</a:t>
            </a:r>
          </a:p>
        </p:txBody>
      </p:sp>
      <p:sp>
        <p:nvSpPr>
          <p:cNvPr id="74" name="TextBox 73">
            <a:extLst>
              <a:ext uri="{FF2B5EF4-FFF2-40B4-BE49-F238E27FC236}">
                <a16:creationId xmlns:a16="http://schemas.microsoft.com/office/drawing/2014/main" id="{C8F2B269-3A95-8C46-82D1-296AF9BBC7DE}"/>
              </a:ext>
            </a:extLst>
          </p:cNvPr>
          <p:cNvSpPr txBox="1"/>
          <p:nvPr/>
        </p:nvSpPr>
        <p:spPr>
          <a:xfrm>
            <a:off x="1706752" y="3627485"/>
            <a:ext cx="2537257" cy="738664"/>
          </a:xfrm>
          <a:prstGeom prst="rect">
            <a:avLst/>
          </a:prstGeom>
          <a:noFill/>
        </p:spPr>
        <p:txBody>
          <a:bodyPr wrap="square" rtlCol="0">
            <a:spAutoFit/>
          </a:bodyPr>
          <a:lstStyle/>
          <a:p>
            <a:r>
              <a:rPr lang="en-US" sz="2100" dirty="0">
                <a:solidFill>
                  <a:schemeClr val="tx2">
                    <a:lumMod val="50000"/>
                  </a:schemeClr>
                </a:solidFill>
                <a:latin typeface="Century Gothic" panose="020B0502020202020204" pitchFamily="34" charset="0"/>
              </a:rPr>
              <a:t>PLAN DEVELOPMENT</a:t>
            </a:r>
          </a:p>
        </p:txBody>
      </p:sp>
      <p:sp>
        <p:nvSpPr>
          <p:cNvPr id="75" name="TextBox 74">
            <a:extLst>
              <a:ext uri="{FF2B5EF4-FFF2-40B4-BE49-F238E27FC236}">
                <a16:creationId xmlns:a16="http://schemas.microsoft.com/office/drawing/2014/main" id="{A47393F3-6B3B-7B47-B3D7-8F0A444991C1}"/>
              </a:ext>
            </a:extLst>
          </p:cNvPr>
          <p:cNvSpPr txBox="1"/>
          <p:nvPr/>
        </p:nvSpPr>
        <p:spPr>
          <a:xfrm>
            <a:off x="4425372" y="3627485"/>
            <a:ext cx="6867858" cy="1169551"/>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Develop the framework for the contingency plan; establish and organize the recovery teams; and develop a plan of relocation in the case of disruption or disaster. Create a thorough business contingency plan (BCP) and IT disaster recovery plan, and document all in a flexible, circulating document. Gain upper management approval upon completion.</a:t>
            </a:r>
          </a:p>
        </p:txBody>
      </p:sp>
      <p:sp>
        <p:nvSpPr>
          <p:cNvPr id="76" name="TextBox 75">
            <a:extLst>
              <a:ext uri="{FF2B5EF4-FFF2-40B4-BE49-F238E27FC236}">
                <a16:creationId xmlns:a16="http://schemas.microsoft.com/office/drawing/2014/main" id="{7DA7645B-ACB4-7F41-8F3B-691077A5EEC8}"/>
              </a:ext>
            </a:extLst>
          </p:cNvPr>
          <p:cNvSpPr txBox="1"/>
          <p:nvPr/>
        </p:nvSpPr>
        <p:spPr>
          <a:xfrm>
            <a:off x="409776" y="5139479"/>
            <a:ext cx="1059906" cy="707886"/>
          </a:xfrm>
          <a:prstGeom prst="rect">
            <a:avLst/>
          </a:prstGeom>
          <a:noFill/>
        </p:spPr>
        <p:txBody>
          <a:bodyPr wrap="none" rtlCol="0">
            <a:spAutoFit/>
          </a:bodyPr>
          <a:lstStyle/>
          <a:p>
            <a:r>
              <a:rPr lang="en-US" sz="2000" dirty="0">
                <a:solidFill>
                  <a:schemeClr val="tx2">
                    <a:lumMod val="60000"/>
                    <a:lumOff val="40000"/>
                  </a:schemeClr>
                </a:solidFill>
                <a:latin typeface="Century Gothic" panose="020B0502020202020204" pitchFamily="34" charset="0"/>
              </a:rPr>
              <a:t>STEP</a:t>
            </a:r>
            <a:r>
              <a:rPr lang="en-US" dirty="0">
                <a:solidFill>
                  <a:schemeClr val="tx2">
                    <a:lumMod val="60000"/>
                    <a:lumOff val="40000"/>
                  </a:schemeClr>
                </a:solidFill>
                <a:latin typeface="Century Gothic" panose="020B0502020202020204" pitchFamily="34" charset="0"/>
              </a:rPr>
              <a:t> </a:t>
            </a:r>
            <a:r>
              <a:rPr lang="en-US" sz="4000" dirty="0">
                <a:solidFill>
                  <a:schemeClr val="tx2">
                    <a:lumMod val="60000"/>
                    <a:lumOff val="40000"/>
                  </a:schemeClr>
                </a:solidFill>
                <a:latin typeface="Century Gothic" panose="020B0502020202020204" pitchFamily="34" charset="0"/>
              </a:rPr>
              <a:t>4</a:t>
            </a:r>
          </a:p>
        </p:txBody>
      </p:sp>
      <p:sp>
        <p:nvSpPr>
          <p:cNvPr id="77" name="TextBox 76">
            <a:extLst>
              <a:ext uri="{FF2B5EF4-FFF2-40B4-BE49-F238E27FC236}">
                <a16:creationId xmlns:a16="http://schemas.microsoft.com/office/drawing/2014/main" id="{408AB59E-A5C7-7D42-848A-3A3C541B183F}"/>
              </a:ext>
            </a:extLst>
          </p:cNvPr>
          <p:cNvSpPr txBox="1"/>
          <p:nvPr/>
        </p:nvSpPr>
        <p:spPr>
          <a:xfrm>
            <a:off x="1706752" y="5139478"/>
            <a:ext cx="2537257" cy="738664"/>
          </a:xfrm>
          <a:prstGeom prst="rect">
            <a:avLst/>
          </a:prstGeom>
          <a:noFill/>
        </p:spPr>
        <p:txBody>
          <a:bodyPr wrap="square" rtlCol="0">
            <a:spAutoFit/>
          </a:bodyPr>
          <a:lstStyle/>
          <a:p>
            <a:r>
              <a:rPr lang="en-US" sz="2100" dirty="0">
                <a:solidFill>
                  <a:schemeClr val="tx2">
                    <a:lumMod val="50000"/>
                  </a:schemeClr>
                </a:solidFill>
                <a:latin typeface="Century Gothic" panose="020B0502020202020204" pitchFamily="34" charset="0"/>
              </a:rPr>
              <a:t>TESTING &amp; EXERCISES</a:t>
            </a:r>
          </a:p>
        </p:txBody>
      </p:sp>
      <p:sp>
        <p:nvSpPr>
          <p:cNvPr id="78" name="TextBox 77">
            <a:extLst>
              <a:ext uri="{FF2B5EF4-FFF2-40B4-BE49-F238E27FC236}">
                <a16:creationId xmlns:a16="http://schemas.microsoft.com/office/drawing/2014/main" id="{9BDF7D80-A882-EC4B-8BB2-5056ACA81990}"/>
              </a:ext>
            </a:extLst>
          </p:cNvPr>
          <p:cNvSpPr txBox="1"/>
          <p:nvPr/>
        </p:nvSpPr>
        <p:spPr>
          <a:xfrm>
            <a:off x="4425372" y="5139478"/>
            <a:ext cx="6867858" cy="738664"/>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Create a test plan and subsequent exercises that the business can perform to ensure that the business contingency plan works successfully. Update the BCP as needed based on the tests and exercises. </a:t>
            </a:r>
          </a:p>
        </p:txBody>
      </p:sp>
      <p:cxnSp>
        <p:nvCxnSpPr>
          <p:cNvPr id="12" name="Straight Connector 11">
            <a:extLst>
              <a:ext uri="{FF2B5EF4-FFF2-40B4-BE49-F238E27FC236}">
                <a16:creationId xmlns:a16="http://schemas.microsoft.com/office/drawing/2014/main" id="{7D574A18-EADD-4B45-8A9A-C700F6E1E4CE}"/>
              </a:ext>
            </a:extLst>
          </p:cNvPr>
          <p:cNvCxnSpPr>
            <a:cxnSpLocks/>
          </p:cNvCxnSpPr>
          <p:nvPr/>
        </p:nvCxnSpPr>
        <p:spPr>
          <a:xfrm>
            <a:off x="403899" y="2110154"/>
            <a:ext cx="11384201"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7335B8D9-8082-0D4D-B3E7-2D74A63F0099}"/>
              </a:ext>
            </a:extLst>
          </p:cNvPr>
          <p:cNvCxnSpPr>
            <a:cxnSpLocks/>
          </p:cNvCxnSpPr>
          <p:nvPr/>
        </p:nvCxnSpPr>
        <p:spPr>
          <a:xfrm>
            <a:off x="403899" y="3429000"/>
            <a:ext cx="11384201"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637888B2-88D5-DB4B-B96B-D0073E2806CA}"/>
              </a:ext>
            </a:extLst>
          </p:cNvPr>
          <p:cNvCxnSpPr>
            <a:cxnSpLocks/>
          </p:cNvCxnSpPr>
          <p:nvPr/>
        </p:nvCxnSpPr>
        <p:spPr>
          <a:xfrm>
            <a:off x="403899" y="4953000"/>
            <a:ext cx="11384201"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1E6638A-5262-45E5-B529-06D223431A3D}" vid="{23BDA479-5F24-43FA-ACBF-67D758B665C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292</Words>
  <Application>Microsoft Macintosh PowerPoint</Application>
  <PresentationFormat>Widescreen</PresentationFormat>
  <Paragraphs>18</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cp:lastPrinted>2020-08-31T22:23:58Z</cp:lastPrinted>
  <dcterms:created xsi:type="dcterms:W3CDTF">2023-04-23T16:08:29Z</dcterms:created>
  <dcterms:modified xsi:type="dcterms:W3CDTF">2023-04-23T16:08:58Z</dcterms:modified>
</cp:coreProperties>
</file>