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8"/>
  </p:notesMasterIdLst>
  <p:sldIdLst>
    <p:sldId id="343" r:id="rId2"/>
    <p:sldId id="347" r:id="rId3"/>
    <p:sldId id="348" r:id="rId4"/>
    <p:sldId id="346" r:id="rId5"/>
    <p:sldId id="345" r:id="rId6"/>
    <p:sldId id="295"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E8F6"/>
    <a:srgbClr val="007A84"/>
    <a:srgbClr val="00929D"/>
    <a:srgbClr val="FE5A01"/>
    <a:srgbClr val="AD2300"/>
    <a:srgbClr val="F99509"/>
    <a:srgbClr val="F9F9F9"/>
    <a:srgbClr val="7E7979"/>
    <a:srgbClr val="AD5902"/>
    <a:srgbClr val="3532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71" autoAdjust="0"/>
    <p:restoredTop sz="86447"/>
  </p:normalViewPr>
  <p:slideViewPr>
    <p:cSldViewPr snapToGrid="0" snapToObjects="1">
      <p:cViewPr varScale="1">
        <p:scale>
          <a:sx n="128" d="100"/>
          <a:sy n="128" d="100"/>
        </p:scale>
        <p:origin x="536"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1"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6/13/23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6/13/23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6/13/23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6/13/23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6/13/23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6/13/23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6/13/23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6/13/23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6/13/23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6/13/23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731&amp;utm_source=integrated-content&amp;utm_campaign=/content/how-to-do-swot-analysis&amp;utm_medium=Animated+Technology+Company+SWOT+Analysis+powerpoint+11731&amp;lpa=Animated+Technology+Company+SWOT+Analysis+powerpoint+11731"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9F9F9"/>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7B77555-5CB5-75D6-58C0-10666B165A3C}"/>
              </a:ext>
            </a:extLst>
          </p:cNvPr>
          <p:cNvSpPr/>
          <p:nvPr/>
        </p:nvSpPr>
        <p:spPr>
          <a:xfrm flipV="1">
            <a:off x="339030" y="1929321"/>
            <a:ext cx="6099048" cy="91440"/>
          </a:xfrm>
          <a:prstGeom prst="rect">
            <a:avLst/>
          </a:prstGeom>
          <a:gradFill>
            <a:gsLst>
              <a:gs pos="0">
                <a:srgbClr val="F99509"/>
              </a:gs>
              <a:gs pos="100000">
                <a:srgbClr val="AD2300"/>
              </a:gs>
            </a:gsLst>
            <a:path path="circle">
              <a:fillToRect l="50000" t="50000" r="50000" b="50000"/>
            </a:path>
          </a:gradFill>
          <a:ln>
            <a:noFill/>
          </a:ln>
          <a:effectLst>
            <a:reflection blurRad="63500" stA="84009" dist="12733"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6" name="Rectangle 5">
            <a:extLst>
              <a:ext uri="{FF2B5EF4-FFF2-40B4-BE49-F238E27FC236}">
                <a16:creationId xmlns:a16="http://schemas.microsoft.com/office/drawing/2014/main" id="{75D77577-E767-14D9-2456-4AC7A7498645}"/>
              </a:ext>
            </a:extLst>
          </p:cNvPr>
          <p:cNvSpPr/>
          <p:nvPr/>
        </p:nvSpPr>
        <p:spPr>
          <a:xfrm flipV="1">
            <a:off x="5309732" y="2922292"/>
            <a:ext cx="6099048" cy="91440"/>
          </a:xfrm>
          <a:prstGeom prst="rect">
            <a:avLst/>
          </a:prstGeom>
          <a:gradFill>
            <a:gsLst>
              <a:gs pos="100000">
                <a:srgbClr val="FE5A01"/>
              </a:gs>
              <a:gs pos="52000">
                <a:srgbClr val="AD2300"/>
              </a:gs>
            </a:gsLst>
            <a:path path="circle">
              <a:fillToRect l="50000" t="50000" r="50000" b="50000"/>
            </a:path>
          </a:gradFill>
          <a:ln>
            <a:noFill/>
          </a:ln>
          <a:effectLst>
            <a:reflection blurRad="63500" stA="84009" dist="12733"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7" name="Rectangle 6">
            <a:extLst>
              <a:ext uri="{FF2B5EF4-FFF2-40B4-BE49-F238E27FC236}">
                <a16:creationId xmlns:a16="http://schemas.microsoft.com/office/drawing/2014/main" id="{76B47493-A542-A2CD-DA23-174EFD73F36A}"/>
              </a:ext>
            </a:extLst>
          </p:cNvPr>
          <p:cNvSpPr/>
          <p:nvPr/>
        </p:nvSpPr>
        <p:spPr>
          <a:xfrm rot="10800000" flipV="1">
            <a:off x="1531716" y="4573412"/>
            <a:ext cx="6099048" cy="91440"/>
          </a:xfrm>
          <a:prstGeom prst="rect">
            <a:avLst/>
          </a:prstGeom>
          <a:gradFill>
            <a:gsLst>
              <a:gs pos="100000">
                <a:srgbClr val="00929D"/>
              </a:gs>
              <a:gs pos="76000">
                <a:srgbClr val="00E8F6"/>
              </a:gs>
            </a:gsLst>
            <a:path path="circle">
              <a:fillToRect l="50000" t="50000" r="50000" b="50000"/>
            </a:path>
          </a:gradFill>
          <a:ln>
            <a:noFill/>
          </a:ln>
          <a:effectLst>
            <a:reflection blurRad="63500" stA="84009" dist="12733"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8" name="Rectangle 7">
            <a:extLst>
              <a:ext uri="{FF2B5EF4-FFF2-40B4-BE49-F238E27FC236}">
                <a16:creationId xmlns:a16="http://schemas.microsoft.com/office/drawing/2014/main" id="{B7798A1B-C1C9-B202-A1FC-6316D6B298EA}"/>
              </a:ext>
            </a:extLst>
          </p:cNvPr>
          <p:cNvSpPr/>
          <p:nvPr/>
        </p:nvSpPr>
        <p:spPr>
          <a:xfrm rot="10800000" flipV="1">
            <a:off x="5742429" y="5380891"/>
            <a:ext cx="6099048" cy="91440"/>
          </a:xfrm>
          <a:prstGeom prst="rect">
            <a:avLst/>
          </a:prstGeom>
          <a:gradFill>
            <a:gsLst>
              <a:gs pos="100000">
                <a:schemeClr val="bg2">
                  <a:lumMod val="25000"/>
                </a:schemeClr>
              </a:gs>
              <a:gs pos="76000">
                <a:schemeClr val="bg2">
                  <a:lumMod val="90000"/>
                </a:schemeClr>
              </a:gs>
            </a:gsLst>
            <a:path path="circle">
              <a:fillToRect l="50000" t="50000" r="50000" b="50000"/>
            </a:path>
          </a:gradFill>
          <a:ln>
            <a:noFill/>
          </a:ln>
          <a:effectLst>
            <a:reflection blurRad="63500" stA="84009" dist="12733"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33" name="TextBox 32">
            <a:extLst>
              <a:ext uri="{FF2B5EF4-FFF2-40B4-BE49-F238E27FC236}">
                <a16:creationId xmlns:a16="http://schemas.microsoft.com/office/drawing/2014/main" id="{143A449B-AAB7-994A-92CE-8F48E2CA7DF6}"/>
              </a:ext>
            </a:extLst>
          </p:cNvPr>
          <p:cNvSpPr txBox="1"/>
          <p:nvPr/>
        </p:nvSpPr>
        <p:spPr>
          <a:xfrm>
            <a:off x="300447" y="245828"/>
            <a:ext cx="6786153" cy="954107"/>
          </a:xfrm>
          <a:prstGeom prst="rect">
            <a:avLst/>
          </a:prstGeom>
          <a:noFill/>
        </p:spPr>
        <p:txBody>
          <a:bodyPr wrap="square" rtlCol="0">
            <a:spAutoFit/>
          </a:bodyPr>
          <a:lstStyle/>
          <a:p>
            <a:r>
              <a:rPr lang="en-US" sz="2800" b="1" dirty="0">
                <a:solidFill>
                  <a:schemeClr val="tx1">
                    <a:lumMod val="75000"/>
                    <a:lumOff val="25000"/>
                  </a:schemeClr>
                </a:solidFill>
                <a:latin typeface="Century Gothic" panose="020B0502020202020204" pitchFamily="34" charset="0"/>
              </a:rPr>
              <a:t>ANIMATED TECHNOLOGY COMPANY SWOT ANALYSIS TEMPLATE</a:t>
            </a:r>
          </a:p>
        </p:txBody>
      </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837713" y="256615"/>
            <a:ext cx="4003764" cy="555624"/>
          </a:xfrm>
          <a:prstGeom prst="rect">
            <a:avLst/>
          </a:prstGeom>
        </p:spPr>
      </p:pic>
      <p:pic>
        <p:nvPicPr>
          <p:cNvPr id="9" name="Picture 8">
            <a:extLst>
              <a:ext uri="{FF2B5EF4-FFF2-40B4-BE49-F238E27FC236}">
                <a16:creationId xmlns:a16="http://schemas.microsoft.com/office/drawing/2014/main" id="{BAEB50F4-CFC5-C6AD-B026-6CFCC3058665}"/>
              </a:ext>
            </a:extLst>
          </p:cNvPr>
          <p:cNvPicPr>
            <a:picLocks noChangeAspect="1"/>
          </p:cNvPicPr>
          <p:nvPr/>
        </p:nvPicPr>
        <p:blipFill>
          <a:blip r:embed="rId4"/>
          <a:srcRect/>
          <a:stretch/>
        </p:blipFill>
        <p:spPr>
          <a:xfrm>
            <a:off x="2564124" y="1477109"/>
            <a:ext cx="7552032" cy="4246098"/>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9F9F9"/>
        </a:solidFill>
        <a:effectLst/>
      </p:bgPr>
    </p:bg>
    <p:spTree>
      <p:nvGrpSpPr>
        <p:cNvPr id="1" name=""/>
        <p:cNvGrpSpPr/>
        <p:nvPr/>
      </p:nvGrpSpPr>
      <p:grpSpPr>
        <a:xfrm>
          <a:off x="0" y="0"/>
          <a:ext cx="0" cy="0"/>
          <a:chOff x="0" y="0"/>
          <a:chExt cx="0" cy="0"/>
        </a:xfrm>
      </p:grpSpPr>
      <p:sp>
        <p:nvSpPr>
          <p:cNvPr id="105" name="Rectangle 104">
            <a:extLst>
              <a:ext uri="{FF2B5EF4-FFF2-40B4-BE49-F238E27FC236}">
                <a16:creationId xmlns:a16="http://schemas.microsoft.com/office/drawing/2014/main" id="{23CDEE7E-D5B0-E284-3A71-0135C559D632}"/>
              </a:ext>
            </a:extLst>
          </p:cNvPr>
          <p:cNvSpPr/>
          <p:nvPr/>
        </p:nvSpPr>
        <p:spPr>
          <a:xfrm>
            <a:off x="0" y="622507"/>
            <a:ext cx="6099048" cy="3429000"/>
          </a:xfrm>
          <a:prstGeom prst="rect">
            <a:avLst/>
          </a:prstGeom>
          <a:solidFill>
            <a:srgbClr val="F9950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3" name="Rectangle 102">
            <a:extLst>
              <a:ext uri="{FF2B5EF4-FFF2-40B4-BE49-F238E27FC236}">
                <a16:creationId xmlns:a16="http://schemas.microsoft.com/office/drawing/2014/main" id="{8062011B-9976-0032-DBBF-57E654FC13EE}"/>
              </a:ext>
            </a:extLst>
          </p:cNvPr>
          <p:cNvSpPr/>
          <p:nvPr/>
        </p:nvSpPr>
        <p:spPr>
          <a:xfrm>
            <a:off x="6092952" y="621860"/>
            <a:ext cx="6099048" cy="3429000"/>
          </a:xfrm>
          <a:prstGeom prst="rect">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7" name="Rectangle 96">
            <a:extLst>
              <a:ext uri="{FF2B5EF4-FFF2-40B4-BE49-F238E27FC236}">
                <a16:creationId xmlns:a16="http://schemas.microsoft.com/office/drawing/2014/main" id="{F7623C19-B428-5B37-834D-93631E3E2500}"/>
              </a:ext>
            </a:extLst>
          </p:cNvPr>
          <p:cNvSpPr/>
          <p:nvPr/>
        </p:nvSpPr>
        <p:spPr>
          <a:xfrm>
            <a:off x="0" y="3737924"/>
            <a:ext cx="6099048" cy="3120076"/>
          </a:xfrm>
          <a:prstGeom prst="rect">
            <a:avLst/>
          </a:prstGeom>
          <a:solidFill>
            <a:srgbClr val="00C6D1"/>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7" name="Rectangle 106">
            <a:extLst>
              <a:ext uri="{FF2B5EF4-FFF2-40B4-BE49-F238E27FC236}">
                <a16:creationId xmlns:a16="http://schemas.microsoft.com/office/drawing/2014/main" id="{D580E76E-F2F4-409C-4CB6-83124F1572F7}"/>
              </a:ext>
            </a:extLst>
          </p:cNvPr>
          <p:cNvSpPr/>
          <p:nvPr/>
        </p:nvSpPr>
        <p:spPr>
          <a:xfrm>
            <a:off x="6092952" y="3737925"/>
            <a:ext cx="6099048" cy="3120076"/>
          </a:xfrm>
          <a:prstGeom prst="rect">
            <a:avLst/>
          </a:prstGeom>
          <a:solidFill>
            <a:srgbClr val="7E797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8" name="Rounded Rectangle 17">
            <a:extLst>
              <a:ext uri="{FF2B5EF4-FFF2-40B4-BE49-F238E27FC236}">
                <a16:creationId xmlns:a16="http://schemas.microsoft.com/office/drawing/2014/main" id="{35643299-6916-2C4D-9B66-125764F2CD6D}"/>
              </a:ext>
            </a:extLst>
          </p:cNvPr>
          <p:cNvSpPr/>
          <p:nvPr/>
        </p:nvSpPr>
        <p:spPr>
          <a:xfrm flipV="1">
            <a:off x="4977691" y="2628056"/>
            <a:ext cx="1118309" cy="111830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b="1" dirty="0">
              <a:solidFill>
                <a:schemeClr val="tx1"/>
              </a:solidFill>
              <a:latin typeface="Century Gothic" panose="020B0502020202020204" pitchFamily="34" charset="0"/>
            </a:endParaRPr>
          </a:p>
        </p:txBody>
      </p:sp>
      <p:sp>
        <p:nvSpPr>
          <p:cNvPr id="19" name="Rounded Rectangle 18">
            <a:extLst>
              <a:ext uri="{FF2B5EF4-FFF2-40B4-BE49-F238E27FC236}">
                <a16:creationId xmlns:a16="http://schemas.microsoft.com/office/drawing/2014/main" id="{B8DF9DA6-45F8-8FAD-C889-7C713BDDC524}"/>
              </a:ext>
            </a:extLst>
          </p:cNvPr>
          <p:cNvSpPr/>
          <p:nvPr/>
        </p:nvSpPr>
        <p:spPr>
          <a:xfrm rot="5400000" flipV="1">
            <a:off x="6096000" y="2622016"/>
            <a:ext cx="1118309" cy="1118309"/>
          </a:xfrm>
          <a:prstGeom prst="roundRect">
            <a:avLst/>
          </a:prstGeom>
          <a:solidFill>
            <a:srgbClr val="F9950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0" name="Rounded Rectangle 19">
            <a:extLst>
              <a:ext uri="{FF2B5EF4-FFF2-40B4-BE49-F238E27FC236}">
                <a16:creationId xmlns:a16="http://schemas.microsoft.com/office/drawing/2014/main" id="{AC894C0D-789C-DBDB-3F19-4A9A4A191AA6}"/>
              </a:ext>
            </a:extLst>
          </p:cNvPr>
          <p:cNvSpPr/>
          <p:nvPr/>
        </p:nvSpPr>
        <p:spPr>
          <a:xfrm rot="16200000" flipV="1">
            <a:off x="4977691" y="3737478"/>
            <a:ext cx="1118309" cy="1118309"/>
          </a:xfrm>
          <a:prstGeom prst="roundRect">
            <a:avLst/>
          </a:prstGeom>
          <a:solidFill>
            <a:srgbClr val="00E8F6"/>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1" name="Rounded Rectangle 20">
            <a:extLst>
              <a:ext uri="{FF2B5EF4-FFF2-40B4-BE49-F238E27FC236}">
                <a16:creationId xmlns:a16="http://schemas.microsoft.com/office/drawing/2014/main" id="{435899EF-15DA-D11C-3497-6B691FC240D4}"/>
              </a:ext>
            </a:extLst>
          </p:cNvPr>
          <p:cNvSpPr/>
          <p:nvPr/>
        </p:nvSpPr>
        <p:spPr>
          <a:xfrm rot="10800000" flipV="1">
            <a:off x="6096000" y="3739535"/>
            <a:ext cx="1118309" cy="1118309"/>
          </a:xfrm>
          <a:prstGeom prst="round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10" name="TextBox 109">
            <a:extLst>
              <a:ext uri="{FF2B5EF4-FFF2-40B4-BE49-F238E27FC236}">
                <a16:creationId xmlns:a16="http://schemas.microsoft.com/office/drawing/2014/main" id="{D952984D-C68E-463D-30BC-229346D5DD88}"/>
              </a:ext>
            </a:extLst>
          </p:cNvPr>
          <p:cNvSpPr txBox="1"/>
          <p:nvPr/>
        </p:nvSpPr>
        <p:spPr>
          <a:xfrm>
            <a:off x="804044" y="1460701"/>
            <a:ext cx="5120640" cy="1569660"/>
          </a:xfrm>
          <a:prstGeom prst="rect">
            <a:avLst/>
          </a:prstGeom>
          <a:noFill/>
        </p:spPr>
        <p:txBody>
          <a:bodyPr wrap="square" rtlCol="0">
            <a:spAutoFit/>
          </a:bodyPr>
          <a:lstStyle/>
          <a:p>
            <a:pPr marL="285750" indent="-285750">
              <a:spcAft>
                <a:spcPts val="1200"/>
              </a:spcAft>
              <a:buClr>
                <a:srgbClr val="AD5902"/>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Strength One</a:t>
            </a:r>
          </a:p>
          <a:p>
            <a:pPr marL="285750" indent="-285750">
              <a:spcAft>
                <a:spcPts val="1200"/>
              </a:spcAft>
              <a:buClr>
                <a:srgbClr val="AD5902"/>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Two</a:t>
            </a:r>
          </a:p>
          <a:p>
            <a:pPr marL="285750" indent="-285750">
              <a:spcAft>
                <a:spcPts val="1200"/>
              </a:spcAft>
              <a:buClr>
                <a:srgbClr val="AD5902"/>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Three</a:t>
            </a:r>
          </a:p>
          <a:p>
            <a:pPr marL="285750" indent="-285750">
              <a:spcAft>
                <a:spcPts val="1200"/>
              </a:spcAft>
              <a:buClr>
                <a:srgbClr val="AD5902"/>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Four</a:t>
            </a:r>
          </a:p>
        </p:txBody>
      </p:sp>
      <p:sp>
        <p:nvSpPr>
          <p:cNvPr id="111" name="TextBox 110">
            <a:extLst>
              <a:ext uri="{FF2B5EF4-FFF2-40B4-BE49-F238E27FC236}">
                <a16:creationId xmlns:a16="http://schemas.microsoft.com/office/drawing/2014/main" id="{2D9511AE-2DE9-1139-1796-A1EF19136F72}"/>
              </a:ext>
            </a:extLst>
          </p:cNvPr>
          <p:cNvSpPr txBox="1"/>
          <p:nvPr/>
        </p:nvSpPr>
        <p:spPr>
          <a:xfrm>
            <a:off x="6981569" y="1460701"/>
            <a:ext cx="4866912" cy="1169551"/>
          </a:xfrm>
          <a:prstGeom prst="rect">
            <a:avLst/>
          </a:prstGeom>
          <a:noFill/>
        </p:spPr>
        <p:txBody>
          <a:bodyPr wrap="square" rtlCol="0">
            <a:spAutoFit/>
          </a:bodyPr>
          <a:lstStyle/>
          <a:p>
            <a:pPr marL="285750" indent="-285750">
              <a:spcAft>
                <a:spcPts val="1200"/>
              </a:spcAft>
              <a:buClr>
                <a:srgbClr val="AD2300"/>
              </a:buClr>
              <a:buSzPct val="110000"/>
              <a:buFont typeface="System Font Regular"/>
              <a:buChar char="—"/>
            </a:pPr>
            <a:r>
              <a:rPr lang="en-US" sz="1600" dirty="0">
                <a:solidFill>
                  <a:schemeClr val="bg1"/>
                </a:solidFill>
                <a:latin typeface="Century Gothic" panose="020B0502020202020204" pitchFamily="34" charset="0"/>
                <a:ea typeface="Arial" charset="0"/>
                <a:cs typeface="Arial" charset="0"/>
              </a:rPr>
              <a:t>Weakness One</a:t>
            </a:r>
          </a:p>
          <a:p>
            <a:pPr marL="285750" indent="-285750">
              <a:spcAft>
                <a:spcPts val="1200"/>
              </a:spcAft>
              <a:buClr>
                <a:srgbClr val="AD2300"/>
              </a:buClr>
              <a:buSzPct val="110000"/>
              <a:buFont typeface="System Font Regular"/>
              <a:buChar char="—"/>
            </a:pPr>
            <a:r>
              <a:rPr lang="en-US" sz="1600" dirty="0">
                <a:solidFill>
                  <a:schemeClr val="bg1"/>
                </a:solidFill>
                <a:latin typeface="Century Gothic" panose="020B0502020202020204" pitchFamily="34" charset="0"/>
                <a:ea typeface="Arial" charset="0"/>
                <a:cs typeface="Arial" charset="0"/>
              </a:rPr>
              <a:t>Two</a:t>
            </a:r>
          </a:p>
          <a:p>
            <a:pPr marL="285750" indent="-285750">
              <a:spcAft>
                <a:spcPts val="1200"/>
              </a:spcAft>
              <a:buClr>
                <a:srgbClr val="AD2300"/>
              </a:buClr>
              <a:buSzPct val="110000"/>
              <a:buFont typeface="System Font Regular"/>
              <a:buChar char="—"/>
            </a:pPr>
            <a:r>
              <a:rPr lang="en-US" sz="1600" dirty="0">
                <a:solidFill>
                  <a:schemeClr val="bg1"/>
                </a:solidFill>
                <a:latin typeface="Century Gothic" panose="020B0502020202020204" pitchFamily="34" charset="0"/>
                <a:ea typeface="Arial" charset="0"/>
                <a:cs typeface="Arial" charset="0"/>
              </a:rPr>
              <a:t>Three</a:t>
            </a:r>
            <a:endParaRPr lang="en-US" sz="1600" dirty="0">
              <a:solidFill>
                <a:schemeClr val="bg1"/>
              </a:solidFill>
            </a:endParaRPr>
          </a:p>
        </p:txBody>
      </p:sp>
      <p:sp>
        <p:nvSpPr>
          <p:cNvPr id="101" name="TextBox 100">
            <a:extLst>
              <a:ext uri="{FF2B5EF4-FFF2-40B4-BE49-F238E27FC236}">
                <a16:creationId xmlns:a16="http://schemas.microsoft.com/office/drawing/2014/main" id="{9111D247-B21F-B446-D61F-A45651B9648F}"/>
              </a:ext>
            </a:extLst>
          </p:cNvPr>
          <p:cNvSpPr txBox="1"/>
          <p:nvPr/>
        </p:nvSpPr>
        <p:spPr>
          <a:xfrm>
            <a:off x="306630" y="806403"/>
            <a:ext cx="4182353" cy="584775"/>
          </a:xfrm>
          <a:prstGeom prst="rect">
            <a:avLst/>
          </a:prstGeom>
          <a:noFill/>
        </p:spPr>
        <p:txBody>
          <a:bodyPr wrap="square" rtlCol="0">
            <a:spAutoFit/>
          </a:bodyPr>
          <a:lstStyle/>
          <a:p>
            <a:r>
              <a:rPr lang="en-US" sz="3200" spc="300" dirty="0">
                <a:solidFill>
                  <a:schemeClr val="bg1"/>
                </a:solidFill>
                <a:latin typeface="Century Gothic" panose="020B0502020202020204" pitchFamily="34" charset="0"/>
              </a:rPr>
              <a:t>STRENGTHS  +</a:t>
            </a:r>
          </a:p>
        </p:txBody>
      </p:sp>
      <p:sp>
        <p:nvSpPr>
          <p:cNvPr id="102" name="TextBox 101">
            <a:extLst>
              <a:ext uri="{FF2B5EF4-FFF2-40B4-BE49-F238E27FC236}">
                <a16:creationId xmlns:a16="http://schemas.microsoft.com/office/drawing/2014/main" id="{32A2CE33-DA01-0B8E-699B-BA81173F4910}"/>
              </a:ext>
            </a:extLst>
          </p:cNvPr>
          <p:cNvSpPr txBox="1"/>
          <p:nvPr/>
        </p:nvSpPr>
        <p:spPr>
          <a:xfrm>
            <a:off x="8414951" y="806403"/>
            <a:ext cx="3613363" cy="584775"/>
          </a:xfrm>
          <a:prstGeom prst="rect">
            <a:avLst/>
          </a:prstGeom>
          <a:noFill/>
        </p:spPr>
        <p:txBody>
          <a:bodyPr wrap="square" rtlCol="0">
            <a:spAutoFit/>
          </a:bodyPr>
          <a:lstStyle/>
          <a:p>
            <a:pPr algn="r"/>
            <a:r>
              <a:rPr lang="en-US" sz="3200" spc="300" dirty="0">
                <a:solidFill>
                  <a:schemeClr val="bg1"/>
                </a:solidFill>
                <a:latin typeface="Century Gothic" panose="020B0502020202020204" pitchFamily="34" charset="0"/>
              </a:rPr>
              <a:t>WEAKNESSES  –</a:t>
            </a:r>
          </a:p>
        </p:txBody>
      </p:sp>
      <p:grpSp>
        <p:nvGrpSpPr>
          <p:cNvPr id="2" name="Group 1">
            <a:extLst>
              <a:ext uri="{FF2B5EF4-FFF2-40B4-BE49-F238E27FC236}">
                <a16:creationId xmlns:a16="http://schemas.microsoft.com/office/drawing/2014/main" id="{7D71AB77-F630-842A-FD37-A4A3B7ACB944}"/>
              </a:ext>
            </a:extLst>
          </p:cNvPr>
          <p:cNvGrpSpPr/>
          <p:nvPr/>
        </p:nvGrpSpPr>
        <p:grpSpPr>
          <a:xfrm>
            <a:off x="5181600" y="2825853"/>
            <a:ext cx="1828800" cy="1828154"/>
            <a:chOff x="5181600" y="2516928"/>
            <a:chExt cx="1828800" cy="1828154"/>
          </a:xfrm>
        </p:grpSpPr>
        <p:sp>
          <p:nvSpPr>
            <p:cNvPr id="106" name="Rounded Rectangle 105">
              <a:extLst>
                <a:ext uri="{FF2B5EF4-FFF2-40B4-BE49-F238E27FC236}">
                  <a16:creationId xmlns:a16="http://schemas.microsoft.com/office/drawing/2014/main" id="{0298DC35-C667-0F7E-572B-A13FCEE7083E}"/>
                </a:ext>
              </a:extLst>
            </p:cNvPr>
            <p:cNvSpPr/>
            <p:nvPr/>
          </p:nvSpPr>
          <p:spPr>
            <a:xfrm flipV="1">
              <a:off x="5181600" y="2521867"/>
              <a:ext cx="914400" cy="914400"/>
            </a:xfrm>
            <a:prstGeom prst="roundRect">
              <a:avLst/>
            </a:prstGeom>
            <a:solidFill>
              <a:srgbClr val="AD590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b="1" dirty="0">
                <a:solidFill>
                  <a:schemeClr val="tx1"/>
                </a:solidFill>
                <a:latin typeface="Century Gothic" panose="020B0502020202020204" pitchFamily="34" charset="0"/>
              </a:endParaRPr>
            </a:p>
          </p:txBody>
        </p:sp>
        <p:sp>
          <p:nvSpPr>
            <p:cNvPr id="104" name="Rounded Rectangle 103">
              <a:extLst>
                <a:ext uri="{FF2B5EF4-FFF2-40B4-BE49-F238E27FC236}">
                  <a16:creationId xmlns:a16="http://schemas.microsoft.com/office/drawing/2014/main" id="{FD9AEB03-50DE-5AFD-00EA-FAD7A912E1DD}"/>
                </a:ext>
              </a:extLst>
            </p:cNvPr>
            <p:cNvSpPr/>
            <p:nvPr/>
          </p:nvSpPr>
          <p:spPr>
            <a:xfrm rot="5400000" flipV="1">
              <a:off x="6096000" y="2516928"/>
              <a:ext cx="914400" cy="914400"/>
            </a:xfrm>
            <a:prstGeom prst="roundRect">
              <a:avLst/>
            </a:prstGeom>
            <a:solidFill>
              <a:srgbClr val="AD230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8" name="Rounded Rectangle 97">
              <a:extLst>
                <a:ext uri="{FF2B5EF4-FFF2-40B4-BE49-F238E27FC236}">
                  <a16:creationId xmlns:a16="http://schemas.microsoft.com/office/drawing/2014/main" id="{908384F9-306A-F5A1-8DA6-1DDF626CA2B8}"/>
                </a:ext>
              </a:extLst>
            </p:cNvPr>
            <p:cNvSpPr/>
            <p:nvPr/>
          </p:nvSpPr>
          <p:spPr>
            <a:xfrm rot="16200000" flipV="1">
              <a:off x="5181600" y="3429000"/>
              <a:ext cx="914400" cy="914400"/>
            </a:xfrm>
            <a:prstGeom prst="roundRect">
              <a:avLst/>
            </a:prstGeom>
            <a:solidFill>
              <a:srgbClr val="007A8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8" name="Rounded Rectangle 107">
              <a:extLst>
                <a:ext uri="{FF2B5EF4-FFF2-40B4-BE49-F238E27FC236}">
                  <a16:creationId xmlns:a16="http://schemas.microsoft.com/office/drawing/2014/main" id="{A63E10D0-D3D9-CABD-1A5C-5E6BB2870FF6}"/>
                </a:ext>
              </a:extLst>
            </p:cNvPr>
            <p:cNvSpPr/>
            <p:nvPr/>
          </p:nvSpPr>
          <p:spPr>
            <a:xfrm rot="10800000" flipV="1">
              <a:off x="6096000" y="3430682"/>
              <a:ext cx="914400" cy="914400"/>
            </a:xfrm>
            <a:prstGeom prst="roundRect">
              <a:avLst/>
            </a:prstGeom>
            <a:solidFill>
              <a:srgbClr val="35323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grpSp>
      <p:sp>
        <p:nvSpPr>
          <p:cNvPr id="109" name="TextBox 108">
            <a:extLst>
              <a:ext uri="{FF2B5EF4-FFF2-40B4-BE49-F238E27FC236}">
                <a16:creationId xmlns:a16="http://schemas.microsoft.com/office/drawing/2014/main" id="{C9C8D993-8400-190D-92CF-6A72C97F55FD}"/>
              </a:ext>
            </a:extLst>
          </p:cNvPr>
          <p:cNvSpPr txBox="1"/>
          <p:nvPr/>
        </p:nvSpPr>
        <p:spPr>
          <a:xfrm>
            <a:off x="813404" y="4607047"/>
            <a:ext cx="5120640" cy="1169551"/>
          </a:xfrm>
          <a:prstGeom prst="rect">
            <a:avLst/>
          </a:prstGeom>
          <a:noFill/>
        </p:spPr>
        <p:txBody>
          <a:bodyPr wrap="square" rtlCol="0">
            <a:spAutoFit/>
          </a:bodyPr>
          <a:lstStyle/>
          <a:p>
            <a:pPr marL="285750" indent="-285750">
              <a:spcAft>
                <a:spcPts val="1200"/>
              </a:spcAft>
              <a:buClr>
                <a:srgbClr val="007A84"/>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Opportunity One</a:t>
            </a:r>
          </a:p>
          <a:p>
            <a:pPr marL="285750" indent="-285750">
              <a:spcAft>
                <a:spcPts val="1200"/>
              </a:spcAft>
              <a:buClr>
                <a:srgbClr val="007A84"/>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Two</a:t>
            </a:r>
          </a:p>
          <a:p>
            <a:pPr marL="285750" indent="-285750">
              <a:spcAft>
                <a:spcPts val="1200"/>
              </a:spcAft>
              <a:buClr>
                <a:srgbClr val="007A84"/>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Three</a:t>
            </a:r>
          </a:p>
        </p:txBody>
      </p:sp>
      <p:sp>
        <p:nvSpPr>
          <p:cNvPr id="112" name="TextBox 111">
            <a:extLst>
              <a:ext uri="{FF2B5EF4-FFF2-40B4-BE49-F238E27FC236}">
                <a16:creationId xmlns:a16="http://schemas.microsoft.com/office/drawing/2014/main" id="{0DC1B5C6-BC46-7E60-1F04-67F317F2C43E}"/>
              </a:ext>
            </a:extLst>
          </p:cNvPr>
          <p:cNvSpPr txBox="1"/>
          <p:nvPr/>
        </p:nvSpPr>
        <p:spPr>
          <a:xfrm>
            <a:off x="6981569" y="4607047"/>
            <a:ext cx="4849819" cy="738664"/>
          </a:xfrm>
          <a:prstGeom prst="rect">
            <a:avLst/>
          </a:prstGeom>
          <a:noFill/>
        </p:spPr>
        <p:txBody>
          <a:bodyPr wrap="square" rtlCol="0">
            <a:spAutoFit/>
          </a:bodyPr>
          <a:lstStyle/>
          <a:p>
            <a:pPr marL="285750" indent="-285750">
              <a:spcAft>
                <a:spcPts val="1200"/>
              </a:spcAft>
              <a:buClr>
                <a:srgbClr val="353232"/>
              </a:buClr>
              <a:buSzPct val="110000"/>
              <a:buFont typeface="System Font Regular"/>
              <a:buChar char="—"/>
            </a:pPr>
            <a:r>
              <a:rPr lang="en-US" sz="1600" dirty="0">
                <a:solidFill>
                  <a:schemeClr val="bg1"/>
                </a:solidFill>
                <a:latin typeface="Century Gothic" panose="020B0502020202020204" pitchFamily="34" charset="0"/>
                <a:ea typeface="Arial" charset="0"/>
                <a:cs typeface="Arial" charset="0"/>
              </a:rPr>
              <a:t>Threat One</a:t>
            </a:r>
          </a:p>
          <a:p>
            <a:pPr marL="285750" indent="-285750">
              <a:spcAft>
                <a:spcPts val="1200"/>
              </a:spcAft>
              <a:buClr>
                <a:srgbClr val="353232"/>
              </a:buClr>
              <a:buSzPct val="110000"/>
              <a:buFont typeface="System Font Regular"/>
              <a:buChar char="—"/>
            </a:pPr>
            <a:r>
              <a:rPr lang="en-US" sz="1600" dirty="0">
                <a:solidFill>
                  <a:schemeClr val="bg1"/>
                </a:solidFill>
                <a:latin typeface="Century Gothic" panose="020B0502020202020204" pitchFamily="34" charset="0"/>
                <a:ea typeface="Arial" charset="0"/>
                <a:cs typeface="Arial" charset="0"/>
              </a:rPr>
              <a:t>Two</a:t>
            </a:r>
          </a:p>
        </p:txBody>
      </p:sp>
      <p:sp>
        <p:nvSpPr>
          <p:cNvPr id="113" name="TextBox 112">
            <a:extLst>
              <a:ext uri="{FF2B5EF4-FFF2-40B4-BE49-F238E27FC236}">
                <a16:creationId xmlns:a16="http://schemas.microsoft.com/office/drawing/2014/main" id="{62C95EE9-634D-CE2F-CEC2-AF86DC92766E}"/>
              </a:ext>
            </a:extLst>
          </p:cNvPr>
          <p:cNvSpPr txBox="1"/>
          <p:nvPr/>
        </p:nvSpPr>
        <p:spPr>
          <a:xfrm>
            <a:off x="296993" y="3876396"/>
            <a:ext cx="4843531" cy="584775"/>
          </a:xfrm>
          <a:prstGeom prst="rect">
            <a:avLst/>
          </a:prstGeom>
          <a:noFill/>
        </p:spPr>
        <p:txBody>
          <a:bodyPr wrap="square" rtlCol="0">
            <a:spAutoFit/>
          </a:bodyPr>
          <a:lstStyle/>
          <a:p>
            <a:r>
              <a:rPr lang="en-US" sz="3200" spc="300" dirty="0">
                <a:solidFill>
                  <a:schemeClr val="bg1"/>
                </a:solidFill>
                <a:latin typeface="Century Gothic" panose="020B0502020202020204" pitchFamily="34" charset="0"/>
              </a:rPr>
              <a:t>OPPORTUNITIES  +</a:t>
            </a:r>
          </a:p>
        </p:txBody>
      </p:sp>
      <p:sp>
        <p:nvSpPr>
          <p:cNvPr id="114" name="TextBox 113">
            <a:extLst>
              <a:ext uri="{FF2B5EF4-FFF2-40B4-BE49-F238E27FC236}">
                <a16:creationId xmlns:a16="http://schemas.microsoft.com/office/drawing/2014/main" id="{D9A89A27-9841-662F-333C-A79C63EADB77}"/>
              </a:ext>
            </a:extLst>
          </p:cNvPr>
          <p:cNvSpPr txBox="1"/>
          <p:nvPr/>
        </p:nvSpPr>
        <p:spPr>
          <a:xfrm>
            <a:off x="8818277" y="3876396"/>
            <a:ext cx="3200400" cy="584775"/>
          </a:xfrm>
          <a:prstGeom prst="rect">
            <a:avLst/>
          </a:prstGeom>
          <a:noFill/>
        </p:spPr>
        <p:txBody>
          <a:bodyPr wrap="square" rtlCol="0">
            <a:spAutoFit/>
          </a:bodyPr>
          <a:lstStyle/>
          <a:p>
            <a:pPr algn="r"/>
            <a:r>
              <a:rPr lang="en-US" sz="3200" spc="300" dirty="0">
                <a:solidFill>
                  <a:schemeClr val="bg1"/>
                </a:solidFill>
                <a:latin typeface="Century Gothic" panose="020B0502020202020204" pitchFamily="34" charset="0"/>
              </a:rPr>
              <a:t>THREATS  –</a:t>
            </a:r>
          </a:p>
        </p:txBody>
      </p:sp>
      <p:sp>
        <p:nvSpPr>
          <p:cNvPr id="11" name="Graphic 2" descr="S">
            <a:extLst>
              <a:ext uri="{FF2B5EF4-FFF2-40B4-BE49-F238E27FC236}">
                <a16:creationId xmlns:a16="http://schemas.microsoft.com/office/drawing/2014/main" id="{E9BADB98-A658-6BE1-06A8-4AAB400A2FE5}"/>
              </a:ext>
            </a:extLst>
          </p:cNvPr>
          <p:cNvSpPr/>
          <p:nvPr/>
        </p:nvSpPr>
        <p:spPr>
          <a:xfrm>
            <a:off x="5427745" y="2980234"/>
            <a:ext cx="414403" cy="626918"/>
          </a:xfrm>
          <a:custGeom>
            <a:avLst/>
            <a:gdLst>
              <a:gd name="connsiteX0" fmla="*/ 340302 w 399184"/>
              <a:gd name="connsiteY0" fmla="*/ 165389 h 626918"/>
              <a:gd name="connsiteX1" fmla="*/ 211282 w 399184"/>
              <a:gd name="connsiteY1" fmla="*/ 38966 h 626918"/>
              <a:gd name="connsiteX2" fmla="*/ 122093 w 399184"/>
              <a:gd name="connsiteY2" fmla="*/ 129886 h 626918"/>
              <a:gd name="connsiteX3" fmla="*/ 236393 w 399184"/>
              <a:gd name="connsiteY3" fmla="*/ 250248 h 626918"/>
              <a:gd name="connsiteX4" fmla="*/ 399184 w 399184"/>
              <a:gd name="connsiteY4" fmla="*/ 439882 h 626918"/>
              <a:gd name="connsiteX5" fmla="*/ 175779 w 399184"/>
              <a:gd name="connsiteY5" fmla="*/ 626918 h 626918"/>
              <a:gd name="connsiteX6" fmla="*/ 83127 w 399184"/>
              <a:gd name="connsiteY6" fmla="*/ 613930 h 626918"/>
              <a:gd name="connsiteX7" fmla="*/ 26843 w 399184"/>
              <a:gd name="connsiteY7" fmla="*/ 594014 h 626918"/>
              <a:gd name="connsiteX8" fmla="*/ 0 w 399184"/>
              <a:gd name="connsiteY8" fmla="*/ 437284 h 626918"/>
              <a:gd name="connsiteX9" fmla="*/ 32039 w 399184"/>
              <a:gd name="connsiteY9" fmla="*/ 426893 h 626918"/>
              <a:gd name="connsiteX10" fmla="*/ 193098 w 399184"/>
              <a:gd name="connsiteY10" fmla="*/ 588818 h 626918"/>
              <a:gd name="connsiteX11" fmla="*/ 284884 w 399184"/>
              <a:gd name="connsiteY11" fmla="*/ 491836 h 626918"/>
              <a:gd name="connsiteX12" fmla="*/ 174914 w 399184"/>
              <a:gd name="connsiteY12" fmla="*/ 366279 h 626918"/>
              <a:gd name="connsiteX13" fmla="*/ 14721 w 399184"/>
              <a:gd name="connsiteY13" fmla="*/ 180109 h 626918"/>
              <a:gd name="connsiteX14" fmla="*/ 226002 w 399184"/>
              <a:gd name="connsiteY14" fmla="*/ 0 h 626918"/>
              <a:gd name="connsiteX15" fmla="*/ 354157 w 399184"/>
              <a:gd name="connsiteY15" fmla="*/ 25111 h 626918"/>
              <a:gd name="connsiteX16" fmla="*/ 371475 w 399184"/>
              <a:gd name="connsiteY16" fmla="*/ 156730 h 626918"/>
              <a:gd name="connsiteX17" fmla="*/ 340302 w 399184"/>
              <a:gd name="connsiteY17" fmla="*/ 165389 h 626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99184" h="626918">
                <a:moveTo>
                  <a:pt x="340302" y="165389"/>
                </a:moveTo>
                <a:cubicBezTo>
                  <a:pt x="321252" y="107373"/>
                  <a:pt x="286616" y="38966"/>
                  <a:pt x="211282" y="38966"/>
                </a:cubicBezTo>
                <a:cubicBezTo>
                  <a:pt x="159327" y="38966"/>
                  <a:pt x="122093" y="77932"/>
                  <a:pt x="122093" y="129886"/>
                </a:cubicBezTo>
                <a:cubicBezTo>
                  <a:pt x="122093" y="180109"/>
                  <a:pt x="154998" y="210416"/>
                  <a:pt x="236393" y="250248"/>
                </a:cubicBezTo>
                <a:cubicBezTo>
                  <a:pt x="333375" y="297007"/>
                  <a:pt x="399184" y="348961"/>
                  <a:pt x="399184" y="439882"/>
                </a:cubicBezTo>
                <a:cubicBezTo>
                  <a:pt x="399184" y="544657"/>
                  <a:pt x="309995" y="626918"/>
                  <a:pt x="175779" y="626918"/>
                </a:cubicBezTo>
                <a:cubicBezTo>
                  <a:pt x="142875" y="626918"/>
                  <a:pt x="109971" y="622589"/>
                  <a:pt x="83127" y="613930"/>
                </a:cubicBezTo>
                <a:cubicBezTo>
                  <a:pt x="57150" y="606136"/>
                  <a:pt x="39832" y="599209"/>
                  <a:pt x="26843" y="594014"/>
                </a:cubicBezTo>
                <a:cubicBezTo>
                  <a:pt x="18184" y="570634"/>
                  <a:pt x="6927" y="493568"/>
                  <a:pt x="0" y="437284"/>
                </a:cubicBezTo>
                <a:lnTo>
                  <a:pt x="32039" y="426893"/>
                </a:lnTo>
                <a:cubicBezTo>
                  <a:pt x="50223" y="485775"/>
                  <a:pt x="104775" y="588818"/>
                  <a:pt x="193098" y="588818"/>
                </a:cubicBezTo>
                <a:cubicBezTo>
                  <a:pt x="249382" y="588818"/>
                  <a:pt x="284884" y="549852"/>
                  <a:pt x="284884" y="491836"/>
                </a:cubicBezTo>
                <a:cubicBezTo>
                  <a:pt x="284884" y="437284"/>
                  <a:pt x="244186" y="403514"/>
                  <a:pt x="174914" y="366279"/>
                </a:cubicBezTo>
                <a:cubicBezTo>
                  <a:pt x="79664" y="318654"/>
                  <a:pt x="14721" y="268432"/>
                  <a:pt x="14721" y="180109"/>
                </a:cubicBezTo>
                <a:cubicBezTo>
                  <a:pt x="14721" y="78798"/>
                  <a:pt x="95250" y="0"/>
                  <a:pt x="226002" y="0"/>
                </a:cubicBezTo>
                <a:cubicBezTo>
                  <a:pt x="284884" y="0"/>
                  <a:pt x="337705" y="18184"/>
                  <a:pt x="354157" y="25111"/>
                </a:cubicBezTo>
                <a:cubicBezTo>
                  <a:pt x="357620" y="58882"/>
                  <a:pt x="364548" y="99580"/>
                  <a:pt x="371475" y="156730"/>
                </a:cubicBezTo>
                <a:lnTo>
                  <a:pt x="340302" y="165389"/>
                </a:lnTo>
                <a:close/>
              </a:path>
            </a:pathLst>
          </a:custGeom>
          <a:solidFill>
            <a:srgbClr val="FFFFFF"/>
          </a:solidFill>
          <a:ln w="8653" cap="flat">
            <a:noFill/>
            <a:prstDash val="solid"/>
            <a:miter/>
          </a:ln>
        </p:spPr>
        <p:txBody>
          <a:bodyPr rtlCol="0" anchor="ctr"/>
          <a:lstStyle/>
          <a:p>
            <a:endParaRPr lang="en-US" dirty="0"/>
          </a:p>
        </p:txBody>
      </p:sp>
      <p:sp>
        <p:nvSpPr>
          <p:cNvPr id="12" name="Graphic 5">
            <a:extLst>
              <a:ext uri="{FF2B5EF4-FFF2-40B4-BE49-F238E27FC236}">
                <a16:creationId xmlns:a16="http://schemas.microsoft.com/office/drawing/2014/main" id="{2392F26D-9976-354E-F5D0-765E2A4602F0}"/>
              </a:ext>
            </a:extLst>
          </p:cNvPr>
          <p:cNvSpPr/>
          <p:nvPr/>
        </p:nvSpPr>
        <p:spPr>
          <a:xfrm>
            <a:off x="6284589" y="3872565"/>
            <a:ext cx="543791" cy="620856"/>
          </a:xfrm>
          <a:custGeom>
            <a:avLst/>
            <a:gdLst>
              <a:gd name="connsiteX0" fmla="*/ 508289 w 543791"/>
              <a:gd name="connsiteY0" fmla="*/ 180975 h 620856"/>
              <a:gd name="connsiteX1" fmla="*/ 467591 w 543791"/>
              <a:gd name="connsiteY1" fmla="*/ 85725 h 620856"/>
              <a:gd name="connsiteX2" fmla="*/ 374939 w 543791"/>
              <a:gd name="connsiteY2" fmla="*/ 63212 h 620856"/>
              <a:gd name="connsiteX3" fmla="*/ 332509 w 543791"/>
              <a:gd name="connsiteY3" fmla="*/ 63212 h 620856"/>
              <a:gd name="connsiteX4" fmla="*/ 332509 w 543791"/>
              <a:gd name="connsiteY4" fmla="*/ 498764 h 620856"/>
              <a:gd name="connsiteX5" fmla="*/ 422564 w 543791"/>
              <a:gd name="connsiteY5" fmla="*/ 588818 h 620856"/>
              <a:gd name="connsiteX6" fmla="*/ 422564 w 543791"/>
              <a:gd name="connsiteY6" fmla="*/ 620857 h 620856"/>
              <a:gd name="connsiteX7" fmla="*/ 122093 w 543791"/>
              <a:gd name="connsiteY7" fmla="*/ 620857 h 620856"/>
              <a:gd name="connsiteX8" fmla="*/ 122093 w 543791"/>
              <a:gd name="connsiteY8" fmla="*/ 589684 h 620856"/>
              <a:gd name="connsiteX9" fmla="*/ 208684 w 543791"/>
              <a:gd name="connsiteY9" fmla="*/ 499630 h 620856"/>
              <a:gd name="connsiteX10" fmla="*/ 208684 w 543791"/>
              <a:gd name="connsiteY10" fmla="*/ 64077 h 620856"/>
              <a:gd name="connsiteX11" fmla="*/ 177511 w 543791"/>
              <a:gd name="connsiteY11" fmla="*/ 64077 h 620856"/>
              <a:gd name="connsiteX12" fmla="*/ 71871 w 543791"/>
              <a:gd name="connsiteY12" fmla="*/ 89189 h 620856"/>
              <a:gd name="connsiteX13" fmla="*/ 32905 w 543791"/>
              <a:gd name="connsiteY13" fmla="*/ 181841 h 620856"/>
              <a:gd name="connsiteX14" fmla="*/ 0 w 543791"/>
              <a:gd name="connsiteY14" fmla="*/ 181841 h 620856"/>
              <a:gd name="connsiteX15" fmla="*/ 11257 w 543791"/>
              <a:gd name="connsiteY15" fmla="*/ 0 h 620856"/>
              <a:gd name="connsiteX16" fmla="*/ 33771 w 543791"/>
              <a:gd name="connsiteY16" fmla="*/ 0 h 620856"/>
              <a:gd name="connsiteX17" fmla="*/ 86591 w 543791"/>
              <a:gd name="connsiteY17" fmla="*/ 23380 h 620856"/>
              <a:gd name="connsiteX18" fmla="*/ 457200 w 543791"/>
              <a:gd name="connsiteY18" fmla="*/ 23380 h 620856"/>
              <a:gd name="connsiteX19" fmla="*/ 510886 w 543791"/>
              <a:gd name="connsiteY19" fmla="*/ 0 h 620856"/>
              <a:gd name="connsiteX20" fmla="*/ 533400 w 543791"/>
              <a:gd name="connsiteY20" fmla="*/ 0 h 620856"/>
              <a:gd name="connsiteX21" fmla="*/ 543791 w 543791"/>
              <a:gd name="connsiteY21" fmla="*/ 178377 h 620856"/>
              <a:gd name="connsiteX22" fmla="*/ 508289 w 543791"/>
              <a:gd name="connsiteY22" fmla="*/ 180975 h 620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43791" h="620856">
                <a:moveTo>
                  <a:pt x="508289" y="180975"/>
                </a:moveTo>
                <a:cubicBezTo>
                  <a:pt x="497032" y="133350"/>
                  <a:pt x="484043" y="103043"/>
                  <a:pt x="467591" y="85725"/>
                </a:cubicBezTo>
                <a:cubicBezTo>
                  <a:pt x="452005" y="69273"/>
                  <a:pt x="427759" y="63212"/>
                  <a:pt x="374939" y="63212"/>
                </a:cubicBezTo>
                <a:lnTo>
                  <a:pt x="332509" y="63212"/>
                </a:lnTo>
                <a:lnTo>
                  <a:pt x="332509" y="498764"/>
                </a:lnTo>
                <a:cubicBezTo>
                  <a:pt x="332509" y="576696"/>
                  <a:pt x="342034" y="582757"/>
                  <a:pt x="422564" y="588818"/>
                </a:cubicBezTo>
                <a:lnTo>
                  <a:pt x="422564" y="620857"/>
                </a:lnTo>
                <a:lnTo>
                  <a:pt x="122093" y="620857"/>
                </a:lnTo>
                <a:lnTo>
                  <a:pt x="122093" y="589684"/>
                </a:lnTo>
                <a:cubicBezTo>
                  <a:pt x="199159" y="583623"/>
                  <a:pt x="208684" y="577562"/>
                  <a:pt x="208684" y="499630"/>
                </a:cubicBezTo>
                <a:lnTo>
                  <a:pt x="208684" y="64077"/>
                </a:lnTo>
                <a:lnTo>
                  <a:pt x="177511" y="64077"/>
                </a:lnTo>
                <a:cubicBezTo>
                  <a:pt x="102177" y="64077"/>
                  <a:pt x="85725" y="74468"/>
                  <a:pt x="71871" y="89189"/>
                </a:cubicBezTo>
                <a:cubicBezTo>
                  <a:pt x="57150" y="104775"/>
                  <a:pt x="45027" y="135948"/>
                  <a:pt x="32905" y="181841"/>
                </a:cubicBezTo>
                <a:lnTo>
                  <a:pt x="0" y="181841"/>
                </a:lnTo>
                <a:cubicBezTo>
                  <a:pt x="3464" y="114300"/>
                  <a:pt x="9525" y="47625"/>
                  <a:pt x="11257" y="0"/>
                </a:cubicBezTo>
                <a:lnTo>
                  <a:pt x="33771" y="0"/>
                </a:lnTo>
                <a:cubicBezTo>
                  <a:pt x="48491" y="20782"/>
                  <a:pt x="60614" y="23380"/>
                  <a:pt x="86591" y="23380"/>
                </a:cubicBezTo>
                <a:lnTo>
                  <a:pt x="457200" y="23380"/>
                </a:lnTo>
                <a:cubicBezTo>
                  <a:pt x="482312" y="23380"/>
                  <a:pt x="495300" y="18184"/>
                  <a:pt x="510886" y="0"/>
                </a:cubicBezTo>
                <a:lnTo>
                  <a:pt x="533400" y="0"/>
                </a:lnTo>
                <a:cubicBezTo>
                  <a:pt x="534266" y="38966"/>
                  <a:pt x="538596" y="119496"/>
                  <a:pt x="543791" y="178377"/>
                </a:cubicBezTo>
                <a:lnTo>
                  <a:pt x="508289" y="180975"/>
                </a:lnTo>
                <a:close/>
              </a:path>
            </a:pathLst>
          </a:custGeom>
          <a:solidFill>
            <a:srgbClr val="FFFFFF"/>
          </a:solidFill>
          <a:ln w="8653" cap="flat">
            <a:noFill/>
            <a:prstDash val="solid"/>
            <a:miter/>
          </a:ln>
        </p:spPr>
        <p:txBody>
          <a:bodyPr rtlCol="0" anchor="ctr"/>
          <a:lstStyle/>
          <a:p>
            <a:endParaRPr lang="en-US" dirty="0"/>
          </a:p>
        </p:txBody>
      </p:sp>
      <p:sp>
        <p:nvSpPr>
          <p:cNvPr id="13" name="Graphic 7">
            <a:extLst>
              <a:ext uri="{FF2B5EF4-FFF2-40B4-BE49-F238E27FC236}">
                <a16:creationId xmlns:a16="http://schemas.microsoft.com/office/drawing/2014/main" id="{B367D577-FFFA-41C5-95E4-B29CCC0C13FD}"/>
              </a:ext>
            </a:extLst>
          </p:cNvPr>
          <p:cNvSpPr/>
          <p:nvPr/>
        </p:nvSpPr>
        <p:spPr>
          <a:xfrm>
            <a:off x="5326066" y="3893018"/>
            <a:ext cx="628649" cy="626918"/>
          </a:xfrm>
          <a:custGeom>
            <a:avLst/>
            <a:gdLst>
              <a:gd name="connsiteX0" fmla="*/ 628650 w 628649"/>
              <a:gd name="connsiteY0" fmla="*/ 307398 h 626918"/>
              <a:gd name="connsiteX1" fmla="*/ 312593 w 628649"/>
              <a:gd name="connsiteY1" fmla="*/ 626918 h 626918"/>
              <a:gd name="connsiteX2" fmla="*/ 0 w 628649"/>
              <a:gd name="connsiteY2" fmla="*/ 314325 h 626918"/>
              <a:gd name="connsiteX3" fmla="*/ 322984 w 628649"/>
              <a:gd name="connsiteY3" fmla="*/ 0 h 626918"/>
              <a:gd name="connsiteX4" fmla="*/ 628650 w 628649"/>
              <a:gd name="connsiteY4" fmla="*/ 307398 h 626918"/>
              <a:gd name="connsiteX5" fmla="*/ 141143 w 628649"/>
              <a:gd name="connsiteY5" fmla="*/ 297007 h 626918"/>
              <a:gd name="connsiteX6" fmla="*/ 329045 w 628649"/>
              <a:gd name="connsiteY6" fmla="*/ 587952 h 626918"/>
              <a:gd name="connsiteX7" fmla="*/ 487507 w 628649"/>
              <a:gd name="connsiteY7" fmla="*/ 332509 h 626918"/>
              <a:gd name="connsiteX8" fmla="*/ 307398 w 628649"/>
              <a:gd name="connsiteY8" fmla="*/ 38966 h 626918"/>
              <a:gd name="connsiteX9" fmla="*/ 141143 w 628649"/>
              <a:gd name="connsiteY9" fmla="*/ 297007 h 626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28649" h="626918">
                <a:moveTo>
                  <a:pt x="628650" y="307398"/>
                </a:moveTo>
                <a:cubicBezTo>
                  <a:pt x="628650" y="506557"/>
                  <a:pt x="485775" y="626918"/>
                  <a:pt x="312593" y="626918"/>
                </a:cubicBezTo>
                <a:cubicBezTo>
                  <a:pt x="128154" y="626918"/>
                  <a:pt x="0" y="491836"/>
                  <a:pt x="0" y="314325"/>
                </a:cubicBezTo>
                <a:cubicBezTo>
                  <a:pt x="0" y="155864"/>
                  <a:pt x="112568" y="0"/>
                  <a:pt x="322984" y="0"/>
                </a:cubicBezTo>
                <a:cubicBezTo>
                  <a:pt x="491836" y="866"/>
                  <a:pt x="628650" y="124691"/>
                  <a:pt x="628650" y="307398"/>
                </a:cubicBezTo>
                <a:close/>
                <a:moveTo>
                  <a:pt x="141143" y="297007"/>
                </a:moveTo>
                <a:cubicBezTo>
                  <a:pt x="141143" y="454602"/>
                  <a:pt x="211282" y="587952"/>
                  <a:pt x="329045" y="587952"/>
                </a:cubicBezTo>
                <a:cubicBezTo>
                  <a:pt x="416502" y="587952"/>
                  <a:pt x="487507" y="502227"/>
                  <a:pt x="487507" y="332509"/>
                </a:cubicBezTo>
                <a:cubicBezTo>
                  <a:pt x="487507" y="148936"/>
                  <a:pt x="413039" y="38966"/>
                  <a:pt x="307398" y="38966"/>
                </a:cubicBezTo>
                <a:cubicBezTo>
                  <a:pt x="213879" y="38966"/>
                  <a:pt x="141143" y="137680"/>
                  <a:pt x="141143" y="297007"/>
                </a:cubicBezTo>
                <a:close/>
              </a:path>
            </a:pathLst>
          </a:custGeom>
          <a:solidFill>
            <a:srgbClr val="FFFFFF"/>
          </a:solidFill>
          <a:ln w="8653" cap="flat">
            <a:noFill/>
            <a:prstDash val="solid"/>
            <a:miter/>
          </a:ln>
        </p:spPr>
        <p:txBody>
          <a:bodyPr rtlCol="0" anchor="ctr"/>
          <a:lstStyle/>
          <a:p>
            <a:endParaRPr lang="en-US" dirty="0"/>
          </a:p>
        </p:txBody>
      </p:sp>
      <p:sp>
        <p:nvSpPr>
          <p:cNvPr id="14" name="Graphic 9">
            <a:extLst>
              <a:ext uri="{FF2B5EF4-FFF2-40B4-BE49-F238E27FC236}">
                <a16:creationId xmlns:a16="http://schemas.microsoft.com/office/drawing/2014/main" id="{FBEEDB85-3722-8199-61C5-684B42AD1AB6}"/>
              </a:ext>
            </a:extLst>
          </p:cNvPr>
          <p:cNvSpPr/>
          <p:nvPr/>
        </p:nvSpPr>
        <p:spPr>
          <a:xfrm>
            <a:off x="6176133" y="3019293"/>
            <a:ext cx="751442" cy="587859"/>
          </a:xfrm>
          <a:custGeom>
            <a:avLst/>
            <a:gdLst>
              <a:gd name="connsiteX0" fmla="*/ 879764 w 879763"/>
              <a:gd name="connsiteY0" fmla="*/ 31173 h 607868"/>
              <a:gd name="connsiteX1" fmla="*/ 778452 w 879763"/>
              <a:gd name="connsiteY1" fmla="*/ 130752 h 607868"/>
              <a:gd name="connsiteX2" fmla="*/ 625186 w 879763"/>
              <a:gd name="connsiteY2" fmla="*/ 607868 h 607868"/>
              <a:gd name="connsiteX3" fmla="*/ 577561 w 879763"/>
              <a:gd name="connsiteY3" fmla="*/ 607868 h 607868"/>
              <a:gd name="connsiteX4" fmla="*/ 427759 w 879763"/>
              <a:gd name="connsiteY4" fmla="*/ 199159 h 607868"/>
              <a:gd name="connsiteX5" fmla="*/ 426027 w 879763"/>
              <a:gd name="connsiteY5" fmla="*/ 199159 h 607868"/>
              <a:gd name="connsiteX6" fmla="*/ 287482 w 879763"/>
              <a:gd name="connsiteY6" fmla="*/ 607868 h 607868"/>
              <a:gd name="connsiteX7" fmla="*/ 238991 w 879763"/>
              <a:gd name="connsiteY7" fmla="*/ 607868 h 607868"/>
              <a:gd name="connsiteX8" fmla="*/ 91786 w 879763"/>
              <a:gd name="connsiteY8" fmla="*/ 124691 h 607868"/>
              <a:gd name="connsiteX9" fmla="*/ 0 w 879763"/>
              <a:gd name="connsiteY9" fmla="*/ 32039 h 607868"/>
              <a:gd name="connsiteX10" fmla="*/ 0 w 879763"/>
              <a:gd name="connsiteY10" fmla="*/ 0 h 607868"/>
              <a:gd name="connsiteX11" fmla="*/ 272761 w 879763"/>
              <a:gd name="connsiteY11" fmla="*/ 0 h 607868"/>
              <a:gd name="connsiteX12" fmla="*/ 272761 w 879763"/>
              <a:gd name="connsiteY12" fmla="*/ 32039 h 607868"/>
              <a:gd name="connsiteX13" fmla="*/ 214746 w 879763"/>
              <a:gd name="connsiteY13" fmla="*/ 100446 h 607868"/>
              <a:gd name="connsiteX14" fmla="*/ 308264 w 879763"/>
              <a:gd name="connsiteY14" fmla="*/ 417368 h 607868"/>
              <a:gd name="connsiteX15" fmla="*/ 309996 w 879763"/>
              <a:gd name="connsiteY15" fmla="*/ 417368 h 607868"/>
              <a:gd name="connsiteX16" fmla="*/ 442480 w 879763"/>
              <a:gd name="connsiteY16" fmla="*/ 6061 h 607868"/>
              <a:gd name="connsiteX17" fmla="*/ 486641 w 879763"/>
              <a:gd name="connsiteY17" fmla="*/ 6061 h 607868"/>
              <a:gd name="connsiteX18" fmla="*/ 641639 w 879763"/>
              <a:gd name="connsiteY18" fmla="*/ 421698 h 607868"/>
              <a:gd name="connsiteX19" fmla="*/ 643371 w 879763"/>
              <a:gd name="connsiteY19" fmla="*/ 421698 h 607868"/>
              <a:gd name="connsiteX20" fmla="*/ 729961 w 879763"/>
              <a:gd name="connsiteY20" fmla="*/ 111702 h 607868"/>
              <a:gd name="connsiteX21" fmla="*/ 663286 w 879763"/>
              <a:gd name="connsiteY21" fmla="*/ 33771 h 607868"/>
              <a:gd name="connsiteX22" fmla="*/ 663286 w 879763"/>
              <a:gd name="connsiteY22" fmla="*/ 1732 h 607868"/>
              <a:gd name="connsiteX23" fmla="*/ 879764 w 879763"/>
              <a:gd name="connsiteY23" fmla="*/ 1732 h 607868"/>
              <a:gd name="connsiteX24" fmla="*/ 879764 w 879763"/>
              <a:gd name="connsiteY24" fmla="*/ 31173 h 607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879763" h="607868">
                <a:moveTo>
                  <a:pt x="879764" y="31173"/>
                </a:moveTo>
                <a:cubicBezTo>
                  <a:pt x="819150" y="41564"/>
                  <a:pt x="803564" y="53686"/>
                  <a:pt x="778452" y="130752"/>
                </a:cubicBezTo>
                <a:cubicBezTo>
                  <a:pt x="757670" y="189634"/>
                  <a:pt x="703118" y="349827"/>
                  <a:pt x="625186" y="607868"/>
                </a:cubicBezTo>
                <a:lnTo>
                  <a:pt x="577561" y="607868"/>
                </a:lnTo>
                <a:cubicBezTo>
                  <a:pt x="528204" y="471055"/>
                  <a:pt x="478848" y="338571"/>
                  <a:pt x="427759" y="199159"/>
                </a:cubicBezTo>
                <a:lnTo>
                  <a:pt x="426027" y="199159"/>
                </a:lnTo>
                <a:cubicBezTo>
                  <a:pt x="378402" y="338571"/>
                  <a:pt x="330777" y="475384"/>
                  <a:pt x="287482" y="607868"/>
                </a:cubicBezTo>
                <a:lnTo>
                  <a:pt x="238991" y="607868"/>
                </a:lnTo>
                <a:cubicBezTo>
                  <a:pt x="189634" y="442480"/>
                  <a:pt x="142875" y="287482"/>
                  <a:pt x="91786" y="124691"/>
                </a:cubicBezTo>
                <a:cubicBezTo>
                  <a:pt x="69273" y="52821"/>
                  <a:pt x="53686" y="39832"/>
                  <a:pt x="0" y="32039"/>
                </a:cubicBezTo>
                <a:lnTo>
                  <a:pt x="0" y="0"/>
                </a:lnTo>
                <a:lnTo>
                  <a:pt x="272761" y="0"/>
                </a:lnTo>
                <a:lnTo>
                  <a:pt x="272761" y="32039"/>
                </a:lnTo>
                <a:cubicBezTo>
                  <a:pt x="202623" y="40698"/>
                  <a:pt x="201757" y="52821"/>
                  <a:pt x="214746" y="100446"/>
                </a:cubicBezTo>
                <a:cubicBezTo>
                  <a:pt x="245052" y="207818"/>
                  <a:pt x="276225" y="315191"/>
                  <a:pt x="308264" y="417368"/>
                </a:cubicBezTo>
                <a:lnTo>
                  <a:pt x="309996" y="417368"/>
                </a:lnTo>
                <a:cubicBezTo>
                  <a:pt x="353291" y="286616"/>
                  <a:pt x="399184" y="147205"/>
                  <a:pt x="442480" y="6061"/>
                </a:cubicBezTo>
                <a:lnTo>
                  <a:pt x="486641" y="6061"/>
                </a:lnTo>
                <a:cubicBezTo>
                  <a:pt x="538595" y="146339"/>
                  <a:pt x="590550" y="286616"/>
                  <a:pt x="641639" y="421698"/>
                </a:cubicBezTo>
                <a:lnTo>
                  <a:pt x="643371" y="421698"/>
                </a:lnTo>
                <a:cubicBezTo>
                  <a:pt x="678873" y="308264"/>
                  <a:pt x="716973" y="164523"/>
                  <a:pt x="729961" y="111702"/>
                </a:cubicBezTo>
                <a:cubicBezTo>
                  <a:pt x="742950" y="56284"/>
                  <a:pt x="738621" y="40698"/>
                  <a:pt x="663286" y="33771"/>
                </a:cubicBezTo>
                <a:lnTo>
                  <a:pt x="663286" y="1732"/>
                </a:lnTo>
                <a:lnTo>
                  <a:pt x="879764" y="1732"/>
                </a:lnTo>
                <a:lnTo>
                  <a:pt x="879764" y="31173"/>
                </a:lnTo>
                <a:close/>
              </a:path>
            </a:pathLst>
          </a:custGeom>
          <a:solidFill>
            <a:srgbClr val="FFFFFF"/>
          </a:solidFill>
          <a:ln w="8653" cap="flat">
            <a:noFill/>
            <a:prstDash val="solid"/>
            <a:miter/>
          </a:ln>
        </p:spPr>
        <p:txBody>
          <a:bodyPr rtlCol="0" anchor="ctr"/>
          <a:lstStyle/>
          <a:p>
            <a:endParaRPr lang="en-US" dirty="0"/>
          </a:p>
        </p:txBody>
      </p:sp>
      <p:sp>
        <p:nvSpPr>
          <p:cNvPr id="23" name="Rectangle 22">
            <a:extLst>
              <a:ext uri="{FF2B5EF4-FFF2-40B4-BE49-F238E27FC236}">
                <a16:creationId xmlns:a16="http://schemas.microsoft.com/office/drawing/2014/main" id="{9B883389-D246-EC9D-51EE-2FB918966C41}"/>
              </a:ext>
            </a:extLst>
          </p:cNvPr>
          <p:cNvSpPr/>
          <p:nvPr/>
        </p:nvSpPr>
        <p:spPr>
          <a:xfrm flipV="1">
            <a:off x="0" y="617850"/>
            <a:ext cx="6099048" cy="91440"/>
          </a:xfrm>
          <a:prstGeom prst="rect">
            <a:avLst/>
          </a:prstGeom>
          <a:solidFill>
            <a:srgbClr val="AD590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4" name="Rectangle 23">
            <a:extLst>
              <a:ext uri="{FF2B5EF4-FFF2-40B4-BE49-F238E27FC236}">
                <a16:creationId xmlns:a16="http://schemas.microsoft.com/office/drawing/2014/main" id="{7D8507E1-E8FC-1A26-84E5-2C3C5267F797}"/>
              </a:ext>
            </a:extLst>
          </p:cNvPr>
          <p:cNvSpPr/>
          <p:nvPr/>
        </p:nvSpPr>
        <p:spPr>
          <a:xfrm flipV="1">
            <a:off x="6092952" y="617850"/>
            <a:ext cx="6099048" cy="91440"/>
          </a:xfrm>
          <a:prstGeom prst="rect">
            <a:avLst/>
          </a:prstGeom>
          <a:solidFill>
            <a:srgbClr val="AD230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5" name="Rectangle 24">
            <a:extLst>
              <a:ext uri="{FF2B5EF4-FFF2-40B4-BE49-F238E27FC236}">
                <a16:creationId xmlns:a16="http://schemas.microsoft.com/office/drawing/2014/main" id="{5BCB6A4F-6460-E041-D8B3-5B4FE6FCB5B7}"/>
              </a:ext>
            </a:extLst>
          </p:cNvPr>
          <p:cNvSpPr/>
          <p:nvPr/>
        </p:nvSpPr>
        <p:spPr>
          <a:xfrm rot="10800000" flipV="1">
            <a:off x="0" y="6766558"/>
            <a:ext cx="6099048" cy="91440"/>
          </a:xfrm>
          <a:prstGeom prst="rect">
            <a:avLst/>
          </a:prstGeom>
          <a:solidFill>
            <a:srgbClr val="007A8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6" name="Rectangle 25">
            <a:extLst>
              <a:ext uri="{FF2B5EF4-FFF2-40B4-BE49-F238E27FC236}">
                <a16:creationId xmlns:a16="http://schemas.microsoft.com/office/drawing/2014/main" id="{9EB44438-C573-0C5B-D45E-83204DCC93D6}"/>
              </a:ext>
            </a:extLst>
          </p:cNvPr>
          <p:cNvSpPr/>
          <p:nvPr/>
        </p:nvSpPr>
        <p:spPr>
          <a:xfrm rot="10800000" flipV="1">
            <a:off x="6092952" y="6766558"/>
            <a:ext cx="6099048" cy="91440"/>
          </a:xfrm>
          <a:prstGeom prst="rect">
            <a:avLst/>
          </a:prstGeom>
          <a:solidFill>
            <a:srgbClr val="35323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5" name="TextBox 4">
            <a:extLst>
              <a:ext uri="{FF2B5EF4-FFF2-40B4-BE49-F238E27FC236}">
                <a16:creationId xmlns:a16="http://schemas.microsoft.com/office/drawing/2014/main" id="{FAA15D7C-FA4A-6EF8-865E-BCE24D725F65}"/>
              </a:ext>
            </a:extLst>
          </p:cNvPr>
          <p:cNvSpPr txBox="1"/>
          <p:nvPr/>
        </p:nvSpPr>
        <p:spPr>
          <a:xfrm>
            <a:off x="63786" y="95313"/>
            <a:ext cx="11556724"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BLANK ANIMATED SWOT ANALYSIS TEMPLATE  </a:t>
            </a:r>
            <a:r>
              <a:rPr lang="en-US" sz="1400" dirty="0">
                <a:solidFill>
                  <a:schemeClr val="tx1">
                    <a:lumMod val="65000"/>
                    <a:lumOff val="35000"/>
                  </a:schemeClr>
                </a:solidFill>
                <a:latin typeface="Century Gothic" panose="020B0502020202020204" pitchFamily="34" charset="0"/>
              </a:rPr>
              <a:t>Static slide; not animated. For animation, use slide 5. </a:t>
            </a:r>
            <a:endParaRPr lang="en-US" sz="2400" dirty="0">
              <a:solidFill>
                <a:schemeClr val="tx1">
                  <a:lumMod val="65000"/>
                  <a:lumOff val="35000"/>
                </a:schemeClr>
              </a:solidFill>
              <a:latin typeface="Century Gothic" panose="020B0502020202020204" pitchFamily="34" charset="0"/>
            </a:endParaRPr>
          </a:p>
        </p:txBody>
      </p:sp>
    </p:spTree>
    <p:extLst>
      <p:ext uri="{BB962C8B-B14F-4D97-AF65-F5344CB8AC3E}">
        <p14:creationId xmlns:p14="http://schemas.microsoft.com/office/powerpoint/2010/main" val="1209751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9F9F9"/>
        </a:solidFill>
        <a:effectLst/>
      </p:bgPr>
    </p:bg>
    <p:spTree>
      <p:nvGrpSpPr>
        <p:cNvPr id="1" name=""/>
        <p:cNvGrpSpPr/>
        <p:nvPr/>
      </p:nvGrpSpPr>
      <p:grpSpPr>
        <a:xfrm>
          <a:off x="0" y="0"/>
          <a:ext cx="0" cy="0"/>
          <a:chOff x="0" y="0"/>
          <a:chExt cx="0" cy="0"/>
        </a:xfrm>
      </p:grpSpPr>
      <p:sp>
        <p:nvSpPr>
          <p:cNvPr id="105" name="Rectangle 104">
            <a:extLst>
              <a:ext uri="{FF2B5EF4-FFF2-40B4-BE49-F238E27FC236}">
                <a16:creationId xmlns:a16="http://schemas.microsoft.com/office/drawing/2014/main" id="{23CDEE7E-D5B0-E284-3A71-0135C559D632}"/>
              </a:ext>
            </a:extLst>
          </p:cNvPr>
          <p:cNvSpPr/>
          <p:nvPr/>
        </p:nvSpPr>
        <p:spPr>
          <a:xfrm>
            <a:off x="0" y="4657"/>
            <a:ext cx="6099048" cy="3429000"/>
          </a:xfrm>
          <a:prstGeom prst="rect">
            <a:avLst/>
          </a:prstGeom>
          <a:solidFill>
            <a:srgbClr val="F9950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3" name="Rectangle 102">
            <a:extLst>
              <a:ext uri="{FF2B5EF4-FFF2-40B4-BE49-F238E27FC236}">
                <a16:creationId xmlns:a16="http://schemas.microsoft.com/office/drawing/2014/main" id="{8062011B-9976-0032-DBBF-57E654FC13EE}"/>
              </a:ext>
            </a:extLst>
          </p:cNvPr>
          <p:cNvSpPr/>
          <p:nvPr/>
        </p:nvSpPr>
        <p:spPr>
          <a:xfrm>
            <a:off x="6092952" y="4010"/>
            <a:ext cx="6099048" cy="3429000"/>
          </a:xfrm>
          <a:prstGeom prst="rect">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7" name="Rectangle 96">
            <a:extLst>
              <a:ext uri="{FF2B5EF4-FFF2-40B4-BE49-F238E27FC236}">
                <a16:creationId xmlns:a16="http://schemas.microsoft.com/office/drawing/2014/main" id="{F7623C19-B428-5B37-834D-93631E3E2500}"/>
              </a:ext>
            </a:extLst>
          </p:cNvPr>
          <p:cNvSpPr/>
          <p:nvPr/>
        </p:nvSpPr>
        <p:spPr>
          <a:xfrm>
            <a:off x="0" y="3428999"/>
            <a:ext cx="6099048" cy="3429000"/>
          </a:xfrm>
          <a:prstGeom prst="rect">
            <a:avLst/>
          </a:prstGeom>
          <a:solidFill>
            <a:srgbClr val="00C6D1"/>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7" name="Rectangle 106">
            <a:extLst>
              <a:ext uri="{FF2B5EF4-FFF2-40B4-BE49-F238E27FC236}">
                <a16:creationId xmlns:a16="http://schemas.microsoft.com/office/drawing/2014/main" id="{D580E76E-F2F4-409C-4CB6-83124F1572F7}"/>
              </a:ext>
            </a:extLst>
          </p:cNvPr>
          <p:cNvSpPr/>
          <p:nvPr/>
        </p:nvSpPr>
        <p:spPr>
          <a:xfrm>
            <a:off x="6092952" y="3429000"/>
            <a:ext cx="6099048" cy="3429000"/>
          </a:xfrm>
          <a:prstGeom prst="rect">
            <a:avLst/>
          </a:prstGeom>
          <a:solidFill>
            <a:srgbClr val="7E797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8" name="Rounded Rectangle 17">
            <a:extLst>
              <a:ext uri="{FF2B5EF4-FFF2-40B4-BE49-F238E27FC236}">
                <a16:creationId xmlns:a16="http://schemas.microsoft.com/office/drawing/2014/main" id="{35643299-6916-2C4D-9B66-125764F2CD6D}"/>
              </a:ext>
            </a:extLst>
          </p:cNvPr>
          <p:cNvSpPr/>
          <p:nvPr/>
        </p:nvSpPr>
        <p:spPr>
          <a:xfrm flipV="1">
            <a:off x="4977691" y="2319131"/>
            <a:ext cx="1118309" cy="111830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b="1" dirty="0">
              <a:solidFill>
                <a:schemeClr val="tx1"/>
              </a:solidFill>
              <a:latin typeface="Century Gothic" panose="020B0502020202020204" pitchFamily="34" charset="0"/>
            </a:endParaRPr>
          </a:p>
        </p:txBody>
      </p:sp>
      <p:sp>
        <p:nvSpPr>
          <p:cNvPr id="19" name="Rounded Rectangle 18">
            <a:extLst>
              <a:ext uri="{FF2B5EF4-FFF2-40B4-BE49-F238E27FC236}">
                <a16:creationId xmlns:a16="http://schemas.microsoft.com/office/drawing/2014/main" id="{B8DF9DA6-45F8-8FAD-C889-7C713BDDC524}"/>
              </a:ext>
            </a:extLst>
          </p:cNvPr>
          <p:cNvSpPr/>
          <p:nvPr/>
        </p:nvSpPr>
        <p:spPr>
          <a:xfrm rot="5400000" flipV="1">
            <a:off x="6096000" y="2313091"/>
            <a:ext cx="1118309" cy="1118309"/>
          </a:xfrm>
          <a:prstGeom prst="roundRect">
            <a:avLst/>
          </a:prstGeom>
          <a:solidFill>
            <a:srgbClr val="F9950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0" name="Rounded Rectangle 19">
            <a:extLst>
              <a:ext uri="{FF2B5EF4-FFF2-40B4-BE49-F238E27FC236}">
                <a16:creationId xmlns:a16="http://schemas.microsoft.com/office/drawing/2014/main" id="{AC894C0D-789C-DBDB-3F19-4A9A4A191AA6}"/>
              </a:ext>
            </a:extLst>
          </p:cNvPr>
          <p:cNvSpPr/>
          <p:nvPr/>
        </p:nvSpPr>
        <p:spPr>
          <a:xfrm rot="16200000" flipV="1">
            <a:off x="4977691" y="3428553"/>
            <a:ext cx="1118309" cy="1118309"/>
          </a:xfrm>
          <a:prstGeom prst="roundRect">
            <a:avLst/>
          </a:prstGeom>
          <a:solidFill>
            <a:srgbClr val="00E8F6"/>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1" name="Rounded Rectangle 20">
            <a:extLst>
              <a:ext uri="{FF2B5EF4-FFF2-40B4-BE49-F238E27FC236}">
                <a16:creationId xmlns:a16="http://schemas.microsoft.com/office/drawing/2014/main" id="{435899EF-15DA-D11C-3497-6B691FC240D4}"/>
              </a:ext>
            </a:extLst>
          </p:cNvPr>
          <p:cNvSpPr/>
          <p:nvPr/>
        </p:nvSpPr>
        <p:spPr>
          <a:xfrm rot="10800000" flipV="1">
            <a:off x="6096000" y="3430610"/>
            <a:ext cx="1118309" cy="1118309"/>
          </a:xfrm>
          <a:prstGeom prst="round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10" name="TextBox 109">
            <a:extLst>
              <a:ext uri="{FF2B5EF4-FFF2-40B4-BE49-F238E27FC236}">
                <a16:creationId xmlns:a16="http://schemas.microsoft.com/office/drawing/2014/main" id="{D952984D-C68E-463D-30BC-229346D5DD88}"/>
              </a:ext>
            </a:extLst>
          </p:cNvPr>
          <p:cNvSpPr txBox="1"/>
          <p:nvPr/>
        </p:nvSpPr>
        <p:spPr>
          <a:xfrm>
            <a:off x="829827" y="842851"/>
            <a:ext cx="5120640" cy="1785104"/>
          </a:xfrm>
          <a:prstGeom prst="rect">
            <a:avLst/>
          </a:prstGeom>
          <a:noFill/>
        </p:spPr>
        <p:txBody>
          <a:bodyPr wrap="square" rtlCol="0">
            <a:spAutoFit/>
          </a:bodyPr>
          <a:lstStyle/>
          <a:p>
            <a:pPr marL="285750" indent="-285750">
              <a:spcAft>
                <a:spcPts val="1200"/>
              </a:spcAft>
              <a:buClr>
                <a:srgbClr val="AD5902"/>
              </a:buClr>
              <a:buSzPct val="110000"/>
              <a:buFont typeface=".PingFang SC Regular"/>
              <a:buChar char="＋"/>
            </a:pPr>
            <a:r>
              <a:rPr lang="en-US" sz="2000" dirty="0">
                <a:solidFill>
                  <a:schemeClr val="bg1"/>
                </a:solidFill>
                <a:latin typeface="Century Gothic" panose="020B0502020202020204" pitchFamily="34" charset="0"/>
                <a:ea typeface="Arial" charset="0"/>
                <a:cs typeface="Arial" charset="0"/>
              </a:rPr>
              <a:t>Strength One</a:t>
            </a:r>
          </a:p>
          <a:p>
            <a:pPr marL="285750" indent="-285750">
              <a:spcAft>
                <a:spcPts val="1200"/>
              </a:spcAft>
              <a:buClr>
                <a:srgbClr val="AD5902"/>
              </a:buClr>
              <a:buSzPct val="110000"/>
              <a:buFont typeface=".PingFang SC Regular"/>
              <a:buChar char="＋"/>
            </a:pPr>
            <a:r>
              <a:rPr lang="en-US" sz="2000" dirty="0">
                <a:solidFill>
                  <a:schemeClr val="bg1"/>
                </a:solidFill>
                <a:latin typeface="Century Gothic" panose="020B0502020202020204" pitchFamily="34" charset="0"/>
                <a:ea typeface="Arial" charset="0"/>
                <a:cs typeface="Arial" charset="0"/>
              </a:rPr>
              <a:t>Two</a:t>
            </a:r>
          </a:p>
          <a:p>
            <a:pPr marL="285750" indent="-285750">
              <a:spcAft>
                <a:spcPts val="1200"/>
              </a:spcAft>
              <a:buClr>
                <a:srgbClr val="AD5902"/>
              </a:buClr>
              <a:buSzPct val="110000"/>
              <a:buFont typeface=".PingFang SC Regular"/>
              <a:buChar char="＋"/>
            </a:pPr>
            <a:r>
              <a:rPr lang="en-US" sz="2000" dirty="0">
                <a:solidFill>
                  <a:schemeClr val="bg1"/>
                </a:solidFill>
                <a:latin typeface="Century Gothic" panose="020B0502020202020204" pitchFamily="34" charset="0"/>
                <a:ea typeface="Arial" charset="0"/>
                <a:cs typeface="Arial" charset="0"/>
              </a:rPr>
              <a:t>Three</a:t>
            </a:r>
          </a:p>
          <a:p>
            <a:pPr marL="285750" indent="-285750">
              <a:spcAft>
                <a:spcPts val="1200"/>
              </a:spcAft>
              <a:buClr>
                <a:srgbClr val="AD5902"/>
              </a:buClr>
              <a:buSzPct val="110000"/>
              <a:buFont typeface=".PingFang SC Regular"/>
              <a:buChar char="＋"/>
            </a:pPr>
            <a:r>
              <a:rPr lang="en-US" sz="2000" dirty="0">
                <a:solidFill>
                  <a:schemeClr val="bg1"/>
                </a:solidFill>
                <a:latin typeface="Century Gothic" panose="020B0502020202020204" pitchFamily="34" charset="0"/>
                <a:ea typeface="Arial" charset="0"/>
                <a:cs typeface="Arial" charset="0"/>
              </a:rPr>
              <a:t>Four</a:t>
            </a:r>
          </a:p>
        </p:txBody>
      </p:sp>
      <p:sp>
        <p:nvSpPr>
          <p:cNvPr id="111" name="TextBox 110">
            <a:extLst>
              <a:ext uri="{FF2B5EF4-FFF2-40B4-BE49-F238E27FC236}">
                <a16:creationId xmlns:a16="http://schemas.microsoft.com/office/drawing/2014/main" id="{2D9511AE-2DE9-1139-1796-A1EF19136F72}"/>
              </a:ext>
            </a:extLst>
          </p:cNvPr>
          <p:cNvSpPr txBox="1"/>
          <p:nvPr/>
        </p:nvSpPr>
        <p:spPr>
          <a:xfrm>
            <a:off x="7007352" y="842851"/>
            <a:ext cx="4866912" cy="1323439"/>
          </a:xfrm>
          <a:prstGeom prst="rect">
            <a:avLst/>
          </a:prstGeom>
          <a:noFill/>
        </p:spPr>
        <p:txBody>
          <a:bodyPr wrap="square" rtlCol="0">
            <a:spAutoFit/>
          </a:bodyPr>
          <a:lstStyle/>
          <a:p>
            <a:pPr marL="285750" indent="-285750">
              <a:spcAft>
                <a:spcPts val="1200"/>
              </a:spcAft>
              <a:buClr>
                <a:srgbClr val="AD2300"/>
              </a:buClr>
              <a:buSzPct val="110000"/>
              <a:buFont typeface="System Font Regular"/>
              <a:buChar char="—"/>
            </a:pPr>
            <a:r>
              <a:rPr lang="en-US" sz="2000" dirty="0">
                <a:solidFill>
                  <a:schemeClr val="bg1"/>
                </a:solidFill>
                <a:latin typeface="Century Gothic" panose="020B0502020202020204" pitchFamily="34" charset="0"/>
                <a:ea typeface="Arial" charset="0"/>
                <a:cs typeface="Arial" charset="0"/>
              </a:rPr>
              <a:t>Weakness One</a:t>
            </a:r>
          </a:p>
          <a:p>
            <a:pPr marL="285750" indent="-285750">
              <a:spcAft>
                <a:spcPts val="1200"/>
              </a:spcAft>
              <a:buClr>
                <a:srgbClr val="AD2300"/>
              </a:buClr>
              <a:buSzPct val="110000"/>
              <a:buFont typeface="System Font Regular"/>
              <a:buChar char="—"/>
            </a:pPr>
            <a:r>
              <a:rPr lang="en-US" sz="2000" dirty="0">
                <a:solidFill>
                  <a:schemeClr val="bg1"/>
                </a:solidFill>
                <a:latin typeface="Century Gothic" panose="020B0502020202020204" pitchFamily="34" charset="0"/>
                <a:ea typeface="Arial" charset="0"/>
                <a:cs typeface="Arial" charset="0"/>
              </a:rPr>
              <a:t>Two</a:t>
            </a:r>
          </a:p>
          <a:p>
            <a:pPr marL="285750" indent="-285750">
              <a:spcAft>
                <a:spcPts val="1200"/>
              </a:spcAft>
              <a:buClr>
                <a:srgbClr val="AD2300"/>
              </a:buClr>
              <a:buSzPct val="110000"/>
              <a:buFont typeface="System Font Regular"/>
              <a:buChar char="—"/>
            </a:pPr>
            <a:r>
              <a:rPr lang="en-US" sz="2000" dirty="0">
                <a:solidFill>
                  <a:schemeClr val="bg1"/>
                </a:solidFill>
                <a:latin typeface="Century Gothic" panose="020B0502020202020204" pitchFamily="34" charset="0"/>
                <a:ea typeface="Arial" charset="0"/>
                <a:cs typeface="Arial" charset="0"/>
              </a:rPr>
              <a:t>Three</a:t>
            </a:r>
            <a:endParaRPr lang="en-US" sz="2000" dirty="0">
              <a:solidFill>
                <a:schemeClr val="bg1"/>
              </a:solidFill>
            </a:endParaRPr>
          </a:p>
        </p:txBody>
      </p:sp>
      <p:sp>
        <p:nvSpPr>
          <p:cNvPr id="101" name="TextBox 100">
            <a:extLst>
              <a:ext uri="{FF2B5EF4-FFF2-40B4-BE49-F238E27FC236}">
                <a16:creationId xmlns:a16="http://schemas.microsoft.com/office/drawing/2014/main" id="{9111D247-B21F-B446-D61F-A45651B9648F}"/>
              </a:ext>
            </a:extLst>
          </p:cNvPr>
          <p:cNvSpPr txBox="1"/>
          <p:nvPr/>
        </p:nvSpPr>
        <p:spPr>
          <a:xfrm>
            <a:off x="306630" y="188553"/>
            <a:ext cx="4182353" cy="584775"/>
          </a:xfrm>
          <a:prstGeom prst="rect">
            <a:avLst/>
          </a:prstGeom>
          <a:noFill/>
        </p:spPr>
        <p:txBody>
          <a:bodyPr wrap="square" rtlCol="0">
            <a:spAutoFit/>
          </a:bodyPr>
          <a:lstStyle/>
          <a:p>
            <a:r>
              <a:rPr lang="en-US" sz="3200" spc="300" dirty="0">
                <a:solidFill>
                  <a:schemeClr val="bg1"/>
                </a:solidFill>
                <a:latin typeface="Century Gothic" panose="020B0502020202020204" pitchFamily="34" charset="0"/>
              </a:rPr>
              <a:t>STRENGTHS  +</a:t>
            </a:r>
          </a:p>
        </p:txBody>
      </p:sp>
      <p:sp>
        <p:nvSpPr>
          <p:cNvPr id="102" name="TextBox 101">
            <a:extLst>
              <a:ext uri="{FF2B5EF4-FFF2-40B4-BE49-F238E27FC236}">
                <a16:creationId xmlns:a16="http://schemas.microsoft.com/office/drawing/2014/main" id="{32A2CE33-DA01-0B8E-699B-BA81173F4910}"/>
              </a:ext>
            </a:extLst>
          </p:cNvPr>
          <p:cNvSpPr txBox="1"/>
          <p:nvPr/>
        </p:nvSpPr>
        <p:spPr>
          <a:xfrm>
            <a:off x="8414951" y="188553"/>
            <a:ext cx="3613363" cy="584775"/>
          </a:xfrm>
          <a:prstGeom prst="rect">
            <a:avLst/>
          </a:prstGeom>
          <a:noFill/>
        </p:spPr>
        <p:txBody>
          <a:bodyPr wrap="square" rtlCol="0">
            <a:spAutoFit/>
          </a:bodyPr>
          <a:lstStyle/>
          <a:p>
            <a:pPr algn="r"/>
            <a:r>
              <a:rPr lang="en-US" sz="3200" spc="300" dirty="0">
                <a:solidFill>
                  <a:schemeClr val="bg1"/>
                </a:solidFill>
                <a:latin typeface="Century Gothic" panose="020B0502020202020204" pitchFamily="34" charset="0"/>
              </a:rPr>
              <a:t>WEAKNESSES  –</a:t>
            </a:r>
          </a:p>
        </p:txBody>
      </p:sp>
      <p:grpSp>
        <p:nvGrpSpPr>
          <p:cNvPr id="2" name="Group 1">
            <a:extLst>
              <a:ext uri="{FF2B5EF4-FFF2-40B4-BE49-F238E27FC236}">
                <a16:creationId xmlns:a16="http://schemas.microsoft.com/office/drawing/2014/main" id="{7D71AB77-F630-842A-FD37-A4A3B7ACB944}"/>
              </a:ext>
            </a:extLst>
          </p:cNvPr>
          <p:cNvGrpSpPr/>
          <p:nvPr/>
        </p:nvGrpSpPr>
        <p:grpSpPr>
          <a:xfrm>
            <a:off x="5181600" y="2516928"/>
            <a:ext cx="1828800" cy="1828154"/>
            <a:chOff x="5181600" y="2516928"/>
            <a:chExt cx="1828800" cy="1828154"/>
          </a:xfrm>
        </p:grpSpPr>
        <p:sp>
          <p:nvSpPr>
            <p:cNvPr id="106" name="Rounded Rectangle 105">
              <a:extLst>
                <a:ext uri="{FF2B5EF4-FFF2-40B4-BE49-F238E27FC236}">
                  <a16:creationId xmlns:a16="http://schemas.microsoft.com/office/drawing/2014/main" id="{0298DC35-C667-0F7E-572B-A13FCEE7083E}"/>
                </a:ext>
              </a:extLst>
            </p:cNvPr>
            <p:cNvSpPr/>
            <p:nvPr/>
          </p:nvSpPr>
          <p:spPr>
            <a:xfrm flipV="1">
              <a:off x="5181600" y="2521867"/>
              <a:ext cx="914400" cy="914400"/>
            </a:xfrm>
            <a:prstGeom prst="roundRect">
              <a:avLst/>
            </a:prstGeom>
            <a:solidFill>
              <a:srgbClr val="AD590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b="1" dirty="0">
                <a:solidFill>
                  <a:schemeClr val="tx1"/>
                </a:solidFill>
                <a:latin typeface="Century Gothic" panose="020B0502020202020204" pitchFamily="34" charset="0"/>
              </a:endParaRPr>
            </a:p>
          </p:txBody>
        </p:sp>
        <p:sp>
          <p:nvSpPr>
            <p:cNvPr id="104" name="Rounded Rectangle 103">
              <a:extLst>
                <a:ext uri="{FF2B5EF4-FFF2-40B4-BE49-F238E27FC236}">
                  <a16:creationId xmlns:a16="http://schemas.microsoft.com/office/drawing/2014/main" id="{FD9AEB03-50DE-5AFD-00EA-FAD7A912E1DD}"/>
                </a:ext>
              </a:extLst>
            </p:cNvPr>
            <p:cNvSpPr/>
            <p:nvPr/>
          </p:nvSpPr>
          <p:spPr>
            <a:xfrm rot="5400000" flipV="1">
              <a:off x="6096000" y="2516928"/>
              <a:ext cx="914400" cy="914400"/>
            </a:xfrm>
            <a:prstGeom prst="roundRect">
              <a:avLst/>
            </a:prstGeom>
            <a:solidFill>
              <a:srgbClr val="AD230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8" name="Rounded Rectangle 97">
              <a:extLst>
                <a:ext uri="{FF2B5EF4-FFF2-40B4-BE49-F238E27FC236}">
                  <a16:creationId xmlns:a16="http://schemas.microsoft.com/office/drawing/2014/main" id="{908384F9-306A-F5A1-8DA6-1DDF626CA2B8}"/>
                </a:ext>
              </a:extLst>
            </p:cNvPr>
            <p:cNvSpPr/>
            <p:nvPr/>
          </p:nvSpPr>
          <p:spPr>
            <a:xfrm rot="16200000" flipV="1">
              <a:off x="5181600" y="3429000"/>
              <a:ext cx="914400" cy="914400"/>
            </a:xfrm>
            <a:prstGeom prst="roundRect">
              <a:avLst/>
            </a:prstGeom>
            <a:solidFill>
              <a:srgbClr val="007A8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8" name="Rounded Rectangle 107">
              <a:extLst>
                <a:ext uri="{FF2B5EF4-FFF2-40B4-BE49-F238E27FC236}">
                  <a16:creationId xmlns:a16="http://schemas.microsoft.com/office/drawing/2014/main" id="{A63E10D0-D3D9-CABD-1A5C-5E6BB2870FF6}"/>
                </a:ext>
              </a:extLst>
            </p:cNvPr>
            <p:cNvSpPr/>
            <p:nvPr/>
          </p:nvSpPr>
          <p:spPr>
            <a:xfrm rot="10800000" flipV="1">
              <a:off x="6096000" y="3430682"/>
              <a:ext cx="914400" cy="914400"/>
            </a:xfrm>
            <a:prstGeom prst="roundRect">
              <a:avLst/>
            </a:prstGeom>
            <a:solidFill>
              <a:srgbClr val="35323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grpSp>
      <p:sp>
        <p:nvSpPr>
          <p:cNvPr id="109" name="TextBox 108">
            <a:extLst>
              <a:ext uri="{FF2B5EF4-FFF2-40B4-BE49-F238E27FC236}">
                <a16:creationId xmlns:a16="http://schemas.microsoft.com/office/drawing/2014/main" id="{C9C8D993-8400-190D-92CF-6A72C97F55FD}"/>
              </a:ext>
            </a:extLst>
          </p:cNvPr>
          <p:cNvSpPr txBox="1"/>
          <p:nvPr/>
        </p:nvSpPr>
        <p:spPr>
          <a:xfrm>
            <a:off x="839187" y="4298122"/>
            <a:ext cx="5120640" cy="1323439"/>
          </a:xfrm>
          <a:prstGeom prst="rect">
            <a:avLst/>
          </a:prstGeom>
          <a:noFill/>
        </p:spPr>
        <p:txBody>
          <a:bodyPr wrap="square" rtlCol="0">
            <a:spAutoFit/>
          </a:bodyPr>
          <a:lstStyle/>
          <a:p>
            <a:pPr marL="285750" indent="-285750">
              <a:spcAft>
                <a:spcPts val="1200"/>
              </a:spcAft>
              <a:buClr>
                <a:srgbClr val="007A84"/>
              </a:buClr>
              <a:buSzPct val="110000"/>
              <a:buFont typeface=".PingFang SC Regular"/>
              <a:buChar char="＋"/>
            </a:pPr>
            <a:r>
              <a:rPr lang="en-US" sz="2000" dirty="0">
                <a:solidFill>
                  <a:schemeClr val="bg1"/>
                </a:solidFill>
                <a:latin typeface="Century Gothic" panose="020B0502020202020204" pitchFamily="34" charset="0"/>
                <a:ea typeface="Arial" charset="0"/>
                <a:cs typeface="Arial" charset="0"/>
              </a:rPr>
              <a:t>Opportunity One</a:t>
            </a:r>
          </a:p>
          <a:p>
            <a:pPr marL="285750" indent="-285750">
              <a:spcAft>
                <a:spcPts val="1200"/>
              </a:spcAft>
              <a:buClr>
                <a:srgbClr val="007A84"/>
              </a:buClr>
              <a:buSzPct val="110000"/>
              <a:buFont typeface=".PingFang SC Regular"/>
              <a:buChar char="＋"/>
            </a:pPr>
            <a:r>
              <a:rPr lang="en-US" sz="2000" dirty="0">
                <a:solidFill>
                  <a:schemeClr val="bg1"/>
                </a:solidFill>
                <a:latin typeface="Century Gothic" panose="020B0502020202020204" pitchFamily="34" charset="0"/>
                <a:ea typeface="Arial" charset="0"/>
                <a:cs typeface="Arial" charset="0"/>
              </a:rPr>
              <a:t>Two</a:t>
            </a:r>
          </a:p>
          <a:p>
            <a:pPr marL="285750" indent="-285750">
              <a:spcAft>
                <a:spcPts val="1200"/>
              </a:spcAft>
              <a:buClr>
                <a:srgbClr val="007A84"/>
              </a:buClr>
              <a:buSzPct val="110000"/>
              <a:buFont typeface=".PingFang SC Regular"/>
              <a:buChar char="＋"/>
            </a:pPr>
            <a:r>
              <a:rPr lang="en-US" sz="2000" dirty="0">
                <a:solidFill>
                  <a:schemeClr val="bg1"/>
                </a:solidFill>
                <a:latin typeface="Century Gothic" panose="020B0502020202020204" pitchFamily="34" charset="0"/>
                <a:ea typeface="Arial" charset="0"/>
                <a:cs typeface="Arial" charset="0"/>
              </a:rPr>
              <a:t>Three</a:t>
            </a:r>
          </a:p>
        </p:txBody>
      </p:sp>
      <p:sp>
        <p:nvSpPr>
          <p:cNvPr id="112" name="TextBox 111">
            <a:extLst>
              <a:ext uri="{FF2B5EF4-FFF2-40B4-BE49-F238E27FC236}">
                <a16:creationId xmlns:a16="http://schemas.microsoft.com/office/drawing/2014/main" id="{0DC1B5C6-BC46-7E60-1F04-67F317F2C43E}"/>
              </a:ext>
            </a:extLst>
          </p:cNvPr>
          <p:cNvSpPr txBox="1"/>
          <p:nvPr/>
        </p:nvSpPr>
        <p:spPr>
          <a:xfrm>
            <a:off x="7007352" y="4298122"/>
            <a:ext cx="4849819" cy="861774"/>
          </a:xfrm>
          <a:prstGeom prst="rect">
            <a:avLst/>
          </a:prstGeom>
          <a:noFill/>
        </p:spPr>
        <p:txBody>
          <a:bodyPr wrap="square" rtlCol="0">
            <a:spAutoFit/>
          </a:bodyPr>
          <a:lstStyle/>
          <a:p>
            <a:pPr marL="285750" indent="-285750">
              <a:spcAft>
                <a:spcPts val="1200"/>
              </a:spcAft>
              <a:buClr>
                <a:srgbClr val="353232"/>
              </a:buClr>
              <a:buSzPct val="110000"/>
              <a:buFont typeface="System Font Regular"/>
              <a:buChar char="—"/>
            </a:pPr>
            <a:r>
              <a:rPr lang="en-US" sz="2000" dirty="0">
                <a:solidFill>
                  <a:schemeClr val="bg1"/>
                </a:solidFill>
                <a:latin typeface="Century Gothic" panose="020B0502020202020204" pitchFamily="34" charset="0"/>
                <a:ea typeface="Arial" charset="0"/>
                <a:cs typeface="Arial" charset="0"/>
              </a:rPr>
              <a:t>Threat One</a:t>
            </a:r>
          </a:p>
          <a:p>
            <a:pPr marL="285750" indent="-285750">
              <a:spcAft>
                <a:spcPts val="1200"/>
              </a:spcAft>
              <a:buClr>
                <a:srgbClr val="353232"/>
              </a:buClr>
              <a:buSzPct val="110000"/>
              <a:buFont typeface="System Font Regular"/>
              <a:buChar char="—"/>
            </a:pPr>
            <a:r>
              <a:rPr lang="en-US" sz="2000" dirty="0">
                <a:solidFill>
                  <a:schemeClr val="bg1"/>
                </a:solidFill>
                <a:latin typeface="Century Gothic" panose="020B0502020202020204" pitchFamily="34" charset="0"/>
                <a:ea typeface="Arial" charset="0"/>
                <a:cs typeface="Arial" charset="0"/>
              </a:rPr>
              <a:t>Two</a:t>
            </a:r>
          </a:p>
        </p:txBody>
      </p:sp>
      <p:sp>
        <p:nvSpPr>
          <p:cNvPr id="113" name="TextBox 112">
            <a:extLst>
              <a:ext uri="{FF2B5EF4-FFF2-40B4-BE49-F238E27FC236}">
                <a16:creationId xmlns:a16="http://schemas.microsoft.com/office/drawing/2014/main" id="{62C95EE9-634D-CE2F-CEC2-AF86DC92766E}"/>
              </a:ext>
            </a:extLst>
          </p:cNvPr>
          <p:cNvSpPr txBox="1"/>
          <p:nvPr/>
        </p:nvSpPr>
        <p:spPr>
          <a:xfrm>
            <a:off x="296993" y="3567471"/>
            <a:ext cx="4843531" cy="584775"/>
          </a:xfrm>
          <a:prstGeom prst="rect">
            <a:avLst/>
          </a:prstGeom>
          <a:noFill/>
        </p:spPr>
        <p:txBody>
          <a:bodyPr wrap="square" rtlCol="0">
            <a:spAutoFit/>
          </a:bodyPr>
          <a:lstStyle/>
          <a:p>
            <a:r>
              <a:rPr lang="en-US" sz="3200" spc="300" dirty="0">
                <a:solidFill>
                  <a:schemeClr val="bg1"/>
                </a:solidFill>
                <a:latin typeface="Century Gothic" panose="020B0502020202020204" pitchFamily="34" charset="0"/>
              </a:rPr>
              <a:t>OPPORTUNITIES  +</a:t>
            </a:r>
          </a:p>
        </p:txBody>
      </p:sp>
      <p:sp>
        <p:nvSpPr>
          <p:cNvPr id="114" name="TextBox 113">
            <a:extLst>
              <a:ext uri="{FF2B5EF4-FFF2-40B4-BE49-F238E27FC236}">
                <a16:creationId xmlns:a16="http://schemas.microsoft.com/office/drawing/2014/main" id="{D9A89A27-9841-662F-333C-A79C63EADB77}"/>
              </a:ext>
            </a:extLst>
          </p:cNvPr>
          <p:cNvSpPr txBox="1"/>
          <p:nvPr/>
        </p:nvSpPr>
        <p:spPr>
          <a:xfrm>
            <a:off x="8818277" y="3567471"/>
            <a:ext cx="3200400" cy="584775"/>
          </a:xfrm>
          <a:prstGeom prst="rect">
            <a:avLst/>
          </a:prstGeom>
          <a:noFill/>
        </p:spPr>
        <p:txBody>
          <a:bodyPr wrap="square" rtlCol="0">
            <a:spAutoFit/>
          </a:bodyPr>
          <a:lstStyle/>
          <a:p>
            <a:pPr algn="r"/>
            <a:r>
              <a:rPr lang="en-US" sz="3200" spc="300" dirty="0">
                <a:solidFill>
                  <a:schemeClr val="bg1"/>
                </a:solidFill>
                <a:latin typeface="Century Gothic" panose="020B0502020202020204" pitchFamily="34" charset="0"/>
              </a:rPr>
              <a:t>THREATS  –</a:t>
            </a:r>
          </a:p>
        </p:txBody>
      </p:sp>
      <p:sp>
        <p:nvSpPr>
          <p:cNvPr id="11" name="Graphic 2" descr="S">
            <a:extLst>
              <a:ext uri="{FF2B5EF4-FFF2-40B4-BE49-F238E27FC236}">
                <a16:creationId xmlns:a16="http://schemas.microsoft.com/office/drawing/2014/main" id="{E9BADB98-A658-6BE1-06A8-4AAB400A2FE5}"/>
              </a:ext>
            </a:extLst>
          </p:cNvPr>
          <p:cNvSpPr/>
          <p:nvPr/>
        </p:nvSpPr>
        <p:spPr>
          <a:xfrm>
            <a:off x="5427745" y="2671309"/>
            <a:ext cx="414403" cy="626918"/>
          </a:xfrm>
          <a:custGeom>
            <a:avLst/>
            <a:gdLst>
              <a:gd name="connsiteX0" fmla="*/ 340302 w 399184"/>
              <a:gd name="connsiteY0" fmla="*/ 165389 h 626918"/>
              <a:gd name="connsiteX1" fmla="*/ 211282 w 399184"/>
              <a:gd name="connsiteY1" fmla="*/ 38966 h 626918"/>
              <a:gd name="connsiteX2" fmla="*/ 122093 w 399184"/>
              <a:gd name="connsiteY2" fmla="*/ 129886 h 626918"/>
              <a:gd name="connsiteX3" fmla="*/ 236393 w 399184"/>
              <a:gd name="connsiteY3" fmla="*/ 250248 h 626918"/>
              <a:gd name="connsiteX4" fmla="*/ 399184 w 399184"/>
              <a:gd name="connsiteY4" fmla="*/ 439882 h 626918"/>
              <a:gd name="connsiteX5" fmla="*/ 175779 w 399184"/>
              <a:gd name="connsiteY5" fmla="*/ 626918 h 626918"/>
              <a:gd name="connsiteX6" fmla="*/ 83127 w 399184"/>
              <a:gd name="connsiteY6" fmla="*/ 613930 h 626918"/>
              <a:gd name="connsiteX7" fmla="*/ 26843 w 399184"/>
              <a:gd name="connsiteY7" fmla="*/ 594014 h 626918"/>
              <a:gd name="connsiteX8" fmla="*/ 0 w 399184"/>
              <a:gd name="connsiteY8" fmla="*/ 437284 h 626918"/>
              <a:gd name="connsiteX9" fmla="*/ 32039 w 399184"/>
              <a:gd name="connsiteY9" fmla="*/ 426893 h 626918"/>
              <a:gd name="connsiteX10" fmla="*/ 193098 w 399184"/>
              <a:gd name="connsiteY10" fmla="*/ 588818 h 626918"/>
              <a:gd name="connsiteX11" fmla="*/ 284884 w 399184"/>
              <a:gd name="connsiteY11" fmla="*/ 491836 h 626918"/>
              <a:gd name="connsiteX12" fmla="*/ 174914 w 399184"/>
              <a:gd name="connsiteY12" fmla="*/ 366279 h 626918"/>
              <a:gd name="connsiteX13" fmla="*/ 14721 w 399184"/>
              <a:gd name="connsiteY13" fmla="*/ 180109 h 626918"/>
              <a:gd name="connsiteX14" fmla="*/ 226002 w 399184"/>
              <a:gd name="connsiteY14" fmla="*/ 0 h 626918"/>
              <a:gd name="connsiteX15" fmla="*/ 354157 w 399184"/>
              <a:gd name="connsiteY15" fmla="*/ 25111 h 626918"/>
              <a:gd name="connsiteX16" fmla="*/ 371475 w 399184"/>
              <a:gd name="connsiteY16" fmla="*/ 156730 h 626918"/>
              <a:gd name="connsiteX17" fmla="*/ 340302 w 399184"/>
              <a:gd name="connsiteY17" fmla="*/ 165389 h 626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99184" h="626918">
                <a:moveTo>
                  <a:pt x="340302" y="165389"/>
                </a:moveTo>
                <a:cubicBezTo>
                  <a:pt x="321252" y="107373"/>
                  <a:pt x="286616" y="38966"/>
                  <a:pt x="211282" y="38966"/>
                </a:cubicBezTo>
                <a:cubicBezTo>
                  <a:pt x="159327" y="38966"/>
                  <a:pt x="122093" y="77932"/>
                  <a:pt x="122093" y="129886"/>
                </a:cubicBezTo>
                <a:cubicBezTo>
                  <a:pt x="122093" y="180109"/>
                  <a:pt x="154998" y="210416"/>
                  <a:pt x="236393" y="250248"/>
                </a:cubicBezTo>
                <a:cubicBezTo>
                  <a:pt x="333375" y="297007"/>
                  <a:pt x="399184" y="348961"/>
                  <a:pt x="399184" y="439882"/>
                </a:cubicBezTo>
                <a:cubicBezTo>
                  <a:pt x="399184" y="544657"/>
                  <a:pt x="309995" y="626918"/>
                  <a:pt x="175779" y="626918"/>
                </a:cubicBezTo>
                <a:cubicBezTo>
                  <a:pt x="142875" y="626918"/>
                  <a:pt x="109971" y="622589"/>
                  <a:pt x="83127" y="613930"/>
                </a:cubicBezTo>
                <a:cubicBezTo>
                  <a:pt x="57150" y="606136"/>
                  <a:pt x="39832" y="599209"/>
                  <a:pt x="26843" y="594014"/>
                </a:cubicBezTo>
                <a:cubicBezTo>
                  <a:pt x="18184" y="570634"/>
                  <a:pt x="6927" y="493568"/>
                  <a:pt x="0" y="437284"/>
                </a:cubicBezTo>
                <a:lnTo>
                  <a:pt x="32039" y="426893"/>
                </a:lnTo>
                <a:cubicBezTo>
                  <a:pt x="50223" y="485775"/>
                  <a:pt x="104775" y="588818"/>
                  <a:pt x="193098" y="588818"/>
                </a:cubicBezTo>
                <a:cubicBezTo>
                  <a:pt x="249382" y="588818"/>
                  <a:pt x="284884" y="549852"/>
                  <a:pt x="284884" y="491836"/>
                </a:cubicBezTo>
                <a:cubicBezTo>
                  <a:pt x="284884" y="437284"/>
                  <a:pt x="244186" y="403514"/>
                  <a:pt x="174914" y="366279"/>
                </a:cubicBezTo>
                <a:cubicBezTo>
                  <a:pt x="79664" y="318654"/>
                  <a:pt x="14721" y="268432"/>
                  <a:pt x="14721" y="180109"/>
                </a:cubicBezTo>
                <a:cubicBezTo>
                  <a:pt x="14721" y="78798"/>
                  <a:pt x="95250" y="0"/>
                  <a:pt x="226002" y="0"/>
                </a:cubicBezTo>
                <a:cubicBezTo>
                  <a:pt x="284884" y="0"/>
                  <a:pt x="337705" y="18184"/>
                  <a:pt x="354157" y="25111"/>
                </a:cubicBezTo>
                <a:cubicBezTo>
                  <a:pt x="357620" y="58882"/>
                  <a:pt x="364548" y="99580"/>
                  <a:pt x="371475" y="156730"/>
                </a:cubicBezTo>
                <a:lnTo>
                  <a:pt x="340302" y="165389"/>
                </a:lnTo>
                <a:close/>
              </a:path>
            </a:pathLst>
          </a:custGeom>
          <a:solidFill>
            <a:srgbClr val="FFFFFF"/>
          </a:solidFill>
          <a:ln w="8653" cap="flat">
            <a:noFill/>
            <a:prstDash val="solid"/>
            <a:miter/>
          </a:ln>
        </p:spPr>
        <p:txBody>
          <a:bodyPr rtlCol="0" anchor="ctr"/>
          <a:lstStyle/>
          <a:p>
            <a:endParaRPr lang="en-US" dirty="0"/>
          </a:p>
        </p:txBody>
      </p:sp>
      <p:sp>
        <p:nvSpPr>
          <p:cNvPr id="12" name="Graphic 5">
            <a:extLst>
              <a:ext uri="{FF2B5EF4-FFF2-40B4-BE49-F238E27FC236}">
                <a16:creationId xmlns:a16="http://schemas.microsoft.com/office/drawing/2014/main" id="{2392F26D-9976-354E-F5D0-765E2A4602F0}"/>
              </a:ext>
            </a:extLst>
          </p:cNvPr>
          <p:cNvSpPr/>
          <p:nvPr/>
        </p:nvSpPr>
        <p:spPr>
          <a:xfrm>
            <a:off x="6284589" y="3563640"/>
            <a:ext cx="543791" cy="620856"/>
          </a:xfrm>
          <a:custGeom>
            <a:avLst/>
            <a:gdLst>
              <a:gd name="connsiteX0" fmla="*/ 508289 w 543791"/>
              <a:gd name="connsiteY0" fmla="*/ 180975 h 620856"/>
              <a:gd name="connsiteX1" fmla="*/ 467591 w 543791"/>
              <a:gd name="connsiteY1" fmla="*/ 85725 h 620856"/>
              <a:gd name="connsiteX2" fmla="*/ 374939 w 543791"/>
              <a:gd name="connsiteY2" fmla="*/ 63212 h 620856"/>
              <a:gd name="connsiteX3" fmla="*/ 332509 w 543791"/>
              <a:gd name="connsiteY3" fmla="*/ 63212 h 620856"/>
              <a:gd name="connsiteX4" fmla="*/ 332509 w 543791"/>
              <a:gd name="connsiteY4" fmla="*/ 498764 h 620856"/>
              <a:gd name="connsiteX5" fmla="*/ 422564 w 543791"/>
              <a:gd name="connsiteY5" fmla="*/ 588818 h 620856"/>
              <a:gd name="connsiteX6" fmla="*/ 422564 w 543791"/>
              <a:gd name="connsiteY6" fmla="*/ 620857 h 620856"/>
              <a:gd name="connsiteX7" fmla="*/ 122093 w 543791"/>
              <a:gd name="connsiteY7" fmla="*/ 620857 h 620856"/>
              <a:gd name="connsiteX8" fmla="*/ 122093 w 543791"/>
              <a:gd name="connsiteY8" fmla="*/ 589684 h 620856"/>
              <a:gd name="connsiteX9" fmla="*/ 208684 w 543791"/>
              <a:gd name="connsiteY9" fmla="*/ 499630 h 620856"/>
              <a:gd name="connsiteX10" fmla="*/ 208684 w 543791"/>
              <a:gd name="connsiteY10" fmla="*/ 64077 h 620856"/>
              <a:gd name="connsiteX11" fmla="*/ 177511 w 543791"/>
              <a:gd name="connsiteY11" fmla="*/ 64077 h 620856"/>
              <a:gd name="connsiteX12" fmla="*/ 71871 w 543791"/>
              <a:gd name="connsiteY12" fmla="*/ 89189 h 620856"/>
              <a:gd name="connsiteX13" fmla="*/ 32905 w 543791"/>
              <a:gd name="connsiteY13" fmla="*/ 181841 h 620856"/>
              <a:gd name="connsiteX14" fmla="*/ 0 w 543791"/>
              <a:gd name="connsiteY14" fmla="*/ 181841 h 620856"/>
              <a:gd name="connsiteX15" fmla="*/ 11257 w 543791"/>
              <a:gd name="connsiteY15" fmla="*/ 0 h 620856"/>
              <a:gd name="connsiteX16" fmla="*/ 33771 w 543791"/>
              <a:gd name="connsiteY16" fmla="*/ 0 h 620856"/>
              <a:gd name="connsiteX17" fmla="*/ 86591 w 543791"/>
              <a:gd name="connsiteY17" fmla="*/ 23380 h 620856"/>
              <a:gd name="connsiteX18" fmla="*/ 457200 w 543791"/>
              <a:gd name="connsiteY18" fmla="*/ 23380 h 620856"/>
              <a:gd name="connsiteX19" fmla="*/ 510886 w 543791"/>
              <a:gd name="connsiteY19" fmla="*/ 0 h 620856"/>
              <a:gd name="connsiteX20" fmla="*/ 533400 w 543791"/>
              <a:gd name="connsiteY20" fmla="*/ 0 h 620856"/>
              <a:gd name="connsiteX21" fmla="*/ 543791 w 543791"/>
              <a:gd name="connsiteY21" fmla="*/ 178377 h 620856"/>
              <a:gd name="connsiteX22" fmla="*/ 508289 w 543791"/>
              <a:gd name="connsiteY22" fmla="*/ 180975 h 620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43791" h="620856">
                <a:moveTo>
                  <a:pt x="508289" y="180975"/>
                </a:moveTo>
                <a:cubicBezTo>
                  <a:pt x="497032" y="133350"/>
                  <a:pt x="484043" y="103043"/>
                  <a:pt x="467591" y="85725"/>
                </a:cubicBezTo>
                <a:cubicBezTo>
                  <a:pt x="452005" y="69273"/>
                  <a:pt x="427759" y="63212"/>
                  <a:pt x="374939" y="63212"/>
                </a:cubicBezTo>
                <a:lnTo>
                  <a:pt x="332509" y="63212"/>
                </a:lnTo>
                <a:lnTo>
                  <a:pt x="332509" y="498764"/>
                </a:lnTo>
                <a:cubicBezTo>
                  <a:pt x="332509" y="576696"/>
                  <a:pt x="342034" y="582757"/>
                  <a:pt x="422564" y="588818"/>
                </a:cubicBezTo>
                <a:lnTo>
                  <a:pt x="422564" y="620857"/>
                </a:lnTo>
                <a:lnTo>
                  <a:pt x="122093" y="620857"/>
                </a:lnTo>
                <a:lnTo>
                  <a:pt x="122093" y="589684"/>
                </a:lnTo>
                <a:cubicBezTo>
                  <a:pt x="199159" y="583623"/>
                  <a:pt x="208684" y="577562"/>
                  <a:pt x="208684" y="499630"/>
                </a:cubicBezTo>
                <a:lnTo>
                  <a:pt x="208684" y="64077"/>
                </a:lnTo>
                <a:lnTo>
                  <a:pt x="177511" y="64077"/>
                </a:lnTo>
                <a:cubicBezTo>
                  <a:pt x="102177" y="64077"/>
                  <a:pt x="85725" y="74468"/>
                  <a:pt x="71871" y="89189"/>
                </a:cubicBezTo>
                <a:cubicBezTo>
                  <a:pt x="57150" y="104775"/>
                  <a:pt x="45027" y="135948"/>
                  <a:pt x="32905" y="181841"/>
                </a:cubicBezTo>
                <a:lnTo>
                  <a:pt x="0" y="181841"/>
                </a:lnTo>
                <a:cubicBezTo>
                  <a:pt x="3464" y="114300"/>
                  <a:pt x="9525" y="47625"/>
                  <a:pt x="11257" y="0"/>
                </a:cubicBezTo>
                <a:lnTo>
                  <a:pt x="33771" y="0"/>
                </a:lnTo>
                <a:cubicBezTo>
                  <a:pt x="48491" y="20782"/>
                  <a:pt x="60614" y="23380"/>
                  <a:pt x="86591" y="23380"/>
                </a:cubicBezTo>
                <a:lnTo>
                  <a:pt x="457200" y="23380"/>
                </a:lnTo>
                <a:cubicBezTo>
                  <a:pt x="482312" y="23380"/>
                  <a:pt x="495300" y="18184"/>
                  <a:pt x="510886" y="0"/>
                </a:cubicBezTo>
                <a:lnTo>
                  <a:pt x="533400" y="0"/>
                </a:lnTo>
                <a:cubicBezTo>
                  <a:pt x="534266" y="38966"/>
                  <a:pt x="538596" y="119496"/>
                  <a:pt x="543791" y="178377"/>
                </a:cubicBezTo>
                <a:lnTo>
                  <a:pt x="508289" y="180975"/>
                </a:lnTo>
                <a:close/>
              </a:path>
            </a:pathLst>
          </a:custGeom>
          <a:solidFill>
            <a:srgbClr val="FFFFFF"/>
          </a:solidFill>
          <a:ln w="8653" cap="flat">
            <a:noFill/>
            <a:prstDash val="solid"/>
            <a:miter/>
          </a:ln>
        </p:spPr>
        <p:txBody>
          <a:bodyPr rtlCol="0" anchor="ctr"/>
          <a:lstStyle/>
          <a:p>
            <a:endParaRPr lang="en-US" dirty="0"/>
          </a:p>
        </p:txBody>
      </p:sp>
      <p:sp>
        <p:nvSpPr>
          <p:cNvPr id="13" name="Graphic 7">
            <a:extLst>
              <a:ext uri="{FF2B5EF4-FFF2-40B4-BE49-F238E27FC236}">
                <a16:creationId xmlns:a16="http://schemas.microsoft.com/office/drawing/2014/main" id="{B367D577-FFFA-41C5-95E4-B29CCC0C13FD}"/>
              </a:ext>
            </a:extLst>
          </p:cNvPr>
          <p:cNvSpPr/>
          <p:nvPr/>
        </p:nvSpPr>
        <p:spPr>
          <a:xfrm>
            <a:off x="5326066" y="3584093"/>
            <a:ext cx="628649" cy="626918"/>
          </a:xfrm>
          <a:custGeom>
            <a:avLst/>
            <a:gdLst>
              <a:gd name="connsiteX0" fmla="*/ 628650 w 628649"/>
              <a:gd name="connsiteY0" fmla="*/ 307398 h 626918"/>
              <a:gd name="connsiteX1" fmla="*/ 312593 w 628649"/>
              <a:gd name="connsiteY1" fmla="*/ 626918 h 626918"/>
              <a:gd name="connsiteX2" fmla="*/ 0 w 628649"/>
              <a:gd name="connsiteY2" fmla="*/ 314325 h 626918"/>
              <a:gd name="connsiteX3" fmla="*/ 322984 w 628649"/>
              <a:gd name="connsiteY3" fmla="*/ 0 h 626918"/>
              <a:gd name="connsiteX4" fmla="*/ 628650 w 628649"/>
              <a:gd name="connsiteY4" fmla="*/ 307398 h 626918"/>
              <a:gd name="connsiteX5" fmla="*/ 141143 w 628649"/>
              <a:gd name="connsiteY5" fmla="*/ 297007 h 626918"/>
              <a:gd name="connsiteX6" fmla="*/ 329045 w 628649"/>
              <a:gd name="connsiteY6" fmla="*/ 587952 h 626918"/>
              <a:gd name="connsiteX7" fmla="*/ 487507 w 628649"/>
              <a:gd name="connsiteY7" fmla="*/ 332509 h 626918"/>
              <a:gd name="connsiteX8" fmla="*/ 307398 w 628649"/>
              <a:gd name="connsiteY8" fmla="*/ 38966 h 626918"/>
              <a:gd name="connsiteX9" fmla="*/ 141143 w 628649"/>
              <a:gd name="connsiteY9" fmla="*/ 297007 h 626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28649" h="626918">
                <a:moveTo>
                  <a:pt x="628650" y="307398"/>
                </a:moveTo>
                <a:cubicBezTo>
                  <a:pt x="628650" y="506557"/>
                  <a:pt x="485775" y="626918"/>
                  <a:pt x="312593" y="626918"/>
                </a:cubicBezTo>
                <a:cubicBezTo>
                  <a:pt x="128154" y="626918"/>
                  <a:pt x="0" y="491836"/>
                  <a:pt x="0" y="314325"/>
                </a:cubicBezTo>
                <a:cubicBezTo>
                  <a:pt x="0" y="155864"/>
                  <a:pt x="112568" y="0"/>
                  <a:pt x="322984" y="0"/>
                </a:cubicBezTo>
                <a:cubicBezTo>
                  <a:pt x="491836" y="866"/>
                  <a:pt x="628650" y="124691"/>
                  <a:pt x="628650" y="307398"/>
                </a:cubicBezTo>
                <a:close/>
                <a:moveTo>
                  <a:pt x="141143" y="297007"/>
                </a:moveTo>
                <a:cubicBezTo>
                  <a:pt x="141143" y="454602"/>
                  <a:pt x="211282" y="587952"/>
                  <a:pt x="329045" y="587952"/>
                </a:cubicBezTo>
                <a:cubicBezTo>
                  <a:pt x="416502" y="587952"/>
                  <a:pt x="487507" y="502227"/>
                  <a:pt x="487507" y="332509"/>
                </a:cubicBezTo>
                <a:cubicBezTo>
                  <a:pt x="487507" y="148936"/>
                  <a:pt x="413039" y="38966"/>
                  <a:pt x="307398" y="38966"/>
                </a:cubicBezTo>
                <a:cubicBezTo>
                  <a:pt x="213879" y="38966"/>
                  <a:pt x="141143" y="137680"/>
                  <a:pt x="141143" y="297007"/>
                </a:cubicBezTo>
                <a:close/>
              </a:path>
            </a:pathLst>
          </a:custGeom>
          <a:solidFill>
            <a:srgbClr val="FFFFFF"/>
          </a:solidFill>
          <a:ln w="8653" cap="flat">
            <a:noFill/>
            <a:prstDash val="solid"/>
            <a:miter/>
          </a:ln>
        </p:spPr>
        <p:txBody>
          <a:bodyPr rtlCol="0" anchor="ctr"/>
          <a:lstStyle/>
          <a:p>
            <a:endParaRPr lang="en-US" dirty="0"/>
          </a:p>
        </p:txBody>
      </p:sp>
      <p:sp>
        <p:nvSpPr>
          <p:cNvPr id="14" name="Graphic 9">
            <a:extLst>
              <a:ext uri="{FF2B5EF4-FFF2-40B4-BE49-F238E27FC236}">
                <a16:creationId xmlns:a16="http://schemas.microsoft.com/office/drawing/2014/main" id="{FBEEDB85-3722-8199-61C5-684B42AD1AB6}"/>
              </a:ext>
            </a:extLst>
          </p:cNvPr>
          <p:cNvSpPr/>
          <p:nvPr/>
        </p:nvSpPr>
        <p:spPr>
          <a:xfrm>
            <a:off x="6176133" y="2710368"/>
            <a:ext cx="751442" cy="587859"/>
          </a:xfrm>
          <a:custGeom>
            <a:avLst/>
            <a:gdLst>
              <a:gd name="connsiteX0" fmla="*/ 879764 w 879763"/>
              <a:gd name="connsiteY0" fmla="*/ 31173 h 607868"/>
              <a:gd name="connsiteX1" fmla="*/ 778452 w 879763"/>
              <a:gd name="connsiteY1" fmla="*/ 130752 h 607868"/>
              <a:gd name="connsiteX2" fmla="*/ 625186 w 879763"/>
              <a:gd name="connsiteY2" fmla="*/ 607868 h 607868"/>
              <a:gd name="connsiteX3" fmla="*/ 577561 w 879763"/>
              <a:gd name="connsiteY3" fmla="*/ 607868 h 607868"/>
              <a:gd name="connsiteX4" fmla="*/ 427759 w 879763"/>
              <a:gd name="connsiteY4" fmla="*/ 199159 h 607868"/>
              <a:gd name="connsiteX5" fmla="*/ 426027 w 879763"/>
              <a:gd name="connsiteY5" fmla="*/ 199159 h 607868"/>
              <a:gd name="connsiteX6" fmla="*/ 287482 w 879763"/>
              <a:gd name="connsiteY6" fmla="*/ 607868 h 607868"/>
              <a:gd name="connsiteX7" fmla="*/ 238991 w 879763"/>
              <a:gd name="connsiteY7" fmla="*/ 607868 h 607868"/>
              <a:gd name="connsiteX8" fmla="*/ 91786 w 879763"/>
              <a:gd name="connsiteY8" fmla="*/ 124691 h 607868"/>
              <a:gd name="connsiteX9" fmla="*/ 0 w 879763"/>
              <a:gd name="connsiteY9" fmla="*/ 32039 h 607868"/>
              <a:gd name="connsiteX10" fmla="*/ 0 w 879763"/>
              <a:gd name="connsiteY10" fmla="*/ 0 h 607868"/>
              <a:gd name="connsiteX11" fmla="*/ 272761 w 879763"/>
              <a:gd name="connsiteY11" fmla="*/ 0 h 607868"/>
              <a:gd name="connsiteX12" fmla="*/ 272761 w 879763"/>
              <a:gd name="connsiteY12" fmla="*/ 32039 h 607868"/>
              <a:gd name="connsiteX13" fmla="*/ 214746 w 879763"/>
              <a:gd name="connsiteY13" fmla="*/ 100446 h 607868"/>
              <a:gd name="connsiteX14" fmla="*/ 308264 w 879763"/>
              <a:gd name="connsiteY14" fmla="*/ 417368 h 607868"/>
              <a:gd name="connsiteX15" fmla="*/ 309996 w 879763"/>
              <a:gd name="connsiteY15" fmla="*/ 417368 h 607868"/>
              <a:gd name="connsiteX16" fmla="*/ 442480 w 879763"/>
              <a:gd name="connsiteY16" fmla="*/ 6061 h 607868"/>
              <a:gd name="connsiteX17" fmla="*/ 486641 w 879763"/>
              <a:gd name="connsiteY17" fmla="*/ 6061 h 607868"/>
              <a:gd name="connsiteX18" fmla="*/ 641639 w 879763"/>
              <a:gd name="connsiteY18" fmla="*/ 421698 h 607868"/>
              <a:gd name="connsiteX19" fmla="*/ 643371 w 879763"/>
              <a:gd name="connsiteY19" fmla="*/ 421698 h 607868"/>
              <a:gd name="connsiteX20" fmla="*/ 729961 w 879763"/>
              <a:gd name="connsiteY20" fmla="*/ 111702 h 607868"/>
              <a:gd name="connsiteX21" fmla="*/ 663286 w 879763"/>
              <a:gd name="connsiteY21" fmla="*/ 33771 h 607868"/>
              <a:gd name="connsiteX22" fmla="*/ 663286 w 879763"/>
              <a:gd name="connsiteY22" fmla="*/ 1732 h 607868"/>
              <a:gd name="connsiteX23" fmla="*/ 879764 w 879763"/>
              <a:gd name="connsiteY23" fmla="*/ 1732 h 607868"/>
              <a:gd name="connsiteX24" fmla="*/ 879764 w 879763"/>
              <a:gd name="connsiteY24" fmla="*/ 31173 h 607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879763" h="607868">
                <a:moveTo>
                  <a:pt x="879764" y="31173"/>
                </a:moveTo>
                <a:cubicBezTo>
                  <a:pt x="819150" y="41564"/>
                  <a:pt x="803564" y="53686"/>
                  <a:pt x="778452" y="130752"/>
                </a:cubicBezTo>
                <a:cubicBezTo>
                  <a:pt x="757670" y="189634"/>
                  <a:pt x="703118" y="349827"/>
                  <a:pt x="625186" y="607868"/>
                </a:cubicBezTo>
                <a:lnTo>
                  <a:pt x="577561" y="607868"/>
                </a:lnTo>
                <a:cubicBezTo>
                  <a:pt x="528204" y="471055"/>
                  <a:pt x="478848" y="338571"/>
                  <a:pt x="427759" y="199159"/>
                </a:cubicBezTo>
                <a:lnTo>
                  <a:pt x="426027" y="199159"/>
                </a:lnTo>
                <a:cubicBezTo>
                  <a:pt x="378402" y="338571"/>
                  <a:pt x="330777" y="475384"/>
                  <a:pt x="287482" y="607868"/>
                </a:cubicBezTo>
                <a:lnTo>
                  <a:pt x="238991" y="607868"/>
                </a:lnTo>
                <a:cubicBezTo>
                  <a:pt x="189634" y="442480"/>
                  <a:pt x="142875" y="287482"/>
                  <a:pt x="91786" y="124691"/>
                </a:cubicBezTo>
                <a:cubicBezTo>
                  <a:pt x="69273" y="52821"/>
                  <a:pt x="53686" y="39832"/>
                  <a:pt x="0" y="32039"/>
                </a:cubicBezTo>
                <a:lnTo>
                  <a:pt x="0" y="0"/>
                </a:lnTo>
                <a:lnTo>
                  <a:pt x="272761" y="0"/>
                </a:lnTo>
                <a:lnTo>
                  <a:pt x="272761" y="32039"/>
                </a:lnTo>
                <a:cubicBezTo>
                  <a:pt x="202623" y="40698"/>
                  <a:pt x="201757" y="52821"/>
                  <a:pt x="214746" y="100446"/>
                </a:cubicBezTo>
                <a:cubicBezTo>
                  <a:pt x="245052" y="207818"/>
                  <a:pt x="276225" y="315191"/>
                  <a:pt x="308264" y="417368"/>
                </a:cubicBezTo>
                <a:lnTo>
                  <a:pt x="309996" y="417368"/>
                </a:lnTo>
                <a:cubicBezTo>
                  <a:pt x="353291" y="286616"/>
                  <a:pt x="399184" y="147205"/>
                  <a:pt x="442480" y="6061"/>
                </a:cubicBezTo>
                <a:lnTo>
                  <a:pt x="486641" y="6061"/>
                </a:lnTo>
                <a:cubicBezTo>
                  <a:pt x="538595" y="146339"/>
                  <a:pt x="590550" y="286616"/>
                  <a:pt x="641639" y="421698"/>
                </a:cubicBezTo>
                <a:lnTo>
                  <a:pt x="643371" y="421698"/>
                </a:lnTo>
                <a:cubicBezTo>
                  <a:pt x="678873" y="308264"/>
                  <a:pt x="716973" y="164523"/>
                  <a:pt x="729961" y="111702"/>
                </a:cubicBezTo>
                <a:cubicBezTo>
                  <a:pt x="742950" y="56284"/>
                  <a:pt x="738621" y="40698"/>
                  <a:pt x="663286" y="33771"/>
                </a:cubicBezTo>
                <a:lnTo>
                  <a:pt x="663286" y="1732"/>
                </a:lnTo>
                <a:lnTo>
                  <a:pt x="879764" y="1732"/>
                </a:lnTo>
                <a:lnTo>
                  <a:pt x="879764" y="31173"/>
                </a:lnTo>
                <a:close/>
              </a:path>
            </a:pathLst>
          </a:custGeom>
          <a:solidFill>
            <a:srgbClr val="FFFFFF"/>
          </a:solidFill>
          <a:ln w="8653" cap="flat">
            <a:noFill/>
            <a:prstDash val="solid"/>
            <a:miter/>
          </a:ln>
        </p:spPr>
        <p:txBody>
          <a:bodyPr rtlCol="0" anchor="ctr"/>
          <a:lstStyle/>
          <a:p>
            <a:endParaRPr lang="en-US" dirty="0"/>
          </a:p>
        </p:txBody>
      </p:sp>
      <p:sp>
        <p:nvSpPr>
          <p:cNvPr id="23" name="Rectangle 22">
            <a:extLst>
              <a:ext uri="{FF2B5EF4-FFF2-40B4-BE49-F238E27FC236}">
                <a16:creationId xmlns:a16="http://schemas.microsoft.com/office/drawing/2014/main" id="{9B883389-D246-EC9D-51EE-2FB918966C41}"/>
              </a:ext>
            </a:extLst>
          </p:cNvPr>
          <p:cNvSpPr/>
          <p:nvPr/>
        </p:nvSpPr>
        <p:spPr>
          <a:xfrm flipV="1">
            <a:off x="0" y="0"/>
            <a:ext cx="6099048" cy="91440"/>
          </a:xfrm>
          <a:prstGeom prst="rect">
            <a:avLst/>
          </a:prstGeom>
          <a:solidFill>
            <a:srgbClr val="AD590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4" name="Rectangle 23">
            <a:extLst>
              <a:ext uri="{FF2B5EF4-FFF2-40B4-BE49-F238E27FC236}">
                <a16:creationId xmlns:a16="http://schemas.microsoft.com/office/drawing/2014/main" id="{7D8507E1-E8FC-1A26-84E5-2C3C5267F797}"/>
              </a:ext>
            </a:extLst>
          </p:cNvPr>
          <p:cNvSpPr/>
          <p:nvPr/>
        </p:nvSpPr>
        <p:spPr>
          <a:xfrm flipV="1">
            <a:off x="6092952" y="0"/>
            <a:ext cx="6099048" cy="91440"/>
          </a:xfrm>
          <a:prstGeom prst="rect">
            <a:avLst/>
          </a:prstGeom>
          <a:solidFill>
            <a:srgbClr val="AD230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5" name="Rectangle 24">
            <a:extLst>
              <a:ext uri="{FF2B5EF4-FFF2-40B4-BE49-F238E27FC236}">
                <a16:creationId xmlns:a16="http://schemas.microsoft.com/office/drawing/2014/main" id="{5BCB6A4F-6460-E041-D8B3-5B4FE6FCB5B7}"/>
              </a:ext>
            </a:extLst>
          </p:cNvPr>
          <p:cNvSpPr/>
          <p:nvPr/>
        </p:nvSpPr>
        <p:spPr>
          <a:xfrm rot="10800000" flipV="1">
            <a:off x="0" y="6766558"/>
            <a:ext cx="6099048" cy="91440"/>
          </a:xfrm>
          <a:prstGeom prst="rect">
            <a:avLst/>
          </a:prstGeom>
          <a:solidFill>
            <a:srgbClr val="007A8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6" name="Rectangle 25">
            <a:extLst>
              <a:ext uri="{FF2B5EF4-FFF2-40B4-BE49-F238E27FC236}">
                <a16:creationId xmlns:a16="http://schemas.microsoft.com/office/drawing/2014/main" id="{9EB44438-C573-0C5B-D45E-83204DCC93D6}"/>
              </a:ext>
            </a:extLst>
          </p:cNvPr>
          <p:cNvSpPr/>
          <p:nvPr/>
        </p:nvSpPr>
        <p:spPr>
          <a:xfrm rot="10800000" flipV="1">
            <a:off x="6092952" y="6766558"/>
            <a:ext cx="6099048" cy="91440"/>
          </a:xfrm>
          <a:prstGeom prst="rect">
            <a:avLst/>
          </a:prstGeom>
          <a:solidFill>
            <a:srgbClr val="35323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2890471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grpId="0" nodeType="withEffect">
                                  <p:stCondLst>
                                    <p:cond delay="0"/>
                                  </p:stCondLst>
                                  <p:iterate type="lt">
                                    <p:tmAbs val="0"/>
                                  </p:iterate>
                                  <p:childTnLst>
                                    <p:set>
                                      <p:cBhvr>
                                        <p:cTn id="6" dur="indefinite"/>
                                        <p:tgtEl>
                                          <p:spTgt spid="101"/>
                                        </p:tgtEl>
                                        <p:attrNameLst>
                                          <p:attrName>style.opacity</p:attrName>
                                        </p:attrNameLst>
                                      </p:cBhvr>
                                      <p:to>
                                        <p:strVal val="0.5"/>
                                      </p:to>
                                    </p:set>
                                    <p:animEffect filter="image" prLst="opacity: 0.5">
                                      <p:cBhvr rctx="IE">
                                        <p:cTn id="7" dur="indefinite"/>
                                        <p:tgtEl>
                                          <p:spTgt spid="101"/>
                                        </p:tgtEl>
                                      </p:cBhvr>
                                    </p:animEffect>
                                  </p:childTnLst>
                                </p:cTn>
                              </p:par>
                              <p:par>
                                <p:cTn id="8" presetID="9" presetClass="emph" presetSubtype="0" grpId="0" nodeType="withEffect">
                                  <p:stCondLst>
                                    <p:cond delay="0"/>
                                  </p:stCondLst>
                                  <p:childTnLst>
                                    <p:set>
                                      <p:cBhvr>
                                        <p:cTn id="9" dur="indefinite"/>
                                        <p:tgtEl>
                                          <p:spTgt spid="102"/>
                                        </p:tgtEl>
                                        <p:attrNameLst>
                                          <p:attrName>style.opacity</p:attrName>
                                        </p:attrNameLst>
                                      </p:cBhvr>
                                      <p:to>
                                        <p:strVal val="0.5"/>
                                      </p:to>
                                    </p:set>
                                    <p:animEffect filter="image" prLst="opacity: 0.5">
                                      <p:cBhvr rctx="IE">
                                        <p:cTn id="10" dur="indefinite"/>
                                        <p:tgtEl>
                                          <p:spTgt spid="102"/>
                                        </p:tgtEl>
                                      </p:cBhvr>
                                    </p:animEffect>
                                  </p:childTnLst>
                                </p:cTn>
                              </p:par>
                              <p:par>
                                <p:cTn id="11" presetID="9" presetClass="emph" presetSubtype="0" grpId="0" nodeType="withEffect">
                                  <p:stCondLst>
                                    <p:cond delay="0"/>
                                  </p:stCondLst>
                                  <p:childTnLst>
                                    <p:set>
                                      <p:cBhvr>
                                        <p:cTn id="12" dur="indefinite"/>
                                        <p:tgtEl>
                                          <p:spTgt spid="111"/>
                                        </p:tgtEl>
                                        <p:attrNameLst>
                                          <p:attrName>style.opacity</p:attrName>
                                        </p:attrNameLst>
                                      </p:cBhvr>
                                      <p:to>
                                        <p:strVal val="0.5"/>
                                      </p:to>
                                    </p:set>
                                    <p:animEffect filter="image" prLst="opacity: 0.5">
                                      <p:cBhvr rctx="IE">
                                        <p:cTn id="13" dur="indefinite"/>
                                        <p:tgtEl>
                                          <p:spTgt spid="111"/>
                                        </p:tgtEl>
                                      </p:cBhvr>
                                    </p:animEffect>
                                  </p:childTnLst>
                                </p:cTn>
                              </p:par>
                              <p:par>
                                <p:cTn id="14" presetID="9" presetClass="emph" presetSubtype="0" grpId="0" nodeType="withEffect">
                                  <p:stCondLst>
                                    <p:cond delay="0"/>
                                  </p:stCondLst>
                                  <p:childTnLst>
                                    <p:set>
                                      <p:cBhvr>
                                        <p:cTn id="15" dur="indefinite"/>
                                        <p:tgtEl>
                                          <p:spTgt spid="110"/>
                                        </p:tgtEl>
                                        <p:attrNameLst>
                                          <p:attrName>style.opacity</p:attrName>
                                        </p:attrNameLst>
                                      </p:cBhvr>
                                      <p:to>
                                        <p:strVal val="0.5"/>
                                      </p:to>
                                    </p:set>
                                    <p:animEffect filter="image" prLst="opacity: 0.5">
                                      <p:cBhvr rctx="IE">
                                        <p:cTn id="16" dur="indefinite"/>
                                        <p:tgtEl>
                                          <p:spTgt spid="110"/>
                                        </p:tgtEl>
                                      </p:cBhvr>
                                    </p:animEffect>
                                  </p:childTnLst>
                                </p:cTn>
                              </p:par>
                              <p:par>
                                <p:cTn id="17" presetID="9" presetClass="emph" presetSubtype="0" grpId="0" nodeType="withEffect">
                                  <p:stCondLst>
                                    <p:cond delay="0"/>
                                  </p:stCondLst>
                                  <p:childTnLst>
                                    <p:set>
                                      <p:cBhvr>
                                        <p:cTn id="18" dur="indefinite"/>
                                        <p:tgtEl>
                                          <p:spTgt spid="113"/>
                                        </p:tgtEl>
                                        <p:attrNameLst>
                                          <p:attrName>style.opacity</p:attrName>
                                        </p:attrNameLst>
                                      </p:cBhvr>
                                      <p:to>
                                        <p:strVal val="0.5"/>
                                      </p:to>
                                    </p:set>
                                    <p:animEffect filter="image" prLst="opacity: 0.5">
                                      <p:cBhvr rctx="IE">
                                        <p:cTn id="19" dur="indefinite"/>
                                        <p:tgtEl>
                                          <p:spTgt spid="113"/>
                                        </p:tgtEl>
                                      </p:cBhvr>
                                    </p:animEffect>
                                  </p:childTnLst>
                                </p:cTn>
                              </p:par>
                              <p:par>
                                <p:cTn id="20" presetID="9" presetClass="emph" presetSubtype="0" grpId="0" nodeType="withEffect">
                                  <p:stCondLst>
                                    <p:cond delay="0"/>
                                  </p:stCondLst>
                                  <p:childTnLst>
                                    <p:set>
                                      <p:cBhvr>
                                        <p:cTn id="21" dur="indefinite"/>
                                        <p:tgtEl>
                                          <p:spTgt spid="109"/>
                                        </p:tgtEl>
                                        <p:attrNameLst>
                                          <p:attrName>style.opacity</p:attrName>
                                        </p:attrNameLst>
                                      </p:cBhvr>
                                      <p:to>
                                        <p:strVal val="0.5"/>
                                      </p:to>
                                    </p:set>
                                    <p:animEffect filter="image" prLst="opacity: 0.5">
                                      <p:cBhvr rctx="IE">
                                        <p:cTn id="22" dur="indefinite"/>
                                        <p:tgtEl>
                                          <p:spTgt spid="109"/>
                                        </p:tgtEl>
                                      </p:cBhvr>
                                    </p:animEffect>
                                  </p:childTnLst>
                                </p:cTn>
                              </p:par>
                              <p:par>
                                <p:cTn id="23" presetID="9" presetClass="emph" presetSubtype="0" grpId="0" nodeType="withEffect">
                                  <p:stCondLst>
                                    <p:cond delay="0"/>
                                  </p:stCondLst>
                                  <p:childTnLst>
                                    <p:set>
                                      <p:cBhvr>
                                        <p:cTn id="24" dur="indefinite"/>
                                        <p:tgtEl>
                                          <p:spTgt spid="112"/>
                                        </p:tgtEl>
                                        <p:attrNameLst>
                                          <p:attrName>style.opacity</p:attrName>
                                        </p:attrNameLst>
                                      </p:cBhvr>
                                      <p:to>
                                        <p:strVal val="0.5"/>
                                      </p:to>
                                    </p:set>
                                    <p:animEffect filter="image" prLst="opacity: 0.5">
                                      <p:cBhvr rctx="IE">
                                        <p:cTn id="25" dur="indefinite"/>
                                        <p:tgtEl>
                                          <p:spTgt spid="112"/>
                                        </p:tgtEl>
                                      </p:cBhvr>
                                    </p:animEffect>
                                  </p:childTnLst>
                                </p:cTn>
                              </p:par>
                              <p:par>
                                <p:cTn id="26" presetID="9" presetClass="emph" presetSubtype="0" grpId="0" nodeType="withEffect">
                                  <p:stCondLst>
                                    <p:cond delay="0"/>
                                  </p:stCondLst>
                                  <p:childTnLst>
                                    <p:set>
                                      <p:cBhvr>
                                        <p:cTn id="27" dur="indefinite"/>
                                        <p:tgtEl>
                                          <p:spTgt spid="114"/>
                                        </p:tgtEl>
                                        <p:attrNameLst>
                                          <p:attrName>style.opacity</p:attrName>
                                        </p:attrNameLst>
                                      </p:cBhvr>
                                      <p:to>
                                        <p:strVal val="0.5"/>
                                      </p:to>
                                    </p:set>
                                    <p:animEffect filter="image" prLst="opacity: 0.5">
                                      <p:cBhvr rctx="IE">
                                        <p:cTn id="28" dur="indefinite"/>
                                        <p:tgtEl>
                                          <p:spTgt spid="114"/>
                                        </p:tgtEl>
                                      </p:cBhvr>
                                    </p:animEffec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0" nodeType="clickEffect">
                                  <p:stCondLst>
                                    <p:cond delay="0"/>
                                  </p:stCondLst>
                                  <p:childTnLst>
                                    <p:set>
                                      <p:cBhvr>
                                        <p:cTn id="32" dur="1" fill="hold">
                                          <p:stCondLst>
                                            <p:cond delay="0"/>
                                          </p:stCondLst>
                                        </p:cTn>
                                        <p:tgtEl>
                                          <p:spTgt spid="18"/>
                                        </p:tgtEl>
                                        <p:attrNameLst>
                                          <p:attrName>style.visibility</p:attrName>
                                        </p:attrNameLst>
                                      </p:cBhvr>
                                      <p:to>
                                        <p:strVal val="hidden"/>
                                      </p:to>
                                    </p:set>
                                  </p:childTnLst>
                                </p:cTn>
                              </p:par>
                              <p:par>
                                <p:cTn id="33" presetID="1" presetClass="exit" presetSubtype="0" fill="hold" grpId="0" nodeType="withEffect">
                                  <p:stCondLst>
                                    <p:cond delay="0"/>
                                  </p:stCondLst>
                                  <p:childTnLst>
                                    <p:set>
                                      <p:cBhvr>
                                        <p:cTn id="34" dur="1" fill="hold">
                                          <p:stCondLst>
                                            <p:cond delay="0"/>
                                          </p:stCondLst>
                                        </p:cTn>
                                        <p:tgtEl>
                                          <p:spTgt spid="19"/>
                                        </p:tgtEl>
                                        <p:attrNameLst>
                                          <p:attrName>style.visibility</p:attrName>
                                        </p:attrNameLst>
                                      </p:cBhvr>
                                      <p:to>
                                        <p:strVal val="hidden"/>
                                      </p:to>
                                    </p:set>
                                  </p:childTnLst>
                                </p:cTn>
                              </p:par>
                              <p:par>
                                <p:cTn id="35" presetID="1" presetClass="exit" presetSubtype="0" fill="hold" grpId="0" nodeType="withEffect">
                                  <p:stCondLst>
                                    <p:cond delay="0"/>
                                  </p:stCondLst>
                                  <p:childTnLst>
                                    <p:set>
                                      <p:cBhvr>
                                        <p:cTn id="36" dur="1" fill="hold">
                                          <p:stCondLst>
                                            <p:cond delay="0"/>
                                          </p:stCondLst>
                                        </p:cTn>
                                        <p:tgtEl>
                                          <p:spTgt spid="21"/>
                                        </p:tgtEl>
                                        <p:attrNameLst>
                                          <p:attrName>style.visibility</p:attrName>
                                        </p:attrNameLst>
                                      </p:cBhvr>
                                      <p:to>
                                        <p:strVal val="hidden"/>
                                      </p:to>
                                    </p:set>
                                  </p:childTnLst>
                                </p:cTn>
                              </p:par>
                              <p:par>
                                <p:cTn id="37" presetID="1" presetClass="exit" presetSubtype="0" fill="hold" grpId="0" nodeType="withEffect">
                                  <p:stCondLst>
                                    <p:cond delay="0"/>
                                  </p:stCondLst>
                                  <p:childTnLst>
                                    <p:set>
                                      <p:cBhvr>
                                        <p:cTn id="38" dur="1" fill="hold">
                                          <p:stCondLst>
                                            <p:cond delay="0"/>
                                          </p:stCondLst>
                                        </p:cTn>
                                        <p:tgtEl>
                                          <p:spTgt spid="20"/>
                                        </p:tgtEl>
                                        <p:attrNameLst>
                                          <p:attrName>style.visibility</p:attrName>
                                        </p:attrNameLst>
                                      </p:cBhvr>
                                      <p:to>
                                        <p:strVal val="hidden"/>
                                      </p:to>
                                    </p:set>
                                  </p:childTnLst>
                                </p:cTn>
                              </p:par>
                              <p:par>
                                <p:cTn id="39" presetID="6" presetClass="emph" presetSubtype="0" autoRev="1" fill="hold" nodeType="withEffect">
                                  <p:stCondLst>
                                    <p:cond delay="0"/>
                                  </p:stCondLst>
                                  <p:childTnLst>
                                    <p:animScale>
                                      <p:cBhvr>
                                        <p:cTn id="40" dur="1500" fill="hold"/>
                                        <p:tgtEl>
                                          <p:spTgt spid="2"/>
                                        </p:tgtEl>
                                      </p:cBhvr>
                                      <p:by x="150000" y="150000"/>
                                    </p:animScale>
                                  </p:childTnLst>
                                </p:cTn>
                              </p:par>
                              <p:par>
                                <p:cTn id="41" presetID="2" presetClass="entr" presetSubtype="9" decel="50000" fill="hold" grpId="0" nodeType="with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1000" fill="hold"/>
                                        <p:tgtEl>
                                          <p:spTgt spid="11"/>
                                        </p:tgtEl>
                                        <p:attrNameLst>
                                          <p:attrName>ppt_x</p:attrName>
                                        </p:attrNameLst>
                                      </p:cBhvr>
                                      <p:tavLst>
                                        <p:tav tm="0">
                                          <p:val>
                                            <p:strVal val="0-#ppt_w/2"/>
                                          </p:val>
                                        </p:tav>
                                        <p:tav tm="100000">
                                          <p:val>
                                            <p:strVal val="#ppt_x"/>
                                          </p:val>
                                        </p:tav>
                                      </p:tavLst>
                                    </p:anim>
                                    <p:anim calcmode="lin" valueType="num">
                                      <p:cBhvr additive="base">
                                        <p:cTn id="44" dur="1000" fill="hold"/>
                                        <p:tgtEl>
                                          <p:spTgt spid="11"/>
                                        </p:tgtEl>
                                        <p:attrNameLst>
                                          <p:attrName>ppt_y</p:attrName>
                                        </p:attrNameLst>
                                      </p:cBhvr>
                                      <p:tavLst>
                                        <p:tav tm="0">
                                          <p:val>
                                            <p:strVal val="0-#ppt_h/2"/>
                                          </p:val>
                                        </p:tav>
                                        <p:tav tm="100000">
                                          <p:val>
                                            <p:strVal val="#ppt_y"/>
                                          </p:val>
                                        </p:tav>
                                      </p:tavLst>
                                    </p:anim>
                                  </p:childTnLst>
                                </p:cTn>
                              </p:par>
                              <p:par>
                                <p:cTn id="45" presetID="2" presetClass="entr" presetSubtype="3" decel="50000" fill="hold" grpId="0" nodeType="withEffect">
                                  <p:stCondLst>
                                    <p:cond delay="0"/>
                                  </p:stCondLst>
                                  <p:childTnLst>
                                    <p:set>
                                      <p:cBhvr>
                                        <p:cTn id="46" dur="1" fill="hold">
                                          <p:stCondLst>
                                            <p:cond delay="0"/>
                                          </p:stCondLst>
                                        </p:cTn>
                                        <p:tgtEl>
                                          <p:spTgt spid="14"/>
                                        </p:tgtEl>
                                        <p:attrNameLst>
                                          <p:attrName>style.visibility</p:attrName>
                                        </p:attrNameLst>
                                      </p:cBhvr>
                                      <p:to>
                                        <p:strVal val="visible"/>
                                      </p:to>
                                    </p:set>
                                    <p:anim calcmode="lin" valueType="num">
                                      <p:cBhvr additive="base">
                                        <p:cTn id="47" dur="1250" fill="hold"/>
                                        <p:tgtEl>
                                          <p:spTgt spid="14"/>
                                        </p:tgtEl>
                                        <p:attrNameLst>
                                          <p:attrName>ppt_x</p:attrName>
                                        </p:attrNameLst>
                                      </p:cBhvr>
                                      <p:tavLst>
                                        <p:tav tm="0">
                                          <p:val>
                                            <p:strVal val="1+#ppt_w/2"/>
                                          </p:val>
                                        </p:tav>
                                        <p:tav tm="100000">
                                          <p:val>
                                            <p:strVal val="#ppt_x"/>
                                          </p:val>
                                        </p:tav>
                                      </p:tavLst>
                                    </p:anim>
                                    <p:anim calcmode="lin" valueType="num">
                                      <p:cBhvr additive="base">
                                        <p:cTn id="48" dur="1250" fill="hold"/>
                                        <p:tgtEl>
                                          <p:spTgt spid="14"/>
                                        </p:tgtEl>
                                        <p:attrNameLst>
                                          <p:attrName>ppt_y</p:attrName>
                                        </p:attrNameLst>
                                      </p:cBhvr>
                                      <p:tavLst>
                                        <p:tav tm="0">
                                          <p:val>
                                            <p:strVal val="0-#ppt_h/2"/>
                                          </p:val>
                                        </p:tav>
                                        <p:tav tm="100000">
                                          <p:val>
                                            <p:strVal val="#ppt_y"/>
                                          </p:val>
                                        </p:tav>
                                      </p:tavLst>
                                    </p:anim>
                                  </p:childTnLst>
                                </p:cTn>
                              </p:par>
                              <p:par>
                                <p:cTn id="49" presetID="2" presetClass="entr" presetSubtype="12" decel="50000" fill="hold" grpId="0" nodeType="withEffect">
                                  <p:stCondLst>
                                    <p:cond delay="0"/>
                                  </p:stCondLst>
                                  <p:childTnLst>
                                    <p:set>
                                      <p:cBhvr>
                                        <p:cTn id="50" dur="1" fill="hold">
                                          <p:stCondLst>
                                            <p:cond delay="0"/>
                                          </p:stCondLst>
                                        </p:cTn>
                                        <p:tgtEl>
                                          <p:spTgt spid="13"/>
                                        </p:tgtEl>
                                        <p:attrNameLst>
                                          <p:attrName>style.visibility</p:attrName>
                                        </p:attrNameLst>
                                      </p:cBhvr>
                                      <p:to>
                                        <p:strVal val="visible"/>
                                      </p:to>
                                    </p:set>
                                    <p:anim calcmode="lin" valueType="num">
                                      <p:cBhvr additive="base">
                                        <p:cTn id="51" dur="1500" fill="hold"/>
                                        <p:tgtEl>
                                          <p:spTgt spid="13"/>
                                        </p:tgtEl>
                                        <p:attrNameLst>
                                          <p:attrName>ppt_x</p:attrName>
                                        </p:attrNameLst>
                                      </p:cBhvr>
                                      <p:tavLst>
                                        <p:tav tm="0">
                                          <p:val>
                                            <p:strVal val="0-#ppt_w/2"/>
                                          </p:val>
                                        </p:tav>
                                        <p:tav tm="100000">
                                          <p:val>
                                            <p:strVal val="#ppt_x"/>
                                          </p:val>
                                        </p:tav>
                                      </p:tavLst>
                                    </p:anim>
                                    <p:anim calcmode="lin" valueType="num">
                                      <p:cBhvr additive="base">
                                        <p:cTn id="52" dur="1500" fill="hold"/>
                                        <p:tgtEl>
                                          <p:spTgt spid="13"/>
                                        </p:tgtEl>
                                        <p:attrNameLst>
                                          <p:attrName>ppt_y</p:attrName>
                                        </p:attrNameLst>
                                      </p:cBhvr>
                                      <p:tavLst>
                                        <p:tav tm="0">
                                          <p:val>
                                            <p:strVal val="1+#ppt_h/2"/>
                                          </p:val>
                                        </p:tav>
                                        <p:tav tm="100000">
                                          <p:val>
                                            <p:strVal val="#ppt_y"/>
                                          </p:val>
                                        </p:tav>
                                      </p:tavLst>
                                    </p:anim>
                                  </p:childTnLst>
                                </p:cTn>
                              </p:par>
                              <p:par>
                                <p:cTn id="53" presetID="2" presetClass="entr" presetSubtype="6" fill="hold" grpId="0" nodeType="with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1750" fill="hold"/>
                                        <p:tgtEl>
                                          <p:spTgt spid="12"/>
                                        </p:tgtEl>
                                        <p:attrNameLst>
                                          <p:attrName>ppt_x</p:attrName>
                                        </p:attrNameLst>
                                      </p:cBhvr>
                                      <p:tavLst>
                                        <p:tav tm="0">
                                          <p:val>
                                            <p:strVal val="1+#ppt_w/2"/>
                                          </p:val>
                                        </p:tav>
                                        <p:tav tm="100000">
                                          <p:val>
                                            <p:strVal val="#ppt_x"/>
                                          </p:val>
                                        </p:tav>
                                      </p:tavLst>
                                    </p:anim>
                                    <p:anim calcmode="lin" valueType="num">
                                      <p:cBhvr additive="base">
                                        <p:cTn id="56" dur="175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9" presetClass="emph" presetSubtype="0" grpId="1" nodeType="clickEffect">
                                  <p:stCondLst>
                                    <p:cond delay="0"/>
                                  </p:stCondLst>
                                  <p:endCondLst>
                                    <p:cond evt="onNext" delay="0">
                                      <p:tgtEl>
                                        <p:sldTgt/>
                                      </p:tgtEl>
                                    </p:cond>
                                  </p:endCondLst>
                                  <p:iterate type="lt">
                                    <p:tmAbs val="0"/>
                                  </p:iterate>
                                  <p:childTnLst>
                                    <p:set>
                                      <p:cBhvr>
                                        <p:cTn id="60" dur="indefinite"/>
                                        <p:tgtEl>
                                          <p:spTgt spid="101"/>
                                        </p:tgtEl>
                                        <p:attrNameLst>
                                          <p:attrName>style.opacity</p:attrName>
                                        </p:attrNameLst>
                                      </p:cBhvr>
                                      <p:to>
                                        <p:strVal val="1"/>
                                      </p:to>
                                    </p:set>
                                    <p:animEffect filter="image" prLst="opacity: 1">
                                      <p:cBhvr rctx="IE">
                                        <p:cTn id="61" dur="indefinite"/>
                                        <p:tgtEl>
                                          <p:spTgt spid="101"/>
                                        </p:tgtEl>
                                      </p:cBhvr>
                                    </p:animEffect>
                                  </p:childTnLst>
                                </p:cTn>
                              </p:par>
                              <p:par>
                                <p:cTn id="62" presetID="9" presetClass="emph" presetSubtype="0" grpId="1" nodeType="withEffect">
                                  <p:stCondLst>
                                    <p:cond delay="0"/>
                                  </p:stCondLst>
                                  <p:endCondLst>
                                    <p:cond evt="onNext" delay="0">
                                      <p:tgtEl>
                                        <p:sldTgt/>
                                      </p:tgtEl>
                                    </p:cond>
                                  </p:endCondLst>
                                  <p:childTnLst>
                                    <p:set>
                                      <p:cBhvr>
                                        <p:cTn id="63" dur="indefinite"/>
                                        <p:tgtEl>
                                          <p:spTgt spid="110"/>
                                        </p:tgtEl>
                                        <p:attrNameLst>
                                          <p:attrName>style.opacity</p:attrName>
                                        </p:attrNameLst>
                                      </p:cBhvr>
                                      <p:to>
                                        <p:strVal val="1"/>
                                      </p:to>
                                    </p:set>
                                    <p:animEffect filter="image" prLst="opacity: 1">
                                      <p:cBhvr rctx="IE">
                                        <p:cTn id="64" dur="indefinite"/>
                                        <p:tgtEl>
                                          <p:spTgt spid="110"/>
                                        </p:tgtEl>
                                      </p:cBhvr>
                                    </p:animEffect>
                                  </p:childTnLst>
                                </p:cTn>
                              </p:par>
                              <p:par>
                                <p:cTn id="65" presetID="9" presetClass="entr" presetSubtype="0" fill="hold" grpId="1" nodeType="withEffect">
                                  <p:stCondLst>
                                    <p:cond delay="500"/>
                                  </p:stCondLst>
                                  <p:childTnLst>
                                    <p:set>
                                      <p:cBhvr>
                                        <p:cTn id="66" dur="1" fill="hold">
                                          <p:stCondLst>
                                            <p:cond delay="0"/>
                                          </p:stCondLst>
                                        </p:cTn>
                                        <p:tgtEl>
                                          <p:spTgt spid="18"/>
                                        </p:tgtEl>
                                        <p:attrNameLst>
                                          <p:attrName>style.visibility</p:attrName>
                                        </p:attrNameLst>
                                      </p:cBhvr>
                                      <p:to>
                                        <p:strVal val="visible"/>
                                      </p:to>
                                    </p:set>
                                    <p:animEffect transition="in" filter="dissolve">
                                      <p:cBhvr>
                                        <p:cTn id="67" dur="2000"/>
                                        <p:tgtEl>
                                          <p:spTgt spid="18"/>
                                        </p:tgtEl>
                                      </p:cBhvr>
                                    </p:animEffect>
                                  </p:childTnLst>
                                </p:cTn>
                              </p:par>
                              <p:par>
                                <p:cTn id="68" presetID="1" presetClass="emph" presetSubtype="2" fill="hold" nodeType="withEffect">
                                  <p:stCondLst>
                                    <p:cond delay="500"/>
                                  </p:stCondLst>
                                  <p:childTnLst>
                                    <p:animClr clrSpc="rgb" dir="cw">
                                      <p:cBhvr>
                                        <p:cTn id="69" dur="2000" fill="hold"/>
                                        <p:tgtEl>
                                          <p:spTgt spid="14"/>
                                        </p:tgtEl>
                                        <p:attrNameLst>
                                          <p:attrName>fillcolor</p:attrName>
                                        </p:attrNameLst>
                                      </p:cBhvr>
                                      <p:to>
                                        <a:srgbClr val="FF5A04"/>
                                      </p:to>
                                    </p:animClr>
                                    <p:set>
                                      <p:cBhvr>
                                        <p:cTn id="70" dur="2000" fill="hold"/>
                                        <p:tgtEl>
                                          <p:spTgt spid="14"/>
                                        </p:tgtEl>
                                        <p:attrNameLst>
                                          <p:attrName>fill.type</p:attrName>
                                        </p:attrNameLst>
                                      </p:cBhvr>
                                      <p:to>
                                        <p:strVal val="solid"/>
                                      </p:to>
                                    </p:set>
                                    <p:set>
                                      <p:cBhvr>
                                        <p:cTn id="71" dur="2000" fill="hold"/>
                                        <p:tgtEl>
                                          <p:spTgt spid="14"/>
                                        </p:tgtEl>
                                        <p:attrNameLst>
                                          <p:attrName>fill.on</p:attrName>
                                        </p:attrNameLst>
                                      </p:cBhvr>
                                      <p:to>
                                        <p:strVal val="true"/>
                                      </p:to>
                                    </p:set>
                                  </p:childTnLst>
                                </p:cTn>
                              </p:par>
                              <p:par>
                                <p:cTn id="72" presetID="1" presetClass="emph" presetSubtype="2" fill="hold" nodeType="withEffect">
                                  <p:stCondLst>
                                    <p:cond delay="0"/>
                                  </p:stCondLst>
                                  <p:childTnLst>
                                    <p:animClr clrSpc="rgb" dir="cw">
                                      <p:cBhvr>
                                        <p:cTn id="73" dur="2000" fill="hold"/>
                                        <p:tgtEl>
                                          <p:spTgt spid="13"/>
                                        </p:tgtEl>
                                        <p:attrNameLst>
                                          <p:attrName>fillcolor</p:attrName>
                                        </p:attrNameLst>
                                      </p:cBhvr>
                                      <p:to>
                                        <a:srgbClr val="00C7D2"/>
                                      </p:to>
                                    </p:animClr>
                                    <p:set>
                                      <p:cBhvr>
                                        <p:cTn id="74" dur="2000" fill="hold"/>
                                        <p:tgtEl>
                                          <p:spTgt spid="13"/>
                                        </p:tgtEl>
                                        <p:attrNameLst>
                                          <p:attrName>fill.type</p:attrName>
                                        </p:attrNameLst>
                                      </p:cBhvr>
                                      <p:to>
                                        <p:strVal val="solid"/>
                                      </p:to>
                                    </p:set>
                                    <p:set>
                                      <p:cBhvr>
                                        <p:cTn id="75" dur="2000" fill="hold"/>
                                        <p:tgtEl>
                                          <p:spTgt spid="13"/>
                                        </p:tgtEl>
                                        <p:attrNameLst>
                                          <p:attrName>fill.on</p:attrName>
                                        </p:attrNameLst>
                                      </p:cBhvr>
                                      <p:to>
                                        <p:strVal val="true"/>
                                      </p:to>
                                    </p:set>
                                  </p:childTnLst>
                                </p:cTn>
                              </p:par>
                              <p:par>
                                <p:cTn id="76" presetID="1" presetClass="emph" presetSubtype="2" fill="hold" nodeType="withEffect">
                                  <p:stCondLst>
                                    <p:cond delay="0"/>
                                  </p:stCondLst>
                                  <p:childTnLst>
                                    <p:animClr clrSpc="rgb" dir="cw">
                                      <p:cBhvr>
                                        <p:cTn id="77" dur="2000" fill="hold"/>
                                        <p:tgtEl>
                                          <p:spTgt spid="12"/>
                                        </p:tgtEl>
                                        <p:attrNameLst>
                                          <p:attrName>fillcolor</p:attrName>
                                        </p:attrNameLst>
                                      </p:cBhvr>
                                      <p:to>
                                        <a:srgbClr val="7E7979"/>
                                      </p:to>
                                    </p:animClr>
                                    <p:set>
                                      <p:cBhvr>
                                        <p:cTn id="78" dur="2000" fill="hold"/>
                                        <p:tgtEl>
                                          <p:spTgt spid="12"/>
                                        </p:tgtEl>
                                        <p:attrNameLst>
                                          <p:attrName>fill.type</p:attrName>
                                        </p:attrNameLst>
                                      </p:cBhvr>
                                      <p:to>
                                        <p:strVal val="solid"/>
                                      </p:to>
                                    </p:set>
                                    <p:set>
                                      <p:cBhvr>
                                        <p:cTn id="79" dur="2000" fill="hold"/>
                                        <p:tgtEl>
                                          <p:spTgt spid="12"/>
                                        </p:tgtEl>
                                        <p:attrNameLst>
                                          <p:attrName>fill.on</p:attrName>
                                        </p:attrNameLst>
                                      </p:cBhvr>
                                      <p:to>
                                        <p:strVal val="true"/>
                                      </p:to>
                                    </p:set>
                                  </p:childTnLst>
                                </p:cTn>
                              </p:par>
                            </p:childTnLst>
                          </p:cTn>
                        </p:par>
                      </p:childTnLst>
                    </p:cTn>
                  </p:par>
                  <p:par>
                    <p:cTn id="80" fill="hold">
                      <p:stCondLst>
                        <p:cond delay="indefinite"/>
                      </p:stCondLst>
                      <p:childTnLst>
                        <p:par>
                          <p:cTn id="81" fill="hold">
                            <p:stCondLst>
                              <p:cond delay="0"/>
                            </p:stCondLst>
                            <p:childTnLst>
                              <p:par>
                                <p:cTn id="82" presetID="9" presetClass="emph" presetSubtype="0" grpId="1" nodeType="clickEffect">
                                  <p:stCondLst>
                                    <p:cond delay="0"/>
                                  </p:stCondLst>
                                  <p:endCondLst>
                                    <p:cond evt="onNext" delay="0">
                                      <p:tgtEl>
                                        <p:sldTgt/>
                                      </p:tgtEl>
                                    </p:cond>
                                  </p:endCondLst>
                                  <p:childTnLst>
                                    <p:set>
                                      <p:cBhvr>
                                        <p:cTn id="83" dur="indefinite"/>
                                        <p:tgtEl>
                                          <p:spTgt spid="102"/>
                                        </p:tgtEl>
                                        <p:attrNameLst>
                                          <p:attrName>style.opacity</p:attrName>
                                        </p:attrNameLst>
                                      </p:cBhvr>
                                      <p:to>
                                        <p:strVal val="1"/>
                                      </p:to>
                                    </p:set>
                                    <p:animEffect filter="image" prLst="opacity: 1">
                                      <p:cBhvr rctx="IE">
                                        <p:cTn id="84" dur="indefinite"/>
                                        <p:tgtEl>
                                          <p:spTgt spid="102"/>
                                        </p:tgtEl>
                                      </p:cBhvr>
                                    </p:animEffect>
                                  </p:childTnLst>
                                </p:cTn>
                              </p:par>
                              <p:par>
                                <p:cTn id="85" presetID="9" presetClass="emph" presetSubtype="0" grpId="1" nodeType="withEffect">
                                  <p:stCondLst>
                                    <p:cond delay="0"/>
                                  </p:stCondLst>
                                  <p:endCondLst>
                                    <p:cond evt="onNext" delay="0">
                                      <p:tgtEl>
                                        <p:sldTgt/>
                                      </p:tgtEl>
                                    </p:cond>
                                  </p:endCondLst>
                                  <p:childTnLst>
                                    <p:set>
                                      <p:cBhvr>
                                        <p:cTn id="86" dur="indefinite"/>
                                        <p:tgtEl>
                                          <p:spTgt spid="111"/>
                                        </p:tgtEl>
                                        <p:attrNameLst>
                                          <p:attrName>style.opacity</p:attrName>
                                        </p:attrNameLst>
                                      </p:cBhvr>
                                      <p:to>
                                        <p:strVal val="1"/>
                                      </p:to>
                                    </p:set>
                                    <p:animEffect filter="image" prLst="opacity: 1">
                                      <p:cBhvr rctx="IE">
                                        <p:cTn id="87" dur="indefinite"/>
                                        <p:tgtEl>
                                          <p:spTgt spid="111"/>
                                        </p:tgtEl>
                                      </p:cBhvr>
                                    </p:animEffect>
                                  </p:childTnLst>
                                </p:cTn>
                              </p:par>
                              <p:par>
                                <p:cTn id="88" presetID="9" presetClass="entr" presetSubtype="0" fill="hold" grpId="1" nodeType="withEffect">
                                  <p:stCondLst>
                                    <p:cond delay="500"/>
                                  </p:stCondLst>
                                  <p:childTnLst>
                                    <p:set>
                                      <p:cBhvr>
                                        <p:cTn id="89" dur="1" fill="hold">
                                          <p:stCondLst>
                                            <p:cond delay="0"/>
                                          </p:stCondLst>
                                        </p:cTn>
                                        <p:tgtEl>
                                          <p:spTgt spid="19"/>
                                        </p:tgtEl>
                                        <p:attrNameLst>
                                          <p:attrName>style.visibility</p:attrName>
                                        </p:attrNameLst>
                                      </p:cBhvr>
                                      <p:to>
                                        <p:strVal val="visible"/>
                                      </p:to>
                                    </p:set>
                                    <p:animEffect transition="in" filter="dissolve">
                                      <p:cBhvr>
                                        <p:cTn id="90" dur="2000"/>
                                        <p:tgtEl>
                                          <p:spTgt spid="19"/>
                                        </p:tgtEl>
                                      </p:cBhvr>
                                    </p:animEffect>
                                  </p:childTnLst>
                                </p:cTn>
                              </p:par>
                              <p:par>
                                <p:cTn id="91" presetID="9" presetClass="exit" presetSubtype="0" fill="hold" grpId="2" nodeType="withEffect">
                                  <p:stCondLst>
                                    <p:cond delay="500"/>
                                  </p:stCondLst>
                                  <p:childTnLst>
                                    <p:animEffect transition="out" filter="dissolve">
                                      <p:cBhvr>
                                        <p:cTn id="92" dur="1000"/>
                                        <p:tgtEl>
                                          <p:spTgt spid="18"/>
                                        </p:tgtEl>
                                      </p:cBhvr>
                                    </p:animEffect>
                                    <p:set>
                                      <p:cBhvr>
                                        <p:cTn id="93" dur="1" fill="hold">
                                          <p:stCondLst>
                                            <p:cond delay="999"/>
                                          </p:stCondLst>
                                        </p:cTn>
                                        <p:tgtEl>
                                          <p:spTgt spid="18"/>
                                        </p:tgtEl>
                                        <p:attrNameLst>
                                          <p:attrName>style.visibility</p:attrName>
                                        </p:attrNameLst>
                                      </p:cBhvr>
                                      <p:to>
                                        <p:strVal val="hidden"/>
                                      </p:to>
                                    </p:set>
                                  </p:childTnLst>
                                </p:cTn>
                              </p:par>
                              <p:par>
                                <p:cTn id="94" presetID="1" presetClass="emph" presetSubtype="2" fill="hold" nodeType="withEffect">
                                  <p:stCondLst>
                                    <p:cond delay="0"/>
                                  </p:stCondLst>
                                  <p:childTnLst>
                                    <p:animClr clrSpc="rgb" dir="cw">
                                      <p:cBhvr>
                                        <p:cTn id="95" dur="2000" fill="hold"/>
                                        <p:tgtEl>
                                          <p:spTgt spid="14"/>
                                        </p:tgtEl>
                                        <p:attrNameLst>
                                          <p:attrName>fillcolor</p:attrName>
                                        </p:attrNameLst>
                                      </p:cBhvr>
                                      <p:to>
                                        <a:schemeClr val="bg1"/>
                                      </p:to>
                                    </p:animClr>
                                    <p:set>
                                      <p:cBhvr>
                                        <p:cTn id="96" dur="2000" fill="hold"/>
                                        <p:tgtEl>
                                          <p:spTgt spid="14"/>
                                        </p:tgtEl>
                                        <p:attrNameLst>
                                          <p:attrName>fill.type</p:attrName>
                                        </p:attrNameLst>
                                      </p:cBhvr>
                                      <p:to>
                                        <p:strVal val="solid"/>
                                      </p:to>
                                    </p:set>
                                    <p:set>
                                      <p:cBhvr>
                                        <p:cTn id="97" dur="2000" fill="hold"/>
                                        <p:tgtEl>
                                          <p:spTgt spid="14"/>
                                        </p:tgtEl>
                                        <p:attrNameLst>
                                          <p:attrName>fill.on</p:attrName>
                                        </p:attrNameLst>
                                      </p:cBhvr>
                                      <p:to>
                                        <p:strVal val="true"/>
                                      </p:to>
                                    </p:set>
                                  </p:childTnLst>
                                </p:cTn>
                              </p:par>
                              <p:par>
                                <p:cTn id="98" presetID="1" presetClass="emph" presetSubtype="2" fill="hold" nodeType="withEffect">
                                  <p:stCondLst>
                                    <p:cond delay="0"/>
                                  </p:stCondLst>
                                  <p:childTnLst>
                                    <p:animClr clrSpc="rgb" dir="cw">
                                      <p:cBhvr>
                                        <p:cTn id="99" dur="2000" fill="hold"/>
                                        <p:tgtEl>
                                          <p:spTgt spid="11"/>
                                        </p:tgtEl>
                                        <p:attrNameLst>
                                          <p:attrName>fillcolor</p:attrName>
                                        </p:attrNameLst>
                                      </p:cBhvr>
                                      <p:to>
                                        <a:srgbClr val="F99509"/>
                                      </p:to>
                                    </p:animClr>
                                    <p:set>
                                      <p:cBhvr>
                                        <p:cTn id="100" dur="2000" fill="hold"/>
                                        <p:tgtEl>
                                          <p:spTgt spid="11"/>
                                        </p:tgtEl>
                                        <p:attrNameLst>
                                          <p:attrName>fill.type</p:attrName>
                                        </p:attrNameLst>
                                      </p:cBhvr>
                                      <p:to>
                                        <p:strVal val="solid"/>
                                      </p:to>
                                    </p:set>
                                    <p:set>
                                      <p:cBhvr>
                                        <p:cTn id="101" dur="2000" fill="hold"/>
                                        <p:tgtEl>
                                          <p:spTgt spid="11"/>
                                        </p:tgtEl>
                                        <p:attrNameLst>
                                          <p:attrName>fill.on</p:attrName>
                                        </p:attrNameLst>
                                      </p:cBhvr>
                                      <p:to>
                                        <p:strVal val="true"/>
                                      </p:to>
                                    </p:set>
                                  </p:childTnLst>
                                </p:cTn>
                              </p:par>
                            </p:childTnLst>
                          </p:cTn>
                        </p:par>
                      </p:childTnLst>
                    </p:cTn>
                  </p:par>
                  <p:par>
                    <p:cTn id="102" fill="hold">
                      <p:stCondLst>
                        <p:cond delay="indefinite"/>
                      </p:stCondLst>
                      <p:childTnLst>
                        <p:par>
                          <p:cTn id="103" fill="hold">
                            <p:stCondLst>
                              <p:cond delay="0"/>
                            </p:stCondLst>
                            <p:childTnLst>
                              <p:par>
                                <p:cTn id="104" presetID="9" presetClass="emph" presetSubtype="0" grpId="1" nodeType="clickEffect">
                                  <p:stCondLst>
                                    <p:cond delay="0"/>
                                  </p:stCondLst>
                                  <p:endCondLst>
                                    <p:cond evt="onNext" delay="0">
                                      <p:tgtEl>
                                        <p:sldTgt/>
                                      </p:tgtEl>
                                    </p:cond>
                                  </p:endCondLst>
                                  <p:childTnLst>
                                    <p:set>
                                      <p:cBhvr>
                                        <p:cTn id="105" dur="indefinite"/>
                                        <p:tgtEl>
                                          <p:spTgt spid="113"/>
                                        </p:tgtEl>
                                        <p:attrNameLst>
                                          <p:attrName>style.opacity</p:attrName>
                                        </p:attrNameLst>
                                      </p:cBhvr>
                                      <p:to>
                                        <p:strVal val="1"/>
                                      </p:to>
                                    </p:set>
                                    <p:animEffect filter="image" prLst="opacity: 1">
                                      <p:cBhvr rctx="IE">
                                        <p:cTn id="106" dur="indefinite"/>
                                        <p:tgtEl>
                                          <p:spTgt spid="113"/>
                                        </p:tgtEl>
                                      </p:cBhvr>
                                    </p:animEffect>
                                  </p:childTnLst>
                                </p:cTn>
                              </p:par>
                              <p:par>
                                <p:cTn id="107" presetID="9" presetClass="emph" presetSubtype="0" grpId="1" nodeType="withEffect">
                                  <p:stCondLst>
                                    <p:cond delay="0"/>
                                  </p:stCondLst>
                                  <p:endCondLst>
                                    <p:cond evt="onNext" delay="0">
                                      <p:tgtEl>
                                        <p:sldTgt/>
                                      </p:tgtEl>
                                    </p:cond>
                                  </p:endCondLst>
                                  <p:childTnLst>
                                    <p:set>
                                      <p:cBhvr>
                                        <p:cTn id="108" dur="indefinite"/>
                                        <p:tgtEl>
                                          <p:spTgt spid="109"/>
                                        </p:tgtEl>
                                        <p:attrNameLst>
                                          <p:attrName>style.opacity</p:attrName>
                                        </p:attrNameLst>
                                      </p:cBhvr>
                                      <p:to>
                                        <p:strVal val="1"/>
                                      </p:to>
                                    </p:set>
                                    <p:animEffect filter="image" prLst="opacity: 1">
                                      <p:cBhvr rctx="IE">
                                        <p:cTn id="109" dur="indefinite"/>
                                        <p:tgtEl>
                                          <p:spTgt spid="109"/>
                                        </p:tgtEl>
                                      </p:cBhvr>
                                    </p:animEffect>
                                  </p:childTnLst>
                                </p:cTn>
                              </p:par>
                              <p:par>
                                <p:cTn id="110" presetID="9" presetClass="exit" presetSubtype="0" fill="hold" grpId="2" nodeType="withEffect">
                                  <p:stCondLst>
                                    <p:cond delay="500"/>
                                  </p:stCondLst>
                                  <p:childTnLst>
                                    <p:animEffect transition="out" filter="dissolve">
                                      <p:cBhvr>
                                        <p:cTn id="111" dur="1000"/>
                                        <p:tgtEl>
                                          <p:spTgt spid="19"/>
                                        </p:tgtEl>
                                      </p:cBhvr>
                                    </p:animEffect>
                                    <p:set>
                                      <p:cBhvr>
                                        <p:cTn id="112" dur="1" fill="hold">
                                          <p:stCondLst>
                                            <p:cond delay="999"/>
                                          </p:stCondLst>
                                        </p:cTn>
                                        <p:tgtEl>
                                          <p:spTgt spid="19"/>
                                        </p:tgtEl>
                                        <p:attrNameLst>
                                          <p:attrName>style.visibility</p:attrName>
                                        </p:attrNameLst>
                                      </p:cBhvr>
                                      <p:to>
                                        <p:strVal val="hidden"/>
                                      </p:to>
                                    </p:set>
                                  </p:childTnLst>
                                </p:cTn>
                              </p:par>
                              <p:par>
                                <p:cTn id="113" presetID="9" presetClass="entr" presetSubtype="0" fill="hold" grpId="1" nodeType="withEffect">
                                  <p:stCondLst>
                                    <p:cond delay="500"/>
                                  </p:stCondLst>
                                  <p:childTnLst>
                                    <p:set>
                                      <p:cBhvr>
                                        <p:cTn id="114" dur="1" fill="hold">
                                          <p:stCondLst>
                                            <p:cond delay="0"/>
                                          </p:stCondLst>
                                        </p:cTn>
                                        <p:tgtEl>
                                          <p:spTgt spid="20"/>
                                        </p:tgtEl>
                                        <p:attrNameLst>
                                          <p:attrName>style.visibility</p:attrName>
                                        </p:attrNameLst>
                                      </p:cBhvr>
                                      <p:to>
                                        <p:strVal val="visible"/>
                                      </p:to>
                                    </p:set>
                                    <p:animEffect transition="in" filter="dissolve">
                                      <p:cBhvr>
                                        <p:cTn id="115" dur="2000"/>
                                        <p:tgtEl>
                                          <p:spTgt spid="20"/>
                                        </p:tgtEl>
                                      </p:cBhvr>
                                    </p:animEffect>
                                  </p:childTnLst>
                                </p:cTn>
                              </p:par>
                              <p:par>
                                <p:cTn id="116" presetID="1" presetClass="emph" presetSubtype="2" fill="hold" nodeType="withEffect">
                                  <p:stCondLst>
                                    <p:cond delay="0"/>
                                  </p:stCondLst>
                                  <p:childTnLst>
                                    <p:animClr clrSpc="rgb" dir="cw">
                                      <p:cBhvr>
                                        <p:cTn id="117" dur="2000" fill="hold"/>
                                        <p:tgtEl>
                                          <p:spTgt spid="13"/>
                                        </p:tgtEl>
                                        <p:attrNameLst>
                                          <p:attrName>fillcolor</p:attrName>
                                        </p:attrNameLst>
                                      </p:cBhvr>
                                      <p:to>
                                        <a:schemeClr val="bg1"/>
                                      </p:to>
                                    </p:animClr>
                                    <p:set>
                                      <p:cBhvr>
                                        <p:cTn id="118" dur="2000" fill="hold"/>
                                        <p:tgtEl>
                                          <p:spTgt spid="13"/>
                                        </p:tgtEl>
                                        <p:attrNameLst>
                                          <p:attrName>fill.type</p:attrName>
                                        </p:attrNameLst>
                                      </p:cBhvr>
                                      <p:to>
                                        <p:strVal val="solid"/>
                                      </p:to>
                                    </p:set>
                                    <p:set>
                                      <p:cBhvr>
                                        <p:cTn id="119" dur="2000" fill="hold"/>
                                        <p:tgtEl>
                                          <p:spTgt spid="13"/>
                                        </p:tgtEl>
                                        <p:attrNameLst>
                                          <p:attrName>fill.on</p:attrName>
                                        </p:attrNameLst>
                                      </p:cBhvr>
                                      <p:to>
                                        <p:strVal val="true"/>
                                      </p:to>
                                    </p:set>
                                  </p:childTnLst>
                                </p:cTn>
                              </p:par>
                              <p:par>
                                <p:cTn id="120" presetID="1" presetClass="emph" presetSubtype="2" fill="hold" nodeType="withEffect">
                                  <p:stCondLst>
                                    <p:cond delay="0"/>
                                  </p:stCondLst>
                                  <p:childTnLst>
                                    <p:animClr clrSpc="rgb" dir="cw">
                                      <p:cBhvr>
                                        <p:cTn id="121" dur="2000" fill="hold"/>
                                        <p:tgtEl>
                                          <p:spTgt spid="14"/>
                                        </p:tgtEl>
                                        <p:attrNameLst>
                                          <p:attrName>fillcolor</p:attrName>
                                        </p:attrNameLst>
                                      </p:cBhvr>
                                      <p:to>
                                        <a:srgbClr val="FF5A04"/>
                                      </p:to>
                                    </p:animClr>
                                    <p:set>
                                      <p:cBhvr>
                                        <p:cTn id="122" dur="2000" fill="hold"/>
                                        <p:tgtEl>
                                          <p:spTgt spid="14"/>
                                        </p:tgtEl>
                                        <p:attrNameLst>
                                          <p:attrName>fill.type</p:attrName>
                                        </p:attrNameLst>
                                      </p:cBhvr>
                                      <p:to>
                                        <p:strVal val="solid"/>
                                      </p:to>
                                    </p:set>
                                    <p:set>
                                      <p:cBhvr>
                                        <p:cTn id="123" dur="2000" fill="hold"/>
                                        <p:tgtEl>
                                          <p:spTgt spid="14"/>
                                        </p:tgtEl>
                                        <p:attrNameLst>
                                          <p:attrName>fill.on</p:attrName>
                                        </p:attrNameLst>
                                      </p:cBhvr>
                                      <p:to>
                                        <p:strVal val="true"/>
                                      </p:to>
                                    </p:set>
                                  </p:childTnLst>
                                </p:cTn>
                              </p:par>
                            </p:childTnLst>
                          </p:cTn>
                        </p:par>
                      </p:childTnLst>
                    </p:cTn>
                  </p:par>
                  <p:par>
                    <p:cTn id="124" fill="hold">
                      <p:stCondLst>
                        <p:cond delay="indefinite"/>
                      </p:stCondLst>
                      <p:childTnLst>
                        <p:par>
                          <p:cTn id="125" fill="hold">
                            <p:stCondLst>
                              <p:cond delay="0"/>
                            </p:stCondLst>
                            <p:childTnLst>
                              <p:par>
                                <p:cTn id="126" presetID="9" presetClass="emph" presetSubtype="0" grpId="1" nodeType="clickEffect">
                                  <p:stCondLst>
                                    <p:cond delay="0"/>
                                  </p:stCondLst>
                                  <p:endCondLst>
                                    <p:cond evt="onNext" delay="0">
                                      <p:tgtEl>
                                        <p:sldTgt/>
                                      </p:tgtEl>
                                    </p:cond>
                                  </p:endCondLst>
                                  <p:childTnLst>
                                    <p:set>
                                      <p:cBhvr>
                                        <p:cTn id="127" dur="indefinite"/>
                                        <p:tgtEl>
                                          <p:spTgt spid="114"/>
                                        </p:tgtEl>
                                        <p:attrNameLst>
                                          <p:attrName>style.opacity</p:attrName>
                                        </p:attrNameLst>
                                      </p:cBhvr>
                                      <p:to>
                                        <p:strVal val="1"/>
                                      </p:to>
                                    </p:set>
                                    <p:animEffect filter="image" prLst="opacity: 1">
                                      <p:cBhvr rctx="IE">
                                        <p:cTn id="128" dur="indefinite"/>
                                        <p:tgtEl>
                                          <p:spTgt spid="114"/>
                                        </p:tgtEl>
                                      </p:cBhvr>
                                    </p:animEffect>
                                  </p:childTnLst>
                                </p:cTn>
                              </p:par>
                              <p:par>
                                <p:cTn id="129" presetID="9" presetClass="emph" presetSubtype="0" grpId="1" nodeType="withEffect">
                                  <p:stCondLst>
                                    <p:cond delay="0"/>
                                  </p:stCondLst>
                                  <p:endCondLst>
                                    <p:cond evt="onNext" delay="0">
                                      <p:tgtEl>
                                        <p:sldTgt/>
                                      </p:tgtEl>
                                    </p:cond>
                                  </p:endCondLst>
                                  <p:childTnLst>
                                    <p:set>
                                      <p:cBhvr>
                                        <p:cTn id="130" dur="indefinite"/>
                                        <p:tgtEl>
                                          <p:spTgt spid="112"/>
                                        </p:tgtEl>
                                        <p:attrNameLst>
                                          <p:attrName>style.opacity</p:attrName>
                                        </p:attrNameLst>
                                      </p:cBhvr>
                                      <p:to>
                                        <p:strVal val="1"/>
                                      </p:to>
                                    </p:set>
                                    <p:animEffect filter="image" prLst="opacity: 1">
                                      <p:cBhvr rctx="IE">
                                        <p:cTn id="131" dur="indefinite"/>
                                        <p:tgtEl>
                                          <p:spTgt spid="112"/>
                                        </p:tgtEl>
                                      </p:cBhvr>
                                    </p:animEffect>
                                  </p:childTnLst>
                                </p:cTn>
                              </p:par>
                              <p:par>
                                <p:cTn id="132" presetID="9" presetClass="exit" presetSubtype="0" fill="hold" grpId="2" nodeType="withEffect">
                                  <p:stCondLst>
                                    <p:cond delay="0"/>
                                  </p:stCondLst>
                                  <p:childTnLst>
                                    <p:animEffect transition="out" filter="dissolve">
                                      <p:cBhvr>
                                        <p:cTn id="133" dur="1250"/>
                                        <p:tgtEl>
                                          <p:spTgt spid="20"/>
                                        </p:tgtEl>
                                      </p:cBhvr>
                                    </p:animEffect>
                                    <p:set>
                                      <p:cBhvr>
                                        <p:cTn id="134" dur="1" fill="hold">
                                          <p:stCondLst>
                                            <p:cond delay="1249"/>
                                          </p:stCondLst>
                                        </p:cTn>
                                        <p:tgtEl>
                                          <p:spTgt spid="20"/>
                                        </p:tgtEl>
                                        <p:attrNameLst>
                                          <p:attrName>style.visibility</p:attrName>
                                        </p:attrNameLst>
                                      </p:cBhvr>
                                      <p:to>
                                        <p:strVal val="hidden"/>
                                      </p:to>
                                    </p:set>
                                  </p:childTnLst>
                                </p:cTn>
                              </p:par>
                              <p:par>
                                <p:cTn id="135" presetID="9" presetClass="entr" presetSubtype="0" fill="hold" grpId="1" nodeType="withEffect">
                                  <p:stCondLst>
                                    <p:cond delay="500"/>
                                  </p:stCondLst>
                                  <p:childTnLst>
                                    <p:set>
                                      <p:cBhvr>
                                        <p:cTn id="136" dur="1" fill="hold">
                                          <p:stCondLst>
                                            <p:cond delay="0"/>
                                          </p:stCondLst>
                                        </p:cTn>
                                        <p:tgtEl>
                                          <p:spTgt spid="21"/>
                                        </p:tgtEl>
                                        <p:attrNameLst>
                                          <p:attrName>style.visibility</p:attrName>
                                        </p:attrNameLst>
                                      </p:cBhvr>
                                      <p:to>
                                        <p:strVal val="visible"/>
                                      </p:to>
                                    </p:set>
                                    <p:animEffect transition="in" filter="dissolve">
                                      <p:cBhvr>
                                        <p:cTn id="137" dur="2000"/>
                                        <p:tgtEl>
                                          <p:spTgt spid="21"/>
                                        </p:tgtEl>
                                      </p:cBhvr>
                                    </p:animEffect>
                                  </p:childTnLst>
                                </p:cTn>
                              </p:par>
                              <p:par>
                                <p:cTn id="138" presetID="1" presetClass="emph" presetSubtype="2" fill="hold" nodeType="withEffect">
                                  <p:stCondLst>
                                    <p:cond delay="0"/>
                                  </p:stCondLst>
                                  <p:childTnLst>
                                    <p:animClr clrSpc="rgb" dir="cw">
                                      <p:cBhvr>
                                        <p:cTn id="139" dur="2000" fill="hold"/>
                                        <p:tgtEl>
                                          <p:spTgt spid="12"/>
                                        </p:tgtEl>
                                        <p:attrNameLst>
                                          <p:attrName>fillcolor</p:attrName>
                                        </p:attrNameLst>
                                      </p:cBhvr>
                                      <p:to>
                                        <a:schemeClr val="bg1"/>
                                      </p:to>
                                    </p:animClr>
                                    <p:set>
                                      <p:cBhvr>
                                        <p:cTn id="140" dur="2000" fill="hold"/>
                                        <p:tgtEl>
                                          <p:spTgt spid="12"/>
                                        </p:tgtEl>
                                        <p:attrNameLst>
                                          <p:attrName>fill.type</p:attrName>
                                        </p:attrNameLst>
                                      </p:cBhvr>
                                      <p:to>
                                        <p:strVal val="solid"/>
                                      </p:to>
                                    </p:set>
                                    <p:set>
                                      <p:cBhvr>
                                        <p:cTn id="141" dur="2000" fill="hold"/>
                                        <p:tgtEl>
                                          <p:spTgt spid="12"/>
                                        </p:tgtEl>
                                        <p:attrNameLst>
                                          <p:attrName>fill.on</p:attrName>
                                        </p:attrNameLst>
                                      </p:cBhvr>
                                      <p:to>
                                        <p:strVal val="true"/>
                                      </p:to>
                                    </p:set>
                                  </p:childTnLst>
                                </p:cTn>
                              </p:par>
                              <p:par>
                                <p:cTn id="142" presetID="1" presetClass="emph" presetSubtype="2" fill="hold" nodeType="withEffect">
                                  <p:stCondLst>
                                    <p:cond delay="0"/>
                                  </p:stCondLst>
                                  <p:childTnLst>
                                    <p:animClr clrSpc="rgb" dir="cw">
                                      <p:cBhvr>
                                        <p:cTn id="143" dur="2000" fill="hold"/>
                                        <p:tgtEl>
                                          <p:spTgt spid="13"/>
                                        </p:tgtEl>
                                        <p:attrNameLst>
                                          <p:attrName>fillcolor</p:attrName>
                                        </p:attrNameLst>
                                      </p:cBhvr>
                                      <p:to>
                                        <a:srgbClr val="00C7D2"/>
                                      </p:to>
                                    </p:animClr>
                                    <p:set>
                                      <p:cBhvr>
                                        <p:cTn id="144" dur="2000" fill="hold"/>
                                        <p:tgtEl>
                                          <p:spTgt spid="13"/>
                                        </p:tgtEl>
                                        <p:attrNameLst>
                                          <p:attrName>fill.type</p:attrName>
                                        </p:attrNameLst>
                                      </p:cBhvr>
                                      <p:to>
                                        <p:strVal val="solid"/>
                                      </p:to>
                                    </p:set>
                                    <p:set>
                                      <p:cBhvr>
                                        <p:cTn id="145" dur="2000" fill="hold"/>
                                        <p:tgtEl>
                                          <p:spTgt spid="13"/>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8" grpId="1" animBg="1"/>
      <p:bldP spid="18" grpId="2" animBg="1"/>
      <p:bldP spid="19" grpId="0" animBg="1"/>
      <p:bldP spid="19" grpId="1" animBg="1"/>
      <p:bldP spid="19" grpId="2" animBg="1"/>
      <p:bldP spid="20" grpId="0" animBg="1"/>
      <p:bldP spid="20" grpId="1" animBg="1"/>
      <p:bldP spid="20" grpId="2" animBg="1"/>
      <p:bldP spid="21" grpId="0" animBg="1"/>
      <p:bldP spid="21" grpId="1" animBg="1"/>
      <p:bldP spid="110" grpId="0"/>
      <p:bldP spid="110" grpId="1"/>
      <p:bldP spid="111" grpId="0"/>
      <p:bldP spid="111" grpId="1"/>
      <p:bldP spid="101" grpId="0"/>
      <p:bldP spid="101" grpId="1"/>
      <p:bldP spid="102" grpId="0"/>
      <p:bldP spid="102" grpId="1"/>
      <p:bldP spid="109" grpId="0"/>
      <p:bldP spid="109" grpId="1"/>
      <p:bldP spid="112" grpId="0"/>
      <p:bldP spid="112" grpId="1"/>
      <p:bldP spid="113" grpId="0"/>
      <p:bldP spid="113" grpId="1"/>
      <p:bldP spid="114" grpId="0"/>
      <p:bldP spid="114" grpId="1"/>
      <p:bldP spid="11" grpId="0" animBg="1"/>
      <p:bldP spid="12" grpId="0" animBg="1"/>
      <p:bldP spid="13" grpId="0" animBg="1"/>
      <p:bldP spid="1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9F9F9"/>
        </a:solidFill>
        <a:effectLst/>
      </p:bgPr>
    </p:bg>
    <p:spTree>
      <p:nvGrpSpPr>
        <p:cNvPr id="1" name=""/>
        <p:cNvGrpSpPr/>
        <p:nvPr/>
      </p:nvGrpSpPr>
      <p:grpSpPr>
        <a:xfrm>
          <a:off x="0" y="0"/>
          <a:ext cx="0" cy="0"/>
          <a:chOff x="0" y="0"/>
          <a:chExt cx="0" cy="0"/>
        </a:xfrm>
      </p:grpSpPr>
      <p:sp>
        <p:nvSpPr>
          <p:cNvPr id="105" name="Rectangle 104">
            <a:extLst>
              <a:ext uri="{FF2B5EF4-FFF2-40B4-BE49-F238E27FC236}">
                <a16:creationId xmlns:a16="http://schemas.microsoft.com/office/drawing/2014/main" id="{23CDEE7E-D5B0-E284-3A71-0135C559D632}"/>
              </a:ext>
            </a:extLst>
          </p:cNvPr>
          <p:cNvSpPr/>
          <p:nvPr/>
        </p:nvSpPr>
        <p:spPr>
          <a:xfrm>
            <a:off x="0" y="622507"/>
            <a:ext cx="6099048" cy="3429000"/>
          </a:xfrm>
          <a:prstGeom prst="rect">
            <a:avLst/>
          </a:prstGeom>
          <a:solidFill>
            <a:srgbClr val="F9950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3" name="Rectangle 102">
            <a:extLst>
              <a:ext uri="{FF2B5EF4-FFF2-40B4-BE49-F238E27FC236}">
                <a16:creationId xmlns:a16="http://schemas.microsoft.com/office/drawing/2014/main" id="{8062011B-9976-0032-DBBF-57E654FC13EE}"/>
              </a:ext>
            </a:extLst>
          </p:cNvPr>
          <p:cNvSpPr/>
          <p:nvPr/>
        </p:nvSpPr>
        <p:spPr>
          <a:xfrm>
            <a:off x="6092952" y="621860"/>
            <a:ext cx="6099048" cy="3429000"/>
          </a:xfrm>
          <a:prstGeom prst="rect">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7" name="Rectangle 96">
            <a:extLst>
              <a:ext uri="{FF2B5EF4-FFF2-40B4-BE49-F238E27FC236}">
                <a16:creationId xmlns:a16="http://schemas.microsoft.com/office/drawing/2014/main" id="{F7623C19-B428-5B37-834D-93631E3E2500}"/>
              </a:ext>
            </a:extLst>
          </p:cNvPr>
          <p:cNvSpPr/>
          <p:nvPr/>
        </p:nvSpPr>
        <p:spPr>
          <a:xfrm>
            <a:off x="0" y="3737924"/>
            <a:ext cx="6099048" cy="3120076"/>
          </a:xfrm>
          <a:prstGeom prst="rect">
            <a:avLst/>
          </a:prstGeom>
          <a:solidFill>
            <a:srgbClr val="00C6D1"/>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7" name="Rectangle 106">
            <a:extLst>
              <a:ext uri="{FF2B5EF4-FFF2-40B4-BE49-F238E27FC236}">
                <a16:creationId xmlns:a16="http://schemas.microsoft.com/office/drawing/2014/main" id="{D580E76E-F2F4-409C-4CB6-83124F1572F7}"/>
              </a:ext>
            </a:extLst>
          </p:cNvPr>
          <p:cNvSpPr/>
          <p:nvPr/>
        </p:nvSpPr>
        <p:spPr>
          <a:xfrm>
            <a:off x="6092952" y="3737925"/>
            <a:ext cx="6099048" cy="3120076"/>
          </a:xfrm>
          <a:prstGeom prst="rect">
            <a:avLst/>
          </a:prstGeom>
          <a:solidFill>
            <a:srgbClr val="7E797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8" name="Rounded Rectangle 17">
            <a:extLst>
              <a:ext uri="{FF2B5EF4-FFF2-40B4-BE49-F238E27FC236}">
                <a16:creationId xmlns:a16="http://schemas.microsoft.com/office/drawing/2014/main" id="{35643299-6916-2C4D-9B66-125764F2CD6D}"/>
              </a:ext>
            </a:extLst>
          </p:cNvPr>
          <p:cNvSpPr/>
          <p:nvPr/>
        </p:nvSpPr>
        <p:spPr>
          <a:xfrm flipV="1">
            <a:off x="4977691" y="2628056"/>
            <a:ext cx="1118309" cy="111830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b="1" dirty="0">
              <a:solidFill>
                <a:schemeClr val="tx1"/>
              </a:solidFill>
              <a:latin typeface="Century Gothic" panose="020B0502020202020204" pitchFamily="34" charset="0"/>
            </a:endParaRPr>
          </a:p>
        </p:txBody>
      </p:sp>
      <p:sp>
        <p:nvSpPr>
          <p:cNvPr id="19" name="Rounded Rectangle 18">
            <a:extLst>
              <a:ext uri="{FF2B5EF4-FFF2-40B4-BE49-F238E27FC236}">
                <a16:creationId xmlns:a16="http://schemas.microsoft.com/office/drawing/2014/main" id="{B8DF9DA6-45F8-8FAD-C889-7C713BDDC524}"/>
              </a:ext>
            </a:extLst>
          </p:cNvPr>
          <p:cNvSpPr/>
          <p:nvPr/>
        </p:nvSpPr>
        <p:spPr>
          <a:xfrm rot="5400000" flipV="1">
            <a:off x="6096000" y="2622016"/>
            <a:ext cx="1118309" cy="1118309"/>
          </a:xfrm>
          <a:prstGeom prst="roundRect">
            <a:avLst/>
          </a:prstGeom>
          <a:solidFill>
            <a:srgbClr val="F9950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0" name="Rounded Rectangle 19">
            <a:extLst>
              <a:ext uri="{FF2B5EF4-FFF2-40B4-BE49-F238E27FC236}">
                <a16:creationId xmlns:a16="http://schemas.microsoft.com/office/drawing/2014/main" id="{AC894C0D-789C-DBDB-3F19-4A9A4A191AA6}"/>
              </a:ext>
            </a:extLst>
          </p:cNvPr>
          <p:cNvSpPr/>
          <p:nvPr/>
        </p:nvSpPr>
        <p:spPr>
          <a:xfrm rot="16200000" flipV="1">
            <a:off x="4977691" y="3737478"/>
            <a:ext cx="1118309" cy="1118309"/>
          </a:xfrm>
          <a:prstGeom prst="roundRect">
            <a:avLst/>
          </a:prstGeom>
          <a:solidFill>
            <a:srgbClr val="00E8F6"/>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1" name="Rounded Rectangle 20">
            <a:extLst>
              <a:ext uri="{FF2B5EF4-FFF2-40B4-BE49-F238E27FC236}">
                <a16:creationId xmlns:a16="http://schemas.microsoft.com/office/drawing/2014/main" id="{435899EF-15DA-D11C-3497-6B691FC240D4}"/>
              </a:ext>
            </a:extLst>
          </p:cNvPr>
          <p:cNvSpPr/>
          <p:nvPr/>
        </p:nvSpPr>
        <p:spPr>
          <a:xfrm rot="10800000" flipV="1">
            <a:off x="6096000" y="3739535"/>
            <a:ext cx="1118309" cy="1118309"/>
          </a:xfrm>
          <a:prstGeom prst="round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1" name="TextBox 100">
            <a:extLst>
              <a:ext uri="{FF2B5EF4-FFF2-40B4-BE49-F238E27FC236}">
                <a16:creationId xmlns:a16="http://schemas.microsoft.com/office/drawing/2014/main" id="{9111D247-B21F-B446-D61F-A45651B9648F}"/>
              </a:ext>
            </a:extLst>
          </p:cNvPr>
          <p:cNvSpPr txBox="1"/>
          <p:nvPr/>
        </p:nvSpPr>
        <p:spPr>
          <a:xfrm>
            <a:off x="306630" y="806403"/>
            <a:ext cx="4182353" cy="584775"/>
          </a:xfrm>
          <a:prstGeom prst="rect">
            <a:avLst/>
          </a:prstGeom>
          <a:noFill/>
        </p:spPr>
        <p:txBody>
          <a:bodyPr wrap="square" rtlCol="0">
            <a:spAutoFit/>
          </a:bodyPr>
          <a:lstStyle/>
          <a:p>
            <a:r>
              <a:rPr lang="en-US" sz="3200" spc="300" dirty="0">
                <a:solidFill>
                  <a:schemeClr val="bg1"/>
                </a:solidFill>
                <a:latin typeface="Century Gothic" panose="020B0502020202020204" pitchFamily="34" charset="0"/>
              </a:rPr>
              <a:t>STRENGTHS  +</a:t>
            </a:r>
          </a:p>
        </p:txBody>
      </p:sp>
      <p:sp>
        <p:nvSpPr>
          <p:cNvPr id="102" name="TextBox 101">
            <a:extLst>
              <a:ext uri="{FF2B5EF4-FFF2-40B4-BE49-F238E27FC236}">
                <a16:creationId xmlns:a16="http://schemas.microsoft.com/office/drawing/2014/main" id="{32A2CE33-DA01-0B8E-699B-BA81173F4910}"/>
              </a:ext>
            </a:extLst>
          </p:cNvPr>
          <p:cNvSpPr txBox="1"/>
          <p:nvPr/>
        </p:nvSpPr>
        <p:spPr>
          <a:xfrm>
            <a:off x="8414951" y="806403"/>
            <a:ext cx="3613363" cy="584775"/>
          </a:xfrm>
          <a:prstGeom prst="rect">
            <a:avLst/>
          </a:prstGeom>
          <a:noFill/>
        </p:spPr>
        <p:txBody>
          <a:bodyPr wrap="square" rtlCol="0">
            <a:spAutoFit/>
          </a:bodyPr>
          <a:lstStyle/>
          <a:p>
            <a:pPr algn="r"/>
            <a:r>
              <a:rPr lang="en-US" sz="3200" spc="300" dirty="0">
                <a:solidFill>
                  <a:schemeClr val="bg1"/>
                </a:solidFill>
                <a:latin typeface="Century Gothic" panose="020B0502020202020204" pitchFamily="34" charset="0"/>
              </a:rPr>
              <a:t>WEAKNESSES  –</a:t>
            </a:r>
          </a:p>
        </p:txBody>
      </p:sp>
      <p:grpSp>
        <p:nvGrpSpPr>
          <p:cNvPr id="2" name="Group 1">
            <a:extLst>
              <a:ext uri="{FF2B5EF4-FFF2-40B4-BE49-F238E27FC236}">
                <a16:creationId xmlns:a16="http://schemas.microsoft.com/office/drawing/2014/main" id="{7D71AB77-F630-842A-FD37-A4A3B7ACB944}"/>
              </a:ext>
            </a:extLst>
          </p:cNvPr>
          <p:cNvGrpSpPr/>
          <p:nvPr/>
        </p:nvGrpSpPr>
        <p:grpSpPr>
          <a:xfrm>
            <a:off x="5181600" y="2825853"/>
            <a:ext cx="1828800" cy="1828154"/>
            <a:chOff x="5181600" y="2516928"/>
            <a:chExt cx="1828800" cy="1828154"/>
          </a:xfrm>
        </p:grpSpPr>
        <p:sp>
          <p:nvSpPr>
            <p:cNvPr id="106" name="Rounded Rectangle 105">
              <a:extLst>
                <a:ext uri="{FF2B5EF4-FFF2-40B4-BE49-F238E27FC236}">
                  <a16:creationId xmlns:a16="http://schemas.microsoft.com/office/drawing/2014/main" id="{0298DC35-C667-0F7E-572B-A13FCEE7083E}"/>
                </a:ext>
              </a:extLst>
            </p:cNvPr>
            <p:cNvSpPr/>
            <p:nvPr/>
          </p:nvSpPr>
          <p:spPr>
            <a:xfrm flipV="1">
              <a:off x="5181600" y="2521867"/>
              <a:ext cx="914400" cy="914400"/>
            </a:xfrm>
            <a:prstGeom prst="roundRect">
              <a:avLst/>
            </a:prstGeom>
            <a:solidFill>
              <a:srgbClr val="AD590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b="1" dirty="0">
                <a:solidFill>
                  <a:schemeClr val="tx1"/>
                </a:solidFill>
                <a:latin typeface="Century Gothic" panose="020B0502020202020204" pitchFamily="34" charset="0"/>
              </a:endParaRPr>
            </a:p>
          </p:txBody>
        </p:sp>
        <p:sp>
          <p:nvSpPr>
            <p:cNvPr id="104" name="Rounded Rectangle 103">
              <a:extLst>
                <a:ext uri="{FF2B5EF4-FFF2-40B4-BE49-F238E27FC236}">
                  <a16:creationId xmlns:a16="http://schemas.microsoft.com/office/drawing/2014/main" id="{FD9AEB03-50DE-5AFD-00EA-FAD7A912E1DD}"/>
                </a:ext>
              </a:extLst>
            </p:cNvPr>
            <p:cNvSpPr/>
            <p:nvPr/>
          </p:nvSpPr>
          <p:spPr>
            <a:xfrm rot="5400000" flipV="1">
              <a:off x="6096000" y="2516928"/>
              <a:ext cx="914400" cy="914400"/>
            </a:xfrm>
            <a:prstGeom prst="roundRect">
              <a:avLst/>
            </a:prstGeom>
            <a:solidFill>
              <a:srgbClr val="AD230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8" name="Rounded Rectangle 97">
              <a:extLst>
                <a:ext uri="{FF2B5EF4-FFF2-40B4-BE49-F238E27FC236}">
                  <a16:creationId xmlns:a16="http://schemas.microsoft.com/office/drawing/2014/main" id="{908384F9-306A-F5A1-8DA6-1DDF626CA2B8}"/>
                </a:ext>
              </a:extLst>
            </p:cNvPr>
            <p:cNvSpPr/>
            <p:nvPr/>
          </p:nvSpPr>
          <p:spPr>
            <a:xfrm rot="16200000" flipV="1">
              <a:off x="5181600" y="3429000"/>
              <a:ext cx="914400" cy="914400"/>
            </a:xfrm>
            <a:prstGeom prst="roundRect">
              <a:avLst/>
            </a:prstGeom>
            <a:solidFill>
              <a:srgbClr val="007A8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8" name="Rounded Rectangle 107">
              <a:extLst>
                <a:ext uri="{FF2B5EF4-FFF2-40B4-BE49-F238E27FC236}">
                  <a16:creationId xmlns:a16="http://schemas.microsoft.com/office/drawing/2014/main" id="{A63E10D0-D3D9-CABD-1A5C-5E6BB2870FF6}"/>
                </a:ext>
              </a:extLst>
            </p:cNvPr>
            <p:cNvSpPr/>
            <p:nvPr/>
          </p:nvSpPr>
          <p:spPr>
            <a:xfrm rot="10800000" flipV="1">
              <a:off x="6096000" y="3430682"/>
              <a:ext cx="914400" cy="914400"/>
            </a:xfrm>
            <a:prstGeom prst="roundRect">
              <a:avLst/>
            </a:prstGeom>
            <a:solidFill>
              <a:srgbClr val="35323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grpSp>
      <p:sp>
        <p:nvSpPr>
          <p:cNvPr id="113" name="TextBox 112">
            <a:extLst>
              <a:ext uri="{FF2B5EF4-FFF2-40B4-BE49-F238E27FC236}">
                <a16:creationId xmlns:a16="http://schemas.microsoft.com/office/drawing/2014/main" id="{62C95EE9-634D-CE2F-CEC2-AF86DC92766E}"/>
              </a:ext>
            </a:extLst>
          </p:cNvPr>
          <p:cNvSpPr txBox="1"/>
          <p:nvPr/>
        </p:nvSpPr>
        <p:spPr>
          <a:xfrm>
            <a:off x="296993" y="3876396"/>
            <a:ext cx="4843531" cy="584775"/>
          </a:xfrm>
          <a:prstGeom prst="rect">
            <a:avLst/>
          </a:prstGeom>
          <a:noFill/>
        </p:spPr>
        <p:txBody>
          <a:bodyPr wrap="square" rtlCol="0">
            <a:spAutoFit/>
          </a:bodyPr>
          <a:lstStyle/>
          <a:p>
            <a:r>
              <a:rPr lang="en-US" sz="3200" spc="300" dirty="0">
                <a:solidFill>
                  <a:schemeClr val="bg1"/>
                </a:solidFill>
                <a:latin typeface="Century Gothic" panose="020B0502020202020204" pitchFamily="34" charset="0"/>
              </a:rPr>
              <a:t>OPPORTUNITIES  +</a:t>
            </a:r>
          </a:p>
        </p:txBody>
      </p:sp>
      <p:sp>
        <p:nvSpPr>
          <p:cNvPr id="114" name="TextBox 113">
            <a:extLst>
              <a:ext uri="{FF2B5EF4-FFF2-40B4-BE49-F238E27FC236}">
                <a16:creationId xmlns:a16="http://schemas.microsoft.com/office/drawing/2014/main" id="{D9A89A27-9841-662F-333C-A79C63EADB77}"/>
              </a:ext>
            </a:extLst>
          </p:cNvPr>
          <p:cNvSpPr txBox="1"/>
          <p:nvPr/>
        </p:nvSpPr>
        <p:spPr>
          <a:xfrm>
            <a:off x="8818277" y="3876396"/>
            <a:ext cx="3200400" cy="584775"/>
          </a:xfrm>
          <a:prstGeom prst="rect">
            <a:avLst/>
          </a:prstGeom>
          <a:noFill/>
        </p:spPr>
        <p:txBody>
          <a:bodyPr wrap="square" rtlCol="0">
            <a:spAutoFit/>
          </a:bodyPr>
          <a:lstStyle/>
          <a:p>
            <a:pPr algn="r"/>
            <a:r>
              <a:rPr lang="en-US" sz="3200" spc="300" dirty="0">
                <a:solidFill>
                  <a:schemeClr val="bg1"/>
                </a:solidFill>
                <a:latin typeface="Century Gothic" panose="020B0502020202020204" pitchFamily="34" charset="0"/>
              </a:rPr>
              <a:t>THREATS  –</a:t>
            </a:r>
          </a:p>
        </p:txBody>
      </p:sp>
      <p:sp>
        <p:nvSpPr>
          <p:cNvPr id="11" name="Graphic 2" descr="S">
            <a:extLst>
              <a:ext uri="{FF2B5EF4-FFF2-40B4-BE49-F238E27FC236}">
                <a16:creationId xmlns:a16="http://schemas.microsoft.com/office/drawing/2014/main" id="{E9BADB98-A658-6BE1-06A8-4AAB400A2FE5}"/>
              </a:ext>
            </a:extLst>
          </p:cNvPr>
          <p:cNvSpPr/>
          <p:nvPr/>
        </p:nvSpPr>
        <p:spPr>
          <a:xfrm>
            <a:off x="5427745" y="2980234"/>
            <a:ext cx="414403" cy="626918"/>
          </a:xfrm>
          <a:custGeom>
            <a:avLst/>
            <a:gdLst>
              <a:gd name="connsiteX0" fmla="*/ 340302 w 399184"/>
              <a:gd name="connsiteY0" fmla="*/ 165389 h 626918"/>
              <a:gd name="connsiteX1" fmla="*/ 211282 w 399184"/>
              <a:gd name="connsiteY1" fmla="*/ 38966 h 626918"/>
              <a:gd name="connsiteX2" fmla="*/ 122093 w 399184"/>
              <a:gd name="connsiteY2" fmla="*/ 129886 h 626918"/>
              <a:gd name="connsiteX3" fmla="*/ 236393 w 399184"/>
              <a:gd name="connsiteY3" fmla="*/ 250248 h 626918"/>
              <a:gd name="connsiteX4" fmla="*/ 399184 w 399184"/>
              <a:gd name="connsiteY4" fmla="*/ 439882 h 626918"/>
              <a:gd name="connsiteX5" fmla="*/ 175779 w 399184"/>
              <a:gd name="connsiteY5" fmla="*/ 626918 h 626918"/>
              <a:gd name="connsiteX6" fmla="*/ 83127 w 399184"/>
              <a:gd name="connsiteY6" fmla="*/ 613930 h 626918"/>
              <a:gd name="connsiteX7" fmla="*/ 26843 w 399184"/>
              <a:gd name="connsiteY7" fmla="*/ 594014 h 626918"/>
              <a:gd name="connsiteX8" fmla="*/ 0 w 399184"/>
              <a:gd name="connsiteY8" fmla="*/ 437284 h 626918"/>
              <a:gd name="connsiteX9" fmla="*/ 32039 w 399184"/>
              <a:gd name="connsiteY9" fmla="*/ 426893 h 626918"/>
              <a:gd name="connsiteX10" fmla="*/ 193098 w 399184"/>
              <a:gd name="connsiteY10" fmla="*/ 588818 h 626918"/>
              <a:gd name="connsiteX11" fmla="*/ 284884 w 399184"/>
              <a:gd name="connsiteY11" fmla="*/ 491836 h 626918"/>
              <a:gd name="connsiteX12" fmla="*/ 174914 w 399184"/>
              <a:gd name="connsiteY12" fmla="*/ 366279 h 626918"/>
              <a:gd name="connsiteX13" fmla="*/ 14721 w 399184"/>
              <a:gd name="connsiteY13" fmla="*/ 180109 h 626918"/>
              <a:gd name="connsiteX14" fmla="*/ 226002 w 399184"/>
              <a:gd name="connsiteY14" fmla="*/ 0 h 626918"/>
              <a:gd name="connsiteX15" fmla="*/ 354157 w 399184"/>
              <a:gd name="connsiteY15" fmla="*/ 25111 h 626918"/>
              <a:gd name="connsiteX16" fmla="*/ 371475 w 399184"/>
              <a:gd name="connsiteY16" fmla="*/ 156730 h 626918"/>
              <a:gd name="connsiteX17" fmla="*/ 340302 w 399184"/>
              <a:gd name="connsiteY17" fmla="*/ 165389 h 626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99184" h="626918">
                <a:moveTo>
                  <a:pt x="340302" y="165389"/>
                </a:moveTo>
                <a:cubicBezTo>
                  <a:pt x="321252" y="107373"/>
                  <a:pt x="286616" y="38966"/>
                  <a:pt x="211282" y="38966"/>
                </a:cubicBezTo>
                <a:cubicBezTo>
                  <a:pt x="159327" y="38966"/>
                  <a:pt x="122093" y="77932"/>
                  <a:pt x="122093" y="129886"/>
                </a:cubicBezTo>
                <a:cubicBezTo>
                  <a:pt x="122093" y="180109"/>
                  <a:pt x="154998" y="210416"/>
                  <a:pt x="236393" y="250248"/>
                </a:cubicBezTo>
                <a:cubicBezTo>
                  <a:pt x="333375" y="297007"/>
                  <a:pt x="399184" y="348961"/>
                  <a:pt x="399184" y="439882"/>
                </a:cubicBezTo>
                <a:cubicBezTo>
                  <a:pt x="399184" y="544657"/>
                  <a:pt x="309995" y="626918"/>
                  <a:pt x="175779" y="626918"/>
                </a:cubicBezTo>
                <a:cubicBezTo>
                  <a:pt x="142875" y="626918"/>
                  <a:pt x="109971" y="622589"/>
                  <a:pt x="83127" y="613930"/>
                </a:cubicBezTo>
                <a:cubicBezTo>
                  <a:pt x="57150" y="606136"/>
                  <a:pt x="39832" y="599209"/>
                  <a:pt x="26843" y="594014"/>
                </a:cubicBezTo>
                <a:cubicBezTo>
                  <a:pt x="18184" y="570634"/>
                  <a:pt x="6927" y="493568"/>
                  <a:pt x="0" y="437284"/>
                </a:cubicBezTo>
                <a:lnTo>
                  <a:pt x="32039" y="426893"/>
                </a:lnTo>
                <a:cubicBezTo>
                  <a:pt x="50223" y="485775"/>
                  <a:pt x="104775" y="588818"/>
                  <a:pt x="193098" y="588818"/>
                </a:cubicBezTo>
                <a:cubicBezTo>
                  <a:pt x="249382" y="588818"/>
                  <a:pt x="284884" y="549852"/>
                  <a:pt x="284884" y="491836"/>
                </a:cubicBezTo>
                <a:cubicBezTo>
                  <a:pt x="284884" y="437284"/>
                  <a:pt x="244186" y="403514"/>
                  <a:pt x="174914" y="366279"/>
                </a:cubicBezTo>
                <a:cubicBezTo>
                  <a:pt x="79664" y="318654"/>
                  <a:pt x="14721" y="268432"/>
                  <a:pt x="14721" y="180109"/>
                </a:cubicBezTo>
                <a:cubicBezTo>
                  <a:pt x="14721" y="78798"/>
                  <a:pt x="95250" y="0"/>
                  <a:pt x="226002" y="0"/>
                </a:cubicBezTo>
                <a:cubicBezTo>
                  <a:pt x="284884" y="0"/>
                  <a:pt x="337705" y="18184"/>
                  <a:pt x="354157" y="25111"/>
                </a:cubicBezTo>
                <a:cubicBezTo>
                  <a:pt x="357620" y="58882"/>
                  <a:pt x="364548" y="99580"/>
                  <a:pt x="371475" y="156730"/>
                </a:cubicBezTo>
                <a:lnTo>
                  <a:pt x="340302" y="165389"/>
                </a:lnTo>
                <a:close/>
              </a:path>
            </a:pathLst>
          </a:custGeom>
          <a:solidFill>
            <a:srgbClr val="FFFFFF"/>
          </a:solidFill>
          <a:ln w="8653" cap="flat">
            <a:noFill/>
            <a:prstDash val="solid"/>
            <a:miter/>
          </a:ln>
        </p:spPr>
        <p:txBody>
          <a:bodyPr rtlCol="0" anchor="ctr"/>
          <a:lstStyle/>
          <a:p>
            <a:endParaRPr lang="en-US" dirty="0"/>
          </a:p>
        </p:txBody>
      </p:sp>
      <p:sp>
        <p:nvSpPr>
          <p:cNvPr id="12" name="Graphic 5">
            <a:extLst>
              <a:ext uri="{FF2B5EF4-FFF2-40B4-BE49-F238E27FC236}">
                <a16:creationId xmlns:a16="http://schemas.microsoft.com/office/drawing/2014/main" id="{2392F26D-9976-354E-F5D0-765E2A4602F0}"/>
              </a:ext>
            </a:extLst>
          </p:cNvPr>
          <p:cNvSpPr/>
          <p:nvPr/>
        </p:nvSpPr>
        <p:spPr>
          <a:xfrm>
            <a:off x="6284589" y="3872565"/>
            <a:ext cx="543791" cy="620856"/>
          </a:xfrm>
          <a:custGeom>
            <a:avLst/>
            <a:gdLst>
              <a:gd name="connsiteX0" fmla="*/ 508289 w 543791"/>
              <a:gd name="connsiteY0" fmla="*/ 180975 h 620856"/>
              <a:gd name="connsiteX1" fmla="*/ 467591 w 543791"/>
              <a:gd name="connsiteY1" fmla="*/ 85725 h 620856"/>
              <a:gd name="connsiteX2" fmla="*/ 374939 w 543791"/>
              <a:gd name="connsiteY2" fmla="*/ 63212 h 620856"/>
              <a:gd name="connsiteX3" fmla="*/ 332509 w 543791"/>
              <a:gd name="connsiteY3" fmla="*/ 63212 h 620856"/>
              <a:gd name="connsiteX4" fmla="*/ 332509 w 543791"/>
              <a:gd name="connsiteY4" fmla="*/ 498764 h 620856"/>
              <a:gd name="connsiteX5" fmla="*/ 422564 w 543791"/>
              <a:gd name="connsiteY5" fmla="*/ 588818 h 620856"/>
              <a:gd name="connsiteX6" fmla="*/ 422564 w 543791"/>
              <a:gd name="connsiteY6" fmla="*/ 620857 h 620856"/>
              <a:gd name="connsiteX7" fmla="*/ 122093 w 543791"/>
              <a:gd name="connsiteY7" fmla="*/ 620857 h 620856"/>
              <a:gd name="connsiteX8" fmla="*/ 122093 w 543791"/>
              <a:gd name="connsiteY8" fmla="*/ 589684 h 620856"/>
              <a:gd name="connsiteX9" fmla="*/ 208684 w 543791"/>
              <a:gd name="connsiteY9" fmla="*/ 499630 h 620856"/>
              <a:gd name="connsiteX10" fmla="*/ 208684 w 543791"/>
              <a:gd name="connsiteY10" fmla="*/ 64077 h 620856"/>
              <a:gd name="connsiteX11" fmla="*/ 177511 w 543791"/>
              <a:gd name="connsiteY11" fmla="*/ 64077 h 620856"/>
              <a:gd name="connsiteX12" fmla="*/ 71871 w 543791"/>
              <a:gd name="connsiteY12" fmla="*/ 89189 h 620856"/>
              <a:gd name="connsiteX13" fmla="*/ 32905 w 543791"/>
              <a:gd name="connsiteY13" fmla="*/ 181841 h 620856"/>
              <a:gd name="connsiteX14" fmla="*/ 0 w 543791"/>
              <a:gd name="connsiteY14" fmla="*/ 181841 h 620856"/>
              <a:gd name="connsiteX15" fmla="*/ 11257 w 543791"/>
              <a:gd name="connsiteY15" fmla="*/ 0 h 620856"/>
              <a:gd name="connsiteX16" fmla="*/ 33771 w 543791"/>
              <a:gd name="connsiteY16" fmla="*/ 0 h 620856"/>
              <a:gd name="connsiteX17" fmla="*/ 86591 w 543791"/>
              <a:gd name="connsiteY17" fmla="*/ 23380 h 620856"/>
              <a:gd name="connsiteX18" fmla="*/ 457200 w 543791"/>
              <a:gd name="connsiteY18" fmla="*/ 23380 h 620856"/>
              <a:gd name="connsiteX19" fmla="*/ 510886 w 543791"/>
              <a:gd name="connsiteY19" fmla="*/ 0 h 620856"/>
              <a:gd name="connsiteX20" fmla="*/ 533400 w 543791"/>
              <a:gd name="connsiteY20" fmla="*/ 0 h 620856"/>
              <a:gd name="connsiteX21" fmla="*/ 543791 w 543791"/>
              <a:gd name="connsiteY21" fmla="*/ 178377 h 620856"/>
              <a:gd name="connsiteX22" fmla="*/ 508289 w 543791"/>
              <a:gd name="connsiteY22" fmla="*/ 180975 h 620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43791" h="620856">
                <a:moveTo>
                  <a:pt x="508289" y="180975"/>
                </a:moveTo>
                <a:cubicBezTo>
                  <a:pt x="497032" y="133350"/>
                  <a:pt x="484043" y="103043"/>
                  <a:pt x="467591" y="85725"/>
                </a:cubicBezTo>
                <a:cubicBezTo>
                  <a:pt x="452005" y="69273"/>
                  <a:pt x="427759" y="63212"/>
                  <a:pt x="374939" y="63212"/>
                </a:cubicBezTo>
                <a:lnTo>
                  <a:pt x="332509" y="63212"/>
                </a:lnTo>
                <a:lnTo>
                  <a:pt x="332509" y="498764"/>
                </a:lnTo>
                <a:cubicBezTo>
                  <a:pt x="332509" y="576696"/>
                  <a:pt x="342034" y="582757"/>
                  <a:pt x="422564" y="588818"/>
                </a:cubicBezTo>
                <a:lnTo>
                  <a:pt x="422564" y="620857"/>
                </a:lnTo>
                <a:lnTo>
                  <a:pt x="122093" y="620857"/>
                </a:lnTo>
                <a:lnTo>
                  <a:pt x="122093" y="589684"/>
                </a:lnTo>
                <a:cubicBezTo>
                  <a:pt x="199159" y="583623"/>
                  <a:pt x="208684" y="577562"/>
                  <a:pt x="208684" y="499630"/>
                </a:cubicBezTo>
                <a:lnTo>
                  <a:pt x="208684" y="64077"/>
                </a:lnTo>
                <a:lnTo>
                  <a:pt x="177511" y="64077"/>
                </a:lnTo>
                <a:cubicBezTo>
                  <a:pt x="102177" y="64077"/>
                  <a:pt x="85725" y="74468"/>
                  <a:pt x="71871" y="89189"/>
                </a:cubicBezTo>
                <a:cubicBezTo>
                  <a:pt x="57150" y="104775"/>
                  <a:pt x="45027" y="135948"/>
                  <a:pt x="32905" y="181841"/>
                </a:cubicBezTo>
                <a:lnTo>
                  <a:pt x="0" y="181841"/>
                </a:lnTo>
                <a:cubicBezTo>
                  <a:pt x="3464" y="114300"/>
                  <a:pt x="9525" y="47625"/>
                  <a:pt x="11257" y="0"/>
                </a:cubicBezTo>
                <a:lnTo>
                  <a:pt x="33771" y="0"/>
                </a:lnTo>
                <a:cubicBezTo>
                  <a:pt x="48491" y="20782"/>
                  <a:pt x="60614" y="23380"/>
                  <a:pt x="86591" y="23380"/>
                </a:cubicBezTo>
                <a:lnTo>
                  <a:pt x="457200" y="23380"/>
                </a:lnTo>
                <a:cubicBezTo>
                  <a:pt x="482312" y="23380"/>
                  <a:pt x="495300" y="18184"/>
                  <a:pt x="510886" y="0"/>
                </a:cubicBezTo>
                <a:lnTo>
                  <a:pt x="533400" y="0"/>
                </a:lnTo>
                <a:cubicBezTo>
                  <a:pt x="534266" y="38966"/>
                  <a:pt x="538596" y="119496"/>
                  <a:pt x="543791" y="178377"/>
                </a:cubicBezTo>
                <a:lnTo>
                  <a:pt x="508289" y="180975"/>
                </a:lnTo>
                <a:close/>
              </a:path>
            </a:pathLst>
          </a:custGeom>
          <a:solidFill>
            <a:srgbClr val="FFFFFF"/>
          </a:solidFill>
          <a:ln w="8653" cap="flat">
            <a:noFill/>
            <a:prstDash val="solid"/>
            <a:miter/>
          </a:ln>
        </p:spPr>
        <p:txBody>
          <a:bodyPr rtlCol="0" anchor="ctr"/>
          <a:lstStyle/>
          <a:p>
            <a:endParaRPr lang="en-US" dirty="0"/>
          </a:p>
        </p:txBody>
      </p:sp>
      <p:sp>
        <p:nvSpPr>
          <p:cNvPr id="13" name="Graphic 7">
            <a:extLst>
              <a:ext uri="{FF2B5EF4-FFF2-40B4-BE49-F238E27FC236}">
                <a16:creationId xmlns:a16="http://schemas.microsoft.com/office/drawing/2014/main" id="{B367D577-FFFA-41C5-95E4-B29CCC0C13FD}"/>
              </a:ext>
            </a:extLst>
          </p:cNvPr>
          <p:cNvSpPr/>
          <p:nvPr/>
        </p:nvSpPr>
        <p:spPr>
          <a:xfrm>
            <a:off x="5326066" y="3893018"/>
            <a:ext cx="628649" cy="626918"/>
          </a:xfrm>
          <a:custGeom>
            <a:avLst/>
            <a:gdLst>
              <a:gd name="connsiteX0" fmla="*/ 628650 w 628649"/>
              <a:gd name="connsiteY0" fmla="*/ 307398 h 626918"/>
              <a:gd name="connsiteX1" fmla="*/ 312593 w 628649"/>
              <a:gd name="connsiteY1" fmla="*/ 626918 h 626918"/>
              <a:gd name="connsiteX2" fmla="*/ 0 w 628649"/>
              <a:gd name="connsiteY2" fmla="*/ 314325 h 626918"/>
              <a:gd name="connsiteX3" fmla="*/ 322984 w 628649"/>
              <a:gd name="connsiteY3" fmla="*/ 0 h 626918"/>
              <a:gd name="connsiteX4" fmla="*/ 628650 w 628649"/>
              <a:gd name="connsiteY4" fmla="*/ 307398 h 626918"/>
              <a:gd name="connsiteX5" fmla="*/ 141143 w 628649"/>
              <a:gd name="connsiteY5" fmla="*/ 297007 h 626918"/>
              <a:gd name="connsiteX6" fmla="*/ 329045 w 628649"/>
              <a:gd name="connsiteY6" fmla="*/ 587952 h 626918"/>
              <a:gd name="connsiteX7" fmla="*/ 487507 w 628649"/>
              <a:gd name="connsiteY7" fmla="*/ 332509 h 626918"/>
              <a:gd name="connsiteX8" fmla="*/ 307398 w 628649"/>
              <a:gd name="connsiteY8" fmla="*/ 38966 h 626918"/>
              <a:gd name="connsiteX9" fmla="*/ 141143 w 628649"/>
              <a:gd name="connsiteY9" fmla="*/ 297007 h 626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28649" h="626918">
                <a:moveTo>
                  <a:pt x="628650" y="307398"/>
                </a:moveTo>
                <a:cubicBezTo>
                  <a:pt x="628650" y="506557"/>
                  <a:pt x="485775" y="626918"/>
                  <a:pt x="312593" y="626918"/>
                </a:cubicBezTo>
                <a:cubicBezTo>
                  <a:pt x="128154" y="626918"/>
                  <a:pt x="0" y="491836"/>
                  <a:pt x="0" y="314325"/>
                </a:cubicBezTo>
                <a:cubicBezTo>
                  <a:pt x="0" y="155864"/>
                  <a:pt x="112568" y="0"/>
                  <a:pt x="322984" y="0"/>
                </a:cubicBezTo>
                <a:cubicBezTo>
                  <a:pt x="491836" y="866"/>
                  <a:pt x="628650" y="124691"/>
                  <a:pt x="628650" y="307398"/>
                </a:cubicBezTo>
                <a:close/>
                <a:moveTo>
                  <a:pt x="141143" y="297007"/>
                </a:moveTo>
                <a:cubicBezTo>
                  <a:pt x="141143" y="454602"/>
                  <a:pt x="211282" y="587952"/>
                  <a:pt x="329045" y="587952"/>
                </a:cubicBezTo>
                <a:cubicBezTo>
                  <a:pt x="416502" y="587952"/>
                  <a:pt x="487507" y="502227"/>
                  <a:pt x="487507" y="332509"/>
                </a:cubicBezTo>
                <a:cubicBezTo>
                  <a:pt x="487507" y="148936"/>
                  <a:pt x="413039" y="38966"/>
                  <a:pt x="307398" y="38966"/>
                </a:cubicBezTo>
                <a:cubicBezTo>
                  <a:pt x="213879" y="38966"/>
                  <a:pt x="141143" y="137680"/>
                  <a:pt x="141143" y="297007"/>
                </a:cubicBezTo>
                <a:close/>
              </a:path>
            </a:pathLst>
          </a:custGeom>
          <a:solidFill>
            <a:srgbClr val="FFFFFF"/>
          </a:solidFill>
          <a:ln w="8653" cap="flat">
            <a:noFill/>
            <a:prstDash val="solid"/>
            <a:miter/>
          </a:ln>
        </p:spPr>
        <p:txBody>
          <a:bodyPr rtlCol="0" anchor="ctr"/>
          <a:lstStyle/>
          <a:p>
            <a:endParaRPr lang="en-US" dirty="0"/>
          </a:p>
        </p:txBody>
      </p:sp>
      <p:sp>
        <p:nvSpPr>
          <p:cNvPr id="14" name="Graphic 9">
            <a:extLst>
              <a:ext uri="{FF2B5EF4-FFF2-40B4-BE49-F238E27FC236}">
                <a16:creationId xmlns:a16="http://schemas.microsoft.com/office/drawing/2014/main" id="{FBEEDB85-3722-8199-61C5-684B42AD1AB6}"/>
              </a:ext>
            </a:extLst>
          </p:cNvPr>
          <p:cNvSpPr/>
          <p:nvPr/>
        </p:nvSpPr>
        <p:spPr>
          <a:xfrm>
            <a:off x="6176133" y="3019293"/>
            <a:ext cx="751442" cy="587859"/>
          </a:xfrm>
          <a:custGeom>
            <a:avLst/>
            <a:gdLst>
              <a:gd name="connsiteX0" fmla="*/ 879764 w 879763"/>
              <a:gd name="connsiteY0" fmla="*/ 31173 h 607868"/>
              <a:gd name="connsiteX1" fmla="*/ 778452 w 879763"/>
              <a:gd name="connsiteY1" fmla="*/ 130752 h 607868"/>
              <a:gd name="connsiteX2" fmla="*/ 625186 w 879763"/>
              <a:gd name="connsiteY2" fmla="*/ 607868 h 607868"/>
              <a:gd name="connsiteX3" fmla="*/ 577561 w 879763"/>
              <a:gd name="connsiteY3" fmla="*/ 607868 h 607868"/>
              <a:gd name="connsiteX4" fmla="*/ 427759 w 879763"/>
              <a:gd name="connsiteY4" fmla="*/ 199159 h 607868"/>
              <a:gd name="connsiteX5" fmla="*/ 426027 w 879763"/>
              <a:gd name="connsiteY5" fmla="*/ 199159 h 607868"/>
              <a:gd name="connsiteX6" fmla="*/ 287482 w 879763"/>
              <a:gd name="connsiteY6" fmla="*/ 607868 h 607868"/>
              <a:gd name="connsiteX7" fmla="*/ 238991 w 879763"/>
              <a:gd name="connsiteY7" fmla="*/ 607868 h 607868"/>
              <a:gd name="connsiteX8" fmla="*/ 91786 w 879763"/>
              <a:gd name="connsiteY8" fmla="*/ 124691 h 607868"/>
              <a:gd name="connsiteX9" fmla="*/ 0 w 879763"/>
              <a:gd name="connsiteY9" fmla="*/ 32039 h 607868"/>
              <a:gd name="connsiteX10" fmla="*/ 0 w 879763"/>
              <a:gd name="connsiteY10" fmla="*/ 0 h 607868"/>
              <a:gd name="connsiteX11" fmla="*/ 272761 w 879763"/>
              <a:gd name="connsiteY11" fmla="*/ 0 h 607868"/>
              <a:gd name="connsiteX12" fmla="*/ 272761 w 879763"/>
              <a:gd name="connsiteY12" fmla="*/ 32039 h 607868"/>
              <a:gd name="connsiteX13" fmla="*/ 214746 w 879763"/>
              <a:gd name="connsiteY13" fmla="*/ 100446 h 607868"/>
              <a:gd name="connsiteX14" fmla="*/ 308264 w 879763"/>
              <a:gd name="connsiteY14" fmla="*/ 417368 h 607868"/>
              <a:gd name="connsiteX15" fmla="*/ 309996 w 879763"/>
              <a:gd name="connsiteY15" fmla="*/ 417368 h 607868"/>
              <a:gd name="connsiteX16" fmla="*/ 442480 w 879763"/>
              <a:gd name="connsiteY16" fmla="*/ 6061 h 607868"/>
              <a:gd name="connsiteX17" fmla="*/ 486641 w 879763"/>
              <a:gd name="connsiteY17" fmla="*/ 6061 h 607868"/>
              <a:gd name="connsiteX18" fmla="*/ 641639 w 879763"/>
              <a:gd name="connsiteY18" fmla="*/ 421698 h 607868"/>
              <a:gd name="connsiteX19" fmla="*/ 643371 w 879763"/>
              <a:gd name="connsiteY19" fmla="*/ 421698 h 607868"/>
              <a:gd name="connsiteX20" fmla="*/ 729961 w 879763"/>
              <a:gd name="connsiteY20" fmla="*/ 111702 h 607868"/>
              <a:gd name="connsiteX21" fmla="*/ 663286 w 879763"/>
              <a:gd name="connsiteY21" fmla="*/ 33771 h 607868"/>
              <a:gd name="connsiteX22" fmla="*/ 663286 w 879763"/>
              <a:gd name="connsiteY22" fmla="*/ 1732 h 607868"/>
              <a:gd name="connsiteX23" fmla="*/ 879764 w 879763"/>
              <a:gd name="connsiteY23" fmla="*/ 1732 h 607868"/>
              <a:gd name="connsiteX24" fmla="*/ 879764 w 879763"/>
              <a:gd name="connsiteY24" fmla="*/ 31173 h 607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879763" h="607868">
                <a:moveTo>
                  <a:pt x="879764" y="31173"/>
                </a:moveTo>
                <a:cubicBezTo>
                  <a:pt x="819150" y="41564"/>
                  <a:pt x="803564" y="53686"/>
                  <a:pt x="778452" y="130752"/>
                </a:cubicBezTo>
                <a:cubicBezTo>
                  <a:pt x="757670" y="189634"/>
                  <a:pt x="703118" y="349827"/>
                  <a:pt x="625186" y="607868"/>
                </a:cubicBezTo>
                <a:lnTo>
                  <a:pt x="577561" y="607868"/>
                </a:lnTo>
                <a:cubicBezTo>
                  <a:pt x="528204" y="471055"/>
                  <a:pt x="478848" y="338571"/>
                  <a:pt x="427759" y="199159"/>
                </a:cubicBezTo>
                <a:lnTo>
                  <a:pt x="426027" y="199159"/>
                </a:lnTo>
                <a:cubicBezTo>
                  <a:pt x="378402" y="338571"/>
                  <a:pt x="330777" y="475384"/>
                  <a:pt x="287482" y="607868"/>
                </a:cubicBezTo>
                <a:lnTo>
                  <a:pt x="238991" y="607868"/>
                </a:lnTo>
                <a:cubicBezTo>
                  <a:pt x="189634" y="442480"/>
                  <a:pt x="142875" y="287482"/>
                  <a:pt x="91786" y="124691"/>
                </a:cubicBezTo>
                <a:cubicBezTo>
                  <a:pt x="69273" y="52821"/>
                  <a:pt x="53686" y="39832"/>
                  <a:pt x="0" y="32039"/>
                </a:cubicBezTo>
                <a:lnTo>
                  <a:pt x="0" y="0"/>
                </a:lnTo>
                <a:lnTo>
                  <a:pt x="272761" y="0"/>
                </a:lnTo>
                <a:lnTo>
                  <a:pt x="272761" y="32039"/>
                </a:lnTo>
                <a:cubicBezTo>
                  <a:pt x="202623" y="40698"/>
                  <a:pt x="201757" y="52821"/>
                  <a:pt x="214746" y="100446"/>
                </a:cubicBezTo>
                <a:cubicBezTo>
                  <a:pt x="245052" y="207818"/>
                  <a:pt x="276225" y="315191"/>
                  <a:pt x="308264" y="417368"/>
                </a:cubicBezTo>
                <a:lnTo>
                  <a:pt x="309996" y="417368"/>
                </a:lnTo>
                <a:cubicBezTo>
                  <a:pt x="353291" y="286616"/>
                  <a:pt x="399184" y="147205"/>
                  <a:pt x="442480" y="6061"/>
                </a:cubicBezTo>
                <a:lnTo>
                  <a:pt x="486641" y="6061"/>
                </a:lnTo>
                <a:cubicBezTo>
                  <a:pt x="538595" y="146339"/>
                  <a:pt x="590550" y="286616"/>
                  <a:pt x="641639" y="421698"/>
                </a:cubicBezTo>
                <a:lnTo>
                  <a:pt x="643371" y="421698"/>
                </a:lnTo>
                <a:cubicBezTo>
                  <a:pt x="678873" y="308264"/>
                  <a:pt x="716973" y="164523"/>
                  <a:pt x="729961" y="111702"/>
                </a:cubicBezTo>
                <a:cubicBezTo>
                  <a:pt x="742950" y="56284"/>
                  <a:pt x="738621" y="40698"/>
                  <a:pt x="663286" y="33771"/>
                </a:cubicBezTo>
                <a:lnTo>
                  <a:pt x="663286" y="1732"/>
                </a:lnTo>
                <a:lnTo>
                  <a:pt x="879764" y="1732"/>
                </a:lnTo>
                <a:lnTo>
                  <a:pt x="879764" y="31173"/>
                </a:lnTo>
                <a:close/>
              </a:path>
            </a:pathLst>
          </a:custGeom>
          <a:solidFill>
            <a:srgbClr val="FFFFFF"/>
          </a:solidFill>
          <a:ln w="8653" cap="flat">
            <a:noFill/>
            <a:prstDash val="solid"/>
            <a:miter/>
          </a:ln>
        </p:spPr>
        <p:txBody>
          <a:bodyPr rtlCol="0" anchor="ctr"/>
          <a:lstStyle/>
          <a:p>
            <a:endParaRPr lang="en-US" dirty="0"/>
          </a:p>
        </p:txBody>
      </p:sp>
      <p:sp>
        <p:nvSpPr>
          <p:cNvPr id="23" name="Rectangle 22">
            <a:extLst>
              <a:ext uri="{FF2B5EF4-FFF2-40B4-BE49-F238E27FC236}">
                <a16:creationId xmlns:a16="http://schemas.microsoft.com/office/drawing/2014/main" id="{9B883389-D246-EC9D-51EE-2FB918966C41}"/>
              </a:ext>
            </a:extLst>
          </p:cNvPr>
          <p:cNvSpPr/>
          <p:nvPr/>
        </p:nvSpPr>
        <p:spPr>
          <a:xfrm flipV="1">
            <a:off x="0" y="617850"/>
            <a:ext cx="6099048" cy="91440"/>
          </a:xfrm>
          <a:prstGeom prst="rect">
            <a:avLst/>
          </a:prstGeom>
          <a:solidFill>
            <a:srgbClr val="AD590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4" name="Rectangle 23">
            <a:extLst>
              <a:ext uri="{FF2B5EF4-FFF2-40B4-BE49-F238E27FC236}">
                <a16:creationId xmlns:a16="http://schemas.microsoft.com/office/drawing/2014/main" id="{7D8507E1-E8FC-1A26-84E5-2C3C5267F797}"/>
              </a:ext>
            </a:extLst>
          </p:cNvPr>
          <p:cNvSpPr/>
          <p:nvPr/>
        </p:nvSpPr>
        <p:spPr>
          <a:xfrm flipV="1">
            <a:off x="6092952" y="617850"/>
            <a:ext cx="6099048" cy="91440"/>
          </a:xfrm>
          <a:prstGeom prst="rect">
            <a:avLst/>
          </a:prstGeom>
          <a:solidFill>
            <a:srgbClr val="AD230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5" name="Rectangle 24">
            <a:extLst>
              <a:ext uri="{FF2B5EF4-FFF2-40B4-BE49-F238E27FC236}">
                <a16:creationId xmlns:a16="http://schemas.microsoft.com/office/drawing/2014/main" id="{5BCB6A4F-6460-E041-D8B3-5B4FE6FCB5B7}"/>
              </a:ext>
            </a:extLst>
          </p:cNvPr>
          <p:cNvSpPr/>
          <p:nvPr/>
        </p:nvSpPr>
        <p:spPr>
          <a:xfrm rot="10800000" flipV="1">
            <a:off x="0" y="6766558"/>
            <a:ext cx="6099048" cy="91440"/>
          </a:xfrm>
          <a:prstGeom prst="rect">
            <a:avLst/>
          </a:prstGeom>
          <a:solidFill>
            <a:srgbClr val="007A8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6" name="Rectangle 25">
            <a:extLst>
              <a:ext uri="{FF2B5EF4-FFF2-40B4-BE49-F238E27FC236}">
                <a16:creationId xmlns:a16="http://schemas.microsoft.com/office/drawing/2014/main" id="{9EB44438-C573-0C5B-D45E-83204DCC93D6}"/>
              </a:ext>
            </a:extLst>
          </p:cNvPr>
          <p:cNvSpPr/>
          <p:nvPr/>
        </p:nvSpPr>
        <p:spPr>
          <a:xfrm rot="10800000" flipV="1">
            <a:off x="6092952" y="6766558"/>
            <a:ext cx="6099048" cy="91440"/>
          </a:xfrm>
          <a:prstGeom prst="rect">
            <a:avLst/>
          </a:prstGeom>
          <a:solidFill>
            <a:srgbClr val="35323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5" name="TextBox 4">
            <a:extLst>
              <a:ext uri="{FF2B5EF4-FFF2-40B4-BE49-F238E27FC236}">
                <a16:creationId xmlns:a16="http://schemas.microsoft.com/office/drawing/2014/main" id="{FAA15D7C-FA4A-6EF8-865E-BCE24D725F65}"/>
              </a:ext>
            </a:extLst>
          </p:cNvPr>
          <p:cNvSpPr txBox="1"/>
          <p:nvPr/>
        </p:nvSpPr>
        <p:spPr>
          <a:xfrm>
            <a:off x="63786" y="95313"/>
            <a:ext cx="11556724"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ANIMATED TECHNOLOGY COMPANY SWOT ANALYSIS EXAMPLE</a:t>
            </a:r>
          </a:p>
        </p:txBody>
      </p:sp>
      <p:sp>
        <p:nvSpPr>
          <p:cNvPr id="3" name="TextBox 2">
            <a:extLst>
              <a:ext uri="{FF2B5EF4-FFF2-40B4-BE49-F238E27FC236}">
                <a16:creationId xmlns:a16="http://schemas.microsoft.com/office/drawing/2014/main" id="{8BE4DBFC-957F-2527-B17E-CC22FFD26590}"/>
              </a:ext>
            </a:extLst>
          </p:cNvPr>
          <p:cNvSpPr txBox="1"/>
          <p:nvPr/>
        </p:nvSpPr>
        <p:spPr>
          <a:xfrm>
            <a:off x="9559478" y="73395"/>
            <a:ext cx="2280830" cy="461665"/>
          </a:xfrm>
          <a:prstGeom prst="rect">
            <a:avLst/>
          </a:prstGeom>
          <a:noFill/>
        </p:spPr>
        <p:txBody>
          <a:bodyPr wrap="square" rtlCol="0">
            <a:spAutoFit/>
          </a:bodyPr>
          <a:lstStyle/>
          <a:p>
            <a:r>
              <a:rPr lang="en-US" sz="1200" i="1" dirty="0">
                <a:solidFill>
                  <a:schemeClr val="tx1">
                    <a:lumMod val="65000"/>
                    <a:lumOff val="35000"/>
                  </a:schemeClr>
                </a:solidFill>
                <a:latin typeface="Century Gothic" panose="020B0502020202020204" pitchFamily="34" charset="0"/>
              </a:rPr>
              <a:t>Static slide; not animated. For animation, use slide 3. </a:t>
            </a:r>
            <a:endParaRPr lang="en-US" sz="2000" i="1" dirty="0">
              <a:solidFill>
                <a:schemeClr val="tx1">
                  <a:lumMod val="65000"/>
                  <a:lumOff val="35000"/>
                </a:schemeClr>
              </a:solidFill>
              <a:latin typeface="Century Gothic" panose="020B0502020202020204" pitchFamily="34" charset="0"/>
            </a:endParaRPr>
          </a:p>
        </p:txBody>
      </p:sp>
      <p:sp>
        <p:nvSpPr>
          <p:cNvPr id="4" name="TextBox 3">
            <a:extLst>
              <a:ext uri="{FF2B5EF4-FFF2-40B4-BE49-F238E27FC236}">
                <a16:creationId xmlns:a16="http://schemas.microsoft.com/office/drawing/2014/main" id="{1D1B019F-0EA3-EF8A-7619-28CFFC7D0B08}"/>
              </a:ext>
            </a:extLst>
          </p:cNvPr>
          <p:cNvSpPr txBox="1"/>
          <p:nvPr/>
        </p:nvSpPr>
        <p:spPr>
          <a:xfrm>
            <a:off x="450054" y="1452366"/>
            <a:ext cx="5120640" cy="1938992"/>
          </a:xfrm>
          <a:prstGeom prst="rect">
            <a:avLst/>
          </a:prstGeom>
          <a:noFill/>
        </p:spPr>
        <p:txBody>
          <a:bodyPr wrap="square" rtlCol="0">
            <a:spAutoFit/>
          </a:bodyPr>
          <a:lstStyle/>
          <a:p>
            <a:pPr marL="285750" indent="-285750">
              <a:spcAft>
                <a:spcPts val="1200"/>
              </a:spcAft>
              <a:buClr>
                <a:srgbClr val="AD5902"/>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We have a global market presence, with offices and employees in 16 countries.</a:t>
            </a:r>
          </a:p>
          <a:p>
            <a:pPr marL="285750" indent="-285750">
              <a:spcAft>
                <a:spcPts val="1200"/>
              </a:spcAft>
              <a:buClr>
                <a:srgbClr val="AD5902"/>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We are consistently growing our customer base, with average growth of 1.2 percent per month.</a:t>
            </a:r>
          </a:p>
          <a:p>
            <a:pPr marL="285750" indent="-285750">
              <a:spcAft>
                <a:spcPts val="1200"/>
              </a:spcAft>
              <a:buClr>
                <a:srgbClr val="AD5902"/>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Our company is an industry leader.</a:t>
            </a:r>
          </a:p>
          <a:p>
            <a:pPr marL="285750" indent="-285750">
              <a:spcAft>
                <a:spcPts val="1200"/>
              </a:spcAft>
              <a:buClr>
                <a:srgbClr val="AD5902"/>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We have strong global brand recognition.</a:t>
            </a:r>
          </a:p>
        </p:txBody>
      </p:sp>
      <p:sp>
        <p:nvSpPr>
          <p:cNvPr id="6" name="TextBox 5">
            <a:extLst>
              <a:ext uri="{FF2B5EF4-FFF2-40B4-BE49-F238E27FC236}">
                <a16:creationId xmlns:a16="http://schemas.microsoft.com/office/drawing/2014/main" id="{8A69B93A-8926-CECC-AFDF-E7C7AB682093}"/>
              </a:ext>
            </a:extLst>
          </p:cNvPr>
          <p:cNvSpPr txBox="1"/>
          <p:nvPr/>
        </p:nvSpPr>
        <p:spPr>
          <a:xfrm>
            <a:off x="7007351" y="1452366"/>
            <a:ext cx="4438977" cy="1169551"/>
          </a:xfrm>
          <a:prstGeom prst="rect">
            <a:avLst/>
          </a:prstGeom>
          <a:noFill/>
        </p:spPr>
        <p:txBody>
          <a:bodyPr wrap="square" rtlCol="0">
            <a:spAutoFit/>
          </a:bodyPr>
          <a:lstStyle/>
          <a:p>
            <a:pPr marL="285750" indent="-285750">
              <a:spcAft>
                <a:spcPts val="1200"/>
              </a:spcAft>
              <a:buClr>
                <a:srgbClr val="AD2300"/>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Localization is becoming more expensive and necessary.</a:t>
            </a:r>
          </a:p>
          <a:p>
            <a:pPr marL="285750" indent="-285750">
              <a:spcAft>
                <a:spcPts val="1200"/>
              </a:spcAft>
              <a:buClr>
                <a:srgbClr val="AD2300"/>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Employee retention in some departments is below industry standards.</a:t>
            </a:r>
            <a:endParaRPr lang="en-US" sz="1500" dirty="0">
              <a:solidFill>
                <a:schemeClr val="bg1"/>
              </a:solidFill>
            </a:endParaRPr>
          </a:p>
        </p:txBody>
      </p:sp>
      <p:sp>
        <p:nvSpPr>
          <p:cNvPr id="7" name="TextBox 6">
            <a:extLst>
              <a:ext uri="{FF2B5EF4-FFF2-40B4-BE49-F238E27FC236}">
                <a16:creationId xmlns:a16="http://schemas.microsoft.com/office/drawing/2014/main" id="{40EE3B7F-5AB4-2677-9645-5F767B13E1B4}"/>
              </a:ext>
            </a:extLst>
          </p:cNvPr>
          <p:cNvSpPr txBox="1"/>
          <p:nvPr/>
        </p:nvSpPr>
        <p:spPr>
          <a:xfrm>
            <a:off x="450054" y="4584780"/>
            <a:ext cx="3820194" cy="1785104"/>
          </a:xfrm>
          <a:prstGeom prst="rect">
            <a:avLst/>
          </a:prstGeom>
          <a:noFill/>
        </p:spPr>
        <p:txBody>
          <a:bodyPr wrap="square" rtlCol="0">
            <a:spAutoFit/>
          </a:bodyPr>
          <a:lstStyle/>
          <a:p>
            <a:pPr marL="285750" indent="-285750">
              <a:spcAft>
                <a:spcPts val="1200"/>
              </a:spcAft>
              <a:buClr>
                <a:srgbClr val="007A84"/>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We continue to expand into new countries and markets.</a:t>
            </a:r>
          </a:p>
          <a:p>
            <a:pPr marL="285750" indent="-285750">
              <a:spcAft>
                <a:spcPts val="1200"/>
              </a:spcAft>
              <a:buClr>
                <a:srgbClr val="007A84"/>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We are rolling out a new product version in Q2.</a:t>
            </a:r>
          </a:p>
          <a:p>
            <a:pPr marL="285750" indent="-285750">
              <a:spcAft>
                <a:spcPts val="1200"/>
              </a:spcAft>
              <a:buClr>
                <a:srgbClr val="007A84"/>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A number of emerging markets have more affordable labor costs.</a:t>
            </a:r>
          </a:p>
        </p:txBody>
      </p:sp>
      <p:sp>
        <p:nvSpPr>
          <p:cNvPr id="8" name="TextBox 7">
            <a:extLst>
              <a:ext uri="{FF2B5EF4-FFF2-40B4-BE49-F238E27FC236}">
                <a16:creationId xmlns:a16="http://schemas.microsoft.com/office/drawing/2014/main" id="{FD0935D7-82AE-BCD4-A2F1-22E0A61DE1FF}"/>
              </a:ext>
            </a:extLst>
          </p:cNvPr>
          <p:cNvSpPr txBox="1"/>
          <p:nvPr/>
        </p:nvSpPr>
        <p:spPr>
          <a:xfrm>
            <a:off x="7007352" y="4351111"/>
            <a:ext cx="4887655" cy="2400657"/>
          </a:xfrm>
          <a:prstGeom prst="rect">
            <a:avLst/>
          </a:prstGeom>
          <a:noFill/>
        </p:spPr>
        <p:txBody>
          <a:bodyPr wrap="square" rtlCol="0">
            <a:spAutoFit/>
          </a:bodyPr>
          <a:lstStyle/>
          <a:p>
            <a:pPr marL="285750" indent="-285750">
              <a:spcAft>
                <a:spcPts val="1200"/>
              </a:spcAft>
              <a:buClr>
                <a:srgbClr val="353232"/>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Global regulations require standardized hardware inputs.</a:t>
            </a:r>
          </a:p>
          <a:p>
            <a:pPr marL="285750" indent="-285750">
              <a:spcAft>
                <a:spcPts val="1200"/>
              </a:spcAft>
              <a:buClr>
                <a:srgbClr val="353232"/>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The outsourcing of labor and manufacturing may cause a potential backlash at home.</a:t>
            </a:r>
          </a:p>
          <a:p>
            <a:pPr marL="285750" indent="-285750">
              <a:spcAft>
                <a:spcPts val="1200"/>
              </a:spcAft>
              <a:buClr>
                <a:srgbClr val="353232"/>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Cybersecurity experts have singled out our product as vulnerable to emerging threats.</a:t>
            </a:r>
          </a:p>
          <a:p>
            <a:pPr marL="285750" indent="-285750">
              <a:spcAft>
                <a:spcPts val="1200"/>
              </a:spcAft>
              <a:buClr>
                <a:srgbClr val="353232"/>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Public adoption of our tracking and advertising software has been slow.</a:t>
            </a:r>
          </a:p>
        </p:txBody>
      </p:sp>
    </p:spTree>
    <p:extLst>
      <p:ext uri="{BB962C8B-B14F-4D97-AF65-F5344CB8AC3E}">
        <p14:creationId xmlns:p14="http://schemas.microsoft.com/office/powerpoint/2010/main" val="3805464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9F9F9"/>
        </a:solidFill>
        <a:effectLst/>
      </p:bgPr>
    </p:bg>
    <p:spTree>
      <p:nvGrpSpPr>
        <p:cNvPr id="1" name=""/>
        <p:cNvGrpSpPr/>
        <p:nvPr/>
      </p:nvGrpSpPr>
      <p:grpSpPr>
        <a:xfrm>
          <a:off x="0" y="0"/>
          <a:ext cx="0" cy="0"/>
          <a:chOff x="0" y="0"/>
          <a:chExt cx="0" cy="0"/>
        </a:xfrm>
      </p:grpSpPr>
      <p:sp>
        <p:nvSpPr>
          <p:cNvPr id="105" name="Rectangle 104">
            <a:extLst>
              <a:ext uri="{FF2B5EF4-FFF2-40B4-BE49-F238E27FC236}">
                <a16:creationId xmlns:a16="http://schemas.microsoft.com/office/drawing/2014/main" id="{23CDEE7E-D5B0-E284-3A71-0135C559D632}"/>
              </a:ext>
            </a:extLst>
          </p:cNvPr>
          <p:cNvSpPr/>
          <p:nvPr/>
        </p:nvSpPr>
        <p:spPr>
          <a:xfrm>
            <a:off x="0" y="4657"/>
            <a:ext cx="6099048" cy="3429000"/>
          </a:xfrm>
          <a:prstGeom prst="rect">
            <a:avLst/>
          </a:prstGeom>
          <a:solidFill>
            <a:srgbClr val="F9950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3" name="Rectangle 102">
            <a:extLst>
              <a:ext uri="{FF2B5EF4-FFF2-40B4-BE49-F238E27FC236}">
                <a16:creationId xmlns:a16="http://schemas.microsoft.com/office/drawing/2014/main" id="{8062011B-9976-0032-DBBF-57E654FC13EE}"/>
              </a:ext>
            </a:extLst>
          </p:cNvPr>
          <p:cNvSpPr/>
          <p:nvPr/>
        </p:nvSpPr>
        <p:spPr>
          <a:xfrm>
            <a:off x="6092952" y="4010"/>
            <a:ext cx="6099048" cy="3429000"/>
          </a:xfrm>
          <a:prstGeom prst="rect">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7" name="Rectangle 96">
            <a:extLst>
              <a:ext uri="{FF2B5EF4-FFF2-40B4-BE49-F238E27FC236}">
                <a16:creationId xmlns:a16="http://schemas.microsoft.com/office/drawing/2014/main" id="{F7623C19-B428-5B37-834D-93631E3E2500}"/>
              </a:ext>
            </a:extLst>
          </p:cNvPr>
          <p:cNvSpPr/>
          <p:nvPr/>
        </p:nvSpPr>
        <p:spPr>
          <a:xfrm>
            <a:off x="0" y="3428999"/>
            <a:ext cx="6099048" cy="3429000"/>
          </a:xfrm>
          <a:prstGeom prst="rect">
            <a:avLst/>
          </a:prstGeom>
          <a:solidFill>
            <a:srgbClr val="00C6D1"/>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7" name="Rectangle 106">
            <a:extLst>
              <a:ext uri="{FF2B5EF4-FFF2-40B4-BE49-F238E27FC236}">
                <a16:creationId xmlns:a16="http://schemas.microsoft.com/office/drawing/2014/main" id="{D580E76E-F2F4-409C-4CB6-83124F1572F7}"/>
              </a:ext>
            </a:extLst>
          </p:cNvPr>
          <p:cNvSpPr/>
          <p:nvPr/>
        </p:nvSpPr>
        <p:spPr>
          <a:xfrm>
            <a:off x="6092952" y="3429000"/>
            <a:ext cx="6099048" cy="3429000"/>
          </a:xfrm>
          <a:prstGeom prst="rect">
            <a:avLst/>
          </a:prstGeom>
          <a:solidFill>
            <a:srgbClr val="7E797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8" name="Rounded Rectangle 17">
            <a:extLst>
              <a:ext uri="{FF2B5EF4-FFF2-40B4-BE49-F238E27FC236}">
                <a16:creationId xmlns:a16="http://schemas.microsoft.com/office/drawing/2014/main" id="{35643299-6916-2C4D-9B66-125764F2CD6D}"/>
              </a:ext>
            </a:extLst>
          </p:cNvPr>
          <p:cNvSpPr/>
          <p:nvPr/>
        </p:nvSpPr>
        <p:spPr>
          <a:xfrm flipV="1">
            <a:off x="4977691" y="2319131"/>
            <a:ext cx="1118309" cy="111830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b="1" dirty="0">
              <a:solidFill>
                <a:schemeClr val="tx1"/>
              </a:solidFill>
              <a:latin typeface="Century Gothic" panose="020B0502020202020204" pitchFamily="34" charset="0"/>
            </a:endParaRPr>
          </a:p>
        </p:txBody>
      </p:sp>
      <p:sp>
        <p:nvSpPr>
          <p:cNvPr id="19" name="Rounded Rectangle 18">
            <a:extLst>
              <a:ext uri="{FF2B5EF4-FFF2-40B4-BE49-F238E27FC236}">
                <a16:creationId xmlns:a16="http://schemas.microsoft.com/office/drawing/2014/main" id="{B8DF9DA6-45F8-8FAD-C889-7C713BDDC524}"/>
              </a:ext>
            </a:extLst>
          </p:cNvPr>
          <p:cNvSpPr/>
          <p:nvPr/>
        </p:nvSpPr>
        <p:spPr>
          <a:xfrm rot="5400000" flipV="1">
            <a:off x="6096000" y="2313091"/>
            <a:ext cx="1118309" cy="1118309"/>
          </a:xfrm>
          <a:prstGeom prst="roundRect">
            <a:avLst/>
          </a:prstGeom>
          <a:solidFill>
            <a:srgbClr val="F9950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0" name="Rounded Rectangle 19">
            <a:extLst>
              <a:ext uri="{FF2B5EF4-FFF2-40B4-BE49-F238E27FC236}">
                <a16:creationId xmlns:a16="http://schemas.microsoft.com/office/drawing/2014/main" id="{AC894C0D-789C-DBDB-3F19-4A9A4A191AA6}"/>
              </a:ext>
            </a:extLst>
          </p:cNvPr>
          <p:cNvSpPr/>
          <p:nvPr/>
        </p:nvSpPr>
        <p:spPr>
          <a:xfrm rot="16200000" flipV="1">
            <a:off x="4977691" y="3428553"/>
            <a:ext cx="1118309" cy="1118309"/>
          </a:xfrm>
          <a:prstGeom prst="roundRect">
            <a:avLst/>
          </a:prstGeom>
          <a:solidFill>
            <a:srgbClr val="00E8F6"/>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1" name="Rounded Rectangle 20">
            <a:extLst>
              <a:ext uri="{FF2B5EF4-FFF2-40B4-BE49-F238E27FC236}">
                <a16:creationId xmlns:a16="http://schemas.microsoft.com/office/drawing/2014/main" id="{435899EF-15DA-D11C-3497-6B691FC240D4}"/>
              </a:ext>
            </a:extLst>
          </p:cNvPr>
          <p:cNvSpPr/>
          <p:nvPr/>
        </p:nvSpPr>
        <p:spPr>
          <a:xfrm rot="10800000" flipV="1">
            <a:off x="6096000" y="3430610"/>
            <a:ext cx="1118309" cy="1118309"/>
          </a:xfrm>
          <a:prstGeom prst="round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10" name="TextBox 109">
            <a:extLst>
              <a:ext uri="{FF2B5EF4-FFF2-40B4-BE49-F238E27FC236}">
                <a16:creationId xmlns:a16="http://schemas.microsoft.com/office/drawing/2014/main" id="{D952984D-C68E-463D-30BC-229346D5DD88}"/>
              </a:ext>
            </a:extLst>
          </p:cNvPr>
          <p:cNvSpPr txBox="1"/>
          <p:nvPr/>
        </p:nvSpPr>
        <p:spPr>
          <a:xfrm>
            <a:off x="450054" y="1002927"/>
            <a:ext cx="5120640" cy="1938992"/>
          </a:xfrm>
          <a:prstGeom prst="rect">
            <a:avLst/>
          </a:prstGeom>
          <a:noFill/>
        </p:spPr>
        <p:txBody>
          <a:bodyPr wrap="square" rtlCol="0">
            <a:spAutoFit/>
          </a:bodyPr>
          <a:lstStyle/>
          <a:p>
            <a:pPr marL="285750" indent="-285750">
              <a:spcAft>
                <a:spcPts val="1200"/>
              </a:spcAft>
              <a:buClr>
                <a:srgbClr val="AD5902"/>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We have a global market presence, with offices and employees in 16 countries.</a:t>
            </a:r>
          </a:p>
          <a:p>
            <a:pPr marL="285750" indent="-285750">
              <a:spcAft>
                <a:spcPts val="1200"/>
              </a:spcAft>
              <a:buClr>
                <a:srgbClr val="AD5902"/>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We are consistently growing our customer base, with average growth of 1.2 percent per month.</a:t>
            </a:r>
          </a:p>
          <a:p>
            <a:pPr marL="285750" indent="-285750">
              <a:spcAft>
                <a:spcPts val="1200"/>
              </a:spcAft>
              <a:buClr>
                <a:srgbClr val="AD5902"/>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Our company is an industry leader.</a:t>
            </a:r>
          </a:p>
          <a:p>
            <a:pPr marL="285750" indent="-285750">
              <a:spcAft>
                <a:spcPts val="1200"/>
              </a:spcAft>
              <a:buClr>
                <a:srgbClr val="AD5902"/>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We have strong global brand recognition.</a:t>
            </a:r>
          </a:p>
        </p:txBody>
      </p:sp>
      <p:sp>
        <p:nvSpPr>
          <p:cNvPr id="111" name="TextBox 110">
            <a:extLst>
              <a:ext uri="{FF2B5EF4-FFF2-40B4-BE49-F238E27FC236}">
                <a16:creationId xmlns:a16="http://schemas.microsoft.com/office/drawing/2014/main" id="{2D9511AE-2DE9-1139-1796-A1EF19136F72}"/>
              </a:ext>
            </a:extLst>
          </p:cNvPr>
          <p:cNvSpPr txBox="1"/>
          <p:nvPr/>
        </p:nvSpPr>
        <p:spPr>
          <a:xfrm>
            <a:off x="7007351" y="1002927"/>
            <a:ext cx="4438977" cy="1169551"/>
          </a:xfrm>
          <a:prstGeom prst="rect">
            <a:avLst/>
          </a:prstGeom>
          <a:noFill/>
        </p:spPr>
        <p:txBody>
          <a:bodyPr wrap="square" rtlCol="0">
            <a:spAutoFit/>
          </a:bodyPr>
          <a:lstStyle/>
          <a:p>
            <a:pPr marL="285750" indent="-285750">
              <a:spcAft>
                <a:spcPts val="1200"/>
              </a:spcAft>
              <a:buClr>
                <a:srgbClr val="AD2300"/>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Localization is becoming more expensive and necessary.</a:t>
            </a:r>
          </a:p>
          <a:p>
            <a:pPr marL="285750" indent="-285750">
              <a:spcAft>
                <a:spcPts val="1200"/>
              </a:spcAft>
              <a:buClr>
                <a:srgbClr val="AD2300"/>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Employee retention in some departments is below industry standards.</a:t>
            </a:r>
            <a:endParaRPr lang="en-US" sz="1500" dirty="0">
              <a:solidFill>
                <a:schemeClr val="bg1"/>
              </a:solidFill>
            </a:endParaRPr>
          </a:p>
        </p:txBody>
      </p:sp>
      <p:sp>
        <p:nvSpPr>
          <p:cNvPr id="101" name="TextBox 100">
            <a:extLst>
              <a:ext uri="{FF2B5EF4-FFF2-40B4-BE49-F238E27FC236}">
                <a16:creationId xmlns:a16="http://schemas.microsoft.com/office/drawing/2014/main" id="{9111D247-B21F-B446-D61F-A45651B9648F}"/>
              </a:ext>
            </a:extLst>
          </p:cNvPr>
          <p:cNvSpPr txBox="1"/>
          <p:nvPr/>
        </p:nvSpPr>
        <p:spPr>
          <a:xfrm>
            <a:off x="306630" y="188553"/>
            <a:ext cx="4182353" cy="584775"/>
          </a:xfrm>
          <a:prstGeom prst="rect">
            <a:avLst/>
          </a:prstGeom>
          <a:noFill/>
        </p:spPr>
        <p:txBody>
          <a:bodyPr wrap="square" rtlCol="0">
            <a:spAutoFit/>
          </a:bodyPr>
          <a:lstStyle/>
          <a:p>
            <a:r>
              <a:rPr lang="en-US" sz="3200" spc="300" dirty="0">
                <a:solidFill>
                  <a:schemeClr val="bg1"/>
                </a:solidFill>
                <a:latin typeface="Century Gothic" panose="020B0502020202020204" pitchFamily="34" charset="0"/>
              </a:rPr>
              <a:t>STRENGTHS  +</a:t>
            </a:r>
          </a:p>
        </p:txBody>
      </p:sp>
      <p:sp>
        <p:nvSpPr>
          <p:cNvPr id="102" name="TextBox 101">
            <a:extLst>
              <a:ext uri="{FF2B5EF4-FFF2-40B4-BE49-F238E27FC236}">
                <a16:creationId xmlns:a16="http://schemas.microsoft.com/office/drawing/2014/main" id="{32A2CE33-DA01-0B8E-699B-BA81173F4910}"/>
              </a:ext>
            </a:extLst>
          </p:cNvPr>
          <p:cNvSpPr txBox="1"/>
          <p:nvPr/>
        </p:nvSpPr>
        <p:spPr>
          <a:xfrm>
            <a:off x="8414951" y="188553"/>
            <a:ext cx="3613363" cy="584775"/>
          </a:xfrm>
          <a:prstGeom prst="rect">
            <a:avLst/>
          </a:prstGeom>
          <a:noFill/>
        </p:spPr>
        <p:txBody>
          <a:bodyPr wrap="square" rtlCol="0">
            <a:spAutoFit/>
          </a:bodyPr>
          <a:lstStyle/>
          <a:p>
            <a:pPr algn="r"/>
            <a:r>
              <a:rPr lang="en-US" sz="3200" spc="300" dirty="0">
                <a:solidFill>
                  <a:schemeClr val="bg1"/>
                </a:solidFill>
                <a:latin typeface="Century Gothic" panose="020B0502020202020204" pitchFamily="34" charset="0"/>
              </a:rPr>
              <a:t>WEAKNESSES  –</a:t>
            </a:r>
          </a:p>
        </p:txBody>
      </p:sp>
      <p:grpSp>
        <p:nvGrpSpPr>
          <p:cNvPr id="2" name="Group 1">
            <a:extLst>
              <a:ext uri="{FF2B5EF4-FFF2-40B4-BE49-F238E27FC236}">
                <a16:creationId xmlns:a16="http://schemas.microsoft.com/office/drawing/2014/main" id="{7D71AB77-F630-842A-FD37-A4A3B7ACB944}"/>
              </a:ext>
            </a:extLst>
          </p:cNvPr>
          <p:cNvGrpSpPr/>
          <p:nvPr/>
        </p:nvGrpSpPr>
        <p:grpSpPr>
          <a:xfrm>
            <a:off x="5181600" y="2516928"/>
            <a:ext cx="1828800" cy="1828154"/>
            <a:chOff x="5181600" y="2516928"/>
            <a:chExt cx="1828800" cy="1828154"/>
          </a:xfrm>
        </p:grpSpPr>
        <p:sp>
          <p:nvSpPr>
            <p:cNvPr id="106" name="Rounded Rectangle 105">
              <a:extLst>
                <a:ext uri="{FF2B5EF4-FFF2-40B4-BE49-F238E27FC236}">
                  <a16:creationId xmlns:a16="http://schemas.microsoft.com/office/drawing/2014/main" id="{0298DC35-C667-0F7E-572B-A13FCEE7083E}"/>
                </a:ext>
              </a:extLst>
            </p:cNvPr>
            <p:cNvSpPr/>
            <p:nvPr/>
          </p:nvSpPr>
          <p:spPr>
            <a:xfrm flipV="1">
              <a:off x="5181600" y="2521867"/>
              <a:ext cx="914400" cy="914400"/>
            </a:xfrm>
            <a:prstGeom prst="roundRect">
              <a:avLst/>
            </a:prstGeom>
            <a:solidFill>
              <a:srgbClr val="AD590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b="1" dirty="0">
                <a:solidFill>
                  <a:schemeClr val="tx1"/>
                </a:solidFill>
                <a:latin typeface="Century Gothic" panose="020B0502020202020204" pitchFamily="34" charset="0"/>
              </a:endParaRPr>
            </a:p>
          </p:txBody>
        </p:sp>
        <p:sp>
          <p:nvSpPr>
            <p:cNvPr id="104" name="Rounded Rectangle 103">
              <a:extLst>
                <a:ext uri="{FF2B5EF4-FFF2-40B4-BE49-F238E27FC236}">
                  <a16:creationId xmlns:a16="http://schemas.microsoft.com/office/drawing/2014/main" id="{FD9AEB03-50DE-5AFD-00EA-FAD7A912E1DD}"/>
                </a:ext>
              </a:extLst>
            </p:cNvPr>
            <p:cNvSpPr/>
            <p:nvPr/>
          </p:nvSpPr>
          <p:spPr>
            <a:xfrm rot="5400000" flipV="1">
              <a:off x="6096000" y="2516928"/>
              <a:ext cx="914400" cy="914400"/>
            </a:xfrm>
            <a:prstGeom prst="roundRect">
              <a:avLst/>
            </a:prstGeom>
            <a:solidFill>
              <a:srgbClr val="AD230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8" name="Rounded Rectangle 97">
              <a:extLst>
                <a:ext uri="{FF2B5EF4-FFF2-40B4-BE49-F238E27FC236}">
                  <a16:creationId xmlns:a16="http://schemas.microsoft.com/office/drawing/2014/main" id="{908384F9-306A-F5A1-8DA6-1DDF626CA2B8}"/>
                </a:ext>
              </a:extLst>
            </p:cNvPr>
            <p:cNvSpPr/>
            <p:nvPr/>
          </p:nvSpPr>
          <p:spPr>
            <a:xfrm rot="16200000" flipV="1">
              <a:off x="5181600" y="3429000"/>
              <a:ext cx="914400" cy="914400"/>
            </a:xfrm>
            <a:prstGeom prst="roundRect">
              <a:avLst/>
            </a:prstGeom>
            <a:solidFill>
              <a:srgbClr val="007A8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8" name="Rounded Rectangle 107">
              <a:extLst>
                <a:ext uri="{FF2B5EF4-FFF2-40B4-BE49-F238E27FC236}">
                  <a16:creationId xmlns:a16="http://schemas.microsoft.com/office/drawing/2014/main" id="{A63E10D0-D3D9-CABD-1A5C-5E6BB2870FF6}"/>
                </a:ext>
              </a:extLst>
            </p:cNvPr>
            <p:cNvSpPr/>
            <p:nvPr/>
          </p:nvSpPr>
          <p:spPr>
            <a:xfrm rot="10800000" flipV="1">
              <a:off x="6096000" y="3430682"/>
              <a:ext cx="914400" cy="914400"/>
            </a:xfrm>
            <a:prstGeom prst="roundRect">
              <a:avLst/>
            </a:prstGeom>
            <a:solidFill>
              <a:srgbClr val="35323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grpSp>
      <p:sp>
        <p:nvSpPr>
          <p:cNvPr id="109" name="TextBox 108">
            <a:extLst>
              <a:ext uri="{FF2B5EF4-FFF2-40B4-BE49-F238E27FC236}">
                <a16:creationId xmlns:a16="http://schemas.microsoft.com/office/drawing/2014/main" id="{C9C8D993-8400-190D-92CF-6A72C97F55FD}"/>
              </a:ext>
            </a:extLst>
          </p:cNvPr>
          <p:cNvSpPr txBox="1"/>
          <p:nvPr/>
        </p:nvSpPr>
        <p:spPr>
          <a:xfrm>
            <a:off x="450054" y="4232806"/>
            <a:ext cx="3820194" cy="1785104"/>
          </a:xfrm>
          <a:prstGeom prst="rect">
            <a:avLst/>
          </a:prstGeom>
          <a:noFill/>
        </p:spPr>
        <p:txBody>
          <a:bodyPr wrap="square" rtlCol="0">
            <a:spAutoFit/>
          </a:bodyPr>
          <a:lstStyle/>
          <a:p>
            <a:pPr marL="285750" indent="-285750">
              <a:spcAft>
                <a:spcPts val="1200"/>
              </a:spcAft>
              <a:buClr>
                <a:srgbClr val="007A84"/>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We continue to expand into new countries and markets.</a:t>
            </a:r>
          </a:p>
          <a:p>
            <a:pPr marL="285750" indent="-285750">
              <a:spcAft>
                <a:spcPts val="1200"/>
              </a:spcAft>
              <a:buClr>
                <a:srgbClr val="007A84"/>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We are rolling out a new product version in Q2.</a:t>
            </a:r>
          </a:p>
          <a:p>
            <a:pPr marL="285750" indent="-285750">
              <a:spcAft>
                <a:spcPts val="1200"/>
              </a:spcAft>
              <a:buClr>
                <a:srgbClr val="007A84"/>
              </a:buClr>
              <a:buSzPct val="110000"/>
              <a:buFont typeface=".PingFang SC Regular"/>
              <a:buChar char="＋"/>
            </a:pPr>
            <a:r>
              <a:rPr lang="en-US" sz="1500" dirty="0">
                <a:solidFill>
                  <a:schemeClr val="bg1"/>
                </a:solidFill>
                <a:latin typeface="Century Gothic" panose="020B0502020202020204" pitchFamily="34" charset="0"/>
                <a:ea typeface="Arial" charset="0"/>
                <a:cs typeface="Arial" charset="0"/>
              </a:rPr>
              <a:t>A number of emerging markets have more affordable labor costs.</a:t>
            </a:r>
          </a:p>
        </p:txBody>
      </p:sp>
      <p:sp>
        <p:nvSpPr>
          <p:cNvPr id="112" name="TextBox 111">
            <a:extLst>
              <a:ext uri="{FF2B5EF4-FFF2-40B4-BE49-F238E27FC236}">
                <a16:creationId xmlns:a16="http://schemas.microsoft.com/office/drawing/2014/main" id="{0DC1B5C6-BC46-7E60-1F04-67F317F2C43E}"/>
              </a:ext>
            </a:extLst>
          </p:cNvPr>
          <p:cNvSpPr txBox="1"/>
          <p:nvPr/>
        </p:nvSpPr>
        <p:spPr>
          <a:xfrm>
            <a:off x="7007352" y="4232806"/>
            <a:ext cx="4849819" cy="2400657"/>
          </a:xfrm>
          <a:prstGeom prst="rect">
            <a:avLst/>
          </a:prstGeom>
          <a:noFill/>
        </p:spPr>
        <p:txBody>
          <a:bodyPr wrap="square" rtlCol="0">
            <a:spAutoFit/>
          </a:bodyPr>
          <a:lstStyle/>
          <a:p>
            <a:pPr marL="285750" indent="-285750">
              <a:spcAft>
                <a:spcPts val="1200"/>
              </a:spcAft>
              <a:buClr>
                <a:srgbClr val="353232"/>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Global regulations require standardized hardware inputs.</a:t>
            </a:r>
          </a:p>
          <a:p>
            <a:pPr marL="285750" indent="-285750">
              <a:spcAft>
                <a:spcPts val="1200"/>
              </a:spcAft>
              <a:buClr>
                <a:srgbClr val="353232"/>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The outsourcing of labor and manufacturing may cause a potential backlash at home.</a:t>
            </a:r>
          </a:p>
          <a:p>
            <a:pPr marL="285750" indent="-285750">
              <a:spcAft>
                <a:spcPts val="1200"/>
              </a:spcAft>
              <a:buClr>
                <a:srgbClr val="353232"/>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Cybersecurity experts have singled out our product as vulnerable to emerging threats.</a:t>
            </a:r>
          </a:p>
          <a:p>
            <a:pPr marL="285750" indent="-285750">
              <a:spcAft>
                <a:spcPts val="1200"/>
              </a:spcAft>
              <a:buClr>
                <a:srgbClr val="353232"/>
              </a:buClr>
              <a:buSzPct val="110000"/>
              <a:buFont typeface="System Font Regular"/>
              <a:buChar char="—"/>
            </a:pPr>
            <a:r>
              <a:rPr lang="en-US" sz="1500" dirty="0">
                <a:solidFill>
                  <a:schemeClr val="bg1"/>
                </a:solidFill>
                <a:latin typeface="Century Gothic" panose="020B0502020202020204" pitchFamily="34" charset="0"/>
                <a:ea typeface="Arial" charset="0"/>
                <a:cs typeface="Arial" charset="0"/>
              </a:rPr>
              <a:t>Public adoption of our tracking and advertising software has been slow.</a:t>
            </a:r>
          </a:p>
        </p:txBody>
      </p:sp>
      <p:sp>
        <p:nvSpPr>
          <p:cNvPr id="113" name="TextBox 112">
            <a:extLst>
              <a:ext uri="{FF2B5EF4-FFF2-40B4-BE49-F238E27FC236}">
                <a16:creationId xmlns:a16="http://schemas.microsoft.com/office/drawing/2014/main" id="{62C95EE9-634D-CE2F-CEC2-AF86DC92766E}"/>
              </a:ext>
            </a:extLst>
          </p:cNvPr>
          <p:cNvSpPr txBox="1"/>
          <p:nvPr/>
        </p:nvSpPr>
        <p:spPr>
          <a:xfrm>
            <a:off x="296993" y="3567471"/>
            <a:ext cx="4843531" cy="584775"/>
          </a:xfrm>
          <a:prstGeom prst="rect">
            <a:avLst/>
          </a:prstGeom>
          <a:noFill/>
        </p:spPr>
        <p:txBody>
          <a:bodyPr wrap="square" rtlCol="0">
            <a:spAutoFit/>
          </a:bodyPr>
          <a:lstStyle/>
          <a:p>
            <a:r>
              <a:rPr lang="en-US" sz="3200" spc="300" dirty="0">
                <a:solidFill>
                  <a:schemeClr val="bg1"/>
                </a:solidFill>
                <a:latin typeface="Century Gothic" panose="020B0502020202020204" pitchFamily="34" charset="0"/>
              </a:rPr>
              <a:t>OPPORTUNITIES  +</a:t>
            </a:r>
          </a:p>
        </p:txBody>
      </p:sp>
      <p:sp>
        <p:nvSpPr>
          <p:cNvPr id="114" name="TextBox 113">
            <a:extLst>
              <a:ext uri="{FF2B5EF4-FFF2-40B4-BE49-F238E27FC236}">
                <a16:creationId xmlns:a16="http://schemas.microsoft.com/office/drawing/2014/main" id="{D9A89A27-9841-662F-333C-A79C63EADB77}"/>
              </a:ext>
            </a:extLst>
          </p:cNvPr>
          <p:cNvSpPr txBox="1"/>
          <p:nvPr/>
        </p:nvSpPr>
        <p:spPr>
          <a:xfrm>
            <a:off x="8818277" y="3567471"/>
            <a:ext cx="3200400" cy="584775"/>
          </a:xfrm>
          <a:prstGeom prst="rect">
            <a:avLst/>
          </a:prstGeom>
          <a:noFill/>
        </p:spPr>
        <p:txBody>
          <a:bodyPr wrap="square" rtlCol="0">
            <a:spAutoFit/>
          </a:bodyPr>
          <a:lstStyle/>
          <a:p>
            <a:pPr algn="r"/>
            <a:r>
              <a:rPr lang="en-US" sz="3200" spc="300" dirty="0">
                <a:solidFill>
                  <a:schemeClr val="bg1"/>
                </a:solidFill>
                <a:latin typeface="Century Gothic" panose="020B0502020202020204" pitchFamily="34" charset="0"/>
              </a:rPr>
              <a:t>THREATS  –</a:t>
            </a:r>
          </a:p>
        </p:txBody>
      </p:sp>
      <p:sp>
        <p:nvSpPr>
          <p:cNvPr id="11" name="Graphic 2" descr="S">
            <a:extLst>
              <a:ext uri="{FF2B5EF4-FFF2-40B4-BE49-F238E27FC236}">
                <a16:creationId xmlns:a16="http://schemas.microsoft.com/office/drawing/2014/main" id="{E9BADB98-A658-6BE1-06A8-4AAB400A2FE5}"/>
              </a:ext>
            </a:extLst>
          </p:cNvPr>
          <p:cNvSpPr/>
          <p:nvPr/>
        </p:nvSpPr>
        <p:spPr>
          <a:xfrm>
            <a:off x="5427745" y="2671309"/>
            <a:ext cx="414403" cy="626918"/>
          </a:xfrm>
          <a:custGeom>
            <a:avLst/>
            <a:gdLst>
              <a:gd name="connsiteX0" fmla="*/ 340302 w 399184"/>
              <a:gd name="connsiteY0" fmla="*/ 165389 h 626918"/>
              <a:gd name="connsiteX1" fmla="*/ 211282 w 399184"/>
              <a:gd name="connsiteY1" fmla="*/ 38966 h 626918"/>
              <a:gd name="connsiteX2" fmla="*/ 122093 w 399184"/>
              <a:gd name="connsiteY2" fmla="*/ 129886 h 626918"/>
              <a:gd name="connsiteX3" fmla="*/ 236393 w 399184"/>
              <a:gd name="connsiteY3" fmla="*/ 250248 h 626918"/>
              <a:gd name="connsiteX4" fmla="*/ 399184 w 399184"/>
              <a:gd name="connsiteY4" fmla="*/ 439882 h 626918"/>
              <a:gd name="connsiteX5" fmla="*/ 175779 w 399184"/>
              <a:gd name="connsiteY5" fmla="*/ 626918 h 626918"/>
              <a:gd name="connsiteX6" fmla="*/ 83127 w 399184"/>
              <a:gd name="connsiteY6" fmla="*/ 613930 h 626918"/>
              <a:gd name="connsiteX7" fmla="*/ 26843 w 399184"/>
              <a:gd name="connsiteY7" fmla="*/ 594014 h 626918"/>
              <a:gd name="connsiteX8" fmla="*/ 0 w 399184"/>
              <a:gd name="connsiteY8" fmla="*/ 437284 h 626918"/>
              <a:gd name="connsiteX9" fmla="*/ 32039 w 399184"/>
              <a:gd name="connsiteY9" fmla="*/ 426893 h 626918"/>
              <a:gd name="connsiteX10" fmla="*/ 193098 w 399184"/>
              <a:gd name="connsiteY10" fmla="*/ 588818 h 626918"/>
              <a:gd name="connsiteX11" fmla="*/ 284884 w 399184"/>
              <a:gd name="connsiteY11" fmla="*/ 491836 h 626918"/>
              <a:gd name="connsiteX12" fmla="*/ 174914 w 399184"/>
              <a:gd name="connsiteY12" fmla="*/ 366279 h 626918"/>
              <a:gd name="connsiteX13" fmla="*/ 14721 w 399184"/>
              <a:gd name="connsiteY13" fmla="*/ 180109 h 626918"/>
              <a:gd name="connsiteX14" fmla="*/ 226002 w 399184"/>
              <a:gd name="connsiteY14" fmla="*/ 0 h 626918"/>
              <a:gd name="connsiteX15" fmla="*/ 354157 w 399184"/>
              <a:gd name="connsiteY15" fmla="*/ 25111 h 626918"/>
              <a:gd name="connsiteX16" fmla="*/ 371475 w 399184"/>
              <a:gd name="connsiteY16" fmla="*/ 156730 h 626918"/>
              <a:gd name="connsiteX17" fmla="*/ 340302 w 399184"/>
              <a:gd name="connsiteY17" fmla="*/ 165389 h 626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99184" h="626918">
                <a:moveTo>
                  <a:pt x="340302" y="165389"/>
                </a:moveTo>
                <a:cubicBezTo>
                  <a:pt x="321252" y="107373"/>
                  <a:pt x="286616" y="38966"/>
                  <a:pt x="211282" y="38966"/>
                </a:cubicBezTo>
                <a:cubicBezTo>
                  <a:pt x="159327" y="38966"/>
                  <a:pt x="122093" y="77932"/>
                  <a:pt x="122093" y="129886"/>
                </a:cubicBezTo>
                <a:cubicBezTo>
                  <a:pt x="122093" y="180109"/>
                  <a:pt x="154998" y="210416"/>
                  <a:pt x="236393" y="250248"/>
                </a:cubicBezTo>
                <a:cubicBezTo>
                  <a:pt x="333375" y="297007"/>
                  <a:pt x="399184" y="348961"/>
                  <a:pt x="399184" y="439882"/>
                </a:cubicBezTo>
                <a:cubicBezTo>
                  <a:pt x="399184" y="544657"/>
                  <a:pt x="309995" y="626918"/>
                  <a:pt x="175779" y="626918"/>
                </a:cubicBezTo>
                <a:cubicBezTo>
                  <a:pt x="142875" y="626918"/>
                  <a:pt x="109971" y="622589"/>
                  <a:pt x="83127" y="613930"/>
                </a:cubicBezTo>
                <a:cubicBezTo>
                  <a:pt x="57150" y="606136"/>
                  <a:pt x="39832" y="599209"/>
                  <a:pt x="26843" y="594014"/>
                </a:cubicBezTo>
                <a:cubicBezTo>
                  <a:pt x="18184" y="570634"/>
                  <a:pt x="6927" y="493568"/>
                  <a:pt x="0" y="437284"/>
                </a:cubicBezTo>
                <a:lnTo>
                  <a:pt x="32039" y="426893"/>
                </a:lnTo>
                <a:cubicBezTo>
                  <a:pt x="50223" y="485775"/>
                  <a:pt x="104775" y="588818"/>
                  <a:pt x="193098" y="588818"/>
                </a:cubicBezTo>
                <a:cubicBezTo>
                  <a:pt x="249382" y="588818"/>
                  <a:pt x="284884" y="549852"/>
                  <a:pt x="284884" y="491836"/>
                </a:cubicBezTo>
                <a:cubicBezTo>
                  <a:pt x="284884" y="437284"/>
                  <a:pt x="244186" y="403514"/>
                  <a:pt x="174914" y="366279"/>
                </a:cubicBezTo>
                <a:cubicBezTo>
                  <a:pt x="79664" y="318654"/>
                  <a:pt x="14721" y="268432"/>
                  <a:pt x="14721" y="180109"/>
                </a:cubicBezTo>
                <a:cubicBezTo>
                  <a:pt x="14721" y="78798"/>
                  <a:pt x="95250" y="0"/>
                  <a:pt x="226002" y="0"/>
                </a:cubicBezTo>
                <a:cubicBezTo>
                  <a:pt x="284884" y="0"/>
                  <a:pt x="337705" y="18184"/>
                  <a:pt x="354157" y="25111"/>
                </a:cubicBezTo>
                <a:cubicBezTo>
                  <a:pt x="357620" y="58882"/>
                  <a:pt x="364548" y="99580"/>
                  <a:pt x="371475" y="156730"/>
                </a:cubicBezTo>
                <a:lnTo>
                  <a:pt x="340302" y="165389"/>
                </a:lnTo>
                <a:close/>
              </a:path>
            </a:pathLst>
          </a:custGeom>
          <a:solidFill>
            <a:srgbClr val="FFFFFF"/>
          </a:solidFill>
          <a:ln w="8653" cap="flat">
            <a:noFill/>
            <a:prstDash val="solid"/>
            <a:miter/>
          </a:ln>
        </p:spPr>
        <p:txBody>
          <a:bodyPr rtlCol="0" anchor="ctr"/>
          <a:lstStyle/>
          <a:p>
            <a:endParaRPr lang="en-US" dirty="0"/>
          </a:p>
        </p:txBody>
      </p:sp>
      <p:sp>
        <p:nvSpPr>
          <p:cNvPr id="12" name="Graphic 5">
            <a:extLst>
              <a:ext uri="{FF2B5EF4-FFF2-40B4-BE49-F238E27FC236}">
                <a16:creationId xmlns:a16="http://schemas.microsoft.com/office/drawing/2014/main" id="{2392F26D-9976-354E-F5D0-765E2A4602F0}"/>
              </a:ext>
            </a:extLst>
          </p:cNvPr>
          <p:cNvSpPr/>
          <p:nvPr/>
        </p:nvSpPr>
        <p:spPr>
          <a:xfrm>
            <a:off x="6284589" y="3563640"/>
            <a:ext cx="543791" cy="620856"/>
          </a:xfrm>
          <a:custGeom>
            <a:avLst/>
            <a:gdLst>
              <a:gd name="connsiteX0" fmla="*/ 508289 w 543791"/>
              <a:gd name="connsiteY0" fmla="*/ 180975 h 620856"/>
              <a:gd name="connsiteX1" fmla="*/ 467591 w 543791"/>
              <a:gd name="connsiteY1" fmla="*/ 85725 h 620856"/>
              <a:gd name="connsiteX2" fmla="*/ 374939 w 543791"/>
              <a:gd name="connsiteY2" fmla="*/ 63212 h 620856"/>
              <a:gd name="connsiteX3" fmla="*/ 332509 w 543791"/>
              <a:gd name="connsiteY3" fmla="*/ 63212 h 620856"/>
              <a:gd name="connsiteX4" fmla="*/ 332509 w 543791"/>
              <a:gd name="connsiteY4" fmla="*/ 498764 h 620856"/>
              <a:gd name="connsiteX5" fmla="*/ 422564 w 543791"/>
              <a:gd name="connsiteY5" fmla="*/ 588818 h 620856"/>
              <a:gd name="connsiteX6" fmla="*/ 422564 w 543791"/>
              <a:gd name="connsiteY6" fmla="*/ 620857 h 620856"/>
              <a:gd name="connsiteX7" fmla="*/ 122093 w 543791"/>
              <a:gd name="connsiteY7" fmla="*/ 620857 h 620856"/>
              <a:gd name="connsiteX8" fmla="*/ 122093 w 543791"/>
              <a:gd name="connsiteY8" fmla="*/ 589684 h 620856"/>
              <a:gd name="connsiteX9" fmla="*/ 208684 w 543791"/>
              <a:gd name="connsiteY9" fmla="*/ 499630 h 620856"/>
              <a:gd name="connsiteX10" fmla="*/ 208684 w 543791"/>
              <a:gd name="connsiteY10" fmla="*/ 64077 h 620856"/>
              <a:gd name="connsiteX11" fmla="*/ 177511 w 543791"/>
              <a:gd name="connsiteY11" fmla="*/ 64077 h 620856"/>
              <a:gd name="connsiteX12" fmla="*/ 71871 w 543791"/>
              <a:gd name="connsiteY12" fmla="*/ 89189 h 620856"/>
              <a:gd name="connsiteX13" fmla="*/ 32905 w 543791"/>
              <a:gd name="connsiteY13" fmla="*/ 181841 h 620856"/>
              <a:gd name="connsiteX14" fmla="*/ 0 w 543791"/>
              <a:gd name="connsiteY14" fmla="*/ 181841 h 620856"/>
              <a:gd name="connsiteX15" fmla="*/ 11257 w 543791"/>
              <a:gd name="connsiteY15" fmla="*/ 0 h 620856"/>
              <a:gd name="connsiteX16" fmla="*/ 33771 w 543791"/>
              <a:gd name="connsiteY16" fmla="*/ 0 h 620856"/>
              <a:gd name="connsiteX17" fmla="*/ 86591 w 543791"/>
              <a:gd name="connsiteY17" fmla="*/ 23380 h 620856"/>
              <a:gd name="connsiteX18" fmla="*/ 457200 w 543791"/>
              <a:gd name="connsiteY18" fmla="*/ 23380 h 620856"/>
              <a:gd name="connsiteX19" fmla="*/ 510886 w 543791"/>
              <a:gd name="connsiteY19" fmla="*/ 0 h 620856"/>
              <a:gd name="connsiteX20" fmla="*/ 533400 w 543791"/>
              <a:gd name="connsiteY20" fmla="*/ 0 h 620856"/>
              <a:gd name="connsiteX21" fmla="*/ 543791 w 543791"/>
              <a:gd name="connsiteY21" fmla="*/ 178377 h 620856"/>
              <a:gd name="connsiteX22" fmla="*/ 508289 w 543791"/>
              <a:gd name="connsiteY22" fmla="*/ 180975 h 620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43791" h="620856">
                <a:moveTo>
                  <a:pt x="508289" y="180975"/>
                </a:moveTo>
                <a:cubicBezTo>
                  <a:pt x="497032" y="133350"/>
                  <a:pt x="484043" y="103043"/>
                  <a:pt x="467591" y="85725"/>
                </a:cubicBezTo>
                <a:cubicBezTo>
                  <a:pt x="452005" y="69273"/>
                  <a:pt x="427759" y="63212"/>
                  <a:pt x="374939" y="63212"/>
                </a:cubicBezTo>
                <a:lnTo>
                  <a:pt x="332509" y="63212"/>
                </a:lnTo>
                <a:lnTo>
                  <a:pt x="332509" y="498764"/>
                </a:lnTo>
                <a:cubicBezTo>
                  <a:pt x="332509" y="576696"/>
                  <a:pt x="342034" y="582757"/>
                  <a:pt x="422564" y="588818"/>
                </a:cubicBezTo>
                <a:lnTo>
                  <a:pt x="422564" y="620857"/>
                </a:lnTo>
                <a:lnTo>
                  <a:pt x="122093" y="620857"/>
                </a:lnTo>
                <a:lnTo>
                  <a:pt x="122093" y="589684"/>
                </a:lnTo>
                <a:cubicBezTo>
                  <a:pt x="199159" y="583623"/>
                  <a:pt x="208684" y="577562"/>
                  <a:pt x="208684" y="499630"/>
                </a:cubicBezTo>
                <a:lnTo>
                  <a:pt x="208684" y="64077"/>
                </a:lnTo>
                <a:lnTo>
                  <a:pt x="177511" y="64077"/>
                </a:lnTo>
                <a:cubicBezTo>
                  <a:pt x="102177" y="64077"/>
                  <a:pt x="85725" y="74468"/>
                  <a:pt x="71871" y="89189"/>
                </a:cubicBezTo>
                <a:cubicBezTo>
                  <a:pt x="57150" y="104775"/>
                  <a:pt x="45027" y="135948"/>
                  <a:pt x="32905" y="181841"/>
                </a:cubicBezTo>
                <a:lnTo>
                  <a:pt x="0" y="181841"/>
                </a:lnTo>
                <a:cubicBezTo>
                  <a:pt x="3464" y="114300"/>
                  <a:pt x="9525" y="47625"/>
                  <a:pt x="11257" y="0"/>
                </a:cubicBezTo>
                <a:lnTo>
                  <a:pt x="33771" y="0"/>
                </a:lnTo>
                <a:cubicBezTo>
                  <a:pt x="48491" y="20782"/>
                  <a:pt x="60614" y="23380"/>
                  <a:pt x="86591" y="23380"/>
                </a:cubicBezTo>
                <a:lnTo>
                  <a:pt x="457200" y="23380"/>
                </a:lnTo>
                <a:cubicBezTo>
                  <a:pt x="482312" y="23380"/>
                  <a:pt x="495300" y="18184"/>
                  <a:pt x="510886" y="0"/>
                </a:cubicBezTo>
                <a:lnTo>
                  <a:pt x="533400" y="0"/>
                </a:lnTo>
                <a:cubicBezTo>
                  <a:pt x="534266" y="38966"/>
                  <a:pt x="538596" y="119496"/>
                  <a:pt x="543791" y="178377"/>
                </a:cubicBezTo>
                <a:lnTo>
                  <a:pt x="508289" y="180975"/>
                </a:lnTo>
                <a:close/>
              </a:path>
            </a:pathLst>
          </a:custGeom>
          <a:solidFill>
            <a:srgbClr val="FFFFFF"/>
          </a:solidFill>
          <a:ln w="8653" cap="flat">
            <a:noFill/>
            <a:prstDash val="solid"/>
            <a:miter/>
          </a:ln>
        </p:spPr>
        <p:txBody>
          <a:bodyPr rtlCol="0" anchor="ctr"/>
          <a:lstStyle/>
          <a:p>
            <a:endParaRPr lang="en-US" dirty="0"/>
          </a:p>
        </p:txBody>
      </p:sp>
      <p:sp>
        <p:nvSpPr>
          <p:cNvPr id="13" name="Graphic 7">
            <a:extLst>
              <a:ext uri="{FF2B5EF4-FFF2-40B4-BE49-F238E27FC236}">
                <a16:creationId xmlns:a16="http://schemas.microsoft.com/office/drawing/2014/main" id="{B367D577-FFFA-41C5-95E4-B29CCC0C13FD}"/>
              </a:ext>
            </a:extLst>
          </p:cNvPr>
          <p:cNvSpPr/>
          <p:nvPr/>
        </p:nvSpPr>
        <p:spPr>
          <a:xfrm>
            <a:off x="5326066" y="3584093"/>
            <a:ext cx="628649" cy="626918"/>
          </a:xfrm>
          <a:custGeom>
            <a:avLst/>
            <a:gdLst>
              <a:gd name="connsiteX0" fmla="*/ 628650 w 628649"/>
              <a:gd name="connsiteY0" fmla="*/ 307398 h 626918"/>
              <a:gd name="connsiteX1" fmla="*/ 312593 w 628649"/>
              <a:gd name="connsiteY1" fmla="*/ 626918 h 626918"/>
              <a:gd name="connsiteX2" fmla="*/ 0 w 628649"/>
              <a:gd name="connsiteY2" fmla="*/ 314325 h 626918"/>
              <a:gd name="connsiteX3" fmla="*/ 322984 w 628649"/>
              <a:gd name="connsiteY3" fmla="*/ 0 h 626918"/>
              <a:gd name="connsiteX4" fmla="*/ 628650 w 628649"/>
              <a:gd name="connsiteY4" fmla="*/ 307398 h 626918"/>
              <a:gd name="connsiteX5" fmla="*/ 141143 w 628649"/>
              <a:gd name="connsiteY5" fmla="*/ 297007 h 626918"/>
              <a:gd name="connsiteX6" fmla="*/ 329045 w 628649"/>
              <a:gd name="connsiteY6" fmla="*/ 587952 h 626918"/>
              <a:gd name="connsiteX7" fmla="*/ 487507 w 628649"/>
              <a:gd name="connsiteY7" fmla="*/ 332509 h 626918"/>
              <a:gd name="connsiteX8" fmla="*/ 307398 w 628649"/>
              <a:gd name="connsiteY8" fmla="*/ 38966 h 626918"/>
              <a:gd name="connsiteX9" fmla="*/ 141143 w 628649"/>
              <a:gd name="connsiteY9" fmla="*/ 297007 h 626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28649" h="626918">
                <a:moveTo>
                  <a:pt x="628650" y="307398"/>
                </a:moveTo>
                <a:cubicBezTo>
                  <a:pt x="628650" y="506557"/>
                  <a:pt x="485775" y="626918"/>
                  <a:pt x="312593" y="626918"/>
                </a:cubicBezTo>
                <a:cubicBezTo>
                  <a:pt x="128154" y="626918"/>
                  <a:pt x="0" y="491836"/>
                  <a:pt x="0" y="314325"/>
                </a:cubicBezTo>
                <a:cubicBezTo>
                  <a:pt x="0" y="155864"/>
                  <a:pt x="112568" y="0"/>
                  <a:pt x="322984" y="0"/>
                </a:cubicBezTo>
                <a:cubicBezTo>
                  <a:pt x="491836" y="866"/>
                  <a:pt x="628650" y="124691"/>
                  <a:pt x="628650" y="307398"/>
                </a:cubicBezTo>
                <a:close/>
                <a:moveTo>
                  <a:pt x="141143" y="297007"/>
                </a:moveTo>
                <a:cubicBezTo>
                  <a:pt x="141143" y="454602"/>
                  <a:pt x="211282" y="587952"/>
                  <a:pt x="329045" y="587952"/>
                </a:cubicBezTo>
                <a:cubicBezTo>
                  <a:pt x="416502" y="587952"/>
                  <a:pt x="487507" y="502227"/>
                  <a:pt x="487507" y="332509"/>
                </a:cubicBezTo>
                <a:cubicBezTo>
                  <a:pt x="487507" y="148936"/>
                  <a:pt x="413039" y="38966"/>
                  <a:pt x="307398" y="38966"/>
                </a:cubicBezTo>
                <a:cubicBezTo>
                  <a:pt x="213879" y="38966"/>
                  <a:pt x="141143" y="137680"/>
                  <a:pt x="141143" y="297007"/>
                </a:cubicBezTo>
                <a:close/>
              </a:path>
            </a:pathLst>
          </a:custGeom>
          <a:solidFill>
            <a:srgbClr val="FFFFFF"/>
          </a:solidFill>
          <a:ln w="8653" cap="flat">
            <a:noFill/>
            <a:prstDash val="solid"/>
            <a:miter/>
          </a:ln>
        </p:spPr>
        <p:txBody>
          <a:bodyPr rtlCol="0" anchor="ctr"/>
          <a:lstStyle/>
          <a:p>
            <a:endParaRPr lang="en-US" dirty="0"/>
          </a:p>
        </p:txBody>
      </p:sp>
      <p:sp>
        <p:nvSpPr>
          <p:cNvPr id="14" name="Graphic 9">
            <a:extLst>
              <a:ext uri="{FF2B5EF4-FFF2-40B4-BE49-F238E27FC236}">
                <a16:creationId xmlns:a16="http://schemas.microsoft.com/office/drawing/2014/main" id="{FBEEDB85-3722-8199-61C5-684B42AD1AB6}"/>
              </a:ext>
            </a:extLst>
          </p:cNvPr>
          <p:cNvSpPr/>
          <p:nvPr/>
        </p:nvSpPr>
        <p:spPr>
          <a:xfrm>
            <a:off x="6176133" y="2710368"/>
            <a:ext cx="751442" cy="587859"/>
          </a:xfrm>
          <a:custGeom>
            <a:avLst/>
            <a:gdLst>
              <a:gd name="connsiteX0" fmla="*/ 879764 w 879763"/>
              <a:gd name="connsiteY0" fmla="*/ 31173 h 607868"/>
              <a:gd name="connsiteX1" fmla="*/ 778452 w 879763"/>
              <a:gd name="connsiteY1" fmla="*/ 130752 h 607868"/>
              <a:gd name="connsiteX2" fmla="*/ 625186 w 879763"/>
              <a:gd name="connsiteY2" fmla="*/ 607868 h 607868"/>
              <a:gd name="connsiteX3" fmla="*/ 577561 w 879763"/>
              <a:gd name="connsiteY3" fmla="*/ 607868 h 607868"/>
              <a:gd name="connsiteX4" fmla="*/ 427759 w 879763"/>
              <a:gd name="connsiteY4" fmla="*/ 199159 h 607868"/>
              <a:gd name="connsiteX5" fmla="*/ 426027 w 879763"/>
              <a:gd name="connsiteY5" fmla="*/ 199159 h 607868"/>
              <a:gd name="connsiteX6" fmla="*/ 287482 w 879763"/>
              <a:gd name="connsiteY6" fmla="*/ 607868 h 607868"/>
              <a:gd name="connsiteX7" fmla="*/ 238991 w 879763"/>
              <a:gd name="connsiteY7" fmla="*/ 607868 h 607868"/>
              <a:gd name="connsiteX8" fmla="*/ 91786 w 879763"/>
              <a:gd name="connsiteY8" fmla="*/ 124691 h 607868"/>
              <a:gd name="connsiteX9" fmla="*/ 0 w 879763"/>
              <a:gd name="connsiteY9" fmla="*/ 32039 h 607868"/>
              <a:gd name="connsiteX10" fmla="*/ 0 w 879763"/>
              <a:gd name="connsiteY10" fmla="*/ 0 h 607868"/>
              <a:gd name="connsiteX11" fmla="*/ 272761 w 879763"/>
              <a:gd name="connsiteY11" fmla="*/ 0 h 607868"/>
              <a:gd name="connsiteX12" fmla="*/ 272761 w 879763"/>
              <a:gd name="connsiteY12" fmla="*/ 32039 h 607868"/>
              <a:gd name="connsiteX13" fmla="*/ 214746 w 879763"/>
              <a:gd name="connsiteY13" fmla="*/ 100446 h 607868"/>
              <a:gd name="connsiteX14" fmla="*/ 308264 w 879763"/>
              <a:gd name="connsiteY14" fmla="*/ 417368 h 607868"/>
              <a:gd name="connsiteX15" fmla="*/ 309996 w 879763"/>
              <a:gd name="connsiteY15" fmla="*/ 417368 h 607868"/>
              <a:gd name="connsiteX16" fmla="*/ 442480 w 879763"/>
              <a:gd name="connsiteY16" fmla="*/ 6061 h 607868"/>
              <a:gd name="connsiteX17" fmla="*/ 486641 w 879763"/>
              <a:gd name="connsiteY17" fmla="*/ 6061 h 607868"/>
              <a:gd name="connsiteX18" fmla="*/ 641639 w 879763"/>
              <a:gd name="connsiteY18" fmla="*/ 421698 h 607868"/>
              <a:gd name="connsiteX19" fmla="*/ 643371 w 879763"/>
              <a:gd name="connsiteY19" fmla="*/ 421698 h 607868"/>
              <a:gd name="connsiteX20" fmla="*/ 729961 w 879763"/>
              <a:gd name="connsiteY20" fmla="*/ 111702 h 607868"/>
              <a:gd name="connsiteX21" fmla="*/ 663286 w 879763"/>
              <a:gd name="connsiteY21" fmla="*/ 33771 h 607868"/>
              <a:gd name="connsiteX22" fmla="*/ 663286 w 879763"/>
              <a:gd name="connsiteY22" fmla="*/ 1732 h 607868"/>
              <a:gd name="connsiteX23" fmla="*/ 879764 w 879763"/>
              <a:gd name="connsiteY23" fmla="*/ 1732 h 607868"/>
              <a:gd name="connsiteX24" fmla="*/ 879764 w 879763"/>
              <a:gd name="connsiteY24" fmla="*/ 31173 h 607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879763" h="607868">
                <a:moveTo>
                  <a:pt x="879764" y="31173"/>
                </a:moveTo>
                <a:cubicBezTo>
                  <a:pt x="819150" y="41564"/>
                  <a:pt x="803564" y="53686"/>
                  <a:pt x="778452" y="130752"/>
                </a:cubicBezTo>
                <a:cubicBezTo>
                  <a:pt x="757670" y="189634"/>
                  <a:pt x="703118" y="349827"/>
                  <a:pt x="625186" y="607868"/>
                </a:cubicBezTo>
                <a:lnTo>
                  <a:pt x="577561" y="607868"/>
                </a:lnTo>
                <a:cubicBezTo>
                  <a:pt x="528204" y="471055"/>
                  <a:pt x="478848" y="338571"/>
                  <a:pt x="427759" y="199159"/>
                </a:cubicBezTo>
                <a:lnTo>
                  <a:pt x="426027" y="199159"/>
                </a:lnTo>
                <a:cubicBezTo>
                  <a:pt x="378402" y="338571"/>
                  <a:pt x="330777" y="475384"/>
                  <a:pt x="287482" y="607868"/>
                </a:cubicBezTo>
                <a:lnTo>
                  <a:pt x="238991" y="607868"/>
                </a:lnTo>
                <a:cubicBezTo>
                  <a:pt x="189634" y="442480"/>
                  <a:pt x="142875" y="287482"/>
                  <a:pt x="91786" y="124691"/>
                </a:cubicBezTo>
                <a:cubicBezTo>
                  <a:pt x="69273" y="52821"/>
                  <a:pt x="53686" y="39832"/>
                  <a:pt x="0" y="32039"/>
                </a:cubicBezTo>
                <a:lnTo>
                  <a:pt x="0" y="0"/>
                </a:lnTo>
                <a:lnTo>
                  <a:pt x="272761" y="0"/>
                </a:lnTo>
                <a:lnTo>
                  <a:pt x="272761" y="32039"/>
                </a:lnTo>
                <a:cubicBezTo>
                  <a:pt x="202623" y="40698"/>
                  <a:pt x="201757" y="52821"/>
                  <a:pt x="214746" y="100446"/>
                </a:cubicBezTo>
                <a:cubicBezTo>
                  <a:pt x="245052" y="207818"/>
                  <a:pt x="276225" y="315191"/>
                  <a:pt x="308264" y="417368"/>
                </a:cubicBezTo>
                <a:lnTo>
                  <a:pt x="309996" y="417368"/>
                </a:lnTo>
                <a:cubicBezTo>
                  <a:pt x="353291" y="286616"/>
                  <a:pt x="399184" y="147205"/>
                  <a:pt x="442480" y="6061"/>
                </a:cubicBezTo>
                <a:lnTo>
                  <a:pt x="486641" y="6061"/>
                </a:lnTo>
                <a:cubicBezTo>
                  <a:pt x="538595" y="146339"/>
                  <a:pt x="590550" y="286616"/>
                  <a:pt x="641639" y="421698"/>
                </a:cubicBezTo>
                <a:lnTo>
                  <a:pt x="643371" y="421698"/>
                </a:lnTo>
                <a:cubicBezTo>
                  <a:pt x="678873" y="308264"/>
                  <a:pt x="716973" y="164523"/>
                  <a:pt x="729961" y="111702"/>
                </a:cubicBezTo>
                <a:cubicBezTo>
                  <a:pt x="742950" y="56284"/>
                  <a:pt x="738621" y="40698"/>
                  <a:pt x="663286" y="33771"/>
                </a:cubicBezTo>
                <a:lnTo>
                  <a:pt x="663286" y="1732"/>
                </a:lnTo>
                <a:lnTo>
                  <a:pt x="879764" y="1732"/>
                </a:lnTo>
                <a:lnTo>
                  <a:pt x="879764" y="31173"/>
                </a:lnTo>
                <a:close/>
              </a:path>
            </a:pathLst>
          </a:custGeom>
          <a:solidFill>
            <a:srgbClr val="FFFFFF"/>
          </a:solidFill>
          <a:ln w="8653" cap="flat">
            <a:noFill/>
            <a:prstDash val="solid"/>
            <a:miter/>
          </a:ln>
        </p:spPr>
        <p:txBody>
          <a:bodyPr rtlCol="0" anchor="ctr"/>
          <a:lstStyle/>
          <a:p>
            <a:endParaRPr lang="en-US" dirty="0"/>
          </a:p>
        </p:txBody>
      </p:sp>
      <p:sp>
        <p:nvSpPr>
          <p:cNvPr id="23" name="Rectangle 22">
            <a:extLst>
              <a:ext uri="{FF2B5EF4-FFF2-40B4-BE49-F238E27FC236}">
                <a16:creationId xmlns:a16="http://schemas.microsoft.com/office/drawing/2014/main" id="{9B883389-D246-EC9D-51EE-2FB918966C41}"/>
              </a:ext>
            </a:extLst>
          </p:cNvPr>
          <p:cNvSpPr/>
          <p:nvPr/>
        </p:nvSpPr>
        <p:spPr>
          <a:xfrm flipV="1">
            <a:off x="0" y="0"/>
            <a:ext cx="6099048" cy="91440"/>
          </a:xfrm>
          <a:prstGeom prst="rect">
            <a:avLst/>
          </a:prstGeom>
          <a:solidFill>
            <a:srgbClr val="AD590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4" name="Rectangle 23">
            <a:extLst>
              <a:ext uri="{FF2B5EF4-FFF2-40B4-BE49-F238E27FC236}">
                <a16:creationId xmlns:a16="http://schemas.microsoft.com/office/drawing/2014/main" id="{7D8507E1-E8FC-1A26-84E5-2C3C5267F797}"/>
              </a:ext>
            </a:extLst>
          </p:cNvPr>
          <p:cNvSpPr/>
          <p:nvPr/>
        </p:nvSpPr>
        <p:spPr>
          <a:xfrm flipV="1">
            <a:off x="6092952" y="0"/>
            <a:ext cx="6099048" cy="91440"/>
          </a:xfrm>
          <a:prstGeom prst="rect">
            <a:avLst/>
          </a:prstGeom>
          <a:solidFill>
            <a:srgbClr val="AD230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5" name="Rectangle 24">
            <a:extLst>
              <a:ext uri="{FF2B5EF4-FFF2-40B4-BE49-F238E27FC236}">
                <a16:creationId xmlns:a16="http://schemas.microsoft.com/office/drawing/2014/main" id="{5BCB6A4F-6460-E041-D8B3-5B4FE6FCB5B7}"/>
              </a:ext>
            </a:extLst>
          </p:cNvPr>
          <p:cNvSpPr/>
          <p:nvPr/>
        </p:nvSpPr>
        <p:spPr>
          <a:xfrm rot="10800000" flipV="1">
            <a:off x="0" y="6766558"/>
            <a:ext cx="6099048" cy="91440"/>
          </a:xfrm>
          <a:prstGeom prst="rect">
            <a:avLst/>
          </a:prstGeom>
          <a:solidFill>
            <a:srgbClr val="007A8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6" name="Rectangle 25">
            <a:extLst>
              <a:ext uri="{FF2B5EF4-FFF2-40B4-BE49-F238E27FC236}">
                <a16:creationId xmlns:a16="http://schemas.microsoft.com/office/drawing/2014/main" id="{9EB44438-C573-0C5B-D45E-83204DCC93D6}"/>
              </a:ext>
            </a:extLst>
          </p:cNvPr>
          <p:cNvSpPr/>
          <p:nvPr/>
        </p:nvSpPr>
        <p:spPr>
          <a:xfrm rot="10800000" flipV="1">
            <a:off x="6092952" y="6766558"/>
            <a:ext cx="6099048" cy="91440"/>
          </a:xfrm>
          <a:prstGeom prst="rect">
            <a:avLst/>
          </a:prstGeom>
          <a:solidFill>
            <a:srgbClr val="35323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224308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grpId="0" nodeType="withEffect">
                                  <p:stCondLst>
                                    <p:cond delay="0"/>
                                  </p:stCondLst>
                                  <p:iterate type="lt">
                                    <p:tmAbs val="0"/>
                                  </p:iterate>
                                  <p:childTnLst>
                                    <p:set>
                                      <p:cBhvr>
                                        <p:cTn id="6" dur="indefinite"/>
                                        <p:tgtEl>
                                          <p:spTgt spid="101"/>
                                        </p:tgtEl>
                                        <p:attrNameLst>
                                          <p:attrName>style.opacity</p:attrName>
                                        </p:attrNameLst>
                                      </p:cBhvr>
                                      <p:to>
                                        <p:strVal val="0.5"/>
                                      </p:to>
                                    </p:set>
                                    <p:animEffect filter="image" prLst="opacity: 0.5">
                                      <p:cBhvr rctx="IE">
                                        <p:cTn id="7" dur="indefinite"/>
                                        <p:tgtEl>
                                          <p:spTgt spid="101"/>
                                        </p:tgtEl>
                                      </p:cBhvr>
                                    </p:animEffect>
                                  </p:childTnLst>
                                </p:cTn>
                              </p:par>
                              <p:par>
                                <p:cTn id="8" presetID="9" presetClass="emph" presetSubtype="0" grpId="0" nodeType="withEffect">
                                  <p:stCondLst>
                                    <p:cond delay="0"/>
                                  </p:stCondLst>
                                  <p:childTnLst>
                                    <p:set>
                                      <p:cBhvr>
                                        <p:cTn id="9" dur="indefinite"/>
                                        <p:tgtEl>
                                          <p:spTgt spid="102"/>
                                        </p:tgtEl>
                                        <p:attrNameLst>
                                          <p:attrName>style.opacity</p:attrName>
                                        </p:attrNameLst>
                                      </p:cBhvr>
                                      <p:to>
                                        <p:strVal val="0.5"/>
                                      </p:to>
                                    </p:set>
                                    <p:animEffect filter="image" prLst="opacity: 0.5">
                                      <p:cBhvr rctx="IE">
                                        <p:cTn id="10" dur="indefinite"/>
                                        <p:tgtEl>
                                          <p:spTgt spid="102"/>
                                        </p:tgtEl>
                                      </p:cBhvr>
                                    </p:animEffect>
                                  </p:childTnLst>
                                </p:cTn>
                              </p:par>
                              <p:par>
                                <p:cTn id="11" presetID="9" presetClass="emph" presetSubtype="0" grpId="0" nodeType="withEffect">
                                  <p:stCondLst>
                                    <p:cond delay="0"/>
                                  </p:stCondLst>
                                  <p:childTnLst>
                                    <p:set>
                                      <p:cBhvr>
                                        <p:cTn id="12" dur="indefinite"/>
                                        <p:tgtEl>
                                          <p:spTgt spid="111"/>
                                        </p:tgtEl>
                                        <p:attrNameLst>
                                          <p:attrName>style.opacity</p:attrName>
                                        </p:attrNameLst>
                                      </p:cBhvr>
                                      <p:to>
                                        <p:strVal val="0.5"/>
                                      </p:to>
                                    </p:set>
                                    <p:animEffect filter="image" prLst="opacity: 0.5">
                                      <p:cBhvr rctx="IE">
                                        <p:cTn id="13" dur="indefinite"/>
                                        <p:tgtEl>
                                          <p:spTgt spid="111"/>
                                        </p:tgtEl>
                                      </p:cBhvr>
                                    </p:animEffect>
                                  </p:childTnLst>
                                </p:cTn>
                              </p:par>
                              <p:par>
                                <p:cTn id="14" presetID="9" presetClass="emph" presetSubtype="0" grpId="0" nodeType="withEffect">
                                  <p:stCondLst>
                                    <p:cond delay="0"/>
                                  </p:stCondLst>
                                  <p:childTnLst>
                                    <p:set>
                                      <p:cBhvr>
                                        <p:cTn id="15" dur="indefinite"/>
                                        <p:tgtEl>
                                          <p:spTgt spid="110"/>
                                        </p:tgtEl>
                                        <p:attrNameLst>
                                          <p:attrName>style.opacity</p:attrName>
                                        </p:attrNameLst>
                                      </p:cBhvr>
                                      <p:to>
                                        <p:strVal val="0.5"/>
                                      </p:to>
                                    </p:set>
                                    <p:animEffect filter="image" prLst="opacity: 0.5">
                                      <p:cBhvr rctx="IE">
                                        <p:cTn id="16" dur="indefinite"/>
                                        <p:tgtEl>
                                          <p:spTgt spid="110"/>
                                        </p:tgtEl>
                                      </p:cBhvr>
                                    </p:animEffect>
                                  </p:childTnLst>
                                </p:cTn>
                              </p:par>
                              <p:par>
                                <p:cTn id="17" presetID="9" presetClass="emph" presetSubtype="0" grpId="0" nodeType="withEffect">
                                  <p:stCondLst>
                                    <p:cond delay="0"/>
                                  </p:stCondLst>
                                  <p:childTnLst>
                                    <p:set>
                                      <p:cBhvr>
                                        <p:cTn id="18" dur="indefinite"/>
                                        <p:tgtEl>
                                          <p:spTgt spid="113"/>
                                        </p:tgtEl>
                                        <p:attrNameLst>
                                          <p:attrName>style.opacity</p:attrName>
                                        </p:attrNameLst>
                                      </p:cBhvr>
                                      <p:to>
                                        <p:strVal val="0.5"/>
                                      </p:to>
                                    </p:set>
                                    <p:animEffect filter="image" prLst="opacity: 0.5">
                                      <p:cBhvr rctx="IE">
                                        <p:cTn id="19" dur="indefinite"/>
                                        <p:tgtEl>
                                          <p:spTgt spid="113"/>
                                        </p:tgtEl>
                                      </p:cBhvr>
                                    </p:animEffect>
                                  </p:childTnLst>
                                </p:cTn>
                              </p:par>
                              <p:par>
                                <p:cTn id="20" presetID="9" presetClass="emph" presetSubtype="0" grpId="0" nodeType="withEffect">
                                  <p:stCondLst>
                                    <p:cond delay="0"/>
                                  </p:stCondLst>
                                  <p:childTnLst>
                                    <p:set>
                                      <p:cBhvr>
                                        <p:cTn id="21" dur="indefinite"/>
                                        <p:tgtEl>
                                          <p:spTgt spid="109"/>
                                        </p:tgtEl>
                                        <p:attrNameLst>
                                          <p:attrName>style.opacity</p:attrName>
                                        </p:attrNameLst>
                                      </p:cBhvr>
                                      <p:to>
                                        <p:strVal val="0.5"/>
                                      </p:to>
                                    </p:set>
                                    <p:animEffect filter="image" prLst="opacity: 0.5">
                                      <p:cBhvr rctx="IE">
                                        <p:cTn id="22" dur="indefinite"/>
                                        <p:tgtEl>
                                          <p:spTgt spid="109"/>
                                        </p:tgtEl>
                                      </p:cBhvr>
                                    </p:animEffect>
                                  </p:childTnLst>
                                </p:cTn>
                              </p:par>
                              <p:par>
                                <p:cTn id="23" presetID="9" presetClass="emph" presetSubtype="0" grpId="0" nodeType="withEffect">
                                  <p:stCondLst>
                                    <p:cond delay="0"/>
                                  </p:stCondLst>
                                  <p:childTnLst>
                                    <p:set>
                                      <p:cBhvr>
                                        <p:cTn id="24" dur="indefinite"/>
                                        <p:tgtEl>
                                          <p:spTgt spid="112"/>
                                        </p:tgtEl>
                                        <p:attrNameLst>
                                          <p:attrName>style.opacity</p:attrName>
                                        </p:attrNameLst>
                                      </p:cBhvr>
                                      <p:to>
                                        <p:strVal val="0.5"/>
                                      </p:to>
                                    </p:set>
                                    <p:animEffect filter="image" prLst="opacity: 0.5">
                                      <p:cBhvr rctx="IE">
                                        <p:cTn id="25" dur="indefinite"/>
                                        <p:tgtEl>
                                          <p:spTgt spid="112"/>
                                        </p:tgtEl>
                                      </p:cBhvr>
                                    </p:animEffect>
                                  </p:childTnLst>
                                </p:cTn>
                              </p:par>
                              <p:par>
                                <p:cTn id="26" presetID="9" presetClass="emph" presetSubtype="0" grpId="0" nodeType="withEffect">
                                  <p:stCondLst>
                                    <p:cond delay="0"/>
                                  </p:stCondLst>
                                  <p:childTnLst>
                                    <p:set>
                                      <p:cBhvr>
                                        <p:cTn id="27" dur="indefinite"/>
                                        <p:tgtEl>
                                          <p:spTgt spid="114"/>
                                        </p:tgtEl>
                                        <p:attrNameLst>
                                          <p:attrName>style.opacity</p:attrName>
                                        </p:attrNameLst>
                                      </p:cBhvr>
                                      <p:to>
                                        <p:strVal val="0.5"/>
                                      </p:to>
                                    </p:set>
                                    <p:animEffect filter="image" prLst="opacity: 0.5">
                                      <p:cBhvr rctx="IE">
                                        <p:cTn id="28" dur="indefinite"/>
                                        <p:tgtEl>
                                          <p:spTgt spid="114"/>
                                        </p:tgtEl>
                                      </p:cBhvr>
                                    </p:animEffec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0" nodeType="clickEffect">
                                  <p:stCondLst>
                                    <p:cond delay="0"/>
                                  </p:stCondLst>
                                  <p:childTnLst>
                                    <p:set>
                                      <p:cBhvr>
                                        <p:cTn id="32" dur="1" fill="hold">
                                          <p:stCondLst>
                                            <p:cond delay="0"/>
                                          </p:stCondLst>
                                        </p:cTn>
                                        <p:tgtEl>
                                          <p:spTgt spid="18"/>
                                        </p:tgtEl>
                                        <p:attrNameLst>
                                          <p:attrName>style.visibility</p:attrName>
                                        </p:attrNameLst>
                                      </p:cBhvr>
                                      <p:to>
                                        <p:strVal val="hidden"/>
                                      </p:to>
                                    </p:set>
                                  </p:childTnLst>
                                </p:cTn>
                              </p:par>
                              <p:par>
                                <p:cTn id="33" presetID="1" presetClass="exit" presetSubtype="0" fill="hold" grpId="0" nodeType="withEffect">
                                  <p:stCondLst>
                                    <p:cond delay="0"/>
                                  </p:stCondLst>
                                  <p:childTnLst>
                                    <p:set>
                                      <p:cBhvr>
                                        <p:cTn id="34" dur="1" fill="hold">
                                          <p:stCondLst>
                                            <p:cond delay="0"/>
                                          </p:stCondLst>
                                        </p:cTn>
                                        <p:tgtEl>
                                          <p:spTgt spid="19"/>
                                        </p:tgtEl>
                                        <p:attrNameLst>
                                          <p:attrName>style.visibility</p:attrName>
                                        </p:attrNameLst>
                                      </p:cBhvr>
                                      <p:to>
                                        <p:strVal val="hidden"/>
                                      </p:to>
                                    </p:set>
                                  </p:childTnLst>
                                </p:cTn>
                              </p:par>
                              <p:par>
                                <p:cTn id="35" presetID="1" presetClass="exit" presetSubtype="0" fill="hold" grpId="0" nodeType="withEffect">
                                  <p:stCondLst>
                                    <p:cond delay="0"/>
                                  </p:stCondLst>
                                  <p:childTnLst>
                                    <p:set>
                                      <p:cBhvr>
                                        <p:cTn id="36" dur="1" fill="hold">
                                          <p:stCondLst>
                                            <p:cond delay="0"/>
                                          </p:stCondLst>
                                        </p:cTn>
                                        <p:tgtEl>
                                          <p:spTgt spid="21"/>
                                        </p:tgtEl>
                                        <p:attrNameLst>
                                          <p:attrName>style.visibility</p:attrName>
                                        </p:attrNameLst>
                                      </p:cBhvr>
                                      <p:to>
                                        <p:strVal val="hidden"/>
                                      </p:to>
                                    </p:set>
                                  </p:childTnLst>
                                </p:cTn>
                              </p:par>
                              <p:par>
                                <p:cTn id="37" presetID="1" presetClass="exit" presetSubtype="0" fill="hold" grpId="0" nodeType="withEffect">
                                  <p:stCondLst>
                                    <p:cond delay="0"/>
                                  </p:stCondLst>
                                  <p:childTnLst>
                                    <p:set>
                                      <p:cBhvr>
                                        <p:cTn id="38" dur="1" fill="hold">
                                          <p:stCondLst>
                                            <p:cond delay="0"/>
                                          </p:stCondLst>
                                        </p:cTn>
                                        <p:tgtEl>
                                          <p:spTgt spid="20"/>
                                        </p:tgtEl>
                                        <p:attrNameLst>
                                          <p:attrName>style.visibility</p:attrName>
                                        </p:attrNameLst>
                                      </p:cBhvr>
                                      <p:to>
                                        <p:strVal val="hidden"/>
                                      </p:to>
                                    </p:set>
                                  </p:childTnLst>
                                </p:cTn>
                              </p:par>
                              <p:par>
                                <p:cTn id="39" presetID="6" presetClass="emph" presetSubtype="0" autoRev="1" fill="hold" nodeType="withEffect">
                                  <p:stCondLst>
                                    <p:cond delay="0"/>
                                  </p:stCondLst>
                                  <p:childTnLst>
                                    <p:animScale>
                                      <p:cBhvr>
                                        <p:cTn id="40" dur="1500" fill="hold"/>
                                        <p:tgtEl>
                                          <p:spTgt spid="2"/>
                                        </p:tgtEl>
                                      </p:cBhvr>
                                      <p:by x="150000" y="150000"/>
                                    </p:animScale>
                                  </p:childTnLst>
                                </p:cTn>
                              </p:par>
                              <p:par>
                                <p:cTn id="41" presetID="2" presetClass="entr" presetSubtype="9" decel="50000" fill="hold" grpId="0" nodeType="with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1000" fill="hold"/>
                                        <p:tgtEl>
                                          <p:spTgt spid="11"/>
                                        </p:tgtEl>
                                        <p:attrNameLst>
                                          <p:attrName>ppt_x</p:attrName>
                                        </p:attrNameLst>
                                      </p:cBhvr>
                                      <p:tavLst>
                                        <p:tav tm="0">
                                          <p:val>
                                            <p:strVal val="0-#ppt_w/2"/>
                                          </p:val>
                                        </p:tav>
                                        <p:tav tm="100000">
                                          <p:val>
                                            <p:strVal val="#ppt_x"/>
                                          </p:val>
                                        </p:tav>
                                      </p:tavLst>
                                    </p:anim>
                                    <p:anim calcmode="lin" valueType="num">
                                      <p:cBhvr additive="base">
                                        <p:cTn id="44" dur="1000" fill="hold"/>
                                        <p:tgtEl>
                                          <p:spTgt spid="11"/>
                                        </p:tgtEl>
                                        <p:attrNameLst>
                                          <p:attrName>ppt_y</p:attrName>
                                        </p:attrNameLst>
                                      </p:cBhvr>
                                      <p:tavLst>
                                        <p:tav tm="0">
                                          <p:val>
                                            <p:strVal val="0-#ppt_h/2"/>
                                          </p:val>
                                        </p:tav>
                                        <p:tav tm="100000">
                                          <p:val>
                                            <p:strVal val="#ppt_y"/>
                                          </p:val>
                                        </p:tav>
                                      </p:tavLst>
                                    </p:anim>
                                  </p:childTnLst>
                                </p:cTn>
                              </p:par>
                              <p:par>
                                <p:cTn id="45" presetID="2" presetClass="entr" presetSubtype="3" decel="50000" fill="hold" grpId="0" nodeType="withEffect">
                                  <p:stCondLst>
                                    <p:cond delay="0"/>
                                  </p:stCondLst>
                                  <p:childTnLst>
                                    <p:set>
                                      <p:cBhvr>
                                        <p:cTn id="46" dur="1" fill="hold">
                                          <p:stCondLst>
                                            <p:cond delay="0"/>
                                          </p:stCondLst>
                                        </p:cTn>
                                        <p:tgtEl>
                                          <p:spTgt spid="14"/>
                                        </p:tgtEl>
                                        <p:attrNameLst>
                                          <p:attrName>style.visibility</p:attrName>
                                        </p:attrNameLst>
                                      </p:cBhvr>
                                      <p:to>
                                        <p:strVal val="visible"/>
                                      </p:to>
                                    </p:set>
                                    <p:anim calcmode="lin" valueType="num">
                                      <p:cBhvr additive="base">
                                        <p:cTn id="47" dur="1250" fill="hold"/>
                                        <p:tgtEl>
                                          <p:spTgt spid="14"/>
                                        </p:tgtEl>
                                        <p:attrNameLst>
                                          <p:attrName>ppt_x</p:attrName>
                                        </p:attrNameLst>
                                      </p:cBhvr>
                                      <p:tavLst>
                                        <p:tav tm="0">
                                          <p:val>
                                            <p:strVal val="1+#ppt_w/2"/>
                                          </p:val>
                                        </p:tav>
                                        <p:tav tm="100000">
                                          <p:val>
                                            <p:strVal val="#ppt_x"/>
                                          </p:val>
                                        </p:tav>
                                      </p:tavLst>
                                    </p:anim>
                                    <p:anim calcmode="lin" valueType="num">
                                      <p:cBhvr additive="base">
                                        <p:cTn id="48" dur="1250" fill="hold"/>
                                        <p:tgtEl>
                                          <p:spTgt spid="14"/>
                                        </p:tgtEl>
                                        <p:attrNameLst>
                                          <p:attrName>ppt_y</p:attrName>
                                        </p:attrNameLst>
                                      </p:cBhvr>
                                      <p:tavLst>
                                        <p:tav tm="0">
                                          <p:val>
                                            <p:strVal val="0-#ppt_h/2"/>
                                          </p:val>
                                        </p:tav>
                                        <p:tav tm="100000">
                                          <p:val>
                                            <p:strVal val="#ppt_y"/>
                                          </p:val>
                                        </p:tav>
                                      </p:tavLst>
                                    </p:anim>
                                  </p:childTnLst>
                                </p:cTn>
                              </p:par>
                              <p:par>
                                <p:cTn id="49" presetID="2" presetClass="entr" presetSubtype="12" decel="50000" fill="hold" grpId="0" nodeType="withEffect">
                                  <p:stCondLst>
                                    <p:cond delay="0"/>
                                  </p:stCondLst>
                                  <p:childTnLst>
                                    <p:set>
                                      <p:cBhvr>
                                        <p:cTn id="50" dur="1" fill="hold">
                                          <p:stCondLst>
                                            <p:cond delay="0"/>
                                          </p:stCondLst>
                                        </p:cTn>
                                        <p:tgtEl>
                                          <p:spTgt spid="13"/>
                                        </p:tgtEl>
                                        <p:attrNameLst>
                                          <p:attrName>style.visibility</p:attrName>
                                        </p:attrNameLst>
                                      </p:cBhvr>
                                      <p:to>
                                        <p:strVal val="visible"/>
                                      </p:to>
                                    </p:set>
                                    <p:anim calcmode="lin" valueType="num">
                                      <p:cBhvr additive="base">
                                        <p:cTn id="51" dur="1500" fill="hold"/>
                                        <p:tgtEl>
                                          <p:spTgt spid="13"/>
                                        </p:tgtEl>
                                        <p:attrNameLst>
                                          <p:attrName>ppt_x</p:attrName>
                                        </p:attrNameLst>
                                      </p:cBhvr>
                                      <p:tavLst>
                                        <p:tav tm="0">
                                          <p:val>
                                            <p:strVal val="0-#ppt_w/2"/>
                                          </p:val>
                                        </p:tav>
                                        <p:tav tm="100000">
                                          <p:val>
                                            <p:strVal val="#ppt_x"/>
                                          </p:val>
                                        </p:tav>
                                      </p:tavLst>
                                    </p:anim>
                                    <p:anim calcmode="lin" valueType="num">
                                      <p:cBhvr additive="base">
                                        <p:cTn id="52" dur="1500" fill="hold"/>
                                        <p:tgtEl>
                                          <p:spTgt spid="13"/>
                                        </p:tgtEl>
                                        <p:attrNameLst>
                                          <p:attrName>ppt_y</p:attrName>
                                        </p:attrNameLst>
                                      </p:cBhvr>
                                      <p:tavLst>
                                        <p:tav tm="0">
                                          <p:val>
                                            <p:strVal val="1+#ppt_h/2"/>
                                          </p:val>
                                        </p:tav>
                                        <p:tav tm="100000">
                                          <p:val>
                                            <p:strVal val="#ppt_y"/>
                                          </p:val>
                                        </p:tav>
                                      </p:tavLst>
                                    </p:anim>
                                  </p:childTnLst>
                                </p:cTn>
                              </p:par>
                              <p:par>
                                <p:cTn id="53" presetID="2" presetClass="entr" presetSubtype="6" fill="hold" grpId="0" nodeType="with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1750" fill="hold"/>
                                        <p:tgtEl>
                                          <p:spTgt spid="12"/>
                                        </p:tgtEl>
                                        <p:attrNameLst>
                                          <p:attrName>ppt_x</p:attrName>
                                        </p:attrNameLst>
                                      </p:cBhvr>
                                      <p:tavLst>
                                        <p:tav tm="0">
                                          <p:val>
                                            <p:strVal val="1+#ppt_w/2"/>
                                          </p:val>
                                        </p:tav>
                                        <p:tav tm="100000">
                                          <p:val>
                                            <p:strVal val="#ppt_x"/>
                                          </p:val>
                                        </p:tav>
                                      </p:tavLst>
                                    </p:anim>
                                    <p:anim calcmode="lin" valueType="num">
                                      <p:cBhvr additive="base">
                                        <p:cTn id="56" dur="175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9" presetClass="emph" presetSubtype="0" grpId="1" nodeType="clickEffect">
                                  <p:stCondLst>
                                    <p:cond delay="0"/>
                                  </p:stCondLst>
                                  <p:endCondLst>
                                    <p:cond evt="onNext" delay="0">
                                      <p:tgtEl>
                                        <p:sldTgt/>
                                      </p:tgtEl>
                                    </p:cond>
                                  </p:endCondLst>
                                  <p:iterate type="lt">
                                    <p:tmAbs val="0"/>
                                  </p:iterate>
                                  <p:childTnLst>
                                    <p:set>
                                      <p:cBhvr>
                                        <p:cTn id="60" dur="indefinite"/>
                                        <p:tgtEl>
                                          <p:spTgt spid="101"/>
                                        </p:tgtEl>
                                        <p:attrNameLst>
                                          <p:attrName>style.opacity</p:attrName>
                                        </p:attrNameLst>
                                      </p:cBhvr>
                                      <p:to>
                                        <p:strVal val="1"/>
                                      </p:to>
                                    </p:set>
                                    <p:animEffect filter="image" prLst="opacity: 1">
                                      <p:cBhvr rctx="IE">
                                        <p:cTn id="61" dur="indefinite"/>
                                        <p:tgtEl>
                                          <p:spTgt spid="101"/>
                                        </p:tgtEl>
                                      </p:cBhvr>
                                    </p:animEffect>
                                  </p:childTnLst>
                                </p:cTn>
                              </p:par>
                              <p:par>
                                <p:cTn id="62" presetID="9" presetClass="emph" presetSubtype="0" grpId="1" nodeType="withEffect">
                                  <p:stCondLst>
                                    <p:cond delay="0"/>
                                  </p:stCondLst>
                                  <p:endCondLst>
                                    <p:cond evt="onNext" delay="0">
                                      <p:tgtEl>
                                        <p:sldTgt/>
                                      </p:tgtEl>
                                    </p:cond>
                                  </p:endCondLst>
                                  <p:childTnLst>
                                    <p:set>
                                      <p:cBhvr>
                                        <p:cTn id="63" dur="indefinite"/>
                                        <p:tgtEl>
                                          <p:spTgt spid="110"/>
                                        </p:tgtEl>
                                        <p:attrNameLst>
                                          <p:attrName>style.opacity</p:attrName>
                                        </p:attrNameLst>
                                      </p:cBhvr>
                                      <p:to>
                                        <p:strVal val="1"/>
                                      </p:to>
                                    </p:set>
                                    <p:animEffect filter="image" prLst="opacity: 1">
                                      <p:cBhvr rctx="IE">
                                        <p:cTn id="64" dur="indefinite"/>
                                        <p:tgtEl>
                                          <p:spTgt spid="110"/>
                                        </p:tgtEl>
                                      </p:cBhvr>
                                    </p:animEffect>
                                  </p:childTnLst>
                                </p:cTn>
                              </p:par>
                              <p:par>
                                <p:cTn id="65" presetID="9" presetClass="entr" presetSubtype="0" fill="hold" grpId="1" nodeType="withEffect">
                                  <p:stCondLst>
                                    <p:cond delay="500"/>
                                  </p:stCondLst>
                                  <p:childTnLst>
                                    <p:set>
                                      <p:cBhvr>
                                        <p:cTn id="66" dur="1" fill="hold">
                                          <p:stCondLst>
                                            <p:cond delay="0"/>
                                          </p:stCondLst>
                                        </p:cTn>
                                        <p:tgtEl>
                                          <p:spTgt spid="18"/>
                                        </p:tgtEl>
                                        <p:attrNameLst>
                                          <p:attrName>style.visibility</p:attrName>
                                        </p:attrNameLst>
                                      </p:cBhvr>
                                      <p:to>
                                        <p:strVal val="visible"/>
                                      </p:to>
                                    </p:set>
                                    <p:animEffect transition="in" filter="dissolve">
                                      <p:cBhvr>
                                        <p:cTn id="67" dur="2000"/>
                                        <p:tgtEl>
                                          <p:spTgt spid="18"/>
                                        </p:tgtEl>
                                      </p:cBhvr>
                                    </p:animEffect>
                                  </p:childTnLst>
                                </p:cTn>
                              </p:par>
                              <p:par>
                                <p:cTn id="68" presetID="1" presetClass="emph" presetSubtype="2" fill="hold" nodeType="withEffect">
                                  <p:stCondLst>
                                    <p:cond delay="500"/>
                                  </p:stCondLst>
                                  <p:childTnLst>
                                    <p:animClr clrSpc="rgb" dir="cw">
                                      <p:cBhvr>
                                        <p:cTn id="69" dur="2000" fill="hold"/>
                                        <p:tgtEl>
                                          <p:spTgt spid="14"/>
                                        </p:tgtEl>
                                        <p:attrNameLst>
                                          <p:attrName>fillcolor</p:attrName>
                                        </p:attrNameLst>
                                      </p:cBhvr>
                                      <p:to>
                                        <a:srgbClr val="FF5A04"/>
                                      </p:to>
                                    </p:animClr>
                                    <p:set>
                                      <p:cBhvr>
                                        <p:cTn id="70" dur="2000" fill="hold"/>
                                        <p:tgtEl>
                                          <p:spTgt spid="14"/>
                                        </p:tgtEl>
                                        <p:attrNameLst>
                                          <p:attrName>fill.type</p:attrName>
                                        </p:attrNameLst>
                                      </p:cBhvr>
                                      <p:to>
                                        <p:strVal val="solid"/>
                                      </p:to>
                                    </p:set>
                                    <p:set>
                                      <p:cBhvr>
                                        <p:cTn id="71" dur="2000" fill="hold"/>
                                        <p:tgtEl>
                                          <p:spTgt spid="14"/>
                                        </p:tgtEl>
                                        <p:attrNameLst>
                                          <p:attrName>fill.on</p:attrName>
                                        </p:attrNameLst>
                                      </p:cBhvr>
                                      <p:to>
                                        <p:strVal val="true"/>
                                      </p:to>
                                    </p:set>
                                  </p:childTnLst>
                                </p:cTn>
                              </p:par>
                              <p:par>
                                <p:cTn id="72" presetID="1" presetClass="emph" presetSubtype="2" fill="hold" nodeType="withEffect">
                                  <p:stCondLst>
                                    <p:cond delay="0"/>
                                  </p:stCondLst>
                                  <p:childTnLst>
                                    <p:animClr clrSpc="rgb" dir="cw">
                                      <p:cBhvr>
                                        <p:cTn id="73" dur="2000" fill="hold"/>
                                        <p:tgtEl>
                                          <p:spTgt spid="13"/>
                                        </p:tgtEl>
                                        <p:attrNameLst>
                                          <p:attrName>fillcolor</p:attrName>
                                        </p:attrNameLst>
                                      </p:cBhvr>
                                      <p:to>
                                        <a:srgbClr val="00C7D2"/>
                                      </p:to>
                                    </p:animClr>
                                    <p:set>
                                      <p:cBhvr>
                                        <p:cTn id="74" dur="2000" fill="hold"/>
                                        <p:tgtEl>
                                          <p:spTgt spid="13"/>
                                        </p:tgtEl>
                                        <p:attrNameLst>
                                          <p:attrName>fill.type</p:attrName>
                                        </p:attrNameLst>
                                      </p:cBhvr>
                                      <p:to>
                                        <p:strVal val="solid"/>
                                      </p:to>
                                    </p:set>
                                    <p:set>
                                      <p:cBhvr>
                                        <p:cTn id="75" dur="2000" fill="hold"/>
                                        <p:tgtEl>
                                          <p:spTgt spid="13"/>
                                        </p:tgtEl>
                                        <p:attrNameLst>
                                          <p:attrName>fill.on</p:attrName>
                                        </p:attrNameLst>
                                      </p:cBhvr>
                                      <p:to>
                                        <p:strVal val="true"/>
                                      </p:to>
                                    </p:set>
                                  </p:childTnLst>
                                </p:cTn>
                              </p:par>
                              <p:par>
                                <p:cTn id="76" presetID="1" presetClass="emph" presetSubtype="2" fill="hold" nodeType="withEffect">
                                  <p:stCondLst>
                                    <p:cond delay="0"/>
                                  </p:stCondLst>
                                  <p:childTnLst>
                                    <p:animClr clrSpc="rgb" dir="cw">
                                      <p:cBhvr>
                                        <p:cTn id="77" dur="2000" fill="hold"/>
                                        <p:tgtEl>
                                          <p:spTgt spid="12"/>
                                        </p:tgtEl>
                                        <p:attrNameLst>
                                          <p:attrName>fillcolor</p:attrName>
                                        </p:attrNameLst>
                                      </p:cBhvr>
                                      <p:to>
                                        <a:srgbClr val="7E7979"/>
                                      </p:to>
                                    </p:animClr>
                                    <p:set>
                                      <p:cBhvr>
                                        <p:cTn id="78" dur="2000" fill="hold"/>
                                        <p:tgtEl>
                                          <p:spTgt spid="12"/>
                                        </p:tgtEl>
                                        <p:attrNameLst>
                                          <p:attrName>fill.type</p:attrName>
                                        </p:attrNameLst>
                                      </p:cBhvr>
                                      <p:to>
                                        <p:strVal val="solid"/>
                                      </p:to>
                                    </p:set>
                                    <p:set>
                                      <p:cBhvr>
                                        <p:cTn id="79" dur="2000" fill="hold"/>
                                        <p:tgtEl>
                                          <p:spTgt spid="12"/>
                                        </p:tgtEl>
                                        <p:attrNameLst>
                                          <p:attrName>fill.on</p:attrName>
                                        </p:attrNameLst>
                                      </p:cBhvr>
                                      <p:to>
                                        <p:strVal val="true"/>
                                      </p:to>
                                    </p:set>
                                  </p:childTnLst>
                                </p:cTn>
                              </p:par>
                            </p:childTnLst>
                          </p:cTn>
                        </p:par>
                      </p:childTnLst>
                    </p:cTn>
                  </p:par>
                  <p:par>
                    <p:cTn id="80" fill="hold">
                      <p:stCondLst>
                        <p:cond delay="indefinite"/>
                      </p:stCondLst>
                      <p:childTnLst>
                        <p:par>
                          <p:cTn id="81" fill="hold">
                            <p:stCondLst>
                              <p:cond delay="0"/>
                            </p:stCondLst>
                            <p:childTnLst>
                              <p:par>
                                <p:cTn id="82" presetID="9" presetClass="emph" presetSubtype="0" grpId="1" nodeType="clickEffect">
                                  <p:stCondLst>
                                    <p:cond delay="0"/>
                                  </p:stCondLst>
                                  <p:endCondLst>
                                    <p:cond evt="onNext" delay="0">
                                      <p:tgtEl>
                                        <p:sldTgt/>
                                      </p:tgtEl>
                                    </p:cond>
                                  </p:endCondLst>
                                  <p:childTnLst>
                                    <p:set>
                                      <p:cBhvr>
                                        <p:cTn id="83" dur="indefinite"/>
                                        <p:tgtEl>
                                          <p:spTgt spid="102"/>
                                        </p:tgtEl>
                                        <p:attrNameLst>
                                          <p:attrName>style.opacity</p:attrName>
                                        </p:attrNameLst>
                                      </p:cBhvr>
                                      <p:to>
                                        <p:strVal val="1"/>
                                      </p:to>
                                    </p:set>
                                    <p:animEffect filter="image" prLst="opacity: 1">
                                      <p:cBhvr rctx="IE">
                                        <p:cTn id="84" dur="indefinite"/>
                                        <p:tgtEl>
                                          <p:spTgt spid="102"/>
                                        </p:tgtEl>
                                      </p:cBhvr>
                                    </p:animEffect>
                                  </p:childTnLst>
                                </p:cTn>
                              </p:par>
                              <p:par>
                                <p:cTn id="85" presetID="9" presetClass="emph" presetSubtype="0" grpId="1" nodeType="withEffect">
                                  <p:stCondLst>
                                    <p:cond delay="0"/>
                                  </p:stCondLst>
                                  <p:endCondLst>
                                    <p:cond evt="onNext" delay="0">
                                      <p:tgtEl>
                                        <p:sldTgt/>
                                      </p:tgtEl>
                                    </p:cond>
                                  </p:endCondLst>
                                  <p:childTnLst>
                                    <p:set>
                                      <p:cBhvr>
                                        <p:cTn id="86" dur="indefinite"/>
                                        <p:tgtEl>
                                          <p:spTgt spid="111"/>
                                        </p:tgtEl>
                                        <p:attrNameLst>
                                          <p:attrName>style.opacity</p:attrName>
                                        </p:attrNameLst>
                                      </p:cBhvr>
                                      <p:to>
                                        <p:strVal val="1"/>
                                      </p:to>
                                    </p:set>
                                    <p:animEffect filter="image" prLst="opacity: 1">
                                      <p:cBhvr rctx="IE">
                                        <p:cTn id="87" dur="indefinite"/>
                                        <p:tgtEl>
                                          <p:spTgt spid="111"/>
                                        </p:tgtEl>
                                      </p:cBhvr>
                                    </p:animEffect>
                                  </p:childTnLst>
                                </p:cTn>
                              </p:par>
                              <p:par>
                                <p:cTn id="88" presetID="9" presetClass="entr" presetSubtype="0" fill="hold" grpId="1" nodeType="withEffect">
                                  <p:stCondLst>
                                    <p:cond delay="500"/>
                                  </p:stCondLst>
                                  <p:childTnLst>
                                    <p:set>
                                      <p:cBhvr>
                                        <p:cTn id="89" dur="1" fill="hold">
                                          <p:stCondLst>
                                            <p:cond delay="0"/>
                                          </p:stCondLst>
                                        </p:cTn>
                                        <p:tgtEl>
                                          <p:spTgt spid="19"/>
                                        </p:tgtEl>
                                        <p:attrNameLst>
                                          <p:attrName>style.visibility</p:attrName>
                                        </p:attrNameLst>
                                      </p:cBhvr>
                                      <p:to>
                                        <p:strVal val="visible"/>
                                      </p:to>
                                    </p:set>
                                    <p:animEffect transition="in" filter="dissolve">
                                      <p:cBhvr>
                                        <p:cTn id="90" dur="2000"/>
                                        <p:tgtEl>
                                          <p:spTgt spid="19"/>
                                        </p:tgtEl>
                                      </p:cBhvr>
                                    </p:animEffect>
                                  </p:childTnLst>
                                </p:cTn>
                              </p:par>
                              <p:par>
                                <p:cTn id="91" presetID="9" presetClass="exit" presetSubtype="0" fill="hold" grpId="2" nodeType="withEffect">
                                  <p:stCondLst>
                                    <p:cond delay="500"/>
                                  </p:stCondLst>
                                  <p:childTnLst>
                                    <p:animEffect transition="out" filter="dissolve">
                                      <p:cBhvr>
                                        <p:cTn id="92" dur="1000"/>
                                        <p:tgtEl>
                                          <p:spTgt spid="18"/>
                                        </p:tgtEl>
                                      </p:cBhvr>
                                    </p:animEffect>
                                    <p:set>
                                      <p:cBhvr>
                                        <p:cTn id="93" dur="1" fill="hold">
                                          <p:stCondLst>
                                            <p:cond delay="999"/>
                                          </p:stCondLst>
                                        </p:cTn>
                                        <p:tgtEl>
                                          <p:spTgt spid="18"/>
                                        </p:tgtEl>
                                        <p:attrNameLst>
                                          <p:attrName>style.visibility</p:attrName>
                                        </p:attrNameLst>
                                      </p:cBhvr>
                                      <p:to>
                                        <p:strVal val="hidden"/>
                                      </p:to>
                                    </p:set>
                                  </p:childTnLst>
                                </p:cTn>
                              </p:par>
                              <p:par>
                                <p:cTn id="94" presetID="1" presetClass="emph" presetSubtype="2" fill="hold" nodeType="withEffect">
                                  <p:stCondLst>
                                    <p:cond delay="0"/>
                                  </p:stCondLst>
                                  <p:childTnLst>
                                    <p:animClr clrSpc="rgb" dir="cw">
                                      <p:cBhvr>
                                        <p:cTn id="95" dur="2000" fill="hold"/>
                                        <p:tgtEl>
                                          <p:spTgt spid="14"/>
                                        </p:tgtEl>
                                        <p:attrNameLst>
                                          <p:attrName>fillcolor</p:attrName>
                                        </p:attrNameLst>
                                      </p:cBhvr>
                                      <p:to>
                                        <a:schemeClr val="bg1"/>
                                      </p:to>
                                    </p:animClr>
                                    <p:set>
                                      <p:cBhvr>
                                        <p:cTn id="96" dur="2000" fill="hold"/>
                                        <p:tgtEl>
                                          <p:spTgt spid="14"/>
                                        </p:tgtEl>
                                        <p:attrNameLst>
                                          <p:attrName>fill.type</p:attrName>
                                        </p:attrNameLst>
                                      </p:cBhvr>
                                      <p:to>
                                        <p:strVal val="solid"/>
                                      </p:to>
                                    </p:set>
                                    <p:set>
                                      <p:cBhvr>
                                        <p:cTn id="97" dur="2000" fill="hold"/>
                                        <p:tgtEl>
                                          <p:spTgt spid="14"/>
                                        </p:tgtEl>
                                        <p:attrNameLst>
                                          <p:attrName>fill.on</p:attrName>
                                        </p:attrNameLst>
                                      </p:cBhvr>
                                      <p:to>
                                        <p:strVal val="true"/>
                                      </p:to>
                                    </p:set>
                                  </p:childTnLst>
                                </p:cTn>
                              </p:par>
                              <p:par>
                                <p:cTn id="98" presetID="1" presetClass="emph" presetSubtype="2" fill="hold" nodeType="withEffect">
                                  <p:stCondLst>
                                    <p:cond delay="0"/>
                                  </p:stCondLst>
                                  <p:childTnLst>
                                    <p:animClr clrSpc="rgb" dir="cw">
                                      <p:cBhvr>
                                        <p:cTn id="99" dur="2000" fill="hold"/>
                                        <p:tgtEl>
                                          <p:spTgt spid="11"/>
                                        </p:tgtEl>
                                        <p:attrNameLst>
                                          <p:attrName>fillcolor</p:attrName>
                                        </p:attrNameLst>
                                      </p:cBhvr>
                                      <p:to>
                                        <a:srgbClr val="F99509"/>
                                      </p:to>
                                    </p:animClr>
                                    <p:set>
                                      <p:cBhvr>
                                        <p:cTn id="100" dur="2000" fill="hold"/>
                                        <p:tgtEl>
                                          <p:spTgt spid="11"/>
                                        </p:tgtEl>
                                        <p:attrNameLst>
                                          <p:attrName>fill.type</p:attrName>
                                        </p:attrNameLst>
                                      </p:cBhvr>
                                      <p:to>
                                        <p:strVal val="solid"/>
                                      </p:to>
                                    </p:set>
                                    <p:set>
                                      <p:cBhvr>
                                        <p:cTn id="101" dur="2000" fill="hold"/>
                                        <p:tgtEl>
                                          <p:spTgt spid="11"/>
                                        </p:tgtEl>
                                        <p:attrNameLst>
                                          <p:attrName>fill.on</p:attrName>
                                        </p:attrNameLst>
                                      </p:cBhvr>
                                      <p:to>
                                        <p:strVal val="true"/>
                                      </p:to>
                                    </p:set>
                                  </p:childTnLst>
                                </p:cTn>
                              </p:par>
                            </p:childTnLst>
                          </p:cTn>
                        </p:par>
                      </p:childTnLst>
                    </p:cTn>
                  </p:par>
                  <p:par>
                    <p:cTn id="102" fill="hold">
                      <p:stCondLst>
                        <p:cond delay="indefinite"/>
                      </p:stCondLst>
                      <p:childTnLst>
                        <p:par>
                          <p:cTn id="103" fill="hold">
                            <p:stCondLst>
                              <p:cond delay="0"/>
                            </p:stCondLst>
                            <p:childTnLst>
                              <p:par>
                                <p:cTn id="104" presetID="9" presetClass="emph" presetSubtype="0" grpId="1" nodeType="clickEffect">
                                  <p:stCondLst>
                                    <p:cond delay="0"/>
                                  </p:stCondLst>
                                  <p:endCondLst>
                                    <p:cond evt="onNext" delay="0">
                                      <p:tgtEl>
                                        <p:sldTgt/>
                                      </p:tgtEl>
                                    </p:cond>
                                  </p:endCondLst>
                                  <p:childTnLst>
                                    <p:set>
                                      <p:cBhvr>
                                        <p:cTn id="105" dur="indefinite"/>
                                        <p:tgtEl>
                                          <p:spTgt spid="113"/>
                                        </p:tgtEl>
                                        <p:attrNameLst>
                                          <p:attrName>style.opacity</p:attrName>
                                        </p:attrNameLst>
                                      </p:cBhvr>
                                      <p:to>
                                        <p:strVal val="1"/>
                                      </p:to>
                                    </p:set>
                                    <p:animEffect filter="image" prLst="opacity: 1">
                                      <p:cBhvr rctx="IE">
                                        <p:cTn id="106" dur="indefinite"/>
                                        <p:tgtEl>
                                          <p:spTgt spid="113"/>
                                        </p:tgtEl>
                                      </p:cBhvr>
                                    </p:animEffect>
                                  </p:childTnLst>
                                </p:cTn>
                              </p:par>
                              <p:par>
                                <p:cTn id="107" presetID="9" presetClass="emph" presetSubtype="0" grpId="1" nodeType="withEffect">
                                  <p:stCondLst>
                                    <p:cond delay="0"/>
                                  </p:stCondLst>
                                  <p:endCondLst>
                                    <p:cond evt="onNext" delay="0">
                                      <p:tgtEl>
                                        <p:sldTgt/>
                                      </p:tgtEl>
                                    </p:cond>
                                  </p:endCondLst>
                                  <p:childTnLst>
                                    <p:set>
                                      <p:cBhvr>
                                        <p:cTn id="108" dur="indefinite"/>
                                        <p:tgtEl>
                                          <p:spTgt spid="109"/>
                                        </p:tgtEl>
                                        <p:attrNameLst>
                                          <p:attrName>style.opacity</p:attrName>
                                        </p:attrNameLst>
                                      </p:cBhvr>
                                      <p:to>
                                        <p:strVal val="1"/>
                                      </p:to>
                                    </p:set>
                                    <p:animEffect filter="image" prLst="opacity: 1">
                                      <p:cBhvr rctx="IE">
                                        <p:cTn id="109" dur="indefinite"/>
                                        <p:tgtEl>
                                          <p:spTgt spid="109"/>
                                        </p:tgtEl>
                                      </p:cBhvr>
                                    </p:animEffect>
                                  </p:childTnLst>
                                </p:cTn>
                              </p:par>
                              <p:par>
                                <p:cTn id="110" presetID="9" presetClass="exit" presetSubtype="0" fill="hold" grpId="2" nodeType="withEffect">
                                  <p:stCondLst>
                                    <p:cond delay="500"/>
                                  </p:stCondLst>
                                  <p:childTnLst>
                                    <p:animEffect transition="out" filter="dissolve">
                                      <p:cBhvr>
                                        <p:cTn id="111" dur="1000"/>
                                        <p:tgtEl>
                                          <p:spTgt spid="19"/>
                                        </p:tgtEl>
                                      </p:cBhvr>
                                    </p:animEffect>
                                    <p:set>
                                      <p:cBhvr>
                                        <p:cTn id="112" dur="1" fill="hold">
                                          <p:stCondLst>
                                            <p:cond delay="999"/>
                                          </p:stCondLst>
                                        </p:cTn>
                                        <p:tgtEl>
                                          <p:spTgt spid="19"/>
                                        </p:tgtEl>
                                        <p:attrNameLst>
                                          <p:attrName>style.visibility</p:attrName>
                                        </p:attrNameLst>
                                      </p:cBhvr>
                                      <p:to>
                                        <p:strVal val="hidden"/>
                                      </p:to>
                                    </p:set>
                                  </p:childTnLst>
                                </p:cTn>
                              </p:par>
                              <p:par>
                                <p:cTn id="113" presetID="9" presetClass="entr" presetSubtype="0" fill="hold" grpId="1" nodeType="withEffect">
                                  <p:stCondLst>
                                    <p:cond delay="500"/>
                                  </p:stCondLst>
                                  <p:childTnLst>
                                    <p:set>
                                      <p:cBhvr>
                                        <p:cTn id="114" dur="1" fill="hold">
                                          <p:stCondLst>
                                            <p:cond delay="0"/>
                                          </p:stCondLst>
                                        </p:cTn>
                                        <p:tgtEl>
                                          <p:spTgt spid="20"/>
                                        </p:tgtEl>
                                        <p:attrNameLst>
                                          <p:attrName>style.visibility</p:attrName>
                                        </p:attrNameLst>
                                      </p:cBhvr>
                                      <p:to>
                                        <p:strVal val="visible"/>
                                      </p:to>
                                    </p:set>
                                    <p:animEffect transition="in" filter="dissolve">
                                      <p:cBhvr>
                                        <p:cTn id="115" dur="2000"/>
                                        <p:tgtEl>
                                          <p:spTgt spid="20"/>
                                        </p:tgtEl>
                                      </p:cBhvr>
                                    </p:animEffect>
                                  </p:childTnLst>
                                </p:cTn>
                              </p:par>
                              <p:par>
                                <p:cTn id="116" presetID="1" presetClass="emph" presetSubtype="2" fill="hold" nodeType="withEffect">
                                  <p:stCondLst>
                                    <p:cond delay="0"/>
                                  </p:stCondLst>
                                  <p:childTnLst>
                                    <p:animClr clrSpc="rgb" dir="cw">
                                      <p:cBhvr>
                                        <p:cTn id="117" dur="2000" fill="hold"/>
                                        <p:tgtEl>
                                          <p:spTgt spid="13"/>
                                        </p:tgtEl>
                                        <p:attrNameLst>
                                          <p:attrName>fillcolor</p:attrName>
                                        </p:attrNameLst>
                                      </p:cBhvr>
                                      <p:to>
                                        <a:schemeClr val="bg1"/>
                                      </p:to>
                                    </p:animClr>
                                    <p:set>
                                      <p:cBhvr>
                                        <p:cTn id="118" dur="2000" fill="hold"/>
                                        <p:tgtEl>
                                          <p:spTgt spid="13"/>
                                        </p:tgtEl>
                                        <p:attrNameLst>
                                          <p:attrName>fill.type</p:attrName>
                                        </p:attrNameLst>
                                      </p:cBhvr>
                                      <p:to>
                                        <p:strVal val="solid"/>
                                      </p:to>
                                    </p:set>
                                    <p:set>
                                      <p:cBhvr>
                                        <p:cTn id="119" dur="2000" fill="hold"/>
                                        <p:tgtEl>
                                          <p:spTgt spid="13"/>
                                        </p:tgtEl>
                                        <p:attrNameLst>
                                          <p:attrName>fill.on</p:attrName>
                                        </p:attrNameLst>
                                      </p:cBhvr>
                                      <p:to>
                                        <p:strVal val="true"/>
                                      </p:to>
                                    </p:set>
                                  </p:childTnLst>
                                </p:cTn>
                              </p:par>
                              <p:par>
                                <p:cTn id="120" presetID="1" presetClass="emph" presetSubtype="2" fill="hold" nodeType="withEffect">
                                  <p:stCondLst>
                                    <p:cond delay="0"/>
                                  </p:stCondLst>
                                  <p:childTnLst>
                                    <p:animClr clrSpc="rgb" dir="cw">
                                      <p:cBhvr>
                                        <p:cTn id="121" dur="2000" fill="hold"/>
                                        <p:tgtEl>
                                          <p:spTgt spid="14"/>
                                        </p:tgtEl>
                                        <p:attrNameLst>
                                          <p:attrName>fillcolor</p:attrName>
                                        </p:attrNameLst>
                                      </p:cBhvr>
                                      <p:to>
                                        <a:srgbClr val="FF5A04"/>
                                      </p:to>
                                    </p:animClr>
                                    <p:set>
                                      <p:cBhvr>
                                        <p:cTn id="122" dur="2000" fill="hold"/>
                                        <p:tgtEl>
                                          <p:spTgt spid="14"/>
                                        </p:tgtEl>
                                        <p:attrNameLst>
                                          <p:attrName>fill.type</p:attrName>
                                        </p:attrNameLst>
                                      </p:cBhvr>
                                      <p:to>
                                        <p:strVal val="solid"/>
                                      </p:to>
                                    </p:set>
                                    <p:set>
                                      <p:cBhvr>
                                        <p:cTn id="123" dur="2000" fill="hold"/>
                                        <p:tgtEl>
                                          <p:spTgt spid="14"/>
                                        </p:tgtEl>
                                        <p:attrNameLst>
                                          <p:attrName>fill.on</p:attrName>
                                        </p:attrNameLst>
                                      </p:cBhvr>
                                      <p:to>
                                        <p:strVal val="true"/>
                                      </p:to>
                                    </p:set>
                                  </p:childTnLst>
                                </p:cTn>
                              </p:par>
                            </p:childTnLst>
                          </p:cTn>
                        </p:par>
                      </p:childTnLst>
                    </p:cTn>
                  </p:par>
                  <p:par>
                    <p:cTn id="124" fill="hold">
                      <p:stCondLst>
                        <p:cond delay="indefinite"/>
                      </p:stCondLst>
                      <p:childTnLst>
                        <p:par>
                          <p:cTn id="125" fill="hold">
                            <p:stCondLst>
                              <p:cond delay="0"/>
                            </p:stCondLst>
                            <p:childTnLst>
                              <p:par>
                                <p:cTn id="126" presetID="9" presetClass="emph" presetSubtype="0" grpId="1" nodeType="clickEffect">
                                  <p:stCondLst>
                                    <p:cond delay="0"/>
                                  </p:stCondLst>
                                  <p:endCondLst>
                                    <p:cond evt="onNext" delay="0">
                                      <p:tgtEl>
                                        <p:sldTgt/>
                                      </p:tgtEl>
                                    </p:cond>
                                  </p:endCondLst>
                                  <p:childTnLst>
                                    <p:set>
                                      <p:cBhvr>
                                        <p:cTn id="127" dur="indefinite"/>
                                        <p:tgtEl>
                                          <p:spTgt spid="114"/>
                                        </p:tgtEl>
                                        <p:attrNameLst>
                                          <p:attrName>style.opacity</p:attrName>
                                        </p:attrNameLst>
                                      </p:cBhvr>
                                      <p:to>
                                        <p:strVal val="1"/>
                                      </p:to>
                                    </p:set>
                                    <p:animEffect filter="image" prLst="opacity: 1">
                                      <p:cBhvr rctx="IE">
                                        <p:cTn id="128" dur="indefinite"/>
                                        <p:tgtEl>
                                          <p:spTgt spid="114"/>
                                        </p:tgtEl>
                                      </p:cBhvr>
                                    </p:animEffect>
                                  </p:childTnLst>
                                </p:cTn>
                              </p:par>
                              <p:par>
                                <p:cTn id="129" presetID="9" presetClass="emph" presetSubtype="0" grpId="1" nodeType="withEffect">
                                  <p:stCondLst>
                                    <p:cond delay="0"/>
                                  </p:stCondLst>
                                  <p:endCondLst>
                                    <p:cond evt="onNext" delay="0">
                                      <p:tgtEl>
                                        <p:sldTgt/>
                                      </p:tgtEl>
                                    </p:cond>
                                  </p:endCondLst>
                                  <p:childTnLst>
                                    <p:set>
                                      <p:cBhvr>
                                        <p:cTn id="130" dur="indefinite"/>
                                        <p:tgtEl>
                                          <p:spTgt spid="112"/>
                                        </p:tgtEl>
                                        <p:attrNameLst>
                                          <p:attrName>style.opacity</p:attrName>
                                        </p:attrNameLst>
                                      </p:cBhvr>
                                      <p:to>
                                        <p:strVal val="1"/>
                                      </p:to>
                                    </p:set>
                                    <p:animEffect filter="image" prLst="opacity: 1">
                                      <p:cBhvr rctx="IE">
                                        <p:cTn id="131" dur="indefinite"/>
                                        <p:tgtEl>
                                          <p:spTgt spid="112"/>
                                        </p:tgtEl>
                                      </p:cBhvr>
                                    </p:animEffect>
                                  </p:childTnLst>
                                </p:cTn>
                              </p:par>
                              <p:par>
                                <p:cTn id="132" presetID="9" presetClass="exit" presetSubtype="0" fill="hold" grpId="2" nodeType="withEffect">
                                  <p:stCondLst>
                                    <p:cond delay="0"/>
                                  </p:stCondLst>
                                  <p:childTnLst>
                                    <p:animEffect transition="out" filter="dissolve">
                                      <p:cBhvr>
                                        <p:cTn id="133" dur="1250"/>
                                        <p:tgtEl>
                                          <p:spTgt spid="20"/>
                                        </p:tgtEl>
                                      </p:cBhvr>
                                    </p:animEffect>
                                    <p:set>
                                      <p:cBhvr>
                                        <p:cTn id="134" dur="1" fill="hold">
                                          <p:stCondLst>
                                            <p:cond delay="1249"/>
                                          </p:stCondLst>
                                        </p:cTn>
                                        <p:tgtEl>
                                          <p:spTgt spid="20"/>
                                        </p:tgtEl>
                                        <p:attrNameLst>
                                          <p:attrName>style.visibility</p:attrName>
                                        </p:attrNameLst>
                                      </p:cBhvr>
                                      <p:to>
                                        <p:strVal val="hidden"/>
                                      </p:to>
                                    </p:set>
                                  </p:childTnLst>
                                </p:cTn>
                              </p:par>
                              <p:par>
                                <p:cTn id="135" presetID="9" presetClass="entr" presetSubtype="0" fill="hold" grpId="1" nodeType="withEffect">
                                  <p:stCondLst>
                                    <p:cond delay="500"/>
                                  </p:stCondLst>
                                  <p:childTnLst>
                                    <p:set>
                                      <p:cBhvr>
                                        <p:cTn id="136" dur="1" fill="hold">
                                          <p:stCondLst>
                                            <p:cond delay="0"/>
                                          </p:stCondLst>
                                        </p:cTn>
                                        <p:tgtEl>
                                          <p:spTgt spid="21"/>
                                        </p:tgtEl>
                                        <p:attrNameLst>
                                          <p:attrName>style.visibility</p:attrName>
                                        </p:attrNameLst>
                                      </p:cBhvr>
                                      <p:to>
                                        <p:strVal val="visible"/>
                                      </p:to>
                                    </p:set>
                                    <p:animEffect transition="in" filter="dissolve">
                                      <p:cBhvr>
                                        <p:cTn id="137" dur="2000"/>
                                        <p:tgtEl>
                                          <p:spTgt spid="21"/>
                                        </p:tgtEl>
                                      </p:cBhvr>
                                    </p:animEffect>
                                  </p:childTnLst>
                                </p:cTn>
                              </p:par>
                              <p:par>
                                <p:cTn id="138" presetID="1" presetClass="emph" presetSubtype="2" fill="hold" nodeType="withEffect">
                                  <p:stCondLst>
                                    <p:cond delay="0"/>
                                  </p:stCondLst>
                                  <p:childTnLst>
                                    <p:animClr clrSpc="rgb" dir="cw">
                                      <p:cBhvr>
                                        <p:cTn id="139" dur="2000" fill="hold"/>
                                        <p:tgtEl>
                                          <p:spTgt spid="12"/>
                                        </p:tgtEl>
                                        <p:attrNameLst>
                                          <p:attrName>fillcolor</p:attrName>
                                        </p:attrNameLst>
                                      </p:cBhvr>
                                      <p:to>
                                        <a:schemeClr val="bg1"/>
                                      </p:to>
                                    </p:animClr>
                                    <p:set>
                                      <p:cBhvr>
                                        <p:cTn id="140" dur="2000" fill="hold"/>
                                        <p:tgtEl>
                                          <p:spTgt spid="12"/>
                                        </p:tgtEl>
                                        <p:attrNameLst>
                                          <p:attrName>fill.type</p:attrName>
                                        </p:attrNameLst>
                                      </p:cBhvr>
                                      <p:to>
                                        <p:strVal val="solid"/>
                                      </p:to>
                                    </p:set>
                                    <p:set>
                                      <p:cBhvr>
                                        <p:cTn id="141" dur="2000" fill="hold"/>
                                        <p:tgtEl>
                                          <p:spTgt spid="12"/>
                                        </p:tgtEl>
                                        <p:attrNameLst>
                                          <p:attrName>fill.on</p:attrName>
                                        </p:attrNameLst>
                                      </p:cBhvr>
                                      <p:to>
                                        <p:strVal val="true"/>
                                      </p:to>
                                    </p:set>
                                  </p:childTnLst>
                                </p:cTn>
                              </p:par>
                              <p:par>
                                <p:cTn id="142" presetID="1" presetClass="emph" presetSubtype="2" fill="hold" nodeType="withEffect">
                                  <p:stCondLst>
                                    <p:cond delay="0"/>
                                  </p:stCondLst>
                                  <p:childTnLst>
                                    <p:animClr clrSpc="rgb" dir="cw">
                                      <p:cBhvr>
                                        <p:cTn id="143" dur="2000" fill="hold"/>
                                        <p:tgtEl>
                                          <p:spTgt spid="13"/>
                                        </p:tgtEl>
                                        <p:attrNameLst>
                                          <p:attrName>fillcolor</p:attrName>
                                        </p:attrNameLst>
                                      </p:cBhvr>
                                      <p:to>
                                        <a:srgbClr val="00C7D2"/>
                                      </p:to>
                                    </p:animClr>
                                    <p:set>
                                      <p:cBhvr>
                                        <p:cTn id="144" dur="2000" fill="hold"/>
                                        <p:tgtEl>
                                          <p:spTgt spid="13"/>
                                        </p:tgtEl>
                                        <p:attrNameLst>
                                          <p:attrName>fill.type</p:attrName>
                                        </p:attrNameLst>
                                      </p:cBhvr>
                                      <p:to>
                                        <p:strVal val="solid"/>
                                      </p:to>
                                    </p:set>
                                    <p:set>
                                      <p:cBhvr>
                                        <p:cTn id="145" dur="2000" fill="hold"/>
                                        <p:tgtEl>
                                          <p:spTgt spid="13"/>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8" grpId="1" animBg="1"/>
      <p:bldP spid="18" grpId="2" animBg="1"/>
      <p:bldP spid="19" grpId="0" animBg="1"/>
      <p:bldP spid="19" grpId="1" animBg="1"/>
      <p:bldP spid="19" grpId="2" animBg="1"/>
      <p:bldP spid="20" grpId="0" animBg="1"/>
      <p:bldP spid="20" grpId="1" animBg="1"/>
      <p:bldP spid="20" grpId="2" animBg="1"/>
      <p:bldP spid="21" grpId="0" animBg="1"/>
      <p:bldP spid="21" grpId="1" animBg="1"/>
      <p:bldP spid="110" grpId="0"/>
      <p:bldP spid="110" grpId="1"/>
      <p:bldP spid="111" grpId="0"/>
      <p:bldP spid="111" grpId="1"/>
      <p:bldP spid="101" grpId="0"/>
      <p:bldP spid="101" grpId="1"/>
      <p:bldP spid="102" grpId="0"/>
      <p:bldP spid="102" grpId="1"/>
      <p:bldP spid="109" grpId="0"/>
      <p:bldP spid="109" grpId="1"/>
      <p:bldP spid="112" grpId="0"/>
      <p:bldP spid="112" grpId="1"/>
      <p:bldP spid="113" grpId="0"/>
      <p:bldP spid="113" grpId="1"/>
      <p:bldP spid="114" grpId="0"/>
      <p:bldP spid="114" grpId="1"/>
      <p:bldP spid="11" grpId="0" animBg="1"/>
      <p:bldP spid="12" grpId="0" animBg="1"/>
      <p:bldP spid="13"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2364</TotalTime>
  <Words>487</Words>
  <Application>Microsoft Macintosh PowerPoint</Application>
  <PresentationFormat>Widescreen</PresentationFormat>
  <Paragraphs>74</Paragraphs>
  <Slides>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.PingFang SC Regular</vt:lpstr>
      <vt:lpstr>Arial</vt:lpstr>
      <vt:lpstr>Calibri</vt:lpstr>
      <vt:lpstr>Calibri Light</vt:lpstr>
      <vt:lpstr>Century Gothic</vt:lpstr>
      <vt:lpstr>System Font Regular</vt:lpstr>
      <vt:lpstr>Тема Office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46</cp:revision>
  <cp:lastPrinted>2020-08-31T22:23:58Z</cp:lastPrinted>
  <dcterms:created xsi:type="dcterms:W3CDTF">2021-07-07T23:54:57Z</dcterms:created>
  <dcterms:modified xsi:type="dcterms:W3CDTF">2023-06-13T17:44:15Z</dcterms:modified>
</cp:coreProperties>
</file>