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5"/>
  </p:notesMasterIdLst>
  <p:sldIdLst>
    <p:sldId id="342" r:id="rId2"/>
    <p:sldId id="353" r:id="rId3"/>
    <p:sldId id="259" r:id="rId4"/>
    <p:sldId id="260" r:id="rId5"/>
    <p:sldId id="261" r:id="rId6"/>
    <p:sldId id="262" r:id="rId7"/>
    <p:sldId id="263" r:id="rId8"/>
    <p:sldId id="265" r:id="rId9"/>
    <p:sldId id="266" r:id="rId10"/>
    <p:sldId id="267" r:id="rId11"/>
    <p:sldId id="268" r:id="rId12"/>
    <p:sldId id="269" r:id="rId13"/>
    <p:sldId id="270"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0" autoAdjust="0"/>
    <p:restoredTop sz="94660"/>
  </p:normalViewPr>
  <p:slideViewPr>
    <p:cSldViewPr snapToGrid="0">
      <p:cViewPr varScale="1">
        <p:scale>
          <a:sx n="128" d="100"/>
          <a:sy n="128" d="100"/>
        </p:scale>
        <p:origin x="6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8" name="Google Shape;32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29" name="Google Shape;32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2" name="Google Shape;342;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43" name="Google Shape;343;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6" name="Google Shape;24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47" name="Google Shape;247;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0" name="Google Shape;26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9" name="Google Shape;28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0" name="Google Shape;29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2" name="Google Shape;30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3" name="Google Shape;30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5" name="Google Shape;31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16" name="Google Shape;31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66&amp;utm_source=integrated-content&amp;utm_campaign=/content/project-success-criteria&amp;utm_medium=Project+Success+Measures+powerpoint+11766&amp;lpa=Project+Success+Measures+powerpoint+11766"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SUCCESS MEASURES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SUCCESS MEASURES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ABB97606-389A-688B-E37B-5CC2AEA4C05D}"/>
              </a:ext>
            </a:extLst>
          </p:cNvPr>
          <p:cNvSpPr txBox="1"/>
          <p:nvPr/>
        </p:nvSpPr>
        <p:spPr>
          <a:xfrm>
            <a:off x="300447" y="2305615"/>
            <a:ext cx="6097604" cy="2246769"/>
          </a:xfrm>
          <a:prstGeom prst="rect">
            <a:avLst/>
          </a:prstGeom>
          <a:noFill/>
        </p:spPr>
        <p:txBody>
          <a:bodyPr wrap="square">
            <a:spAutoFit/>
          </a:bodyPr>
          <a:lstStyle/>
          <a:p>
            <a:pPr marL="0" marR="0" lvl="0" indent="0" algn="l" rtl="0">
              <a:spcBef>
                <a:spcPts val="0"/>
              </a:spcBef>
              <a:spcAft>
                <a:spcPts val="0"/>
              </a:spcAft>
              <a:buNone/>
            </a:pPr>
            <a:r>
              <a:rPr lang="en-US" sz="3600" dirty="0">
                <a:solidFill>
                  <a:srgbClr val="222A35"/>
                </a:solidFill>
                <a:latin typeface="Century Gothic"/>
                <a:ea typeface="Century Gothic"/>
                <a:cs typeface="Century Gothic"/>
                <a:sym typeface="Century Gothic"/>
              </a:rPr>
              <a:t>Company Name</a:t>
            </a:r>
            <a:endParaRPr lang="en-US" dirty="0"/>
          </a:p>
          <a:p>
            <a:pPr marL="0" marR="0" lvl="0" indent="0" algn="l" rtl="0">
              <a:spcBef>
                <a:spcPts val="0"/>
              </a:spcBef>
              <a:spcAft>
                <a:spcPts val="0"/>
              </a:spcAft>
              <a:buNone/>
            </a:pPr>
            <a:r>
              <a:rPr lang="en-US" sz="2000" dirty="0">
                <a:solidFill>
                  <a:schemeClr val="dk2"/>
                </a:solidFill>
                <a:latin typeface="Century Gothic"/>
                <a:ea typeface="Century Gothic"/>
                <a:cs typeface="Century Gothic"/>
                <a:sym typeface="Century Gothic"/>
              </a:rPr>
              <a:t> </a:t>
            </a:r>
            <a:endParaRPr lang="en-US" dirty="0"/>
          </a:p>
          <a:p>
            <a:pPr marL="0" marR="0" lvl="0" indent="0" algn="l" rtl="0">
              <a:spcBef>
                <a:spcPts val="0"/>
              </a:spcBef>
              <a:spcAft>
                <a:spcPts val="0"/>
              </a:spcAft>
              <a:buNone/>
            </a:pPr>
            <a:r>
              <a:rPr lang="en-US" sz="1400" dirty="0">
                <a:solidFill>
                  <a:schemeClr val="dk2"/>
                </a:solidFill>
                <a:latin typeface="Century Gothic"/>
                <a:ea typeface="Century Gothic"/>
                <a:cs typeface="Century Gothic"/>
                <a:sym typeface="Century Gothic"/>
              </a:rPr>
              <a:t>Project ID:  000000</a:t>
            </a:r>
            <a:endParaRPr lang="en-US" dirty="0"/>
          </a:p>
          <a:p>
            <a:pPr marL="0" marR="0" lvl="0" indent="0" algn="l" rtl="0">
              <a:spcBef>
                <a:spcPts val="0"/>
              </a:spcBef>
              <a:spcAft>
                <a:spcPts val="0"/>
              </a:spcAft>
              <a:buNone/>
            </a:pPr>
            <a:endParaRPr lang="en-US" sz="1400" dirty="0">
              <a:solidFill>
                <a:schemeClr val="dk2"/>
              </a:solidFill>
              <a:latin typeface="Century Gothic"/>
              <a:ea typeface="Century Gothic"/>
              <a:cs typeface="Century Gothic"/>
              <a:sym typeface="Century Gothic"/>
            </a:endParaRPr>
          </a:p>
          <a:p>
            <a:pPr marL="0" marR="0" lvl="0" indent="0" algn="l" rtl="0">
              <a:spcBef>
                <a:spcPts val="0"/>
              </a:spcBef>
              <a:spcAft>
                <a:spcPts val="0"/>
              </a:spcAft>
              <a:buNone/>
            </a:pPr>
            <a:r>
              <a:rPr lang="en-US" sz="1400" dirty="0">
                <a:solidFill>
                  <a:schemeClr val="dk2"/>
                </a:solidFill>
                <a:latin typeface="Century Gothic"/>
                <a:ea typeface="Century Gothic"/>
                <a:cs typeface="Century Gothic"/>
                <a:sym typeface="Century Gothic"/>
              </a:rPr>
              <a:t>Date: 00/00/0000</a:t>
            </a:r>
            <a:endParaRPr lang="en-US" dirty="0"/>
          </a:p>
          <a:p>
            <a:pPr marL="0" marR="0" lvl="0" indent="0" algn="l" rtl="0">
              <a:spcBef>
                <a:spcPts val="0"/>
              </a:spcBef>
              <a:spcAft>
                <a:spcPts val="0"/>
              </a:spcAft>
              <a:buNone/>
            </a:pPr>
            <a:endParaRPr lang="en-US" sz="1400" dirty="0">
              <a:solidFill>
                <a:schemeClr val="dk2"/>
              </a:solidFill>
              <a:latin typeface="Century Gothic"/>
              <a:ea typeface="Century Gothic"/>
              <a:cs typeface="Century Gothic"/>
              <a:sym typeface="Century Gothic"/>
            </a:endParaRPr>
          </a:p>
          <a:p>
            <a:pPr marL="0" marR="0" lvl="0" indent="0" algn="l" rtl="0">
              <a:spcBef>
                <a:spcPts val="0"/>
              </a:spcBef>
              <a:spcAft>
                <a:spcPts val="0"/>
              </a:spcAft>
              <a:buNone/>
            </a:pPr>
            <a:r>
              <a:rPr lang="en-US" sz="1400" dirty="0">
                <a:solidFill>
                  <a:schemeClr val="dk2"/>
                </a:solidFill>
                <a:latin typeface="Century Gothic"/>
                <a:ea typeface="Century Gothic"/>
                <a:cs typeface="Century Gothic"/>
                <a:sym typeface="Century Gothic"/>
              </a:rPr>
              <a:t> </a:t>
            </a:r>
            <a:endParaRPr lang="en-US" dirty="0"/>
          </a:p>
          <a:p>
            <a:pPr marL="0" marR="0" lvl="0" indent="0" algn="l" rtl="0">
              <a:spcBef>
                <a:spcPts val="0"/>
              </a:spcBef>
              <a:spcAft>
                <a:spcPts val="0"/>
              </a:spcAft>
              <a:buNone/>
            </a:pPr>
            <a:r>
              <a:rPr lang="en-US" sz="1400" dirty="0">
                <a:solidFill>
                  <a:schemeClr val="dk2"/>
                </a:solidFill>
                <a:latin typeface="Century Gothic"/>
                <a:ea typeface="Century Gothic"/>
                <a:cs typeface="Century Gothic"/>
                <a:sym typeface="Century Gothic"/>
              </a:rPr>
              <a:t>PROJECT MANAGER: </a:t>
            </a:r>
            <a:endParaRPr lang="en-US" dirty="0"/>
          </a:p>
        </p:txBody>
      </p:sp>
      <p:grpSp>
        <p:nvGrpSpPr>
          <p:cNvPr id="14" name="Google Shape;107;p15">
            <a:extLst>
              <a:ext uri="{FF2B5EF4-FFF2-40B4-BE49-F238E27FC236}">
                <a16:creationId xmlns:a16="http://schemas.microsoft.com/office/drawing/2014/main" id="{0963A8BB-6FCB-93FD-5CB4-2592DCE06F80}"/>
              </a:ext>
            </a:extLst>
          </p:cNvPr>
          <p:cNvGrpSpPr/>
          <p:nvPr/>
        </p:nvGrpSpPr>
        <p:grpSpPr>
          <a:xfrm>
            <a:off x="4609582" y="2305615"/>
            <a:ext cx="2142996" cy="2112087"/>
            <a:chOff x="415636" y="923060"/>
            <a:chExt cx="2932800" cy="2890500"/>
          </a:xfrm>
        </p:grpSpPr>
        <p:sp>
          <p:nvSpPr>
            <p:cNvPr id="15" name="Google Shape;108;p15">
              <a:extLst>
                <a:ext uri="{FF2B5EF4-FFF2-40B4-BE49-F238E27FC236}">
                  <a16:creationId xmlns:a16="http://schemas.microsoft.com/office/drawing/2014/main" id="{FC01A427-0D1B-889A-631B-51F6E5EFF32A}"/>
                </a:ext>
              </a:extLst>
            </p:cNvPr>
            <p:cNvSpPr/>
            <p:nvPr/>
          </p:nvSpPr>
          <p:spPr>
            <a:xfrm>
              <a:off x="415636" y="923060"/>
              <a:ext cx="2932800" cy="289050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109;p15">
              <a:extLst>
                <a:ext uri="{FF2B5EF4-FFF2-40B4-BE49-F238E27FC236}">
                  <a16:creationId xmlns:a16="http://schemas.microsoft.com/office/drawing/2014/main" id="{D21E2E33-1584-ED17-0C4A-F29E69DD7EEF}"/>
                </a:ext>
              </a:extLst>
            </p:cNvPr>
            <p:cNvSpPr/>
            <p:nvPr/>
          </p:nvSpPr>
          <p:spPr>
            <a:xfrm>
              <a:off x="666342" y="1048616"/>
              <a:ext cx="2431473" cy="2431473"/>
            </a:xfrm>
            <a:prstGeom prst="star5">
              <a:avLst>
                <a:gd name="adj" fmla="val 19098"/>
                <a:gd name="hf" fmla="val 105146"/>
                <a:gd name="vf" fmla="val 110557"/>
              </a:avLst>
            </a:prstGeom>
            <a:solidFill>
              <a:srgbClr val="8296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Google Shape;110;p15">
              <a:extLst>
                <a:ext uri="{FF2B5EF4-FFF2-40B4-BE49-F238E27FC236}">
                  <a16:creationId xmlns:a16="http://schemas.microsoft.com/office/drawing/2014/main" id="{64D07266-96B6-D78D-2FDB-F04AE2B48593}"/>
                </a:ext>
              </a:extLst>
            </p:cNvPr>
            <p:cNvSpPr txBox="1"/>
            <p:nvPr/>
          </p:nvSpPr>
          <p:spPr>
            <a:xfrm>
              <a:off x="682454" y="1916007"/>
              <a:ext cx="2431500" cy="9687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dirty="0">
                  <a:solidFill>
                    <a:schemeClr val="lt1"/>
                  </a:solidFill>
                  <a:latin typeface="Century Gothic"/>
                  <a:ea typeface="Century Gothic"/>
                  <a:cs typeface="Century Gothic"/>
                  <a:sym typeface="Century Gothic"/>
                </a:rPr>
                <a:t>YOUR</a:t>
              </a:r>
              <a:endParaRPr sz="2000" dirty="0"/>
            </a:p>
            <a:p>
              <a:pPr marL="0" marR="0" lvl="0" indent="0" algn="ctr" rtl="0">
                <a:spcBef>
                  <a:spcPts val="0"/>
                </a:spcBef>
                <a:spcAft>
                  <a:spcPts val="0"/>
                </a:spcAft>
                <a:buNone/>
              </a:pPr>
              <a:r>
                <a:rPr lang="en-US" sz="2000" b="1" dirty="0">
                  <a:solidFill>
                    <a:schemeClr val="lt1"/>
                  </a:solidFill>
                  <a:latin typeface="Century Gothic"/>
                  <a:ea typeface="Century Gothic"/>
                  <a:cs typeface="Century Gothic"/>
                  <a:sym typeface="Century Gothic"/>
                </a:rPr>
                <a:t>LOGO</a:t>
              </a:r>
              <a:endParaRPr sz="2000" dirty="0"/>
            </a:p>
          </p:txBody>
        </p:sp>
      </p:gr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graphicFrame>
        <p:nvGraphicFramePr>
          <p:cNvPr id="320" name="Google Shape;320;p25"/>
          <p:cNvGraphicFramePr/>
          <p:nvPr>
            <p:extLst>
              <p:ext uri="{D42A27DB-BD31-4B8C-83A1-F6EECF244321}">
                <p14:modId xmlns:p14="http://schemas.microsoft.com/office/powerpoint/2010/main" val="1111161850"/>
              </p:ext>
            </p:extLst>
          </p:nvPr>
        </p:nvGraphicFramePr>
        <p:xfrm>
          <a:off x="130335" y="1015303"/>
          <a:ext cx="11934700" cy="14916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4916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21" name="Google Shape;321;p25"/>
          <p:cNvSpPr txBox="1"/>
          <p:nvPr/>
        </p:nvSpPr>
        <p:spPr>
          <a:xfrm>
            <a:off x="0" y="634991"/>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Lesson 1: </a:t>
            </a:r>
            <a:endParaRPr sz="1800" b="1" dirty="0">
              <a:solidFill>
                <a:srgbClr val="323F4F"/>
              </a:solidFill>
              <a:latin typeface="Century Gothic"/>
              <a:ea typeface="Century Gothic"/>
              <a:cs typeface="Century Gothic"/>
              <a:sym typeface="Century Gothic"/>
            </a:endParaRPr>
          </a:p>
        </p:txBody>
      </p:sp>
      <p:graphicFrame>
        <p:nvGraphicFramePr>
          <p:cNvPr id="322" name="Google Shape;322;p25"/>
          <p:cNvGraphicFramePr/>
          <p:nvPr>
            <p:extLst>
              <p:ext uri="{D42A27DB-BD31-4B8C-83A1-F6EECF244321}">
                <p14:modId xmlns:p14="http://schemas.microsoft.com/office/powerpoint/2010/main" val="1184627288"/>
              </p:ext>
            </p:extLst>
          </p:nvPr>
        </p:nvGraphicFramePr>
        <p:xfrm>
          <a:off x="130335" y="2881889"/>
          <a:ext cx="11934700" cy="14916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4916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23" name="Google Shape;323;p25"/>
          <p:cNvSpPr txBox="1"/>
          <p:nvPr/>
        </p:nvSpPr>
        <p:spPr>
          <a:xfrm>
            <a:off x="0" y="2515024"/>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Lesson 2: </a:t>
            </a:r>
            <a:endParaRPr sz="1800" b="1" dirty="0">
              <a:solidFill>
                <a:srgbClr val="323F4F"/>
              </a:solidFill>
              <a:latin typeface="Century Gothic"/>
              <a:ea typeface="Century Gothic"/>
              <a:cs typeface="Century Gothic"/>
              <a:sym typeface="Century Gothic"/>
            </a:endParaRPr>
          </a:p>
        </p:txBody>
      </p:sp>
      <p:graphicFrame>
        <p:nvGraphicFramePr>
          <p:cNvPr id="324" name="Google Shape;324;p25"/>
          <p:cNvGraphicFramePr/>
          <p:nvPr>
            <p:extLst>
              <p:ext uri="{D42A27DB-BD31-4B8C-83A1-F6EECF244321}">
                <p14:modId xmlns:p14="http://schemas.microsoft.com/office/powerpoint/2010/main" val="1035195400"/>
              </p:ext>
            </p:extLst>
          </p:nvPr>
        </p:nvGraphicFramePr>
        <p:xfrm>
          <a:off x="130335" y="4735025"/>
          <a:ext cx="11934700" cy="14916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4916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25" name="Google Shape;325;p25"/>
          <p:cNvSpPr txBox="1"/>
          <p:nvPr/>
        </p:nvSpPr>
        <p:spPr>
          <a:xfrm>
            <a:off x="0" y="4381607"/>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Lesson 3: </a:t>
            </a:r>
            <a:endParaRPr sz="1800" b="1" dirty="0">
              <a:solidFill>
                <a:srgbClr val="323F4F"/>
              </a:solidFill>
              <a:latin typeface="Century Gothic"/>
              <a:ea typeface="Century Gothic"/>
              <a:cs typeface="Century Gothic"/>
              <a:sym typeface="Century Gothic"/>
            </a:endParaRPr>
          </a:p>
        </p:txBody>
      </p:sp>
      <p:sp>
        <p:nvSpPr>
          <p:cNvPr id="10" name="TextBox 9">
            <a:extLst>
              <a:ext uri="{FF2B5EF4-FFF2-40B4-BE49-F238E27FC236}">
                <a16:creationId xmlns:a16="http://schemas.microsoft.com/office/drawing/2014/main" id="{78D93A64-8F1C-6900-5866-C704DFF1733A}"/>
              </a:ext>
            </a:extLst>
          </p:cNvPr>
          <p:cNvSpPr txBox="1"/>
          <p:nvPr/>
        </p:nvSpPr>
        <p:spPr>
          <a:xfrm>
            <a:off x="130335" y="133085"/>
            <a:ext cx="29306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KEY TAKEAWAYS</a:t>
            </a:r>
          </a:p>
        </p:txBody>
      </p:sp>
      <p:sp>
        <p:nvSpPr>
          <p:cNvPr id="11" name="Rectangle 7">
            <a:extLst>
              <a:ext uri="{FF2B5EF4-FFF2-40B4-BE49-F238E27FC236}">
                <a16:creationId xmlns:a16="http://schemas.microsoft.com/office/drawing/2014/main" id="{6AA132E3-3507-0A1D-ED96-DB58404D9DD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TextBox 11">
            <a:extLst>
              <a:ext uri="{FF2B5EF4-FFF2-40B4-BE49-F238E27FC236}">
                <a16:creationId xmlns:a16="http://schemas.microsoft.com/office/drawing/2014/main" id="{F9D2E403-AC36-6E46-A52C-F587A2E0C8B1}"/>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TAKEAWAYS</a:t>
            </a:r>
            <a:endParaRPr lang="en-US" dirty="0">
              <a:solidFill>
                <a:schemeClr val="bg1"/>
              </a:solidFill>
              <a:latin typeface="Century Gothic" panose="020B0502020202020204" pitchFamily="34" charset="0"/>
              <a:ea typeface="Arial" charset="0"/>
              <a:cs typeface="Arial" charset="0"/>
            </a:endParaRPr>
          </a:p>
        </p:txBody>
      </p:sp>
      <p:sp>
        <p:nvSpPr>
          <p:cNvPr id="13" name="Parallelogram 12">
            <a:extLst>
              <a:ext uri="{FF2B5EF4-FFF2-40B4-BE49-F238E27FC236}">
                <a16:creationId xmlns:a16="http://schemas.microsoft.com/office/drawing/2014/main" id="{6B5D6229-6547-E990-4B51-3DD19D9F6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graphicFrame>
        <p:nvGraphicFramePr>
          <p:cNvPr id="333" name="Google Shape;333;p26"/>
          <p:cNvGraphicFramePr/>
          <p:nvPr>
            <p:extLst>
              <p:ext uri="{D42A27DB-BD31-4B8C-83A1-F6EECF244321}">
                <p14:modId xmlns:p14="http://schemas.microsoft.com/office/powerpoint/2010/main" val="2201204630"/>
              </p:ext>
            </p:extLst>
          </p:nvPr>
        </p:nvGraphicFramePr>
        <p:xfrm>
          <a:off x="130335" y="1450087"/>
          <a:ext cx="11934700" cy="12361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361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34" name="Google Shape;334;p26"/>
          <p:cNvSpPr txBox="1"/>
          <p:nvPr/>
        </p:nvSpPr>
        <p:spPr>
          <a:xfrm>
            <a:off x="126965" y="1085796"/>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Action 1: </a:t>
            </a:r>
            <a:endParaRPr sz="1800" b="1" dirty="0">
              <a:solidFill>
                <a:srgbClr val="323F4F"/>
              </a:solidFill>
              <a:latin typeface="Century Gothic"/>
              <a:ea typeface="Century Gothic"/>
              <a:cs typeface="Century Gothic"/>
              <a:sym typeface="Century Gothic"/>
            </a:endParaRPr>
          </a:p>
        </p:txBody>
      </p:sp>
      <p:sp>
        <p:nvSpPr>
          <p:cNvPr id="335" name="Google Shape;335;p26"/>
          <p:cNvSpPr txBox="1"/>
          <p:nvPr/>
        </p:nvSpPr>
        <p:spPr>
          <a:xfrm>
            <a:off x="0" y="2716756"/>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Action 2: </a:t>
            </a:r>
            <a:endParaRPr sz="1800" b="1" dirty="0">
              <a:solidFill>
                <a:srgbClr val="323F4F"/>
              </a:solidFill>
              <a:latin typeface="Century Gothic"/>
              <a:ea typeface="Century Gothic"/>
              <a:cs typeface="Century Gothic"/>
              <a:sym typeface="Century Gothic"/>
            </a:endParaRPr>
          </a:p>
        </p:txBody>
      </p:sp>
      <p:sp>
        <p:nvSpPr>
          <p:cNvPr id="336" name="Google Shape;336;p26"/>
          <p:cNvSpPr txBox="1"/>
          <p:nvPr/>
        </p:nvSpPr>
        <p:spPr>
          <a:xfrm>
            <a:off x="0" y="4354027"/>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Action 3: </a:t>
            </a:r>
            <a:endParaRPr sz="1800" b="1" dirty="0">
              <a:solidFill>
                <a:srgbClr val="323F4F"/>
              </a:solidFill>
              <a:latin typeface="Century Gothic"/>
              <a:ea typeface="Century Gothic"/>
              <a:cs typeface="Century Gothic"/>
              <a:sym typeface="Century Gothic"/>
            </a:endParaRPr>
          </a:p>
        </p:txBody>
      </p:sp>
      <p:graphicFrame>
        <p:nvGraphicFramePr>
          <p:cNvPr id="337" name="Google Shape;337;p26"/>
          <p:cNvGraphicFramePr/>
          <p:nvPr>
            <p:extLst>
              <p:ext uri="{D42A27DB-BD31-4B8C-83A1-F6EECF244321}">
                <p14:modId xmlns:p14="http://schemas.microsoft.com/office/powerpoint/2010/main" val="347723501"/>
              </p:ext>
            </p:extLst>
          </p:nvPr>
        </p:nvGraphicFramePr>
        <p:xfrm>
          <a:off x="130335" y="3110514"/>
          <a:ext cx="11934700" cy="12361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361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graphicFrame>
        <p:nvGraphicFramePr>
          <p:cNvPr id="338" name="Google Shape;338;p26"/>
          <p:cNvGraphicFramePr/>
          <p:nvPr/>
        </p:nvGraphicFramePr>
        <p:xfrm>
          <a:off x="130335" y="4747786"/>
          <a:ext cx="11934700" cy="12361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361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39" name="Google Shape;339;p26"/>
          <p:cNvSpPr txBox="1"/>
          <p:nvPr/>
        </p:nvSpPr>
        <p:spPr>
          <a:xfrm>
            <a:off x="126965" y="748095"/>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b="1" dirty="0">
                <a:solidFill>
                  <a:schemeClr val="dk2"/>
                </a:solidFill>
                <a:latin typeface="Century Gothic"/>
                <a:ea typeface="Century Gothic"/>
                <a:cs typeface="Century Gothic"/>
                <a:sym typeface="Century Gothic"/>
              </a:rPr>
              <a:t>STEPS WE CAN TAKE NOW</a:t>
            </a:r>
            <a:endParaRPr sz="1800" b="1" dirty="0">
              <a:solidFill>
                <a:srgbClr val="323F4F"/>
              </a:solidFill>
              <a:latin typeface="Century Gothic"/>
              <a:ea typeface="Century Gothic"/>
              <a:cs typeface="Century Gothic"/>
              <a:sym typeface="Century Gothic"/>
            </a:endParaRPr>
          </a:p>
        </p:txBody>
      </p:sp>
      <p:sp>
        <p:nvSpPr>
          <p:cNvPr id="11" name="TextBox 10">
            <a:extLst>
              <a:ext uri="{FF2B5EF4-FFF2-40B4-BE49-F238E27FC236}">
                <a16:creationId xmlns:a16="http://schemas.microsoft.com/office/drawing/2014/main" id="{45D368E5-A3F5-9054-C022-294FC3F422BB}"/>
              </a:ext>
            </a:extLst>
          </p:cNvPr>
          <p:cNvSpPr txBox="1"/>
          <p:nvPr/>
        </p:nvSpPr>
        <p:spPr>
          <a:xfrm>
            <a:off x="130335" y="133085"/>
            <a:ext cx="258436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9. ACTION ITEMS</a:t>
            </a:r>
          </a:p>
        </p:txBody>
      </p:sp>
      <p:sp>
        <p:nvSpPr>
          <p:cNvPr id="12" name="Rectangle 7">
            <a:extLst>
              <a:ext uri="{FF2B5EF4-FFF2-40B4-BE49-F238E27FC236}">
                <a16:creationId xmlns:a16="http://schemas.microsoft.com/office/drawing/2014/main" id="{DF3C242A-26FD-8517-BB33-B8F1B398383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TextBox 12">
            <a:extLst>
              <a:ext uri="{FF2B5EF4-FFF2-40B4-BE49-F238E27FC236}">
                <a16:creationId xmlns:a16="http://schemas.microsoft.com/office/drawing/2014/main" id="{50C6F6F6-2153-D76E-B14F-B32D495EBE26}"/>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ITEMS</a:t>
            </a:r>
            <a:endParaRPr lang="en-US" dirty="0">
              <a:solidFill>
                <a:schemeClr val="bg1"/>
              </a:solidFill>
              <a:latin typeface="Century Gothic" panose="020B0502020202020204" pitchFamily="34" charset="0"/>
              <a:ea typeface="Arial" charset="0"/>
              <a:cs typeface="Arial" charset="0"/>
            </a:endParaRPr>
          </a:p>
        </p:txBody>
      </p:sp>
      <p:sp>
        <p:nvSpPr>
          <p:cNvPr id="14" name="Parallelogram 13">
            <a:extLst>
              <a:ext uri="{FF2B5EF4-FFF2-40B4-BE49-F238E27FC236}">
                <a16:creationId xmlns:a16="http://schemas.microsoft.com/office/drawing/2014/main" id="{A5DC3BB1-7CD2-6D59-8A7E-49E4FA680473}"/>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graphicFrame>
        <p:nvGraphicFramePr>
          <p:cNvPr id="347" name="Google Shape;347;p27"/>
          <p:cNvGraphicFramePr/>
          <p:nvPr>
            <p:extLst>
              <p:ext uri="{D42A27DB-BD31-4B8C-83A1-F6EECF244321}">
                <p14:modId xmlns:p14="http://schemas.microsoft.com/office/powerpoint/2010/main" val="4287331221"/>
              </p:ext>
            </p:extLst>
          </p:nvPr>
        </p:nvGraphicFramePr>
        <p:xfrm>
          <a:off x="196215" y="1200688"/>
          <a:ext cx="11551025" cy="5197675"/>
        </p:xfrm>
        <a:graphic>
          <a:graphicData uri="http://schemas.openxmlformats.org/drawingml/2006/table">
            <a:tbl>
              <a:tblPr firstRow="1" firstCol="1" bandRow="1">
                <a:noFill/>
                <a:tableStyleId>{E5307FF7-BB76-48CB-B092-F1223D3E1BD8}</a:tableStyleId>
              </a:tblPr>
              <a:tblGrid>
                <a:gridCol w="1188325">
                  <a:extLst>
                    <a:ext uri="{9D8B030D-6E8A-4147-A177-3AD203B41FA5}">
                      <a16:colId xmlns:a16="http://schemas.microsoft.com/office/drawing/2014/main" val="20000"/>
                    </a:ext>
                  </a:extLst>
                </a:gridCol>
                <a:gridCol w="6113425">
                  <a:extLst>
                    <a:ext uri="{9D8B030D-6E8A-4147-A177-3AD203B41FA5}">
                      <a16:colId xmlns:a16="http://schemas.microsoft.com/office/drawing/2014/main" val="20001"/>
                    </a:ext>
                  </a:extLst>
                </a:gridCol>
                <a:gridCol w="4249275">
                  <a:extLst>
                    <a:ext uri="{9D8B030D-6E8A-4147-A177-3AD203B41FA5}">
                      <a16:colId xmlns:a16="http://schemas.microsoft.com/office/drawing/2014/main" val="20002"/>
                    </a:ext>
                  </a:extLst>
                </a:gridCol>
              </a:tblGrid>
              <a:tr h="343925">
                <a:tc>
                  <a:txBody>
                    <a:bodyPr/>
                    <a:lstStyle/>
                    <a:p>
                      <a:pPr marL="0" marR="0" lvl="0" indent="0" algn="ctr"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DATE</a:t>
                      </a:r>
                      <a:endParaRPr sz="120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 IDEAS</a:t>
                      </a:r>
                      <a:endParaRPr sz="120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COMMENTS</a:t>
                      </a:r>
                      <a:endParaRPr sz="120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extLst>
                  <a:ext uri="{0D108BD9-81ED-4DB2-BD59-A6C34878D82A}">
                    <a16:rowId xmlns:a16="http://schemas.microsoft.com/office/drawing/2014/main" val="10000"/>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1</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2</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3</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4</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5</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6</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7</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8</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9</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9"/>
                  </a:ext>
                </a:extLst>
              </a:tr>
              <a:tr h="485375">
                <a:tc>
                  <a:txBody>
                    <a:bodyPr/>
                    <a:lstStyle/>
                    <a:p>
                      <a:pPr marL="0" marR="0" lvl="0" indent="0" algn="ctr"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00/00</a:t>
                      </a: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Idea 10</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bl>
          </a:graphicData>
        </a:graphic>
      </p:graphicFrame>
      <p:sp>
        <p:nvSpPr>
          <p:cNvPr id="348" name="Google Shape;348;p27"/>
          <p:cNvSpPr txBox="1"/>
          <p:nvPr/>
        </p:nvSpPr>
        <p:spPr>
          <a:xfrm>
            <a:off x="86764" y="745523"/>
            <a:ext cx="6979024" cy="442160"/>
          </a:xfrm>
          <a:prstGeom prst="rect">
            <a:avLst/>
          </a:prstGeom>
          <a:noFill/>
          <a:ln>
            <a:noFill/>
          </a:ln>
        </p:spPr>
        <p:txBody>
          <a:bodyPr spcFirstLastPara="1" wrap="square" lIns="108725" tIns="54350" rIns="108725" bIns="54350" anchor="t" anchorCtr="0">
            <a:spAutoFit/>
          </a:bodyPr>
          <a:lstStyle/>
          <a:p>
            <a:pPr marL="0" marR="0" lvl="0" indent="0" algn="l" rtl="0">
              <a:lnSpc>
                <a:spcPct val="120000"/>
              </a:lnSpc>
              <a:spcBef>
                <a:spcPts val="0"/>
              </a:spcBef>
              <a:spcAft>
                <a:spcPts val="0"/>
              </a:spcAft>
              <a:buClr>
                <a:schemeClr val="dk2"/>
              </a:buClr>
              <a:buSzPts val="2400"/>
              <a:buFont typeface="Arial"/>
              <a:buNone/>
            </a:pPr>
            <a:r>
              <a:rPr lang="en-US" sz="1800" b="1" dirty="0">
                <a:solidFill>
                  <a:schemeClr val="dk2"/>
                </a:solidFill>
                <a:latin typeface="Century Gothic"/>
                <a:ea typeface="Century Gothic"/>
                <a:cs typeface="Century Gothic"/>
                <a:sym typeface="Century Gothic"/>
              </a:rPr>
              <a:t>RECOMMENDATIONS FOR FUTURE PROJECTS</a:t>
            </a:r>
            <a:endParaRPr sz="1800" dirty="0"/>
          </a:p>
        </p:txBody>
      </p:sp>
      <p:sp>
        <p:nvSpPr>
          <p:cNvPr id="6" name="Rectangle 7">
            <a:extLst>
              <a:ext uri="{FF2B5EF4-FFF2-40B4-BE49-F238E27FC236}">
                <a16:creationId xmlns:a16="http://schemas.microsoft.com/office/drawing/2014/main" id="{539CAA11-CB80-39B5-9962-9557D19B18C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a:extLst>
              <a:ext uri="{FF2B5EF4-FFF2-40B4-BE49-F238E27FC236}">
                <a16:creationId xmlns:a16="http://schemas.microsoft.com/office/drawing/2014/main" id="{C637810A-FBF3-0D94-BCC4-64AAA4ADD016}"/>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FUTURE PROJECTS</a:t>
            </a:r>
            <a:endParaRPr lang="en-US" dirty="0">
              <a:solidFill>
                <a:schemeClr val="bg1"/>
              </a:solidFill>
              <a:latin typeface="Century Gothic" panose="020B0502020202020204" pitchFamily="34" charset="0"/>
              <a:ea typeface="Arial" charset="0"/>
              <a:cs typeface="Arial" charset="0"/>
            </a:endParaRPr>
          </a:p>
        </p:txBody>
      </p:sp>
      <p:sp>
        <p:nvSpPr>
          <p:cNvPr id="8" name="Parallelogram 7">
            <a:extLst>
              <a:ext uri="{FF2B5EF4-FFF2-40B4-BE49-F238E27FC236}">
                <a16:creationId xmlns:a16="http://schemas.microsoft.com/office/drawing/2014/main" id="{86A6A29D-62B0-A4EE-6944-F7F76C86C32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765EF8C1-FAA5-27AF-1788-73F050B9EFDB}"/>
              </a:ext>
            </a:extLst>
          </p:cNvPr>
          <p:cNvSpPr txBox="1"/>
          <p:nvPr/>
        </p:nvSpPr>
        <p:spPr>
          <a:xfrm>
            <a:off x="130335" y="133085"/>
            <a:ext cx="33041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10. FUTURE PROJECTS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0" y="6477000"/>
            <a:ext cx="11747240"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SUCCESS MEASURES TEMPLATE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582132" y="224750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550835"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304278" y="499892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20" name="Google Shape;117;p16">
            <a:extLst>
              <a:ext uri="{FF2B5EF4-FFF2-40B4-BE49-F238E27FC236}">
                <a16:creationId xmlns:a16="http://schemas.microsoft.com/office/drawing/2014/main" id="{5298A24A-0FEE-1E32-A6A0-744EAC5212E9}"/>
              </a:ext>
            </a:extLst>
          </p:cNvPr>
          <p:cNvSpPr txBox="1"/>
          <p:nvPr/>
        </p:nvSpPr>
        <p:spPr>
          <a:xfrm>
            <a:off x="947818" y="1328335"/>
            <a:ext cx="3009157" cy="52318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b="1" dirty="0">
                <a:solidFill>
                  <a:schemeClr val="tx1">
                    <a:lumMod val="65000"/>
                    <a:lumOff val="35000"/>
                  </a:schemeClr>
                </a:solidFill>
                <a:latin typeface="Century Gothic" panose="020B0502020202020204" pitchFamily="34" charset="0"/>
                <a:ea typeface="Century Gothic"/>
                <a:cs typeface="Century Gothic"/>
                <a:sym typeface="Century Gothic"/>
              </a:rPr>
              <a:t>EVALUATING PERFORMANCES: </a:t>
            </a:r>
            <a:endParaRPr b="1" dirty="0">
              <a:solidFill>
                <a:schemeClr val="tx1">
                  <a:lumMod val="65000"/>
                  <a:lumOff val="35000"/>
                </a:schemeClr>
              </a:solidFill>
              <a:latin typeface="Century Gothic" panose="020B0502020202020204" pitchFamily="34" charset="0"/>
            </a:endParaRPr>
          </a:p>
          <a:p>
            <a:pPr marL="0" marR="0" lvl="0" indent="0" algn="l" rtl="0">
              <a:spcBef>
                <a:spcPts val="0"/>
              </a:spcBef>
              <a:spcAft>
                <a:spcPts val="0"/>
              </a:spcAft>
              <a:buNone/>
            </a:pPr>
            <a:r>
              <a:rPr lang="en-US" b="1" dirty="0">
                <a:solidFill>
                  <a:schemeClr val="tx1">
                    <a:lumMod val="65000"/>
                    <a:lumOff val="35000"/>
                  </a:schemeClr>
                </a:solidFill>
                <a:latin typeface="Century Gothic" panose="020B0502020202020204" pitchFamily="34" charset="0"/>
                <a:ea typeface="Century Gothic"/>
                <a:cs typeface="Century Gothic"/>
                <a:sym typeface="Century Gothic"/>
              </a:rPr>
              <a:t>GOALS</a:t>
            </a:r>
            <a:endParaRPr b="1" dirty="0">
              <a:solidFill>
                <a:schemeClr val="tx1">
                  <a:lumMod val="65000"/>
                  <a:lumOff val="35000"/>
                </a:schemeClr>
              </a:solidFill>
              <a:latin typeface="Century Gothic" panose="020B0502020202020204" pitchFamily="34" charset="0"/>
            </a:endParaRPr>
          </a:p>
        </p:txBody>
      </p:sp>
      <p:sp>
        <p:nvSpPr>
          <p:cNvPr id="21" name="Google Shape;118;p16">
            <a:extLst>
              <a:ext uri="{FF2B5EF4-FFF2-40B4-BE49-F238E27FC236}">
                <a16:creationId xmlns:a16="http://schemas.microsoft.com/office/drawing/2014/main" id="{47D6335F-34C7-6341-83C7-6BDBE890B043}"/>
              </a:ext>
            </a:extLst>
          </p:cNvPr>
          <p:cNvSpPr txBox="1"/>
          <p:nvPr/>
        </p:nvSpPr>
        <p:spPr>
          <a:xfrm>
            <a:off x="936087" y="1770178"/>
            <a:ext cx="3079065"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22" name="Google Shape;119;p16">
            <a:extLst>
              <a:ext uri="{FF2B5EF4-FFF2-40B4-BE49-F238E27FC236}">
                <a16:creationId xmlns:a16="http://schemas.microsoft.com/office/drawing/2014/main" id="{72DDBD0F-2EE9-D85E-DB34-3DBEF73D00C2}"/>
              </a:ext>
            </a:extLst>
          </p:cNvPr>
          <p:cNvSpPr txBox="1"/>
          <p:nvPr/>
        </p:nvSpPr>
        <p:spPr>
          <a:xfrm>
            <a:off x="947818" y="2674342"/>
            <a:ext cx="2521844"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TIMELINE PERFORMANCES</a:t>
            </a:r>
            <a:endParaRPr dirty="0">
              <a:solidFill>
                <a:schemeClr val="tx1">
                  <a:lumMod val="65000"/>
                  <a:lumOff val="35000"/>
                </a:schemeClr>
              </a:solidFill>
            </a:endParaRPr>
          </a:p>
        </p:txBody>
      </p:sp>
      <p:sp>
        <p:nvSpPr>
          <p:cNvPr id="23" name="Google Shape;120;p16">
            <a:extLst>
              <a:ext uri="{FF2B5EF4-FFF2-40B4-BE49-F238E27FC236}">
                <a16:creationId xmlns:a16="http://schemas.microsoft.com/office/drawing/2014/main" id="{AB5549DE-08CE-E461-65F2-B5FD58098B83}"/>
              </a:ext>
            </a:extLst>
          </p:cNvPr>
          <p:cNvSpPr txBox="1"/>
          <p:nvPr/>
        </p:nvSpPr>
        <p:spPr>
          <a:xfrm>
            <a:off x="936088" y="2898225"/>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24" name="Google Shape;124;p16">
            <a:extLst>
              <a:ext uri="{FF2B5EF4-FFF2-40B4-BE49-F238E27FC236}">
                <a16:creationId xmlns:a16="http://schemas.microsoft.com/office/drawing/2014/main" id="{C349F2B1-DD1E-AE7E-80F0-2303887DB7DF}"/>
              </a:ext>
            </a:extLst>
          </p:cNvPr>
          <p:cNvSpPr txBox="1"/>
          <p:nvPr/>
        </p:nvSpPr>
        <p:spPr>
          <a:xfrm>
            <a:off x="947818" y="4024169"/>
            <a:ext cx="2400016"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QUALITY PERFORMANCE</a:t>
            </a:r>
            <a:endParaRPr dirty="0">
              <a:solidFill>
                <a:schemeClr val="tx1">
                  <a:lumMod val="65000"/>
                  <a:lumOff val="35000"/>
                </a:schemeClr>
              </a:solidFill>
            </a:endParaRPr>
          </a:p>
        </p:txBody>
      </p:sp>
      <p:sp>
        <p:nvSpPr>
          <p:cNvPr id="25" name="Google Shape;125;p16">
            <a:extLst>
              <a:ext uri="{FF2B5EF4-FFF2-40B4-BE49-F238E27FC236}">
                <a16:creationId xmlns:a16="http://schemas.microsoft.com/office/drawing/2014/main" id="{39B90CE1-048A-452A-67AB-CF80E40861D6}"/>
              </a:ext>
            </a:extLst>
          </p:cNvPr>
          <p:cNvSpPr txBox="1"/>
          <p:nvPr/>
        </p:nvSpPr>
        <p:spPr>
          <a:xfrm>
            <a:off x="936088" y="4248052"/>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26" name="Google Shape;142;p16">
            <a:extLst>
              <a:ext uri="{FF2B5EF4-FFF2-40B4-BE49-F238E27FC236}">
                <a16:creationId xmlns:a16="http://schemas.microsoft.com/office/drawing/2014/main" id="{ED7B2F1A-BAFC-3E3A-D71B-79B80831AEFB}"/>
              </a:ext>
            </a:extLst>
          </p:cNvPr>
          <p:cNvSpPr txBox="1"/>
          <p:nvPr/>
        </p:nvSpPr>
        <p:spPr>
          <a:xfrm>
            <a:off x="947818" y="5286912"/>
            <a:ext cx="2345514"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BUDGET PERFORMANCE</a:t>
            </a:r>
            <a:endParaRPr dirty="0">
              <a:solidFill>
                <a:schemeClr val="tx1">
                  <a:lumMod val="65000"/>
                  <a:lumOff val="35000"/>
                </a:schemeClr>
              </a:solidFill>
            </a:endParaRPr>
          </a:p>
        </p:txBody>
      </p:sp>
      <p:sp>
        <p:nvSpPr>
          <p:cNvPr id="27" name="Google Shape;143;p16">
            <a:extLst>
              <a:ext uri="{FF2B5EF4-FFF2-40B4-BE49-F238E27FC236}">
                <a16:creationId xmlns:a16="http://schemas.microsoft.com/office/drawing/2014/main" id="{E3108A15-F169-7CE1-30C7-78AB8B795E0F}"/>
              </a:ext>
            </a:extLst>
          </p:cNvPr>
          <p:cNvSpPr txBox="1"/>
          <p:nvPr/>
        </p:nvSpPr>
        <p:spPr>
          <a:xfrm>
            <a:off x="936088" y="5510795"/>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28" name="Google Shape;126;p16">
            <a:extLst>
              <a:ext uri="{FF2B5EF4-FFF2-40B4-BE49-F238E27FC236}">
                <a16:creationId xmlns:a16="http://schemas.microsoft.com/office/drawing/2014/main" id="{0DB2454A-0EEF-25CA-BFC6-8A8E5AC46805}"/>
              </a:ext>
            </a:extLst>
          </p:cNvPr>
          <p:cNvSpPr txBox="1"/>
          <p:nvPr/>
        </p:nvSpPr>
        <p:spPr>
          <a:xfrm>
            <a:off x="5335215" y="1312249"/>
            <a:ext cx="1521570" cy="3231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PROJECT PLAN</a:t>
            </a:r>
            <a:endParaRPr dirty="0">
              <a:solidFill>
                <a:schemeClr val="tx1">
                  <a:lumMod val="65000"/>
                  <a:lumOff val="35000"/>
                </a:schemeClr>
              </a:solidFill>
            </a:endParaRPr>
          </a:p>
        </p:txBody>
      </p:sp>
      <p:sp>
        <p:nvSpPr>
          <p:cNvPr id="29" name="Google Shape;127;p16">
            <a:extLst>
              <a:ext uri="{FF2B5EF4-FFF2-40B4-BE49-F238E27FC236}">
                <a16:creationId xmlns:a16="http://schemas.microsoft.com/office/drawing/2014/main" id="{4AEAD762-28AB-AD0B-D7AE-D5F59B60CE1A}"/>
              </a:ext>
            </a:extLst>
          </p:cNvPr>
          <p:cNvSpPr txBox="1"/>
          <p:nvPr/>
        </p:nvSpPr>
        <p:spPr>
          <a:xfrm>
            <a:off x="5323485" y="1537952"/>
            <a:ext cx="2901482"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30" name="Google Shape;128;p16">
            <a:extLst>
              <a:ext uri="{FF2B5EF4-FFF2-40B4-BE49-F238E27FC236}">
                <a16:creationId xmlns:a16="http://schemas.microsoft.com/office/drawing/2014/main" id="{8E3E6ACF-8536-B714-E944-A79F591028C1}"/>
              </a:ext>
            </a:extLst>
          </p:cNvPr>
          <p:cNvSpPr txBox="1"/>
          <p:nvPr/>
        </p:nvSpPr>
        <p:spPr>
          <a:xfrm>
            <a:off x="5335215" y="2674342"/>
            <a:ext cx="1758815"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WHAT WENT WELL</a:t>
            </a:r>
            <a:endParaRPr dirty="0">
              <a:solidFill>
                <a:schemeClr val="tx1">
                  <a:lumMod val="65000"/>
                  <a:lumOff val="35000"/>
                </a:schemeClr>
              </a:solidFill>
            </a:endParaRPr>
          </a:p>
        </p:txBody>
      </p:sp>
      <p:sp>
        <p:nvSpPr>
          <p:cNvPr id="31" name="Google Shape;129;p16">
            <a:extLst>
              <a:ext uri="{FF2B5EF4-FFF2-40B4-BE49-F238E27FC236}">
                <a16:creationId xmlns:a16="http://schemas.microsoft.com/office/drawing/2014/main" id="{AE001340-9CFC-8940-970C-DFC936AA1D83}"/>
              </a:ext>
            </a:extLst>
          </p:cNvPr>
          <p:cNvSpPr txBox="1"/>
          <p:nvPr/>
        </p:nvSpPr>
        <p:spPr>
          <a:xfrm>
            <a:off x="5323485" y="2898225"/>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32" name="Google Shape;133;p16">
            <a:extLst>
              <a:ext uri="{FF2B5EF4-FFF2-40B4-BE49-F238E27FC236}">
                <a16:creationId xmlns:a16="http://schemas.microsoft.com/office/drawing/2014/main" id="{533A9AA4-69E5-868F-0DBF-B291B75D34E3}"/>
              </a:ext>
            </a:extLst>
          </p:cNvPr>
          <p:cNvSpPr txBox="1"/>
          <p:nvPr/>
        </p:nvSpPr>
        <p:spPr>
          <a:xfrm>
            <a:off x="5335215" y="4024169"/>
            <a:ext cx="3076483"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WHAT COULD’VE GONE BETTER?</a:t>
            </a:r>
            <a:endParaRPr dirty="0">
              <a:solidFill>
                <a:schemeClr val="tx1">
                  <a:lumMod val="65000"/>
                  <a:lumOff val="35000"/>
                </a:schemeClr>
              </a:solidFill>
            </a:endParaRPr>
          </a:p>
        </p:txBody>
      </p:sp>
      <p:sp>
        <p:nvSpPr>
          <p:cNvPr id="33" name="Google Shape;134;p16">
            <a:extLst>
              <a:ext uri="{FF2B5EF4-FFF2-40B4-BE49-F238E27FC236}">
                <a16:creationId xmlns:a16="http://schemas.microsoft.com/office/drawing/2014/main" id="{9497BBCD-B5F3-CA3E-C475-60E2406FB413}"/>
              </a:ext>
            </a:extLst>
          </p:cNvPr>
          <p:cNvSpPr txBox="1"/>
          <p:nvPr/>
        </p:nvSpPr>
        <p:spPr>
          <a:xfrm>
            <a:off x="5323485" y="4248052"/>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34" name="Google Shape;145;p16">
            <a:extLst>
              <a:ext uri="{FF2B5EF4-FFF2-40B4-BE49-F238E27FC236}">
                <a16:creationId xmlns:a16="http://schemas.microsoft.com/office/drawing/2014/main" id="{D87A3BD3-713D-7774-2056-9A813A6EA91D}"/>
              </a:ext>
            </a:extLst>
          </p:cNvPr>
          <p:cNvSpPr txBox="1"/>
          <p:nvPr/>
        </p:nvSpPr>
        <p:spPr>
          <a:xfrm>
            <a:off x="5335215" y="5286912"/>
            <a:ext cx="1693092"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KEY TAKEAWAYS</a:t>
            </a:r>
            <a:endParaRPr dirty="0">
              <a:solidFill>
                <a:schemeClr val="tx1">
                  <a:lumMod val="65000"/>
                  <a:lumOff val="35000"/>
                </a:schemeClr>
              </a:solidFill>
            </a:endParaRPr>
          </a:p>
        </p:txBody>
      </p:sp>
      <p:sp>
        <p:nvSpPr>
          <p:cNvPr id="35" name="Google Shape;146;p16">
            <a:extLst>
              <a:ext uri="{FF2B5EF4-FFF2-40B4-BE49-F238E27FC236}">
                <a16:creationId xmlns:a16="http://schemas.microsoft.com/office/drawing/2014/main" id="{C6897174-9EC6-132B-CABD-111834AAD777}"/>
              </a:ext>
            </a:extLst>
          </p:cNvPr>
          <p:cNvSpPr txBox="1"/>
          <p:nvPr/>
        </p:nvSpPr>
        <p:spPr>
          <a:xfrm>
            <a:off x="5323485" y="5510795"/>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36" name="TextBox 35">
            <a:hlinkClick r:id="rId6" action="ppaction://hlinksldjump"/>
            <a:extLst>
              <a:ext uri="{FF2B5EF4-FFF2-40B4-BE49-F238E27FC236}">
                <a16:creationId xmlns:a16="http://schemas.microsoft.com/office/drawing/2014/main" id="{A5F84AC2-F1ED-5280-3976-9070CAAF4E37}"/>
              </a:ext>
            </a:extLst>
          </p:cNvPr>
          <p:cNvSpPr txBox="1"/>
          <p:nvPr/>
        </p:nvSpPr>
        <p:spPr>
          <a:xfrm>
            <a:off x="4582132" y="364261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37" name="TextBox 36">
            <a:hlinkClick r:id="rId6" action="ppaction://hlinksldjump"/>
            <a:extLst>
              <a:ext uri="{FF2B5EF4-FFF2-40B4-BE49-F238E27FC236}">
                <a16:creationId xmlns:a16="http://schemas.microsoft.com/office/drawing/2014/main" id="{6E669FC9-E2C1-C9BD-735F-1873F894F77E}"/>
              </a:ext>
            </a:extLst>
          </p:cNvPr>
          <p:cNvSpPr txBox="1"/>
          <p:nvPr/>
        </p:nvSpPr>
        <p:spPr>
          <a:xfrm>
            <a:off x="4533406" y="499892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38" name="Google Shape;135;p16">
            <a:extLst>
              <a:ext uri="{FF2B5EF4-FFF2-40B4-BE49-F238E27FC236}">
                <a16:creationId xmlns:a16="http://schemas.microsoft.com/office/drawing/2014/main" id="{CEEE8F5A-66C0-16FF-33ED-556891F7677F}"/>
              </a:ext>
            </a:extLst>
          </p:cNvPr>
          <p:cNvSpPr txBox="1"/>
          <p:nvPr/>
        </p:nvSpPr>
        <p:spPr>
          <a:xfrm>
            <a:off x="8834382" y="1312249"/>
            <a:ext cx="1478290"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ACTION ITEMS</a:t>
            </a:r>
            <a:endParaRPr dirty="0">
              <a:solidFill>
                <a:schemeClr val="tx1">
                  <a:lumMod val="65000"/>
                  <a:lumOff val="35000"/>
                </a:schemeClr>
              </a:solidFill>
            </a:endParaRPr>
          </a:p>
        </p:txBody>
      </p:sp>
      <p:sp>
        <p:nvSpPr>
          <p:cNvPr id="39" name="Google Shape;136;p16">
            <a:extLst>
              <a:ext uri="{FF2B5EF4-FFF2-40B4-BE49-F238E27FC236}">
                <a16:creationId xmlns:a16="http://schemas.microsoft.com/office/drawing/2014/main" id="{15012273-808F-6FB2-BCA2-3BFE76AD566E}"/>
              </a:ext>
            </a:extLst>
          </p:cNvPr>
          <p:cNvSpPr txBox="1"/>
          <p:nvPr/>
        </p:nvSpPr>
        <p:spPr>
          <a:xfrm>
            <a:off x="8822651" y="1537968"/>
            <a:ext cx="3079065"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41" name="Google Shape;137;p16">
            <a:extLst>
              <a:ext uri="{FF2B5EF4-FFF2-40B4-BE49-F238E27FC236}">
                <a16:creationId xmlns:a16="http://schemas.microsoft.com/office/drawing/2014/main" id="{95D5087D-5C82-7860-4FA2-9CE55F1E9595}"/>
              </a:ext>
            </a:extLst>
          </p:cNvPr>
          <p:cNvSpPr txBox="1"/>
          <p:nvPr/>
        </p:nvSpPr>
        <p:spPr>
          <a:xfrm>
            <a:off x="8902547" y="2674342"/>
            <a:ext cx="1774845" cy="32316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n-US" sz="1500" b="1" dirty="0">
                <a:solidFill>
                  <a:schemeClr val="tx1">
                    <a:lumMod val="65000"/>
                    <a:lumOff val="35000"/>
                  </a:schemeClr>
                </a:solidFill>
                <a:latin typeface="Century Gothic"/>
                <a:ea typeface="Century Gothic"/>
                <a:cs typeface="Century Gothic"/>
                <a:sym typeface="Century Gothic"/>
              </a:rPr>
              <a:t>FUTURE PROJECTS</a:t>
            </a:r>
            <a:endParaRPr dirty="0">
              <a:solidFill>
                <a:schemeClr val="tx1">
                  <a:lumMod val="65000"/>
                  <a:lumOff val="35000"/>
                </a:schemeClr>
              </a:solidFill>
            </a:endParaRPr>
          </a:p>
        </p:txBody>
      </p:sp>
      <p:sp>
        <p:nvSpPr>
          <p:cNvPr id="43" name="Google Shape;138;p16">
            <a:extLst>
              <a:ext uri="{FF2B5EF4-FFF2-40B4-BE49-F238E27FC236}">
                <a16:creationId xmlns:a16="http://schemas.microsoft.com/office/drawing/2014/main" id="{A1DFF3C0-8262-67A9-C9EE-721D2D646258}"/>
              </a:ext>
            </a:extLst>
          </p:cNvPr>
          <p:cNvSpPr txBox="1"/>
          <p:nvPr/>
        </p:nvSpPr>
        <p:spPr>
          <a:xfrm>
            <a:off x="8890817" y="2898225"/>
            <a:ext cx="3079064" cy="359813"/>
          </a:xfrm>
          <a:prstGeom prst="rect">
            <a:avLst/>
          </a:prstGeom>
          <a:noFill/>
          <a:ln>
            <a:noFill/>
          </a:ln>
        </p:spPr>
        <p:txBody>
          <a:bodyPr spcFirstLastPara="1" wrap="square" lIns="108725" tIns="54350" rIns="108725" bIns="54350" anchor="t" anchorCtr="0">
            <a:spAutoFit/>
          </a:bodyPr>
          <a:lstStyle/>
          <a:p>
            <a:pPr marL="0" marR="0" lvl="0" indent="0" algn="l" rtl="0">
              <a:lnSpc>
                <a:spcPct val="159259"/>
              </a:lnSpc>
              <a:spcBef>
                <a:spcPts val="0"/>
              </a:spcBef>
              <a:spcAft>
                <a:spcPts val="0"/>
              </a:spcAft>
              <a:buClr>
                <a:schemeClr val="dk1"/>
              </a:buClr>
              <a:buSzPts val="1350"/>
              <a:buFont typeface="Arial"/>
              <a:buNone/>
            </a:pPr>
            <a:r>
              <a:rPr lang="en-US" sz="1350" dirty="0">
                <a:solidFill>
                  <a:schemeClr val="dk1"/>
                </a:solidFill>
                <a:latin typeface="Century Gothic"/>
                <a:ea typeface="Century Gothic"/>
                <a:cs typeface="Century Gothic"/>
                <a:sym typeface="Century Gothic"/>
              </a:rPr>
              <a:t>Descriptive Text</a:t>
            </a:r>
            <a:endParaRPr dirty="0"/>
          </a:p>
        </p:txBody>
      </p:sp>
      <p:sp>
        <p:nvSpPr>
          <p:cNvPr id="48" name="TextBox 47">
            <a:hlinkClick r:id="rId4" action="ppaction://hlinksldjump"/>
            <a:extLst>
              <a:ext uri="{FF2B5EF4-FFF2-40B4-BE49-F238E27FC236}">
                <a16:creationId xmlns:a16="http://schemas.microsoft.com/office/drawing/2014/main" id="{69BB9D8C-9334-624C-FA9B-2DF3C46C4C87}"/>
              </a:ext>
            </a:extLst>
          </p:cNvPr>
          <p:cNvSpPr txBox="1"/>
          <p:nvPr/>
        </p:nvSpPr>
        <p:spPr>
          <a:xfrm>
            <a:off x="8066386" y="9873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50" name="TextBox 49">
            <a:hlinkClick r:id="rId4" action="ppaction://hlinksldjump"/>
            <a:extLst>
              <a:ext uri="{FF2B5EF4-FFF2-40B4-BE49-F238E27FC236}">
                <a16:creationId xmlns:a16="http://schemas.microsoft.com/office/drawing/2014/main" id="{EBD52EFB-22D5-E95F-D32B-FEF732F5B709}"/>
              </a:ext>
            </a:extLst>
          </p:cNvPr>
          <p:cNvSpPr txBox="1"/>
          <p:nvPr/>
        </p:nvSpPr>
        <p:spPr>
          <a:xfrm>
            <a:off x="7812788" y="2355441"/>
            <a:ext cx="867545"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graphicFrame>
        <p:nvGraphicFramePr>
          <p:cNvPr id="154" name="Google Shape;154;p17"/>
          <p:cNvGraphicFramePr/>
          <p:nvPr>
            <p:extLst>
              <p:ext uri="{D42A27DB-BD31-4B8C-83A1-F6EECF244321}">
                <p14:modId xmlns:p14="http://schemas.microsoft.com/office/powerpoint/2010/main" val="2120892824"/>
              </p:ext>
            </p:extLst>
          </p:nvPr>
        </p:nvGraphicFramePr>
        <p:xfrm>
          <a:off x="130335" y="1071290"/>
          <a:ext cx="11934700" cy="856825"/>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856825">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155" name="Google Shape;155;p17"/>
          <p:cNvSpPr txBox="1"/>
          <p:nvPr/>
        </p:nvSpPr>
        <p:spPr>
          <a:xfrm>
            <a:off x="0" y="704424"/>
            <a:ext cx="3079065"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ORIGINAL PROJECT GOAL</a:t>
            </a:r>
            <a:endParaRPr dirty="0"/>
          </a:p>
        </p:txBody>
      </p:sp>
      <p:graphicFrame>
        <p:nvGraphicFramePr>
          <p:cNvPr id="156" name="Google Shape;156;p17"/>
          <p:cNvGraphicFramePr/>
          <p:nvPr>
            <p:extLst>
              <p:ext uri="{D42A27DB-BD31-4B8C-83A1-F6EECF244321}">
                <p14:modId xmlns:p14="http://schemas.microsoft.com/office/powerpoint/2010/main" val="489635008"/>
              </p:ext>
            </p:extLst>
          </p:nvPr>
        </p:nvGraphicFramePr>
        <p:xfrm>
          <a:off x="130335" y="2249119"/>
          <a:ext cx="11934700" cy="27007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27007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157" name="Google Shape;157;p17"/>
          <p:cNvSpPr txBox="1"/>
          <p:nvPr/>
        </p:nvSpPr>
        <p:spPr>
          <a:xfrm>
            <a:off x="0" y="1882254"/>
            <a:ext cx="4854388"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KPIs FOR MEASURING SUCCESS</a:t>
            </a:r>
            <a:endParaRPr dirty="0"/>
          </a:p>
        </p:txBody>
      </p:sp>
      <p:graphicFrame>
        <p:nvGraphicFramePr>
          <p:cNvPr id="158" name="Google Shape;158;p17"/>
          <p:cNvGraphicFramePr/>
          <p:nvPr/>
        </p:nvGraphicFramePr>
        <p:xfrm>
          <a:off x="130335" y="5303628"/>
          <a:ext cx="11934700" cy="856825"/>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856825">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159" name="Google Shape;159;p17"/>
          <p:cNvSpPr txBox="1"/>
          <p:nvPr/>
        </p:nvSpPr>
        <p:spPr>
          <a:xfrm>
            <a:off x="0" y="4923509"/>
            <a:ext cx="3079065"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ACTUAL OUTCOME</a:t>
            </a:r>
            <a:endParaRPr dirty="0"/>
          </a:p>
        </p:txBody>
      </p:sp>
      <p:sp>
        <p:nvSpPr>
          <p:cNvPr id="10" name="Rectangle 7">
            <a:extLst>
              <a:ext uri="{FF2B5EF4-FFF2-40B4-BE49-F238E27FC236}">
                <a16:creationId xmlns:a16="http://schemas.microsoft.com/office/drawing/2014/main" id="{0448DA5F-1A8C-FCF3-340E-91D58411947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3A44D85D-4FD8-976D-770C-43601EA08B7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F30F8387-89D4-7202-A367-75EC9F118BC8}"/>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PERFORMANCES: GOALS</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C78DBC52-6725-AC5F-2A70-6C58A64E3EAB}"/>
              </a:ext>
            </a:extLst>
          </p:cNvPr>
          <p:cNvSpPr txBox="1"/>
          <p:nvPr/>
        </p:nvSpPr>
        <p:spPr>
          <a:xfrm>
            <a:off x="130335" y="133085"/>
            <a:ext cx="616226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EVALUATING PERFORMANCES: GOALS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8"/>
          <p:cNvSpPr/>
          <p:nvPr/>
        </p:nvSpPr>
        <p:spPr>
          <a:xfrm>
            <a:off x="-16538" y="17222"/>
            <a:ext cx="12208538" cy="3238466"/>
          </a:xfrm>
          <a:prstGeom prst="rect">
            <a:avLst/>
          </a:prstGeom>
          <a:solidFill>
            <a:srgbClr val="D8D8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6" name="Google Shape;166;p18"/>
          <p:cNvSpPr/>
          <p:nvPr/>
        </p:nvSpPr>
        <p:spPr>
          <a:xfrm>
            <a:off x="-16538" y="3256547"/>
            <a:ext cx="12208538" cy="3623478"/>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69" name="Google Shape;169;p18"/>
          <p:cNvGrpSpPr/>
          <p:nvPr/>
        </p:nvGrpSpPr>
        <p:grpSpPr>
          <a:xfrm>
            <a:off x="630865" y="532178"/>
            <a:ext cx="11980394" cy="2490166"/>
            <a:chOff x="0" y="-25300"/>
            <a:chExt cx="9732193" cy="2222108"/>
          </a:xfrm>
        </p:grpSpPr>
        <p:cxnSp>
          <p:nvCxnSpPr>
            <p:cNvPr id="170" name="Google Shape;170;p18"/>
            <p:cNvCxnSpPr/>
            <p:nvPr/>
          </p:nvCxnSpPr>
          <p:spPr>
            <a:xfrm>
              <a:off x="69997" y="1098207"/>
              <a:ext cx="8807788" cy="0"/>
            </a:xfrm>
            <a:prstGeom prst="straightConnector1">
              <a:avLst/>
            </a:prstGeom>
            <a:noFill/>
            <a:ln w="19050" cap="flat" cmpd="sng">
              <a:solidFill>
                <a:srgbClr val="BFBFBF"/>
              </a:solidFill>
              <a:prstDash val="solid"/>
              <a:miter lim="800000"/>
              <a:headEnd type="diamond" w="med" len="med"/>
              <a:tailEnd type="diamond" w="med" len="med"/>
            </a:ln>
          </p:spPr>
        </p:cxnSp>
        <p:grpSp>
          <p:nvGrpSpPr>
            <p:cNvPr id="171" name="Google Shape;171;p18"/>
            <p:cNvGrpSpPr/>
            <p:nvPr/>
          </p:nvGrpSpPr>
          <p:grpSpPr>
            <a:xfrm>
              <a:off x="0" y="-25300"/>
              <a:ext cx="9732193" cy="2222108"/>
              <a:chOff x="0" y="-210566"/>
              <a:chExt cx="9735665" cy="2223247"/>
            </a:xfrm>
          </p:grpSpPr>
          <p:sp>
            <p:nvSpPr>
              <p:cNvPr id="172" name="Google Shape;172;p18"/>
              <p:cNvSpPr txBox="1"/>
              <p:nvPr/>
            </p:nvSpPr>
            <p:spPr>
              <a:xfrm>
                <a:off x="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1</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cxnSp>
            <p:nvCxnSpPr>
              <p:cNvPr id="173" name="Google Shape;173;p18"/>
              <p:cNvCxnSpPr/>
              <p:nvPr/>
            </p:nvCxnSpPr>
            <p:spPr>
              <a:xfrm>
                <a:off x="246380"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74" name="Google Shape;174;p18"/>
              <p:cNvSpPr/>
              <p:nvPr/>
            </p:nvSpPr>
            <p:spPr>
              <a:xfrm>
                <a:off x="195580" y="864898"/>
                <a:ext cx="92702" cy="92702"/>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175" name="Google Shape;175;p18"/>
              <p:cNvCxnSpPr/>
              <p:nvPr/>
            </p:nvCxnSpPr>
            <p:spPr>
              <a:xfrm>
                <a:off x="1070097" y="912750"/>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76" name="Google Shape;176;p18"/>
              <p:cNvSpPr/>
              <p:nvPr/>
            </p:nvSpPr>
            <p:spPr>
              <a:xfrm>
                <a:off x="1020591"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177" name="Google Shape;177;p18"/>
              <p:cNvCxnSpPr/>
              <p:nvPr/>
            </p:nvCxnSpPr>
            <p:spPr>
              <a:xfrm>
                <a:off x="193413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78" name="Google Shape;178;p18"/>
              <p:cNvCxnSpPr/>
              <p:nvPr/>
            </p:nvCxnSpPr>
            <p:spPr>
              <a:xfrm>
                <a:off x="2757852"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79" name="Google Shape;179;p18"/>
              <p:cNvCxnSpPr/>
              <p:nvPr/>
            </p:nvCxnSpPr>
            <p:spPr>
              <a:xfrm>
                <a:off x="358156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0" name="Google Shape;180;p18"/>
              <p:cNvCxnSpPr/>
              <p:nvPr/>
            </p:nvCxnSpPr>
            <p:spPr>
              <a:xfrm>
                <a:off x="4405284"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1" name="Google Shape;181;p18"/>
              <p:cNvCxnSpPr/>
              <p:nvPr/>
            </p:nvCxnSpPr>
            <p:spPr>
              <a:xfrm>
                <a:off x="5252035"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2" name="Google Shape;182;p18"/>
              <p:cNvCxnSpPr/>
              <p:nvPr/>
            </p:nvCxnSpPr>
            <p:spPr>
              <a:xfrm>
                <a:off x="6075755"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3" name="Google Shape;183;p18"/>
              <p:cNvCxnSpPr/>
              <p:nvPr/>
            </p:nvCxnSpPr>
            <p:spPr>
              <a:xfrm>
                <a:off x="6945549"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4" name="Google Shape;184;p18"/>
              <p:cNvCxnSpPr/>
              <p:nvPr/>
            </p:nvCxnSpPr>
            <p:spPr>
              <a:xfrm>
                <a:off x="7769268"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5" name="Google Shape;185;p18"/>
              <p:cNvCxnSpPr/>
              <p:nvPr/>
            </p:nvCxnSpPr>
            <p:spPr>
              <a:xfrm>
                <a:off x="8575699"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86" name="Google Shape;186;p18"/>
              <p:cNvSpPr txBox="1"/>
              <p:nvPr/>
            </p:nvSpPr>
            <p:spPr>
              <a:xfrm>
                <a:off x="766113"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2</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87" name="Google Shape;187;p18"/>
              <p:cNvSpPr/>
              <p:nvPr/>
            </p:nvSpPr>
            <p:spPr>
              <a:xfrm>
                <a:off x="1884628"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88" name="Google Shape;188;p18"/>
              <p:cNvSpPr/>
              <p:nvPr/>
            </p:nvSpPr>
            <p:spPr>
              <a:xfrm>
                <a:off x="2708343"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89" name="Google Shape;189;p18"/>
              <p:cNvSpPr/>
              <p:nvPr/>
            </p:nvSpPr>
            <p:spPr>
              <a:xfrm>
                <a:off x="3543583"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0" name="Google Shape;190;p18"/>
              <p:cNvSpPr/>
              <p:nvPr/>
            </p:nvSpPr>
            <p:spPr>
              <a:xfrm>
                <a:off x="4361540"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1" name="Google Shape;191;p18"/>
              <p:cNvSpPr/>
              <p:nvPr/>
            </p:nvSpPr>
            <p:spPr>
              <a:xfrm>
                <a:off x="5208293"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2" name="Google Shape;192;p18"/>
              <p:cNvSpPr/>
              <p:nvPr/>
            </p:nvSpPr>
            <p:spPr>
              <a:xfrm>
                <a:off x="6032009"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3" name="Google Shape;193;p18"/>
              <p:cNvSpPr/>
              <p:nvPr/>
            </p:nvSpPr>
            <p:spPr>
              <a:xfrm>
                <a:off x="6896045"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4" name="Google Shape;194;p18"/>
              <p:cNvSpPr/>
              <p:nvPr/>
            </p:nvSpPr>
            <p:spPr>
              <a:xfrm>
                <a:off x="7725520"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5" name="Google Shape;195;p18"/>
              <p:cNvSpPr/>
              <p:nvPr/>
            </p:nvSpPr>
            <p:spPr>
              <a:xfrm>
                <a:off x="8531955" y="864899"/>
                <a:ext cx="92702" cy="92701"/>
              </a:xfrm>
              <a:prstGeom prst="ellipse">
                <a:avLst/>
              </a:prstGeom>
              <a:solidFill>
                <a:srgbClr val="92D050"/>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6" name="Google Shape;196;p18"/>
              <p:cNvSpPr txBox="1"/>
              <p:nvPr/>
            </p:nvSpPr>
            <p:spPr>
              <a:xfrm>
                <a:off x="168775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3</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7" name="Google Shape;197;p18"/>
              <p:cNvSpPr txBox="1"/>
              <p:nvPr/>
            </p:nvSpPr>
            <p:spPr>
              <a:xfrm>
                <a:off x="3335181"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5</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8" name="Google Shape;198;p18"/>
              <p:cNvSpPr txBox="1"/>
              <p:nvPr/>
            </p:nvSpPr>
            <p:spPr>
              <a:xfrm>
                <a:off x="5005652"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7</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9" name="Google Shape;199;p18"/>
              <p:cNvSpPr txBox="1"/>
              <p:nvPr/>
            </p:nvSpPr>
            <p:spPr>
              <a:xfrm>
                <a:off x="669916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9</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0" name="Google Shape;200;p18"/>
              <p:cNvSpPr txBox="1"/>
              <p:nvPr/>
            </p:nvSpPr>
            <p:spPr>
              <a:xfrm>
                <a:off x="832355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Complete</a:t>
                </a:r>
                <a:endParaRPr sz="1400" dirty="0">
                  <a:solidFill>
                    <a:schemeClr val="dk1"/>
                  </a:solidFill>
                  <a:latin typeface="Century Gothic"/>
                  <a:ea typeface="Century Gothic"/>
                  <a:cs typeface="Century Gothic"/>
                  <a:sym typeface="Century Gothic"/>
                </a:endParaRPr>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1" name="Google Shape;201;p18"/>
              <p:cNvSpPr txBox="1"/>
              <p:nvPr/>
            </p:nvSpPr>
            <p:spPr>
              <a:xfrm>
                <a:off x="244810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4</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2" name="Google Shape;202;p18"/>
              <p:cNvSpPr txBox="1"/>
              <p:nvPr/>
            </p:nvSpPr>
            <p:spPr>
              <a:xfrm>
                <a:off x="409553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6</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3" name="Google Shape;203;p18"/>
              <p:cNvSpPr txBox="1"/>
              <p:nvPr/>
            </p:nvSpPr>
            <p:spPr>
              <a:xfrm>
                <a:off x="5766007"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8</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4" name="Google Shape;204;p18"/>
              <p:cNvSpPr txBox="1"/>
              <p:nvPr/>
            </p:nvSpPr>
            <p:spPr>
              <a:xfrm>
                <a:off x="7459519"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10</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grpSp>
      </p:grpSp>
      <p:sp>
        <p:nvSpPr>
          <p:cNvPr id="205" name="Google Shape;205;p18"/>
          <p:cNvSpPr txBox="1"/>
          <p:nvPr/>
        </p:nvSpPr>
        <p:spPr>
          <a:xfrm>
            <a:off x="8002296" y="54115"/>
            <a:ext cx="4138340" cy="439404"/>
          </a:xfrm>
          <a:prstGeom prst="rect">
            <a:avLst/>
          </a:prstGeom>
          <a:noFill/>
          <a:ln>
            <a:noFill/>
          </a:ln>
        </p:spPr>
        <p:txBody>
          <a:bodyPr spcFirstLastPara="1" wrap="square" lIns="108725" tIns="54350" rIns="108725" bIns="54350" anchor="t" anchorCtr="0">
            <a:spAutoFit/>
          </a:bodyPr>
          <a:lstStyle/>
          <a:p>
            <a:pPr marL="0" marR="0" lvl="0" indent="0" algn="r" rtl="0">
              <a:lnSpc>
                <a:spcPct val="119444"/>
              </a:lnSpc>
              <a:spcBef>
                <a:spcPts val="0"/>
              </a:spcBef>
              <a:spcAft>
                <a:spcPts val="0"/>
              </a:spcAft>
              <a:buClr>
                <a:srgbClr val="323F4F"/>
              </a:buClr>
              <a:buSzPts val="1800"/>
              <a:buFont typeface="Arial"/>
              <a:buNone/>
            </a:pPr>
            <a:r>
              <a:rPr lang="en-US" sz="1800" b="1" dirty="0">
                <a:solidFill>
                  <a:srgbClr val="323F4F"/>
                </a:solidFill>
                <a:latin typeface="Century Gothic"/>
                <a:ea typeface="Century Gothic"/>
                <a:cs typeface="Century Gothic"/>
                <a:sym typeface="Century Gothic"/>
              </a:rPr>
              <a:t>ORIGINAL PROJECT SCHEDULE</a:t>
            </a:r>
            <a:endParaRPr dirty="0"/>
          </a:p>
        </p:txBody>
      </p:sp>
      <p:grpSp>
        <p:nvGrpSpPr>
          <p:cNvPr id="206" name="Google Shape;206;p18"/>
          <p:cNvGrpSpPr/>
          <p:nvPr/>
        </p:nvGrpSpPr>
        <p:grpSpPr>
          <a:xfrm>
            <a:off x="630865" y="3745799"/>
            <a:ext cx="11980394" cy="2490166"/>
            <a:chOff x="0" y="-25300"/>
            <a:chExt cx="9732193" cy="2222108"/>
          </a:xfrm>
        </p:grpSpPr>
        <p:cxnSp>
          <p:nvCxnSpPr>
            <p:cNvPr id="207" name="Google Shape;207;p18"/>
            <p:cNvCxnSpPr/>
            <p:nvPr/>
          </p:nvCxnSpPr>
          <p:spPr>
            <a:xfrm>
              <a:off x="69997" y="1098207"/>
              <a:ext cx="8807788" cy="0"/>
            </a:xfrm>
            <a:prstGeom prst="straightConnector1">
              <a:avLst/>
            </a:prstGeom>
            <a:noFill/>
            <a:ln w="19050" cap="flat" cmpd="sng">
              <a:solidFill>
                <a:srgbClr val="BFBFBF"/>
              </a:solidFill>
              <a:prstDash val="solid"/>
              <a:miter lim="800000"/>
              <a:headEnd type="diamond" w="med" len="med"/>
              <a:tailEnd type="diamond" w="med" len="med"/>
            </a:ln>
          </p:spPr>
        </p:cxnSp>
        <p:grpSp>
          <p:nvGrpSpPr>
            <p:cNvPr id="208" name="Google Shape;208;p18"/>
            <p:cNvGrpSpPr/>
            <p:nvPr/>
          </p:nvGrpSpPr>
          <p:grpSpPr>
            <a:xfrm>
              <a:off x="0" y="-25300"/>
              <a:ext cx="9732193" cy="2222108"/>
              <a:chOff x="0" y="-210566"/>
              <a:chExt cx="9735665" cy="2223247"/>
            </a:xfrm>
          </p:grpSpPr>
          <p:sp>
            <p:nvSpPr>
              <p:cNvPr id="209" name="Google Shape;209;p18"/>
              <p:cNvSpPr txBox="1"/>
              <p:nvPr/>
            </p:nvSpPr>
            <p:spPr>
              <a:xfrm>
                <a:off x="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1</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cxnSp>
            <p:nvCxnSpPr>
              <p:cNvPr id="210" name="Google Shape;210;p18"/>
              <p:cNvCxnSpPr/>
              <p:nvPr/>
            </p:nvCxnSpPr>
            <p:spPr>
              <a:xfrm>
                <a:off x="246380"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211" name="Google Shape;211;p18"/>
              <p:cNvSpPr/>
              <p:nvPr/>
            </p:nvSpPr>
            <p:spPr>
              <a:xfrm>
                <a:off x="195580" y="864898"/>
                <a:ext cx="92702" cy="92702"/>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212" name="Google Shape;212;p18"/>
              <p:cNvCxnSpPr/>
              <p:nvPr/>
            </p:nvCxnSpPr>
            <p:spPr>
              <a:xfrm>
                <a:off x="1070097" y="912750"/>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213" name="Google Shape;213;p18"/>
              <p:cNvSpPr/>
              <p:nvPr/>
            </p:nvSpPr>
            <p:spPr>
              <a:xfrm>
                <a:off x="1020591"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214" name="Google Shape;214;p18"/>
              <p:cNvCxnSpPr/>
              <p:nvPr/>
            </p:nvCxnSpPr>
            <p:spPr>
              <a:xfrm>
                <a:off x="193413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15" name="Google Shape;215;p18"/>
              <p:cNvCxnSpPr/>
              <p:nvPr/>
            </p:nvCxnSpPr>
            <p:spPr>
              <a:xfrm>
                <a:off x="2757852"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16" name="Google Shape;216;p18"/>
              <p:cNvCxnSpPr/>
              <p:nvPr/>
            </p:nvCxnSpPr>
            <p:spPr>
              <a:xfrm>
                <a:off x="358156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17" name="Google Shape;217;p18"/>
              <p:cNvCxnSpPr/>
              <p:nvPr/>
            </p:nvCxnSpPr>
            <p:spPr>
              <a:xfrm>
                <a:off x="4405284"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18" name="Google Shape;218;p18"/>
              <p:cNvCxnSpPr/>
              <p:nvPr/>
            </p:nvCxnSpPr>
            <p:spPr>
              <a:xfrm>
                <a:off x="5252035"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19" name="Google Shape;219;p18"/>
              <p:cNvCxnSpPr/>
              <p:nvPr/>
            </p:nvCxnSpPr>
            <p:spPr>
              <a:xfrm>
                <a:off x="6075755"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20" name="Google Shape;220;p18"/>
              <p:cNvCxnSpPr/>
              <p:nvPr/>
            </p:nvCxnSpPr>
            <p:spPr>
              <a:xfrm>
                <a:off x="6945549"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21" name="Google Shape;221;p18"/>
              <p:cNvCxnSpPr/>
              <p:nvPr/>
            </p:nvCxnSpPr>
            <p:spPr>
              <a:xfrm>
                <a:off x="7769268"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222" name="Google Shape;222;p18"/>
              <p:cNvCxnSpPr/>
              <p:nvPr/>
            </p:nvCxnSpPr>
            <p:spPr>
              <a:xfrm>
                <a:off x="8575699"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223" name="Google Shape;223;p18"/>
              <p:cNvSpPr txBox="1"/>
              <p:nvPr/>
            </p:nvSpPr>
            <p:spPr>
              <a:xfrm>
                <a:off x="766113"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2</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24" name="Google Shape;224;p18"/>
              <p:cNvSpPr/>
              <p:nvPr/>
            </p:nvSpPr>
            <p:spPr>
              <a:xfrm>
                <a:off x="1884628"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25" name="Google Shape;225;p18"/>
              <p:cNvSpPr/>
              <p:nvPr/>
            </p:nvSpPr>
            <p:spPr>
              <a:xfrm>
                <a:off x="2708343"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26" name="Google Shape;226;p18"/>
              <p:cNvSpPr/>
              <p:nvPr/>
            </p:nvSpPr>
            <p:spPr>
              <a:xfrm>
                <a:off x="3543583"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27" name="Google Shape;227;p18"/>
              <p:cNvSpPr/>
              <p:nvPr/>
            </p:nvSpPr>
            <p:spPr>
              <a:xfrm>
                <a:off x="4361540"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28" name="Google Shape;228;p18"/>
              <p:cNvSpPr/>
              <p:nvPr/>
            </p:nvSpPr>
            <p:spPr>
              <a:xfrm>
                <a:off x="5208293"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29" name="Google Shape;229;p18"/>
              <p:cNvSpPr/>
              <p:nvPr/>
            </p:nvSpPr>
            <p:spPr>
              <a:xfrm>
                <a:off x="6032009"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30" name="Google Shape;230;p18"/>
              <p:cNvSpPr/>
              <p:nvPr/>
            </p:nvSpPr>
            <p:spPr>
              <a:xfrm>
                <a:off x="6896045"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31" name="Google Shape;231;p18"/>
              <p:cNvSpPr/>
              <p:nvPr/>
            </p:nvSpPr>
            <p:spPr>
              <a:xfrm>
                <a:off x="7725520"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32" name="Google Shape;232;p18"/>
              <p:cNvSpPr/>
              <p:nvPr/>
            </p:nvSpPr>
            <p:spPr>
              <a:xfrm>
                <a:off x="8531955" y="864899"/>
                <a:ext cx="92702" cy="92701"/>
              </a:xfrm>
              <a:prstGeom prst="ellipse">
                <a:avLst/>
              </a:prstGeom>
              <a:solidFill>
                <a:srgbClr val="A8D08C"/>
              </a:solidFill>
              <a:ln w="1905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233" name="Google Shape;233;p18"/>
              <p:cNvSpPr txBox="1"/>
              <p:nvPr/>
            </p:nvSpPr>
            <p:spPr>
              <a:xfrm>
                <a:off x="168775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3</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4" name="Google Shape;234;p18"/>
              <p:cNvSpPr txBox="1"/>
              <p:nvPr/>
            </p:nvSpPr>
            <p:spPr>
              <a:xfrm>
                <a:off x="3335181"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5</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5" name="Google Shape;235;p18"/>
              <p:cNvSpPr txBox="1"/>
              <p:nvPr/>
            </p:nvSpPr>
            <p:spPr>
              <a:xfrm>
                <a:off x="5005652"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7</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6" name="Google Shape;236;p18"/>
              <p:cNvSpPr txBox="1"/>
              <p:nvPr/>
            </p:nvSpPr>
            <p:spPr>
              <a:xfrm>
                <a:off x="669916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9</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7" name="Google Shape;237;p18"/>
              <p:cNvSpPr txBox="1"/>
              <p:nvPr/>
            </p:nvSpPr>
            <p:spPr>
              <a:xfrm>
                <a:off x="832355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Complete</a:t>
                </a:r>
                <a:endParaRPr sz="1400" dirty="0">
                  <a:solidFill>
                    <a:schemeClr val="dk1"/>
                  </a:solidFill>
                  <a:latin typeface="Century Gothic"/>
                  <a:ea typeface="Century Gothic"/>
                  <a:cs typeface="Century Gothic"/>
                  <a:sym typeface="Century Gothic"/>
                </a:endParaRPr>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8" name="Google Shape;238;p18"/>
              <p:cNvSpPr txBox="1"/>
              <p:nvPr/>
            </p:nvSpPr>
            <p:spPr>
              <a:xfrm>
                <a:off x="244810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4</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39" name="Google Shape;239;p18"/>
              <p:cNvSpPr txBox="1"/>
              <p:nvPr/>
            </p:nvSpPr>
            <p:spPr>
              <a:xfrm>
                <a:off x="409553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6</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40" name="Google Shape;240;p18"/>
              <p:cNvSpPr txBox="1"/>
              <p:nvPr/>
            </p:nvSpPr>
            <p:spPr>
              <a:xfrm>
                <a:off x="5766007"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8</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41" name="Google Shape;241;p18"/>
              <p:cNvSpPr txBox="1"/>
              <p:nvPr/>
            </p:nvSpPr>
            <p:spPr>
              <a:xfrm>
                <a:off x="7459519"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10</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grpSp>
      </p:grpSp>
      <p:sp>
        <p:nvSpPr>
          <p:cNvPr id="242" name="Google Shape;242;p18"/>
          <p:cNvSpPr txBox="1"/>
          <p:nvPr/>
        </p:nvSpPr>
        <p:spPr>
          <a:xfrm>
            <a:off x="7330488" y="3349620"/>
            <a:ext cx="4826000" cy="439404"/>
          </a:xfrm>
          <a:prstGeom prst="rect">
            <a:avLst/>
          </a:prstGeom>
          <a:noFill/>
          <a:ln>
            <a:noFill/>
          </a:ln>
        </p:spPr>
        <p:txBody>
          <a:bodyPr spcFirstLastPara="1" wrap="square" lIns="108725" tIns="54350" rIns="108725" bIns="54350" anchor="t" anchorCtr="0">
            <a:spAutoFit/>
          </a:bodyPr>
          <a:lstStyle/>
          <a:p>
            <a:pPr marL="0" marR="0" lvl="0" indent="0" algn="r" rtl="0">
              <a:lnSpc>
                <a:spcPct val="119444"/>
              </a:lnSpc>
              <a:spcBef>
                <a:spcPts val="0"/>
              </a:spcBef>
              <a:spcAft>
                <a:spcPts val="0"/>
              </a:spcAft>
              <a:buClr>
                <a:srgbClr val="323F4F"/>
              </a:buClr>
              <a:buSzPts val="1800"/>
              <a:buFont typeface="Arial"/>
              <a:buNone/>
            </a:pPr>
            <a:r>
              <a:rPr lang="en-US" sz="1800" b="1" dirty="0">
                <a:solidFill>
                  <a:srgbClr val="323F4F"/>
                </a:solidFill>
                <a:latin typeface="Century Gothic"/>
                <a:ea typeface="Century Gothic"/>
                <a:cs typeface="Century Gothic"/>
                <a:sym typeface="Century Gothic"/>
              </a:rPr>
              <a:t>ACTUAL PROJECT TIMELINE</a:t>
            </a:r>
            <a:endParaRPr dirty="0"/>
          </a:p>
        </p:txBody>
      </p:sp>
      <p:cxnSp>
        <p:nvCxnSpPr>
          <p:cNvPr id="243" name="Google Shape;243;p18"/>
          <p:cNvCxnSpPr/>
          <p:nvPr/>
        </p:nvCxnSpPr>
        <p:spPr>
          <a:xfrm>
            <a:off x="0" y="3256547"/>
            <a:ext cx="12192000" cy="0"/>
          </a:xfrm>
          <a:prstGeom prst="straightConnector1">
            <a:avLst/>
          </a:prstGeom>
          <a:noFill/>
          <a:ln w="28575" cap="flat" cmpd="sng">
            <a:solidFill>
              <a:srgbClr val="FFD966"/>
            </a:solidFill>
            <a:prstDash val="solid"/>
            <a:miter lim="800000"/>
            <a:headEnd type="none" w="sm" len="sm"/>
            <a:tailEnd type="none" w="sm" len="sm"/>
          </a:ln>
        </p:spPr>
      </p:cxnSp>
      <p:sp>
        <p:nvSpPr>
          <p:cNvPr id="81" name="Rectangle 7">
            <a:extLst>
              <a:ext uri="{FF2B5EF4-FFF2-40B4-BE49-F238E27FC236}">
                <a16:creationId xmlns:a16="http://schemas.microsoft.com/office/drawing/2014/main" id="{200FB8F2-1E5D-5747-3418-0005E91E021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82" name="Parallelogram 81">
            <a:extLst>
              <a:ext uri="{FF2B5EF4-FFF2-40B4-BE49-F238E27FC236}">
                <a16:creationId xmlns:a16="http://schemas.microsoft.com/office/drawing/2014/main" id="{2065C395-FAE4-21F4-577C-DCFD50D1326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TextBox 82">
            <a:extLst>
              <a:ext uri="{FF2B5EF4-FFF2-40B4-BE49-F238E27FC236}">
                <a16:creationId xmlns:a16="http://schemas.microsoft.com/office/drawing/2014/main" id="{75E3B07F-AFC1-6D1F-338A-153DEE25A45A}"/>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TIMELINE PERFORMANCES</a:t>
            </a:r>
            <a:endParaRPr lang="en-US" dirty="0">
              <a:solidFill>
                <a:schemeClr val="bg1"/>
              </a:solidFill>
              <a:latin typeface="Century Gothic" panose="020B0502020202020204" pitchFamily="34" charset="0"/>
              <a:ea typeface="Arial" charset="0"/>
              <a:cs typeface="Arial" charset="0"/>
            </a:endParaRPr>
          </a:p>
        </p:txBody>
      </p:sp>
      <p:sp>
        <p:nvSpPr>
          <p:cNvPr id="85" name="TextBox 84">
            <a:extLst>
              <a:ext uri="{FF2B5EF4-FFF2-40B4-BE49-F238E27FC236}">
                <a16:creationId xmlns:a16="http://schemas.microsoft.com/office/drawing/2014/main" id="{0BA9147B-74F5-831E-FEDA-ECD9F8B6BB13}"/>
              </a:ext>
            </a:extLst>
          </p:cNvPr>
          <p:cNvSpPr txBox="1"/>
          <p:nvPr/>
        </p:nvSpPr>
        <p:spPr>
          <a:xfrm>
            <a:off x="130335" y="133085"/>
            <a:ext cx="430758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TIMELINE PERFORMANCES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graphicFrame>
        <p:nvGraphicFramePr>
          <p:cNvPr id="251" name="Google Shape;251;p19"/>
          <p:cNvGraphicFramePr/>
          <p:nvPr>
            <p:extLst>
              <p:ext uri="{D42A27DB-BD31-4B8C-83A1-F6EECF244321}">
                <p14:modId xmlns:p14="http://schemas.microsoft.com/office/powerpoint/2010/main" val="1362329343"/>
              </p:ext>
            </p:extLst>
          </p:nvPr>
        </p:nvGraphicFramePr>
        <p:xfrm>
          <a:off x="130335" y="1036573"/>
          <a:ext cx="11934700" cy="856825"/>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856825">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52" name="Google Shape;252;p19"/>
          <p:cNvSpPr txBox="1"/>
          <p:nvPr/>
        </p:nvSpPr>
        <p:spPr>
          <a:xfrm>
            <a:off x="0" y="669707"/>
            <a:ext cx="5101389"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INITIAL GOAL FOR QUALITY STANDARDS</a:t>
            </a:r>
            <a:endParaRPr dirty="0"/>
          </a:p>
        </p:txBody>
      </p:sp>
      <p:graphicFrame>
        <p:nvGraphicFramePr>
          <p:cNvPr id="253" name="Google Shape;253;p19"/>
          <p:cNvGraphicFramePr/>
          <p:nvPr>
            <p:extLst>
              <p:ext uri="{D42A27DB-BD31-4B8C-83A1-F6EECF244321}">
                <p14:modId xmlns:p14="http://schemas.microsoft.com/office/powerpoint/2010/main" val="3775841221"/>
              </p:ext>
            </p:extLst>
          </p:nvPr>
        </p:nvGraphicFramePr>
        <p:xfrm>
          <a:off x="130335" y="2235719"/>
          <a:ext cx="11934700" cy="270075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270075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54" name="Google Shape;254;p19"/>
          <p:cNvSpPr txBox="1"/>
          <p:nvPr/>
        </p:nvSpPr>
        <p:spPr>
          <a:xfrm>
            <a:off x="0" y="1868854"/>
            <a:ext cx="4854388"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KPIs FOR MEASURING SUCCESS</a:t>
            </a:r>
            <a:endParaRPr dirty="0"/>
          </a:p>
        </p:txBody>
      </p:sp>
      <p:graphicFrame>
        <p:nvGraphicFramePr>
          <p:cNvPr id="255" name="Google Shape;255;p19"/>
          <p:cNvGraphicFramePr/>
          <p:nvPr/>
        </p:nvGraphicFramePr>
        <p:xfrm>
          <a:off x="130335" y="5303628"/>
          <a:ext cx="11934700" cy="856825"/>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856825">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56" name="Google Shape;256;p19"/>
          <p:cNvSpPr txBox="1"/>
          <p:nvPr/>
        </p:nvSpPr>
        <p:spPr>
          <a:xfrm>
            <a:off x="0" y="4923509"/>
            <a:ext cx="3079065"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ACTUAL OUTCOME</a:t>
            </a:r>
            <a:endParaRPr dirty="0"/>
          </a:p>
        </p:txBody>
      </p:sp>
      <p:sp>
        <p:nvSpPr>
          <p:cNvPr id="10" name="Rectangle 7">
            <a:extLst>
              <a:ext uri="{FF2B5EF4-FFF2-40B4-BE49-F238E27FC236}">
                <a16:creationId xmlns:a16="http://schemas.microsoft.com/office/drawing/2014/main" id="{27E3747F-427D-27AD-87F2-19A82D6789F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DC72102B-E9C6-CF74-C3D7-E2D55FC9AE9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FDD83742-EBBD-952F-0AE3-E0095033D422}"/>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 PERFORMANCES</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1AFC253F-FF85-D479-9F2A-20D401C5C9BA}"/>
              </a:ext>
            </a:extLst>
          </p:cNvPr>
          <p:cNvSpPr txBox="1"/>
          <p:nvPr/>
        </p:nvSpPr>
        <p:spPr>
          <a:xfrm>
            <a:off x="130335" y="133085"/>
            <a:ext cx="42787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QUALITY PERFORMANCES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4" name="Google Shape;264;p20"/>
          <p:cNvSpPr txBox="1"/>
          <p:nvPr/>
        </p:nvSpPr>
        <p:spPr>
          <a:xfrm>
            <a:off x="203073" y="784387"/>
            <a:ext cx="5101389"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ORIGINAL COST GOALS</a:t>
            </a:r>
            <a:endParaRPr dirty="0"/>
          </a:p>
        </p:txBody>
      </p:sp>
      <p:sp>
        <p:nvSpPr>
          <p:cNvPr id="265" name="Google Shape;265;p20"/>
          <p:cNvSpPr txBox="1"/>
          <p:nvPr/>
        </p:nvSpPr>
        <p:spPr>
          <a:xfrm>
            <a:off x="6392966" y="752667"/>
            <a:ext cx="5101389" cy="366866"/>
          </a:xfrm>
          <a:prstGeom prst="rect">
            <a:avLst/>
          </a:prstGeom>
          <a:noFill/>
          <a:ln>
            <a:noFill/>
          </a:ln>
        </p:spPr>
        <p:txBody>
          <a:bodyPr spcFirstLastPara="1" wrap="square" lIns="108725" tIns="54350" rIns="108725" bIns="54350" anchor="t" anchorCtr="0">
            <a:spAutoFit/>
          </a:bodyPr>
          <a:lstStyle/>
          <a:p>
            <a:pPr marL="0" marR="0" lvl="0" indent="0" algn="l" rtl="0">
              <a:lnSpc>
                <a:spcPct val="134375"/>
              </a:lnSpc>
              <a:spcBef>
                <a:spcPts val="0"/>
              </a:spcBef>
              <a:spcAft>
                <a:spcPts val="0"/>
              </a:spcAft>
              <a:buClr>
                <a:srgbClr val="323F4F"/>
              </a:buClr>
              <a:buSzPts val="1600"/>
              <a:buFont typeface="Arial"/>
              <a:buNone/>
            </a:pPr>
            <a:r>
              <a:rPr lang="en-US" sz="1600" b="1" dirty="0">
                <a:solidFill>
                  <a:srgbClr val="323F4F"/>
                </a:solidFill>
                <a:latin typeface="Century Gothic"/>
                <a:ea typeface="Century Gothic"/>
                <a:cs typeface="Century Gothic"/>
                <a:sym typeface="Century Gothic"/>
              </a:rPr>
              <a:t>ACTUAL BUDGET EXPENDITURES</a:t>
            </a:r>
            <a:endParaRPr dirty="0"/>
          </a:p>
        </p:txBody>
      </p:sp>
      <p:graphicFrame>
        <p:nvGraphicFramePr>
          <p:cNvPr id="266" name="Google Shape;266;p20"/>
          <p:cNvGraphicFramePr/>
          <p:nvPr>
            <p:extLst>
              <p:ext uri="{D42A27DB-BD31-4B8C-83A1-F6EECF244321}">
                <p14:modId xmlns:p14="http://schemas.microsoft.com/office/powerpoint/2010/main" val="2514053706"/>
              </p:ext>
            </p:extLst>
          </p:nvPr>
        </p:nvGraphicFramePr>
        <p:xfrm>
          <a:off x="237798" y="1140747"/>
          <a:ext cx="5369625" cy="5147600"/>
        </p:xfrm>
        <a:graphic>
          <a:graphicData uri="http://schemas.openxmlformats.org/drawingml/2006/table">
            <a:tbl>
              <a:tblPr firstRow="1" firstCol="1" bandRow="1">
                <a:noFill/>
                <a:tableStyleId>{E5307FF7-BB76-48CB-B092-F1223D3E1BD8}</a:tableStyleId>
              </a:tblPr>
              <a:tblGrid>
                <a:gridCol w="3487025">
                  <a:extLst>
                    <a:ext uri="{9D8B030D-6E8A-4147-A177-3AD203B41FA5}">
                      <a16:colId xmlns:a16="http://schemas.microsoft.com/office/drawing/2014/main" val="20000"/>
                    </a:ext>
                  </a:extLst>
                </a:gridCol>
                <a:gridCol w="1882600">
                  <a:extLst>
                    <a:ext uri="{9D8B030D-6E8A-4147-A177-3AD203B41FA5}">
                      <a16:colId xmlns:a16="http://schemas.microsoft.com/office/drawing/2014/main" val="20001"/>
                    </a:ext>
                  </a:extLst>
                </a:gridCol>
              </a:tblGrid>
              <a:tr h="287000">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BUDGETARY ITEM</a:t>
                      </a:r>
                      <a:endParaRPr dirty="0"/>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COSTS</a:t>
                      </a:r>
                      <a:endParaRPr sz="120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extLst>
                  <a:ext uri="{0D108BD9-81ED-4DB2-BD59-A6C34878D82A}">
                    <a16:rowId xmlns:a16="http://schemas.microsoft.com/office/drawing/2014/main" val="10000"/>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lgn="ctr">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dirty="0"/>
                    </a:p>
                  </a:txBody>
                  <a:tcPr marL="51325" marR="51325" marT="0" marB="0" anchor="ctr">
                    <a:lnL w="12700" cap="flat" cmpd="sng" algn="ctr">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1"/>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405050">
                <a:tc>
                  <a:txBody>
                    <a:bodyPr/>
                    <a:lstStyle/>
                    <a:p>
                      <a:pPr marL="0" marR="0" lvl="0" indent="0" algn="l"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TOTAL</a:t>
                      </a:r>
                      <a:endParaRPr dirty="0"/>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extLst>
                  <a:ext uri="{0D108BD9-81ED-4DB2-BD59-A6C34878D82A}">
                    <a16:rowId xmlns:a16="http://schemas.microsoft.com/office/drawing/2014/main" val="10013"/>
                  </a:ext>
                </a:extLst>
              </a:tr>
            </a:tbl>
          </a:graphicData>
        </a:graphic>
      </p:graphicFrame>
      <p:graphicFrame>
        <p:nvGraphicFramePr>
          <p:cNvPr id="267" name="Google Shape;267;p20"/>
          <p:cNvGraphicFramePr/>
          <p:nvPr>
            <p:extLst>
              <p:ext uri="{D42A27DB-BD31-4B8C-83A1-F6EECF244321}">
                <p14:modId xmlns:p14="http://schemas.microsoft.com/office/powerpoint/2010/main" val="3675452203"/>
              </p:ext>
            </p:extLst>
          </p:nvPr>
        </p:nvGraphicFramePr>
        <p:xfrm>
          <a:off x="6463785" y="1140747"/>
          <a:ext cx="5369625" cy="5147600"/>
        </p:xfrm>
        <a:graphic>
          <a:graphicData uri="http://schemas.openxmlformats.org/drawingml/2006/table">
            <a:tbl>
              <a:tblPr firstRow="1" firstCol="1" bandRow="1">
                <a:noFill/>
                <a:tableStyleId>{E5307FF7-BB76-48CB-B092-F1223D3E1BD8}</a:tableStyleId>
              </a:tblPr>
              <a:tblGrid>
                <a:gridCol w="3487025">
                  <a:extLst>
                    <a:ext uri="{9D8B030D-6E8A-4147-A177-3AD203B41FA5}">
                      <a16:colId xmlns:a16="http://schemas.microsoft.com/office/drawing/2014/main" val="20000"/>
                    </a:ext>
                  </a:extLst>
                </a:gridCol>
                <a:gridCol w="1882600">
                  <a:extLst>
                    <a:ext uri="{9D8B030D-6E8A-4147-A177-3AD203B41FA5}">
                      <a16:colId xmlns:a16="http://schemas.microsoft.com/office/drawing/2014/main" val="20001"/>
                    </a:ext>
                  </a:extLst>
                </a:gridCol>
              </a:tblGrid>
              <a:tr h="287000">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BUDGETARY ITEM</a:t>
                      </a:r>
                      <a:endParaRPr dirty="0"/>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tc>
                  <a:txBody>
                    <a:bodyPr/>
                    <a:lstStyle/>
                    <a:p>
                      <a:pPr marL="0" marR="0" lvl="0" indent="0" algn="l" rtl="0">
                        <a:lnSpc>
                          <a:spcPct val="107000"/>
                        </a:lnSpc>
                        <a:spcBef>
                          <a:spcPts val="0"/>
                        </a:spcBef>
                        <a:spcAft>
                          <a:spcPts val="0"/>
                        </a:spcAft>
                        <a:buNone/>
                      </a:pPr>
                      <a:r>
                        <a:rPr lang="en-US" sz="1200" u="none" strike="noStrike" cap="none" dirty="0">
                          <a:solidFill>
                            <a:schemeClr val="dk1"/>
                          </a:solidFill>
                          <a:latin typeface="Century Gothic"/>
                          <a:ea typeface="Century Gothic"/>
                          <a:cs typeface="Century Gothic"/>
                          <a:sym typeface="Century Gothic"/>
                        </a:rPr>
                        <a:t>COSTS</a:t>
                      </a:r>
                      <a:endParaRPr sz="120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D5DBE5"/>
                    </a:solidFill>
                  </a:tcPr>
                </a:tc>
                <a:extLst>
                  <a:ext uri="{0D108BD9-81ED-4DB2-BD59-A6C34878D82A}">
                    <a16:rowId xmlns:a16="http://schemas.microsoft.com/office/drawing/2014/main" val="10000"/>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lgn="ctr">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r>
                        <a:rPr lang="en-US" sz="1200" u="none" strike="noStrike" cap="none" dirty="0">
                          <a:latin typeface="Century Gothic"/>
                          <a:ea typeface="Century Gothic"/>
                          <a:cs typeface="Century Gothic"/>
                          <a:sym typeface="Century Gothic"/>
                        </a:rPr>
                        <a:t> </a:t>
                      </a:r>
                      <a:endParaRPr dirty="0"/>
                    </a:p>
                  </a:txBody>
                  <a:tcPr marL="51325" marR="51325" marT="0" marB="0" anchor="ctr">
                    <a:lnL w="12700" cap="flat" cmpd="sng" algn="ctr">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lgn="ctr">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0"/>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1"/>
                  </a:ext>
                </a:extLst>
              </a:tr>
              <a:tr h="405050">
                <a:tc>
                  <a:txBody>
                    <a:bodyPr/>
                    <a:lstStyle/>
                    <a:p>
                      <a:pPr marL="0" marR="0" lvl="0" indent="0" algn="l" rtl="0">
                        <a:lnSpc>
                          <a:spcPct val="107000"/>
                        </a:lnSpc>
                        <a:spcBef>
                          <a:spcPts val="0"/>
                        </a:spcBef>
                        <a:spcAft>
                          <a:spcPts val="0"/>
                        </a:spcAft>
                        <a:buNone/>
                      </a:pPr>
                      <a:endParaRPr sz="1200" b="0" u="none" strike="noStrike" cap="none" dirty="0">
                        <a:solidFill>
                          <a:schemeClr val="dk1"/>
                        </a:solidFill>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chemeClr val="lt1"/>
                    </a:solidFill>
                  </a:tcPr>
                </a:tc>
                <a:extLst>
                  <a:ext uri="{0D108BD9-81ED-4DB2-BD59-A6C34878D82A}">
                    <a16:rowId xmlns:a16="http://schemas.microsoft.com/office/drawing/2014/main" val="10012"/>
                  </a:ext>
                </a:extLst>
              </a:tr>
              <a:tr h="405050">
                <a:tc>
                  <a:txBody>
                    <a:bodyPr/>
                    <a:lstStyle/>
                    <a:p>
                      <a:pPr marL="0" marR="0" lvl="0" indent="0" algn="l" rtl="0">
                        <a:lnSpc>
                          <a:spcPct val="107000"/>
                        </a:lnSpc>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TOTAL</a:t>
                      </a:r>
                      <a:endParaRPr dirty="0"/>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tc>
                  <a:txBody>
                    <a:bodyPr/>
                    <a:lstStyle/>
                    <a:p>
                      <a:pPr marL="0" marR="0" lvl="0" indent="0" algn="l" rtl="0">
                        <a:lnSpc>
                          <a:spcPct val="107000"/>
                        </a:lnSpc>
                        <a:spcBef>
                          <a:spcPts val="0"/>
                        </a:spcBef>
                        <a:spcAft>
                          <a:spcPts val="0"/>
                        </a:spcAft>
                        <a:buNone/>
                      </a:pPr>
                      <a:endParaRPr sz="1200" u="none" strike="noStrike" cap="none" dirty="0">
                        <a:latin typeface="Century Gothic"/>
                        <a:ea typeface="Century Gothic"/>
                        <a:cs typeface="Century Gothic"/>
                        <a:sym typeface="Century Gothic"/>
                      </a:endParaRPr>
                    </a:p>
                  </a:txBody>
                  <a:tcPr marL="51325" marR="51325" marT="0" marB="0" anchor="ctr">
                    <a:lnL w="12700" cap="flat" cmpd="sng">
                      <a:solidFill>
                        <a:srgbClr val="BFBFBF"/>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solidFill>
                      <a:srgbClr val="F2F2F2"/>
                    </a:solidFill>
                  </a:tcPr>
                </a:tc>
                <a:extLst>
                  <a:ext uri="{0D108BD9-81ED-4DB2-BD59-A6C34878D82A}">
                    <a16:rowId xmlns:a16="http://schemas.microsoft.com/office/drawing/2014/main" val="10013"/>
                  </a:ext>
                </a:extLst>
              </a:tr>
            </a:tbl>
          </a:graphicData>
        </a:graphic>
      </p:graphicFrame>
      <p:sp>
        <p:nvSpPr>
          <p:cNvPr id="8" name="Rectangle 7">
            <a:extLst>
              <a:ext uri="{FF2B5EF4-FFF2-40B4-BE49-F238E27FC236}">
                <a16:creationId xmlns:a16="http://schemas.microsoft.com/office/drawing/2014/main" id="{15A79DC9-39BD-2E0D-B02D-17A62CD6B95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A6F2510F-E8E2-CFEE-F805-208F181ED90A}"/>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 PERFORMANCES</a:t>
            </a:r>
            <a:endParaRPr lang="en-US" dirty="0">
              <a:solidFill>
                <a:schemeClr val="bg1"/>
              </a:solidFill>
              <a:latin typeface="Century Gothic" panose="020B0502020202020204" pitchFamily="34" charset="0"/>
              <a:ea typeface="Arial" charset="0"/>
              <a:cs typeface="Arial" charset="0"/>
            </a:endParaRPr>
          </a:p>
        </p:txBody>
      </p:sp>
      <p:sp>
        <p:nvSpPr>
          <p:cNvPr id="10" name="Parallelogram 9">
            <a:extLst>
              <a:ext uri="{FF2B5EF4-FFF2-40B4-BE49-F238E27FC236}">
                <a16:creationId xmlns:a16="http://schemas.microsoft.com/office/drawing/2014/main" id="{37A09FA9-11D8-D72B-40F9-E76B3EC8556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CF6C4605-B300-2CB5-198D-FB05D3CCC47F}"/>
              </a:ext>
            </a:extLst>
          </p:cNvPr>
          <p:cNvSpPr txBox="1"/>
          <p:nvPr/>
        </p:nvSpPr>
        <p:spPr>
          <a:xfrm>
            <a:off x="130335" y="133085"/>
            <a:ext cx="422743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BUDGET PERFORMANCES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graphicFrame>
        <p:nvGraphicFramePr>
          <p:cNvPr id="275" name="Google Shape;275;p21"/>
          <p:cNvGraphicFramePr/>
          <p:nvPr>
            <p:extLst>
              <p:ext uri="{D42A27DB-BD31-4B8C-83A1-F6EECF244321}">
                <p14:modId xmlns:p14="http://schemas.microsoft.com/office/powerpoint/2010/main" val="1663010331"/>
              </p:ext>
            </p:extLst>
          </p:nvPr>
        </p:nvGraphicFramePr>
        <p:xfrm>
          <a:off x="141910" y="1119475"/>
          <a:ext cx="11934700" cy="1207304"/>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07304">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76" name="Google Shape;276;p21"/>
          <p:cNvSpPr txBox="1"/>
          <p:nvPr/>
        </p:nvSpPr>
        <p:spPr>
          <a:xfrm>
            <a:off x="11575" y="752610"/>
            <a:ext cx="6979024" cy="372444"/>
          </a:xfrm>
          <a:prstGeom prst="rect">
            <a:avLst/>
          </a:prstGeom>
          <a:noFill/>
          <a:ln>
            <a:noFill/>
          </a:ln>
        </p:spPr>
        <p:txBody>
          <a:bodyPr spcFirstLastPara="1" wrap="square" lIns="108725" tIns="54350" rIns="108725" bIns="54350" anchor="t" anchorCtr="0">
            <a:spAutoFit/>
          </a:bodyPr>
          <a:lstStyle/>
          <a:p>
            <a:pPr marL="0" marR="0" lvl="0" indent="0" algn="l" rtl="0">
              <a:lnSpc>
                <a:spcPct val="119444"/>
              </a:lnSpc>
              <a:spcBef>
                <a:spcPts val="0"/>
              </a:spcBef>
              <a:spcAft>
                <a:spcPts val="0"/>
              </a:spcAft>
              <a:buClr>
                <a:schemeClr val="dk2"/>
              </a:buClr>
              <a:buSzPts val="1800"/>
              <a:buFont typeface="Arial"/>
              <a:buNone/>
            </a:pPr>
            <a:r>
              <a:rPr lang="en-US" sz="1800" dirty="0">
                <a:solidFill>
                  <a:schemeClr val="dk2"/>
                </a:solidFill>
                <a:latin typeface="Century Gothic"/>
                <a:ea typeface="Century Gothic"/>
                <a:cs typeface="Century Gothic"/>
                <a:sym typeface="Century Gothic"/>
              </a:rPr>
              <a:t>Was the plan clearly defined and communicated? </a:t>
            </a:r>
            <a:endParaRPr sz="1800" b="1" dirty="0">
              <a:solidFill>
                <a:srgbClr val="323F4F"/>
              </a:solidFill>
              <a:latin typeface="Century Gothic"/>
              <a:ea typeface="Century Gothic"/>
              <a:cs typeface="Century Gothic"/>
              <a:sym typeface="Century Gothic"/>
            </a:endParaRPr>
          </a:p>
        </p:txBody>
      </p:sp>
      <p:graphicFrame>
        <p:nvGraphicFramePr>
          <p:cNvPr id="277" name="Google Shape;277;p21"/>
          <p:cNvGraphicFramePr/>
          <p:nvPr>
            <p:extLst>
              <p:ext uri="{D42A27DB-BD31-4B8C-83A1-F6EECF244321}">
                <p14:modId xmlns:p14="http://schemas.microsoft.com/office/powerpoint/2010/main" val="2277857974"/>
              </p:ext>
            </p:extLst>
          </p:nvPr>
        </p:nvGraphicFramePr>
        <p:xfrm>
          <a:off x="130335" y="2731411"/>
          <a:ext cx="11934700" cy="138960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38960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78" name="Google Shape;278;p21"/>
          <p:cNvSpPr txBox="1"/>
          <p:nvPr/>
        </p:nvSpPr>
        <p:spPr>
          <a:xfrm>
            <a:off x="0" y="2364546"/>
            <a:ext cx="6979024" cy="372444"/>
          </a:xfrm>
          <a:prstGeom prst="rect">
            <a:avLst/>
          </a:prstGeom>
          <a:noFill/>
          <a:ln>
            <a:noFill/>
          </a:ln>
        </p:spPr>
        <p:txBody>
          <a:bodyPr spcFirstLastPara="1" wrap="square" lIns="108725" tIns="54350" rIns="108725" bIns="54350" anchor="t" anchorCtr="0">
            <a:spAutoFit/>
          </a:bodyPr>
          <a:lstStyle/>
          <a:p>
            <a:pPr marL="0" marR="0" lvl="0" indent="0" algn="l" rtl="0">
              <a:lnSpc>
                <a:spcPct val="119444"/>
              </a:lnSpc>
              <a:spcBef>
                <a:spcPts val="0"/>
              </a:spcBef>
              <a:spcAft>
                <a:spcPts val="0"/>
              </a:spcAft>
              <a:buClr>
                <a:schemeClr val="dk2"/>
              </a:buClr>
              <a:buSzPts val="1800"/>
              <a:buFont typeface="Arial"/>
              <a:buNone/>
            </a:pPr>
            <a:r>
              <a:rPr lang="en-US" sz="1800" dirty="0">
                <a:solidFill>
                  <a:schemeClr val="dk2"/>
                </a:solidFill>
                <a:latin typeface="Century Gothic"/>
                <a:ea typeface="Century Gothic"/>
                <a:cs typeface="Century Gothic"/>
                <a:sym typeface="Century Gothic"/>
              </a:rPr>
              <a:t>Was it the right plan for this project? </a:t>
            </a:r>
            <a:endParaRPr sz="1800" b="1" dirty="0">
              <a:solidFill>
                <a:srgbClr val="323F4F"/>
              </a:solidFill>
              <a:latin typeface="Century Gothic"/>
              <a:ea typeface="Century Gothic"/>
              <a:cs typeface="Century Gothic"/>
              <a:sym typeface="Century Gothic"/>
            </a:endParaRPr>
          </a:p>
        </p:txBody>
      </p:sp>
      <p:graphicFrame>
        <p:nvGraphicFramePr>
          <p:cNvPr id="279" name="Google Shape;279;p21"/>
          <p:cNvGraphicFramePr/>
          <p:nvPr>
            <p:extLst>
              <p:ext uri="{D42A27DB-BD31-4B8C-83A1-F6EECF244321}">
                <p14:modId xmlns:p14="http://schemas.microsoft.com/office/powerpoint/2010/main" val="1040653424"/>
              </p:ext>
            </p:extLst>
          </p:nvPr>
        </p:nvGraphicFramePr>
        <p:xfrm>
          <a:off x="130335" y="4572975"/>
          <a:ext cx="11934700" cy="1389600"/>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389600">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80" name="Google Shape;280;p21"/>
          <p:cNvSpPr txBox="1"/>
          <p:nvPr/>
        </p:nvSpPr>
        <p:spPr>
          <a:xfrm>
            <a:off x="0" y="4179216"/>
            <a:ext cx="6979024" cy="410275"/>
          </a:xfrm>
          <a:prstGeom prst="rect">
            <a:avLst/>
          </a:prstGeom>
          <a:noFill/>
          <a:ln>
            <a:noFill/>
          </a:ln>
        </p:spPr>
        <p:txBody>
          <a:bodyPr spcFirstLastPara="1" wrap="square" lIns="108725" tIns="54350" rIns="108725" bIns="54350" anchor="t" anchorCtr="0">
            <a:spAutoFit/>
          </a:bodyPr>
          <a:lstStyle/>
          <a:p>
            <a:pPr marL="0" marR="0" lvl="0" indent="0" algn="l" rtl="0">
              <a:lnSpc>
                <a:spcPct val="120000"/>
              </a:lnSpc>
              <a:spcBef>
                <a:spcPts val="0"/>
              </a:spcBef>
              <a:spcAft>
                <a:spcPts val="0"/>
              </a:spcAft>
              <a:buClr>
                <a:schemeClr val="dk2"/>
              </a:buClr>
              <a:buSzPts val="1800"/>
              <a:buFont typeface="Arial"/>
              <a:buNone/>
            </a:pPr>
            <a:r>
              <a:rPr lang="en-US" sz="1800" dirty="0">
                <a:solidFill>
                  <a:schemeClr val="dk2"/>
                </a:solidFill>
                <a:latin typeface="Century Gothic"/>
                <a:ea typeface="Century Gothic"/>
                <a:cs typeface="Century Gothic"/>
                <a:sym typeface="Century Gothic"/>
              </a:rPr>
              <a:t>What could have been improved?</a:t>
            </a:r>
            <a:endParaRPr dirty="0"/>
          </a:p>
        </p:txBody>
      </p:sp>
      <p:sp>
        <p:nvSpPr>
          <p:cNvPr id="10" name="TextBox 9">
            <a:extLst>
              <a:ext uri="{FF2B5EF4-FFF2-40B4-BE49-F238E27FC236}">
                <a16:creationId xmlns:a16="http://schemas.microsoft.com/office/drawing/2014/main" id="{E2F46D51-E3AD-398D-99F2-A633AE181B05}"/>
              </a:ext>
            </a:extLst>
          </p:cNvPr>
          <p:cNvSpPr txBox="1"/>
          <p:nvPr/>
        </p:nvSpPr>
        <p:spPr>
          <a:xfrm>
            <a:off x="130335" y="133085"/>
            <a:ext cx="272382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PROJECT PLAN</a:t>
            </a:r>
          </a:p>
        </p:txBody>
      </p:sp>
      <p:sp>
        <p:nvSpPr>
          <p:cNvPr id="11" name="Rectangle 7">
            <a:extLst>
              <a:ext uri="{FF2B5EF4-FFF2-40B4-BE49-F238E27FC236}">
                <a16:creationId xmlns:a16="http://schemas.microsoft.com/office/drawing/2014/main" id="{06DB272B-F55A-D209-9149-CE9981D717E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TextBox 11">
            <a:extLst>
              <a:ext uri="{FF2B5EF4-FFF2-40B4-BE49-F238E27FC236}">
                <a16:creationId xmlns:a16="http://schemas.microsoft.com/office/drawing/2014/main" id="{AE677388-C8AB-1B27-61A0-A42F4D53C6BE}"/>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PLAN</a:t>
            </a:r>
            <a:endParaRPr lang="en-US" dirty="0">
              <a:solidFill>
                <a:schemeClr val="bg1"/>
              </a:solidFill>
              <a:latin typeface="Century Gothic" panose="020B0502020202020204" pitchFamily="34" charset="0"/>
              <a:ea typeface="Arial" charset="0"/>
              <a:cs typeface="Arial" charset="0"/>
            </a:endParaRPr>
          </a:p>
        </p:txBody>
      </p:sp>
      <p:sp>
        <p:nvSpPr>
          <p:cNvPr id="13" name="Parallelogram 12">
            <a:extLst>
              <a:ext uri="{FF2B5EF4-FFF2-40B4-BE49-F238E27FC236}">
                <a16:creationId xmlns:a16="http://schemas.microsoft.com/office/drawing/2014/main" id="{38F8C6AC-9DDE-852A-6612-4719E6116A9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graphicFrame>
        <p:nvGraphicFramePr>
          <p:cNvPr id="294" name="Google Shape;294;p23"/>
          <p:cNvGraphicFramePr/>
          <p:nvPr>
            <p:extLst>
              <p:ext uri="{D42A27DB-BD31-4B8C-83A1-F6EECF244321}">
                <p14:modId xmlns:p14="http://schemas.microsoft.com/office/powerpoint/2010/main" val="1035707424"/>
              </p:ext>
            </p:extLst>
          </p:nvPr>
        </p:nvGraphicFramePr>
        <p:xfrm>
          <a:off x="130335" y="1235213"/>
          <a:ext cx="11934700" cy="1264922"/>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64922">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95" name="Google Shape;295;p23"/>
          <p:cNvSpPr txBox="1"/>
          <p:nvPr/>
        </p:nvSpPr>
        <p:spPr>
          <a:xfrm>
            <a:off x="0" y="854901"/>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Strengths of project team: </a:t>
            </a:r>
            <a:endParaRPr sz="1800" b="1" dirty="0">
              <a:solidFill>
                <a:srgbClr val="323F4F"/>
              </a:solidFill>
              <a:latin typeface="Century Gothic"/>
              <a:ea typeface="Century Gothic"/>
              <a:cs typeface="Century Gothic"/>
              <a:sym typeface="Century Gothic"/>
            </a:endParaRPr>
          </a:p>
        </p:txBody>
      </p:sp>
      <p:graphicFrame>
        <p:nvGraphicFramePr>
          <p:cNvPr id="296" name="Google Shape;296;p23"/>
          <p:cNvGraphicFramePr/>
          <p:nvPr>
            <p:extLst>
              <p:ext uri="{D42A27DB-BD31-4B8C-83A1-F6EECF244321}">
                <p14:modId xmlns:p14="http://schemas.microsoft.com/office/powerpoint/2010/main" val="3625082737"/>
              </p:ext>
            </p:extLst>
          </p:nvPr>
        </p:nvGraphicFramePr>
        <p:xfrm>
          <a:off x="130335" y="2916607"/>
          <a:ext cx="11934700" cy="1259903"/>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59903">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97" name="Google Shape;297;p23"/>
          <p:cNvSpPr txBox="1"/>
          <p:nvPr/>
        </p:nvSpPr>
        <p:spPr>
          <a:xfrm>
            <a:off x="0" y="2549742"/>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Client relationship: </a:t>
            </a:r>
            <a:endParaRPr sz="1800" b="1" dirty="0">
              <a:solidFill>
                <a:srgbClr val="323F4F"/>
              </a:solidFill>
              <a:latin typeface="Century Gothic"/>
              <a:ea typeface="Century Gothic"/>
              <a:cs typeface="Century Gothic"/>
              <a:sym typeface="Century Gothic"/>
            </a:endParaRPr>
          </a:p>
        </p:txBody>
      </p:sp>
      <p:graphicFrame>
        <p:nvGraphicFramePr>
          <p:cNvPr id="298" name="Google Shape;298;p23"/>
          <p:cNvGraphicFramePr/>
          <p:nvPr>
            <p:extLst>
              <p:ext uri="{D42A27DB-BD31-4B8C-83A1-F6EECF244321}">
                <p14:modId xmlns:p14="http://schemas.microsoft.com/office/powerpoint/2010/main" val="4041050248"/>
              </p:ext>
            </p:extLst>
          </p:nvPr>
        </p:nvGraphicFramePr>
        <p:xfrm>
          <a:off x="130335" y="4572975"/>
          <a:ext cx="11934700" cy="1259903"/>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259903">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299" name="Google Shape;299;p23"/>
          <p:cNvSpPr txBox="1"/>
          <p:nvPr/>
        </p:nvSpPr>
        <p:spPr>
          <a:xfrm>
            <a:off x="0" y="4191134"/>
            <a:ext cx="6979024" cy="442160"/>
          </a:xfrm>
          <a:prstGeom prst="rect">
            <a:avLst/>
          </a:prstGeom>
          <a:noFill/>
          <a:ln>
            <a:noFill/>
          </a:ln>
        </p:spPr>
        <p:txBody>
          <a:bodyPr spcFirstLastPara="1" wrap="square" lIns="108725" tIns="54350" rIns="108725" bIns="54350" anchor="t" anchorCtr="0">
            <a:spAutoFit/>
          </a:bodyPr>
          <a:lstStyle/>
          <a:p>
            <a:pPr marL="0" marR="0" lvl="0" indent="0" algn="l" rtl="0">
              <a:lnSpc>
                <a:spcPct val="120000"/>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Processes that worked well: </a:t>
            </a:r>
            <a:endParaRPr sz="1800" dirty="0"/>
          </a:p>
        </p:txBody>
      </p:sp>
      <p:sp>
        <p:nvSpPr>
          <p:cNvPr id="10" name="TextBox 9">
            <a:extLst>
              <a:ext uri="{FF2B5EF4-FFF2-40B4-BE49-F238E27FC236}">
                <a16:creationId xmlns:a16="http://schemas.microsoft.com/office/drawing/2014/main" id="{888F9046-1C7E-8FE0-909A-DC11D0F393D1}"/>
              </a:ext>
            </a:extLst>
          </p:cNvPr>
          <p:cNvSpPr txBox="1"/>
          <p:nvPr/>
        </p:nvSpPr>
        <p:spPr>
          <a:xfrm>
            <a:off x="130335" y="133085"/>
            <a:ext cx="33041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WHAT WENT WELL?</a:t>
            </a:r>
          </a:p>
        </p:txBody>
      </p:sp>
      <p:sp>
        <p:nvSpPr>
          <p:cNvPr id="11" name="Rectangle 7">
            <a:extLst>
              <a:ext uri="{FF2B5EF4-FFF2-40B4-BE49-F238E27FC236}">
                <a16:creationId xmlns:a16="http://schemas.microsoft.com/office/drawing/2014/main" id="{0AAF6774-1319-D5D9-57FB-04A8576FB7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TextBox 11">
            <a:extLst>
              <a:ext uri="{FF2B5EF4-FFF2-40B4-BE49-F238E27FC236}">
                <a16:creationId xmlns:a16="http://schemas.microsoft.com/office/drawing/2014/main" id="{215106DD-AA3A-EDFD-F31F-7DCA79318E46}"/>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WENT WELL?</a:t>
            </a:r>
            <a:endParaRPr lang="en-US" dirty="0">
              <a:solidFill>
                <a:schemeClr val="bg1"/>
              </a:solidFill>
              <a:latin typeface="Century Gothic" panose="020B0502020202020204" pitchFamily="34" charset="0"/>
              <a:ea typeface="Arial" charset="0"/>
              <a:cs typeface="Arial" charset="0"/>
            </a:endParaRPr>
          </a:p>
        </p:txBody>
      </p:sp>
      <p:sp>
        <p:nvSpPr>
          <p:cNvPr id="13" name="Parallelogram 12">
            <a:extLst>
              <a:ext uri="{FF2B5EF4-FFF2-40B4-BE49-F238E27FC236}">
                <a16:creationId xmlns:a16="http://schemas.microsoft.com/office/drawing/2014/main" id="{A799EFFB-D412-D6BC-086B-274D055D004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graphicFrame>
        <p:nvGraphicFramePr>
          <p:cNvPr id="307" name="Google Shape;307;p24"/>
          <p:cNvGraphicFramePr/>
          <p:nvPr>
            <p:extLst>
              <p:ext uri="{D42A27DB-BD31-4B8C-83A1-F6EECF244321}">
                <p14:modId xmlns:p14="http://schemas.microsoft.com/office/powerpoint/2010/main" val="172026431"/>
              </p:ext>
            </p:extLst>
          </p:nvPr>
        </p:nvGraphicFramePr>
        <p:xfrm>
          <a:off x="130335" y="1073165"/>
          <a:ext cx="11934700" cy="1365424"/>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365424">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08" name="Google Shape;308;p24"/>
          <p:cNvSpPr txBox="1"/>
          <p:nvPr/>
        </p:nvSpPr>
        <p:spPr>
          <a:xfrm>
            <a:off x="0" y="692853"/>
            <a:ext cx="6979024" cy="359061"/>
          </a:xfrm>
          <a:prstGeom prst="rect">
            <a:avLst/>
          </a:prstGeom>
          <a:noFill/>
          <a:ln>
            <a:noFill/>
          </a:ln>
        </p:spPr>
        <p:txBody>
          <a:bodyPr spcFirstLastPara="1" wrap="square" lIns="108725" tIns="54350" rIns="108725" bIns="54350" anchor="t" anchorCtr="0">
            <a:spAutoFit/>
          </a:bodyPr>
          <a:lstStyle/>
          <a:p>
            <a:pPr marL="0" marR="0" lvl="0" indent="0" algn="l" rtl="0">
              <a:lnSpc>
                <a:spcPct val="89583"/>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Weaknesses of project team: </a:t>
            </a:r>
            <a:endParaRPr sz="1800" b="1" dirty="0">
              <a:solidFill>
                <a:srgbClr val="323F4F"/>
              </a:solidFill>
              <a:latin typeface="Century Gothic"/>
              <a:ea typeface="Century Gothic"/>
              <a:cs typeface="Century Gothic"/>
              <a:sym typeface="Century Gothic"/>
            </a:endParaRPr>
          </a:p>
        </p:txBody>
      </p:sp>
      <p:graphicFrame>
        <p:nvGraphicFramePr>
          <p:cNvPr id="309" name="Google Shape;309;p24"/>
          <p:cNvGraphicFramePr/>
          <p:nvPr>
            <p:extLst>
              <p:ext uri="{D42A27DB-BD31-4B8C-83A1-F6EECF244321}">
                <p14:modId xmlns:p14="http://schemas.microsoft.com/office/powerpoint/2010/main" val="3066323078"/>
              </p:ext>
            </p:extLst>
          </p:nvPr>
        </p:nvGraphicFramePr>
        <p:xfrm>
          <a:off x="130335" y="2939753"/>
          <a:ext cx="11934700" cy="1365424"/>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365424">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10" name="Google Shape;310;p24"/>
          <p:cNvSpPr txBox="1"/>
          <p:nvPr/>
        </p:nvSpPr>
        <p:spPr>
          <a:xfrm>
            <a:off x="0" y="2451865"/>
            <a:ext cx="6979024" cy="442160"/>
          </a:xfrm>
          <a:prstGeom prst="rect">
            <a:avLst/>
          </a:prstGeom>
          <a:noFill/>
          <a:ln>
            <a:noFill/>
          </a:ln>
        </p:spPr>
        <p:txBody>
          <a:bodyPr spcFirstLastPara="1" wrap="square" lIns="108725" tIns="54350" rIns="108725" bIns="54350" anchor="t" anchorCtr="0">
            <a:spAutoFit/>
          </a:bodyPr>
          <a:lstStyle/>
          <a:p>
            <a:pPr marL="0" marR="0" lvl="0" indent="0" algn="l" rtl="0">
              <a:lnSpc>
                <a:spcPct val="120000"/>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Client relationship:</a:t>
            </a:r>
            <a:endParaRPr sz="1800" dirty="0"/>
          </a:p>
        </p:txBody>
      </p:sp>
      <p:graphicFrame>
        <p:nvGraphicFramePr>
          <p:cNvPr id="311" name="Google Shape;311;p24"/>
          <p:cNvGraphicFramePr/>
          <p:nvPr>
            <p:extLst>
              <p:ext uri="{D42A27DB-BD31-4B8C-83A1-F6EECF244321}">
                <p14:modId xmlns:p14="http://schemas.microsoft.com/office/powerpoint/2010/main" val="1848177724"/>
              </p:ext>
            </p:extLst>
          </p:nvPr>
        </p:nvGraphicFramePr>
        <p:xfrm>
          <a:off x="130335" y="4792894"/>
          <a:ext cx="11934700" cy="1372256"/>
        </p:xfrm>
        <a:graphic>
          <a:graphicData uri="http://schemas.openxmlformats.org/drawingml/2006/table">
            <a:tbl>
              <a:tblPr>
                <a:noFill/>
                <a:tableStyleId>{E5307FF7-BB76-48CB-B092-F1223D3E1BD8}</a:tableStyleId>
              </a:tblPr>
              <a:tblGrid>
                <a:gridCol w="11934700">
                  <a:extLst>
                    <a:ext uri="{9D8B030D-6E8A-4147-A177-3AD203B41FA5}">
                      <a16:colId xmlns:a16="http://schemas.microsoft.com/office/drawing/2014/main" val="20000"/>
                    </a:ext>
                  </a:extLst>
                </a:gridCol>
              </a:tblGrid>
              <a:tr h="1372256">
                <a:tc>
                  <a:txBody>
                    <a:bodyPr/>
                    <a:lstStyle/>
                    <a:p>
                      <a:pPr marL="0" marR="0" lvl="0" indent="0" algn="l" rtl="0">
                        <a:spcBef>
                          <a:spcPts val="0"/>
                        </a:spcBef>
                        <a:spcAft>
                          <a:spcPts val="0"/>
                        </a:spcAft>
                        <a:buNone/>
                      </a:pPr>
                      <a:endParaRPr sz="1000" b="0" i="0" u="none" strike="noStrike" cap="none" dirty="0">
                        <a:solidFill>
                          <a:schemeClr val="dk1"/>
                        </a:solidFill>
                        <a:latin typeface="Century Gothic"/>
                        <a:ea typeface="Century Gothic"/>
                        <a:cs typeface="Century Gothic"/>
                        <a:sym typeface="Century Gothic"/>
                      </a:endParaRPr>
                    </a:p>
                  </a:txBody>
                  <a:tcPr marL="85725" marR="9525" marT="9525" marB="0" anchor="ctr">
                    <a:solidFill>
                      <a:srgbClr val="E9EFF7"/>
                    </a:solidFill>
                  </a:tcPr>
                </a:tc>
                <a:extLst>
                  <a:ext uri="{0D108BD9-81ED-4DB2-BD59-A6C34878D82A}">
                    <a16:rowId xmlns:a16="http://schemas.microsoft.com/office/drawing/2014/main" val="10000"/>
                  </a:ext>
                </a:extLst>
              </a:tr>
            </a:tbl>
          </a:graphicData>
        </a:graphic>
      </p:graphicFrame>
      <p:sp>
        <p:nvSpPr>
          <p:cNvPr id="312" name="Google Shape;312;p24"/>
          <p:cNvSpPr txBox="1"/>
          <p:nvPr/>
        </p:nvSpPr>
        <p:spPr>
          <a:xfrm>
            <a:off x="0" y="4318453"/>
            <a:ext cx="6979024" cy="442160"/>
          </a:xfrm>
          <a:prstGeom prst="rect">
            <a:avLst/>
          </a:prstGeom>
          <a:noFill/>
          <a:ln>
            <a:noFill/>
          </a:ln>
        </p:spPr>
        <p:txBody>
          <a:bodyPr spcFirstLastPara="1" wrap="square" lIns="108725" tIns="54350" rIns="108725" bIns="54350" anchor="t" anchorCtr="0">
            <a:spAutoFit/>
          </a:bodyPr>
          <a:lstStyle/>
          <a:p>
            <a:pPr marL="0" marR="0" lvl="0" indent="0" algn="l" rtl="0">
              <a:lnSpc>
                <a:spcPct val="120000"/>
              </a:lnSpc>
              <a:spcBef>
                <a:spcPts val="0"/>
              </a:spcBef>
              <a:spcAft>
                <a:spcPts val="0"/>
              </a:spcAft>
              <a:buClr>
                <a:schemeClr val="dk2"/>
              </a:buClr>
              <a:buSzPts val="2400"/>
              <a:buFont typeface="Arial"/>
              <a:buNone/>
            </a:pPr>
            <a:r>
              <a:rPr lang="en-US" sz="1800" dirty="0">
                <a:solidFill>
                  <a:schemeClr val="dk2"/>
                </a:solidFill>
                <a:latin typeface="Century Gothic"/>
                <a:ea typeface="Century Gothic"/>
                <a:cs typeface="Century Gothic"/>
                <a:sym typeface="Century Gothic"/>
              </a:rPr>
              <a:t>Processes that worked poorly:</a:t>
            </a:r>
            <a:endParaRPr sz="1800" dirty="0"/>
          </a:p>
        </p:txBody>
      </p:sp>
      <p:sp>
        <p:nvSpPr>
          <p:cNvPr id="10" name="TextBox 9">
            <a:extLst>
              <a:ext uri="{FF2B5EF4-FFF2-40B4-BE49-F238E27FC236}">
                <a16:creationId xmlns:a16="http://schemas.microsoft.com/office/drawing/2014/main" id="{8A4282AE-7A28-1C07-A9EC-F9C28EDB59A0}"/>
              </a:ext>
            </a:extLst>
          </p:cNvPr>
          <p:cNvSpPr txBox="1"/>
          <p:nvPr/>
        </p:nvSpPr>
        <p:spPr>
          <a:xfrm>
            <a:off x="130335" y="133085"/>
            <a:ext cx="570540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WHAT COULD HAVE GONE BETTER?</a:t>
            </a:r>
          </a:p>
        </p:txBody>
      </p:sp>
      <p:sp>
        <p:nvSpPr>
          <p:cNvPr id="11" name="Rectangle 7">
            <a:extLst>
              <a:ext uri="{FF2B5EF4-FFF2-40B4-BE49-F238E27FC236}">
                <a16:creationId xmlns:a16="http://schemas.microsoft.com/office/drawing/2014/main" id="{91D15743-B66A-B4B7-A7D4-8460E906E808}"/>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TextBox 11">
            <a:extLst>
              <a:ext uri="{FF2B5EF4-FFF2-40B4-BE49-F238E27FC236}">
                <a16:creationId xmlns:a16="http://schemas.microsoft.com/office/drawing/2014/main" id="{61D5398D-D30A-FDDE-F11E-FDDD57F1D361}"/>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COULD HAVE GONE BETTER?</a:t>
            </a:r>
            <a:endParaRPr lang="en-US" dirty="0">
              <a:solidFill>
                <a:schemeClr val="bg1"/>
              </a:solidFill>
              <a:latin typeface="Century Gothic" panose="020B0502020202020204" pitchFamily="34" charset="0"/>
              <a:ea typeface="Arial" charset="0"/>
              <a:cs typeface="Arial" charset="0"/>
            </a:endParaRPr>
          </a:p>
        </p:txBody>
      </p:sp>
      <p:sp>
        <p:nvSpPr>
          <p:cNvPr id="13" name="Parallelogram 12">
            <a:extLst>
              <a:ext uri="{FF2B5EF4-FFF2-40B4-BE49-F238E27FC236}">
                <a16:creationId xmlns:a16="http://schemas.microsoft.com/office/drawing/2014/main" id="{C0A49117-BB3E-CC88-EA1E-764784826188}"/>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522</Words>
  <Application>Microsoft Macintosh PowerPoint</Application>
  <PresentationFormat>Widescreen</PresentationFormat>
  <Paragraphs>210</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Calibri</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dcterms:modified xsi:type="dcterms:W3CDTF">2023-06-13T20:51:13Z</dcterms:modified>
</cp:coreProperties>
</file>