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7"/>
  </p:notesMasterIdLst>
  <p:sldIdLst>
    <p:sldId id="342" r:id="rId2"/>
    <p:sldId id="349" r:id="rId3"/>
    <p:sldId id="316" r:id="rId4"/>
    <p:sldId id="352"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7F9FB"/>
    <a:srgbClr val="FCF1C3"/>
    <a:srgbClr val="FCF8E4"/>
    <a:srgbClr val="FFF1E3"/>
    <a:srgbClr val="F5E2C0"/>
    <a:srgbClr val="EDEFCB"/>
    <a:srgbClr val="E2EFCD"/>
    <a:srgbClr val="EAEEF3"/>
    <a:srgbClr val="E5E5E5"/>
    <a:srgbClr val="F9F9F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0E5AC5D-019B-4A5A-93AA-6801CC3E7789}" v="17" dt="2023-07-03T15:04:58.36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013" autoAdjust="0"/>
    <p:restoredTop sz="86447"/>
  </p:normalViewPr>
  <p:slideViewPr>
    <p:cSldViewPr snapToGrid="0" snapToObjects="1">
      <p:cViewPr varScale="1">
        <p:scale>
          <a:sx n="128" d="100"/>
          <a:sy n="128" d="100"/>
        </p:scale>
        <p:origin x="576" y="176"/>
      </p:cViewPr>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 Id="rId4"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E0E5AC5D-019B-4A5A-93AA-6801CC3E7789}"/>
    <pc:docChg chg="undo custSel addSld delSld modSld">
      <pc:chgData name="Bess Dunlevy" userId="dd4b9a8537dbe9d0" providerId="LiveId" clId="{E0E5AC5D-019B-4A5A-93AA-6801CC3E7789}" dt="2023-07-03T15:09:54.801" v="1107" actId="207"/>
      <pc:docMkLst>
        <pc:docMk/>
      </pc:docMkLst>
      <pc:sldChg chg="add del">
        <pc:chgData name="Bess Dunlevy" userId="dd4b9a8537dbe9d0" providerId="LiveId" clId="{E0E5AC5D-019B-4A5A-93AA-6801CC3E7789}" dt="2023-07-03T15:09:27.057" v="1098" actId="47"/>
        <pc:sldMkLst>
          <pc:docMk/>
          <pc:sldMk cId="2929323684" sldId="295"/>
        </pc:sldMkLst>
      </pc:sldChg>
      <pc:sldChg chg="modSp mod">
        <pc:chgData name="Bess Dunlevy" userId="dd4b9a8537dbe9d0" providerId="LiveId" clId="{E0E5AC5D-019B-4A5A-93AA-6801CC3E7789}" dt="2023-07-03T15:05:01.618" v="898" actId="20577"/>
        <pc:sldMkLst>
          <pc:docMk/>
          <pc:sldMk cId="1521696607" sldId="316"/>
        </pc:sldMkLst>
        <pc:graphicFrameChg chg="mod modGraphic">
          <ac:chgData name="Bess Dunlevy" userId="dd4b9a8537dbe9d0" providerId="LiveId" clId="{E0E5AC5D-019B-4A5A-93AA-6801CC3E7789}" dt="2023-07-03T15:05:01.618" v="898" actId="20577"/>
          <ac:graphicFrameMkLst>
            <pc:docMk/>
            <pc:sldMk cId="1521696607" sldId="316"/>
            <ac:graphicFrameMk id="45" creationId="{719927E1-5583-7943-BF22-D526BA6FD289}"/>
          </ac:graphicFrameMkLst>
        </pc:graphicFrameChg>
      </pc:sldChg>
      <pc:sldChg chg="addSp delSp modSp mod">
        <pc:chgData name="Bess Dunlevy" userId="dd4b9a8537dbe9d0" providerId="LiveId" clId="{E0E5AC5D-019B-4A5A-93AA-6801CC3E7789}" dt="2023-07-03T15:09:54.801" v="1107" actId="207"/>
        <pc:sldMkLst>
          <pc:docMk/>
          <pc:sldMk cId="1508588292" sldId="342"/>
        </pc:sldMkLst>
        <pc:spChg chg="mod">
          <ac:chgData name="Bess Dunlevy" userId="dd4b9a8537dbe9d0" providerId="LiveId" clId="{E0E5AC5D-019B-4A5A-93AA-6801CC3E7789}" dt="2023-07-03T15:09:54.801" v="1107" actId="207"/>
          <ac:spMkLst>
            <pc:docMk/>
            <pc:sldMk cId="1508588292" sldId="342"/>
            <ac:spMk id="33" creationId="{143A449B-AAB7-994A-92CE-8F48E2CA7DF6}"/>
          </ac:spMkLst>
        </pc:spChg>
        <pc:spChg chg="mod">
          <ac:chgData name="Bess Dunlevy" userId="dd4b9a8537dbe9d0" providerId="LiveId" clId="{E0E5AC5D-019B-4A5A-93AA-6801CC3E7789}" dt="2023-07-03T14:43:47.644" v="97" actId="20577"/>
          <ac:spMkLst>
            <pc:docMk/>
            <pc:sldMk cId="1508588292" sldId="342"/>
            <ac:spMk id="36" creationId="{C7DC0BFC-32CE-0544-BDE7-E4E8CD4C8E4D}"/>
          </ac:spMkLst>
        </pc:spChg>
        <pc:spChg chg="mod">
          <ac:chgData name="Bess Dunlevy" userId="dd4b9a8537dbe9d0" providerId="LiveId" clId="{E0E5AC5D-019B-4A5A-93AA-6801CC3E7789}" dt="2023-07-03T15:09:30.884" v="1103" actId="1076"/>
          <ac:spMkLst>
            <pc:docMk/>
            <pc:sldMk cId="1508588292" sldId="342"/>
            <ac:spMk id="92" creationId="{15002CF0-EA59-CE43-9D0C-B9955C66D425}"/>
          </ac:spMkLst>
        </pc:spChg>
        <pc:spChg chg="mod">
          <ac:chgData name="Bess Dunlevy" userId="dd4b9a8537dbe9d0" providerId="LiveId" clId="{E0E5AC5D-019B-4A5A-93AA-6801CC3E7789}" dt="2023-07-03T15:09:29.994" v="1101" actId="1076"/>
          <ac:spMkLst>
            <pc:docMk/>
            <pc:sldMk cId="1508588292" sldId="342"/>
            <ac:spMk id="93" creationId="{4202D8FA-97A9-1F4C-B19E-615D761DF0CF}"/>
          </ac:spMkLst>
        </pc:spChg>
        <pc:graphicFrameChg chg="modGraphic">
          <ac:chgData name="Bess Dunlevy" userId="dd4b9a8537dbe9d0" providerId="LiveId" clId="{E0E5AC5D-019B-4A5A-93AA-6801CC3E7789}" dt="2023-07-03T15:06:50.718" v="1088" actId="113"/>
          <ac:graphicFrameMkLst>
            <pc:docMk/>
            <pc:sldMk cId="1508588292" sldId="342"/>
            <ac:graphicFrameMk id="99" creationId="{F1C66BDD-8EC0-3448-9FF6-50A7B51194A2}"/>
          </ac:graphicFrameMkLst>
        </pc:graphicFrameChg>
        <pc:picChg chg="add del">
          <ac:chgData name="Bess Dunlevy" userId="dd4b9a8537dbe9d0" providerId="LiveId" clId="{E0E5AC5D-019B-4A5A-93AA-6801CC3E7789}" dt="2023-07-03T15:09:32.161" v="1106" actId="478"/>
          <ac:picMkLst>
            <pc:docMk/>
            <pc:sldMk cId="1508588292" sldId="342"/>
            <ac:picMk id="4" creationId="{4AEB8225-3AA8-AF48-AD51-3F5F53316D6B}"/>
          </ac:picMkLst>
        </pc:picChg>
        <pc:cxnChg chg="mod">
          <ac:chgData name="Bess Dunlevy" userId="dd4b9a8537dbe9d0" providerId="LiveId" clId="{E0E5AC5D-019B-4A5A-93AA-6801CC3E7789}" dt="2023-07-03T15:09:30.884" v="1103" actId="1076"/>
          <ac:cxnSpMkLst>
            <pc:docMk/>
            <pc:sldMk cId="1508588292" sldId="342"/>
            <ac:cxnSpMk id="94" creationId="{CA3131A8-9212-A843-9129-EE771E22C0FA}"/>
          </ac:cxnSpMkLst>
        </pc:cxnChg>
      </pc:sldChg>
      <pc:sldChg chg="modSp mod">
        <pc:chgData name="Bess Dunlevy" userId="dd4b9a8537dbe9d0" providerId="LiveId" clId="{E0E5AC5D-019B-4A5A-93AA-6801CC3E7789}" dt="2023-07-03T14:58:05.832" v="684" actId="20577"/>
        <pc:sldMkLst>
          <pc:docMk/>
          <pc:sldMk cId="3424029325" sldId="349"/>
        </pc:sldMkLst>
        <pc:graphicFrameChg chg="modGraphic">
          <ac:chgData name="Bess Dunlevy" userId="dd4b9a8537dbe9d0" providerId="LiveId" clId="{E0E5AC5D-019B-4A5A-93AA-6801CC3E7789}" dt="2023-07-03T14:58:05.832" v="684" actId="20577"/>
          <ac:graphicFrameMkLst>
            <pc:docMk/>
            <pc:sldMk cId="3424029325" sldId="349"/>
            <ac:graphicFrameMk id="5" creationId="{06EBEE7F-EEC9-4E47-942D-C7FEC5B6D5E3}"/>
          </ac:graphicFrameMkLst>
        </pc:graphicFrameChg>
        <pc:graphicFrameChg chg="mod modGraphic">
          <ac:chgData name="Bess Dunlevy" userId="dd4b9a8537dbe9d0" providerId="LiveId" clId="{E0E5AC5D-019B-4A5A-93AA-6801CC3E7789}" dt="2023-07-03T14:55:11.487" v="330" actId="20577"/>
          <ac:graphicFrameMkLst>
            <pc:docMk/>
            <pc:sldMk cId="3424029325" sldId="349"/>
            <ac:graphicFrameMk id="48" creationId="{15F80937-1C71-D34C-9B0A-AFD9A24FC98D}"/>
          </ac:graphicFrameMkLst>
        </pc:graphicFrameChg>
      </pc:sldChg>
      <pc:sldChg chg="modSp mod">
        <pc:chgData name="Bess Dunlevy" userId="dd4b9a8537dbe9d0" providerId="LiveId" clId="{E0E5AC5D-019B-4A5A-93AA-6801CC3E7789}" dt="2023-07-03T15:05:44.938" v="978" actId="20577"/>
        <pc:sldMkLst>
          <pc:docMk/>
          <pc:sldMk cId="822524391" sldId="352"/>
        </pc:sldMkLst>
        <pc:graphicFrameChg chg="modGraphic">
          <ac:chgData name="Bess Dunlevy" userId="dd4b9a8537dbe9d0" providerId="LiveId" clId="{E0E5AC5D-019B-4A5A-93AA-6801CC3E7789}" dt="2023-07-03T15:05:44.938" v="978" actId="20577"/>
          <ac:graphicFrameMkLst>
            <pc:docMk/>
            <pc:sldMk cId="822524391" sldId="352"/>
            <ac:graphicFrameMk id="2" creationId="{0A908FEA-3453-5840-A648-2570EEA8E355}"/>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7/31/23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89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82729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02881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5</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381E756-E947-FD4A-8A23-D2C983A1A8BD}" type="datetimeFigureOut">
              <a:rPr lang="en-US" smtClean="0"/>
              <a:t>7/31/23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ru-RU"/>
              <a:t>Образец заголовка</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7381E756-E947-FD4A-8A23-D2C983A1A8BD}" type="datetimeFigureOut">
              <a:rPr lang="en-US" smtClean="0"/>
              <a:t>7/31/23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Date Placeholder 2"/>
          <p:cNvSpPr>
            <a:spLocks noGrp="1"/>
          </p:cNvSpPr>
          <p:nvPr>
            <p:ph type="dt" sz="half" idx="10"/>
          </p:nvPr>
        </p:nvSpPr>
        <p:spPr/>
        <p:txBody>
          <a:bodyPr/>
          <a:lstStyle/>
          <a:p>
            <a:fld id="{7381E756-E947-FD4A-8A23-D2C983A1A8BD}" type="datetimeFigureOut">
              <a:rPr lang="en-US" smtClean="0"/>
              <a:t>7/31/23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7/31/23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381E756-E947-FD4A-8A23-D2C983A1A8BD}" type="datetimeFigureOut">
              <a:rPr lang="en-US" smtClean="0"/>
              <a:t>7/31/23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7/31/23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bit.ly/3aVP0zh" TargetMode="External"/><Relationship Id="rId1" Type="http://schemas.openxmlformats.org/officeDocument/2006/relationships/slideLayout" Target="../slideLayouts/slideLayout7.xml"/><Relationship Id="rId4" Type="http://schemas.openxmlformats.org/officeDocument/2006/relationships/hyperlink" Target="https://www.smartsheet.com/try-it?trp=11803&amp;utm_source=integrated-content&amp;utm_campaign=/content/media-plan-templates&amp;utm_medium=Media+Plan+Presentation+Example+powerpoint+11803&amp;lpa=Media+Plan+Presentation+Example+powerpoint+11803"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 name="Group 37">
            <a:extLst>
              <a:ext uri="{FF2B5EF4-FFF2-40B4-BE49-F238E27FC236}">
                <a16:creationId xmlns:a16="http://schemas.microsoft.com/office/drawing/2014/main" id="{DB138764-CD00-0E4A-A2DD-F583AF2D1771}"/>
              </a:ext>
            </a:extLst>
          </p:cNvPr>
          <p:cNvGrpSpPr/>
          <p:nvPr/>
        </p:nvGrpSpPr>
        <p:grpSpPr>
          <a:xfrm>
            <a:off x="7203068" y="-14628"/>
            <a:ext cx="5724680" cy="6219640"/>
            <a:chOff x="7203068" y="-14628"/>
            <a:chExt cx="5724680" cy="6219640"/>
          </a:xfrm>
        </p:grpSpPr>
        <p:sp>
          <p:nvSpPr>
            <p:cNvPr id="39" name="Triangle 38">
              <a:extLst>
                <a:ext uri="{FF2B5EF4-FFF2-40B4-BE49-F238E27FC236}">
                  <a16:creationId xmlns:a16="http://schemas.microsoft.com/office/drawing/2014/main" id="{361D126C-C8C9-4E49-BC23-E5F065507693}"/>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0" name="Triangle 39">
              <a:extLst>
                <a:ext uri="{FF2B5EF4-FFF2-40B4-BE49-F238E27FC236}">
                  <a16:creationId xmlns:a16="http://schemas.microsoft.com/office/drawing/2014/main" id="{66B8BB62-DFAB-0C42-A295-143651A140F0}"/>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1" name="Triangle 40">
              <a:extLst>
                <a:ext uri="{FF2B5EF4-FFF2-40B4-BE49-F238E27FC236}">
                  <a16:creationId xmlns:a16="http://schemas.microsoft.com/office/drawing/2014/main" id="{28E50E58-98D9-414E-9E9A-6E596FC717AB}"/>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2" name="Triangle 41">
              <a:extLst>
                <a:ext uri="{FF2B5EF4-FFF2-40B4-BE49-F238E27FC236}">
                  <a16:creationId xmlns:a16="http://schemas.microsoft.com/office/drawing/2014/main" id="{CDD3B22E-2704-5E4F-94DC-A08936DD8533}"/>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3" name="Triangle 42">
              <a:extLst>
                <a:ext uri="{FF2B5EF4-FFF2-40B4-BE49-F238E27FC236}">
                  <a16:creationId xmlns:a16="http://schemas.microsoft.com/office/drawing/2014/main" id="{8A629ADE-20CA-AD42-88C2-39F2F76ACF51}"/>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4" name="Triangle 43">
              <a:extLst>
                <a:ext uri="{FF2B5EF4-FFF2-40B4-BE49-F238E27FC236}">
                  <a16:creationId xmlns:a16="http://schemas.microsoft.com/office/drawing/2014/main" id="{160B7986-5272-A447-8A9F-DA32B05BE5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5" name="Triangle 44">
              <a:extLst>
                <a:ext uri="{FF2B5EF4-FFF2-40B4-BE49-F238E27FC236}">
                  <a16:creationId xmlns:a16="http://schemas.microsoft.com/office/drawing/2014/main" id="{7DB19CAC-E08A-5342-A360-848503E993FE}"/>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6" name="Triangle 45">
              <a:extLst>
                <a:ext uri="{FF2B5EF4-FFF2-40B4-BE49-F238E27FC236}">
                  <a16:creationId xmlns:a16="http://schemas.microsoft.com/office/drawing/2014/main" id="{38EBFCFD-605E-5A42-B4AC-958837FE84BC}"/>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7" name="Triangle 46">
              <a:extLst>
                <a:ext uri="{FF2B5EF4-FFF2-40B4-BE49-F238E27FC236}">
                  <a16:creationId xmlns:a16="http://schemas.microsoft.com/office/drawing/2014/main" id="{412B0A6A-B241-E840-A0FB-4829216ED7A1}"/>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8" name="Triangle 47">
              <a:extLst>
                <a:ext uri="{FF2B5EF4-FFF2-40B4-BE49-F238E27FC236}">
                  <a16:creationId xmlns:a16="http://schemas.microsoft.com/office/drawing/2014/main" id="{F03C8FE8-67DD-D049-AAC3-E61BA780CBE2}"/>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49" name="Triangle 48">
              <a:extLst>
                <a:ext uri="{FF2B5EF4-FFF2-40B4-BE49-F238E27FC236}">
                  <a16:creationId xmlns:a16="http://schemas.microsoft.com/office/drawing/2014/main" id="{4FA5B15C-7B47-4445-888C-73FD4ACFF6E6}"/>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0" name="Triangle 49">
              <a:extLst>
                <a:ext uri="{FF2B5EF4-FFF2-40B4-BE49-F238E27FC236}">
                  <a16:creationId xmlns:a16="http://schemas.microsoft.com/office/drawing/2014/main" id="{5D254613-1E1E-B14A-8A3E-EF61120C178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1" name="Triangle 50">
              <a:extLst>
                <a:ext uri="{FF2B5EF4-FFF2-40B4-BE49-F238E27FC236}">
                  <a16:creationId xmlns:a16="http://schemas.microsoft.com/office/drawing/2014/main" id="{42F04A0A-6709-E34E-B8BE-9286548BC08E}"/>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2" name="Triangle 51">
              <a:extLst>
                <a:ext uri="{FF2B5EF4-FFF2-40B4-BE49-F238E27FC236}">
                  <a16:creationId xmlns:a16="http://schemas.microsoft.com/office/drawing/2014/main" id="{C5BDA9C9-2A2B-5648-97E6-22CAC6F6A6BD}"/>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3" name="Triangle 52">
              <a:extLst>
                <a:ext uri="{FF2B5EF4-FFF2-40B4-BE49-F238E27FC236}">
                  <a16:creationId xmlns:a16="http://schemas.microsoft.com/office/drawing/2014/main" id="{7270D016-11A9-DD45-A873-86FE1BFECDA2}"/>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4" name="Triangle 53">
              <a:extLst>
                <a:ext uri="{FF2B5EF4-FFF2-40B4-BE49-F238E27FC236}">
                  <a16:creationId xmlns:a16="http://schemas.microsoft.com/office/drawing/2014/main" id="{E221F398-9C64-7F4B-A5B7-92AA0F22C094}"/>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5" name="Triangle 54">
              <a:extLst>
                <a:ext uri="{FF2B5EF4-FFF2-40B4-BE49-F238E27FC236}">
                  <a16:creationId xmlns:a16="http://schemas.microsoft.com/office/drawing/2014/main" id="{FD5F0136-25E0-764E-A461-1AED7859FAE2}"/>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6" name="Triangle 55">
              <a:extLst>
                <a:ext uri="{FF2B5EF4-FFF2-40B4-BE49-F238E27FC236}">
                  <a16:creationId xmlns:a16="http://schemas.microsoft.com/office/drawing/2014/main" id="{0194CD26-3F27-AB47-89A6-CC9FC9822585}"/>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7" name="Triangle 56">
              <a:extLst>
                <a:ext uri="{FF2B5EF4-FFF2-40B4-BE49-F238E27FC236}">
                  <a16:creationId xmlns:a16="http://schemas.microsoft.com/office/drawing/2014/main" id="{DB3BB929-8CD6-6848-903C-E85B9DBD3E4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8" name="Triangle 57">
              <a:extLst>
                <a:ext uri="{FF2B5EF4-FFF2-40B4-BE49-F238E27FC236}">
                  <a16:creationId xmlns:a16="http://schemas.microsoft.com/office/drawing/2014/main" id="{C3ED5CA8-D214-2E42-BAB6-1CC63C93F0DC}"/>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59" name="Triangle 58">
              <a:extLst>
                <a:ext uri="{FF2B5EF4-FFF2-40B4-BE49-F238E27FC236}">
                  <a16:creationId xmlns:a16="http://schemas.microsoft.com/office/drawing/2014/main" id="{B15AAE53-1BB2-F745-9EAB-DCEC7E3FEA3D}"/>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60" name="Triangle 59">
              <a:extLst>
                <a:ext uri="{FF2B5EF4-FFF2-40B4-BE49-F238E27FC236}">
                  <a16:creationId xmlns:a16="http://schemas.microsoft.com/office/drawing/2014/main" id="{5EC0F13F-07F2-574E-94CF-D0F18E5D2C09}"/>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61" name="Triangle 60">
              <a:extLst>
                <a:ext uri="{FF2B5EF4-FFF2-40B4-BE49-F238E27FC236}">
                  <a16:creationId xmlns:a16="http://schemas.microsoft.com/office/drawing/2014/main" id="{4F438356-8B65-1B49-91F8-57C5F7713CD8}"/>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62" name="Triangle 61">
              <a:extLst>
                <a:ext uri="{FF2B5EF4-FFF2-40B4-BE49-F238E27FC236}">
                  <a16:creationId xmlns:a16="http://schemas.microsoft.com/office/drawing/2014/main" id="{5E216E66-080E-584A-96DB-A7CCA7C0024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63" name="Triangle 62">
              <a:extLst>
                <a:ext uri="{FF2B5EF4-FFF2-40B4-BE49-F238E27FC236}">
                  <a16:creationId xmlns:a16="http://schemas.microsoft.com/office/drawing/2014/main" id="{040EEFB1-8A25-994B-B56F-5B936A77E1C6}"/>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64" name="Triangle 63">
              <a:extLst>
                <a:ext uri="{FF2B5EF4-FFF2-40B4-BE49-F238E27FC236}">
                  <a16:creationId xmlns:a16="http://schemas.microsoft.com/office/drawing/2014/main" id="{930BB49A-F16A-5240-AB93-C9BEB143D3E1}"/>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sp>
          <p:nvSpPr>
            <p:cNvPr id="65" name="Triangle 64">
              <a:extLst>
                <a:ext uri="{FF2B5EF4-FFF2-40B4-BE49-F238E27FC236}">
                  <a16:creationId xmlns:a16="http://schemas.microsoft.com/office/drawing/2014/main" id="{3B837B0D-C3C0-F74E-AC5D-BF2CA1DCFFE3}"/>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577470" y="222631"/>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8277023" cy="430887"/>
          </a:xfrm>
          <a:prstGeom prst="rect">
            <a:avLst/>
          </a:prstGeom>
          <a:noFill/>
        </p:spPr>
        <p:txBody>
          <a:bodyPr wrap="square" rtlCol="0">
            <a:spAutoFit/>
          </a:bodyPr>
          <a:lstStyle/>
          <a:p>
            <a:r>
              <a:rPr lang="en-US" sz="2200" b="1" dirty="0">
                <a:solidFill>
                  <a:schemeClr val="tx1">
                    <a:lumMod val="65000"/>
                    <a:lumOff val="35000"/>
                  </a:schemeClr>
                </a:solidFill>
                <a:latin typeface="Century Gothic" panose="020B0502020202020204" pitchFamily="34" charset="0"/>
              </a:rPr>
              <a:t>MEDIA PLAN PRESENTATION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ea typeface="Arial" charset="0"/>
                <a:cs typeface="Arial" charset="0"/>
              </a:rPr>
              <a:t>MEDIA PLAN PRESENTATION EXAMPLE</a:t>
            </a:r>
          </a:p>
        </p:txBody>
      </p:sp>
      <p:sp>
        <p:nvSpPr>
          <p:cNvPr id="92" name="TextBox 91">
            <a:extLst>
              <a:ext uri="{FF2B5EF4-FFF2-40B4-BE49-F238E27FC236}">
                <a16:creationId xmlns:a16="http://schemas.microsoft.com/office/drawing/2014/main" id="{15002CF0-EA59-CE43-9D0C-B9955C66D425}"/>
              </a:ext>
            </a:extLst>
          </p:cNvPr>
          <p:cNvSpPr txBox="1"/>
          <p:nvPr/>
        </p:nvSpPr>
        <p:spPr>
          <a:xfrm>
            <a:off x="300447" y="1164748"/>
            <a:ext cx="11474019" cy="769441"/>
          </a:xfrm>
          <a:prstGeom prst="rect">
            <a:avLst/>
          </a:prstGeom>
          <a:noFill/>
        </p:spPr>
        <p:txBody>
          <a:bodyPr wrap="square" rtlCol="0">
            <a:spAutoFit/>
          </a:bodyPr>
          <a:lstStyle/>
          <a:p>
            <a:r>
              <a:rPr lang="en-US" sz="4400" dirty="0">
                <a:solidFill>
                  <a:schemeClr val="accent5">
                    <a:lumMod val="75000"/>
                  </a:schemeClr>
                </a:solidFill>
                <a:latin typeface="Century Gothic" panose="020B0502020202020204" pitchFamily="34" charset="0"/>
              </a:rPr>
              <a:t>MEDIA PLAN PRESENTATION</a:t>
            </a:r>
          </a:p>
        </p:txBody>
      </p:sp>
      <p:sp>
        <p:nvSpPr>
          <p:cNvPr id="93" name="TextBox 92">
            <a:extLst>
              <a:ext uri="{FF2B5EF4-FFF2-40B4-BE49-F238E27FC236}">
                <a16:creationId xmlns:a16="http://schemas.microsoft.com/office/drawing/2014/main" id="{4202D8FA-97A9-1F4C-B19E-615D761DF0CF}"/>
              </a:ext>
            </a:extLst>
          </p:cNvPr>
          <p:cNvSpPr txBox="1"/>
          <p:nvPr/>
        </p:nvSpPr>
        <p:spPr>
          <a:xfrm>
            <a:off x="384378" y="2347150"/>
            <a:ext cx="8306701" cy="2077492"/>
          </a:xfrm>
          <a:prstGeom prst="rect">
            <a:avLst/>
          </a:prstGeom>
          <a:noFill/>
        </p:spPr>
        <p:txBody>
          <a:bodyPr wrap="square" rtlCol="0">
            <a:spAutoFit/>
          </a:bodyPr>
          <a:lstStyle/>
          <a:p>
            <a:r>
              <a:rPr lang="en-US" sz="2500" dirty="0">
                <a:solidFill>
                  <a:schemeClr val="accent5">
                    <a:lumMod val="75000"/>
                  </a:schemeClr>
                </a:solidFill>
                <a:latin typeface="Century Gothic" panose="020B0502020202020204" pitchFamily="34" charset="0"/>
              </a:rPr>
              <a:t>VALLEY VIEW ORGANIZATION</a:t>
            </a:r>
          </a:p>
          <a:p>
            <a:r>
              <a:rPr lang="en-US" sz="2000" dirty="0">
                <a:solidFill>
                  <a:schemeClr val="tx2"/>
                </a:solidFill>
                <a:latin typeface="Century Gothic" panose="020B0502020202020204" pitchFamily="34" charset="0"/>
              </a:rPr>
              <a:t> </a:t>
            </a:r>
          </a:p>
          <a:p>
            <a:r>
              <a:rPr lang="en-US" sz="1400" dirty="0">
                <a:solidFill>
                  <a:schemeClr val="bg1">
                    <a:lumMod val="50000"/>
                  </a:schemeClr>
                </a:solidFill>
                <a:latin typeface="Century Gothic" panose="020B0502020202020204" pitchFamily="34" charset="0"/>
              </a:rPr>
              <a:t>MM/DD/YYYY</a:t>
            </a:r>
          </a:p>
          <a:p>
            <a:r>
              <a:rPr lang="en-US" sz="1400" dirty="0">
                <a:solidFill>
                  <a:schemeClr val="bg1">
                    <a:lumMod val="50000"/>
                  </a:schemeClr>
                </a:solidFill>
                <a:latin typeface="Century Gothic" panose="020B0502020202020204" pitchFamily="34" charset="0"/>
              </a:rPr>
              <a:t> </a:t>
            </a:r>
          </a:p>
          <a:p>
            <a:r>
              <a:rPr lang="en-US" sz="1400" dirty="0">
                <a:solidFill>
                  <a:schemeClr val="bg1">
                    <a:lumMod val="50000"/>
                  </a:schemeClr>
                </a:solidFill>
                <a:latin typeface="Century Gothic" panose="020B0502020202020204" pitchFamily="34" charset="0"/>
              </a:rPr>
              <a:t>123 Main Street, City, State ZIP</a:t>
            </a:r>
          </a:p>
          <a:p>
            <a:r>
              <a:rPr lang="en-US" sz="1400" dirty="0">
                <a:solidFill>
                  <a:schemeClr val="bg1">
                    <a:lumMod val="50000"/>
                  </a:schemeClr>
                </a:solidFill>
                <a:latin typeface="Century Gothic" panose="020B0502020202020204" pitchFamily="34" charset="0"/>
              </a:rPr>
              <a:t>(123)-456-7899</a:t>
            </a:r>
          </a:p>
          <a:p>
            <a:r>
              <a:rPr lang="en-US" sz="1400" dirty="0">
                <a:solidFill>
                  <a:schemeClr val="bg1">
                    <a:lumMod val="50000"/>
                  </a:schemeClr>
                </a:solidFill>
                <a:latin typeface="Century Gothic" panose="020B0502020202020204" pitchFamily="34" charset="0"/>
              </a:rPr>
              <a:t>Web Address</a:t>
            </a:r>
          </a:p>
          <a:p>
            <a:r>
              <a:rPr lang="en-US" sz="1400" dirty="0">
                <a:solidFill>
                  <a:schemeClr val="bg1">
                    <a:lumMod val="50000"/>
                  </a:schemeClr>
                </a:solidFill>
                <a:latin typeface="Century Gothic" panose="020B0502020202020204" pitchFamily="34" charset="0"/>
              </a:rPr>
              <a:t>Email Address</a:t>
            </a:r>
          </a:p>
        </p:txBody>
      </p:sp>
      <p:cxnSp>
        <p:nvCxnSpPr>
          <p:cNvPr id="94" name="Straight Connector 93">
            <a:extLst>
              <a:ext uri="{FF2B5EF4-FFF2-40B4-BE49-F238E27FC236}">
                <a16:creationId xmlns:a16="http://schemas.microsoft.com/office/drawing/2014/main" id="{CA3131A8-9212-A843-9129-EE771E22C0FA}"/>
              </a:ext>
            </a:extLst>
          </p:cNvPr>
          <p:cNvCxnSpPr>
            <a:cxnSpLocks/>
          </p:cNvCxnSpPr>
          <p:nvPr/>
        </p:nvCxnSpPr>
        <p:spPr>
          <a:xfrm>
            <a:off x="357809" y="1995592"/>
            <a:ext cx="11266155" cy="0"/>
          </a:xfrm>
          <a:prstGeom prst="line">
            <a:avLst/>
          </a:prstGeom>
        </p:spPr>
        <p:style>
          <a:lnRef idx="1">
            <a:schemeClr val="dk1"/>
          </a:lnRef>
          <a:fillRef idx="0">
            <a:schemeClr val="dk1"/>
          </a:fillRef>
          <a:effectRef idx="0">
            <a:schemeClr val="dk1"/>
          </a:effectRef>
          <a:fontRef idx="minor">
            <a:schemeClr val="tx1"/>
          </a:fontRef>
        </p:style>
      </p:cxnSp>
      <p:sp>
        <p:nvSpPr>
          <p:cNvPr id="98" name="TextBox 97">
            <a:extLst>
              <a:ext uri="{FF2B5EF4-FFF2-40B4-BE49-F238E27FC236}">
                <a16:creationId xmlns:a16="http://schemas.microsoft.com/office/drawing/2014/main" id="{CE54CD1D-7C87-854A-A663-C5B43BFBDEB4}"/>
              </a:ext>
            </a:extLst>
          </p:cNvPr>
          <p:cNvSpPr txBox="1"/>
          <p:nvPr/>
        </p:nvSpPr>
        <p:spPr>
          <a:xfrm>
            <a:off x="8019841" y="2178961"/>
            <a:ext cx="3172076" cy="3172076"/>
          </a:xfrm>
          <a:prstGeom prst="ellipse">
            <a:avLst/>
          </a:prstGeom>
          <a:solidFill>
            <a:schemeClr val="bg1">
              <a:alpha val="81000"/>
            </a:schemeClr>
          </a:solidFill>
          <a:ln w="22225">
            <a:solidFill>
              <a:schemeClr val="bg1"/>
            </a:solidFill>
          </a:ln>
        </p:spPr>
        <p:txBody>
          <a:bodyPr wrap="none" lIns="0" tIns="0" rIns="0" bIns="0" rtlCol="0" anchor="ctr">
            <a:noAutofit/>
          </a:bodyPr>
          <a:lstStyle/>
          <a:p>
            <a:pPr algn="ctr"/>
            <a:r>
              <a:rPr lang="en-US" sz="6600" dirty="0">
                <a:ln w="31750">
                  <a:noFill/>
                </a:ln>
                <a:solidFill>
                  <a:schemeClr val="tx1">
                    <a:lumMod val="50000"/>
                    <a:lumOff val="50000"/>
                  </a:schemeClr>
                </a:solidFill>
                <a:latin typeface="Century Gothic" panose="020B0502020202020204" pitchFamily="34" charset="0"/>
              </a:rPr>
              <a:t>YOUR</a:t>
            </a:r>
          </a:p>
          <a:p>
            <a:pPr algn="ctr"/>
            <a:r>
              <a:rPr lang="en-US" sz="6600" dirty="0">
                <a:ln w="31750">
                  <a:noFill/>
                </a:ln>
                <a:solidFill>
                  <a:schemeClr val="tx1">
                    <a:lumMod val="50000"/>
                    <a:lumOff val="50000"/>
                  </a:schemeClr>
                </a:solidFill>
                <a:latin typeface="Century Gothic" panose="020B0502020202020204" pitchFamily="34" charset="0"/>
              </a:rPr>
              <a:t>LOGO</a:t>
            </a:r>
            <a:endParaRPr lang="en-US" sz="8000" dirty="0">
              <a:ln w="31750">
                <a:noFill/>
              </a:ln>
              <a:solidFill>
                <a:schemeClr val="tx1">
                  <a:lumMod val="50000"/>
                  <a:lumOff val="50000"/>
                </a:schemeClr>
              </a:solidFill>
              <a:latin typeface="Century Gothic" panose="020B0502020202020204" pitchFamily="34" charset="0"/>
            </a:endParaRPr>
          </a:p>
        </p:txBody>
      </p:sp>
      <p:graphicFrame>
        <p:nvGraphicFramePr>
          <p:cNvPr id="99" name="Table 98">
            <a:extLst>
              <a:ext uri="{FF2B5EF4-FFF2-40B4-BE49-F238E27FC236}">
                <a16:creationId xmlns:a16="http://schemas.microsoft.com/office/drawing/2014/main" id="{F1C66BDD-8EC0-3448-9FF6-50A7B51194A2}"/>
              </a:ext>
            </a:extLst>
          </p:cNvPr>
          <p:cNvGraphicFramePr>
            <a:graphicFrameLocks noGrp="1"/>
          </p:cNvGraphicFramePr>
          <p:nvPr>
            <p:extLst>
              <p:ext uri="{D42A27DB-BD31-4B8C-83A1-F6EECF244321}">
                <p14:modId xmlns:p14="http://schemas.microsoft.com/office/powerpoint/2010/main" val="1858469103"/>
              </p:ext>
            </p:extLst>
          </p:nvPr>
        </p:nvGraphicFramePr>
        <p:xfrm>
          <a:off x="552992" y="5571765"/>
          <a:ext cx="7746872" cy="548640"/>
        </p:xfrm>
        <a:graphic>
          <a:graphicData uri="http://schemas.openxmlformats.org/drawingml/2006/table">
            <a:tbl>
              <a:tblPr firstRow="1" firstCol="1" bandRow="1">
                <a:tableStyleId>{5C22544A-7EE6-4342-B048-85BDC9FD1C3A}</a:tableStyleId>
              </a:tblPr>
              <a:tblGrid>
                <a:gridCol w="966809">
                  <a:extLst>
                    <a:ext uri="{9D8B030D-6E8A-4147-A177-3AD203B41FA5}">
                      <a16:colId xmlns:a16="http://schemas.microsoft.com/office/drawing/2014/main" val="690628749"/>
                    </a:ext>
                  </a:extLst>
                </a:gridCol>
                <a:gridCol w="2007989">
                  <a:extLst>
                    <a:ext uri="{9D8B030D-6E8A-4147-A177-3AD203B41FA5}">
                      <a16:colId xmlns:a16="http://schemas.microsoft.com/office/drawing/2014/main" val="3049906053"/>
                    </a:ext>
                  </a:extLst>
                </a:gridCol>
                <a:gridCol w="452418">
                  <a:extLst>
                    <a:ext uri="{9D8B030D-6E8A-4147-A177-3AD203B41FA5}">
                      <a16:colId xmlns:a16="http://schemas.microsoft.com/office/drawing/2014/main" val="4260011339"/>
                    </a:ext>
                  </a:extLst>
                </a:gridCol>
                <a:gridCol w="2585906">
                  <a:extLst>
                    <a:ext uri="{9D8B030D-6E8A-4147-A177-3AD203B41FA5}">
                      <a16:colId xmlns:a16="http://schemas.microsoft.com/office/drawing/2014/main" val="1259121771"/>
                    </a:ext>
                  </a:extLst>
                </a:gridCol>
                <a:gridCol w="517491">
                  <a:extLst>
                    <a:ext uri="{9D8B030D-6E8A-4147-A177-3AD203B41FA5}">
                      <a16:colId xmlns:a16="http://schemas.microsoft.com/office/drawing/2014/main" val="2523715833"/>
                    </a:ext>
                  </a:extLst>
                </a:gridCol>
                <a:gridCol w="1216259">
                  <a:extLst>
                    <a:ext uri="{9D8B030D-6E8A-4147-A177-3AD203B41FA5}">
                      <a16:colId xmlns:a16="http://schemas.microsoft.com/office/drawing/2014/main" val="2610600395"/>
                    </a:ext>
                  </a:extLst>
                </a:gridCol>
              </a:tblGrid>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PREPARED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Cole J.</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Project Manager</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MM/DD/YY</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4108310180"/>
                  </a:ext>
                </a:extLst>
              </a:tr>
              <a:tr h="274320">
                <a:tc>
                  <a:txBody>
                    <a:bodyPr/>
                    <a:lstStyle/>
                    <a:p>
                      <a:pPr marL="0" marR="0" algn="l">
                        <a:lnSpc>
                          <a:spcPct val="107000"/>
                        </a:lnSpc>
                        <a:spcBef>
                          <a:spcPts val="0"/>
                        </a:spcBef>
                        <a:spcAft>
                          <a:spcPts val="0"/>
                        </a:spcAft>
                      </a:pPr>
                      <a:r>
                        <a:rPr lang="en-US" sz="800" dirty="0">
                          <a:solidFill>
                            <a:sysClr val="windowText" lastClr="000000"/>
                          </a:solidFill>
                          <a:effectLst/>
                          <a:latin typeface="Century Gothic" panose="020B0502020202020204" pitchFamily="34" charset="0"/>
                        </a:rPr>
                        <a:t>APPROVED BY</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l">
                        <a:lnSpc>
                          <a:spcPct val="107000"/>
                        </a:lnSpc>
                        <a:spcBef>
                          <a:spcPts val="0"/>
                        </a:spcBef>
                        <a:spcAft>
                          <a:spcPts val="0"/>
                        </a:spcAft>
                      </a:pPr>
                      <a:r>
                        <a:rPr lang="en-US" sz="1000" b="0" dirty="0">
                          <a:solidFill>
                            <a:sysClr val="windowText" lastClr="000000"/>
                          </a:solidFill>
                          <a:effectLst/>
                          <a:latin typeface="Century Gothic" panose="020B0502020202020204" pitchFamily="34" charset="0"/>
                        </a:rPr>
                        <a:t> Luiza L.</a:t>
                      </a:r>
                      <a:endParaRPr lang="en-US" sz="1000" b="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TITLE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rPr>
                        <a:t>Sr. Project Manager</a:t>
                      </a:r>
                      <a:endPar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marL="0" marR="0" algn="l">
                        <a:lnSpc>
                          <a:spcPct val="107000"/>
                        </a:lnSpc>
                        <a:spcBef>
                          <a:spcPts val="0"/>
                        </a:spcBef>
                        <a:spcAft>
                          <a:spcPts val="0"/>
                        </a:spcAft>
                      </a:pPr>
                      <a:r>
                        <a:rPr lang="en-US" sz="800" b="1" dirty="0">
                          <a:solidFill>
                            <a:sysClr val="windowText" lastClr="000000"/>
                          </a:solidFill>
                          <a:effectLst/>
                          <a:latin typeface="Century Gothic" panose="020B0502020202020204" pitchFamily="34" charset="0"/>
                        </a:rPr>
                        <a:t>DATE</a:t>
                      </a:r>
                      <a:endParaRPr lang="en-US" sz="1000" b="1"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accent5">
                        <a:lumMod val="20000"/>
                        <a:lumOff val="80000"/>
                      </a:schemeClr>
                    </a:solidFill>
                  </a:tcPr>
                </a:tc>
                <a:tc>
                  <a:txBody>
                    <a:bodyPr/>
                    <a:lstStyle/>
                    <a:p>
                      <a:pPr marL="0" marR="0" algn="l">
                        <a:lnSpc>
                          <a:spcPct val="107000"/>
                        </a:lnSpc>
                        <a:spcBef>
                          <a:spcPts val="0"/>
                        </a:spcBef>
                        <a:spcAft>
                          <a:spcPts val="0"/>
                        </a:spcAft>
                      </a:pPr>
                      <a:r>
                        <a:rPr lang="en-US" sz="1000" dirty="0">
                          <a:solidFill>
                            <a:sysClr val="windowText" lastClr="000000"/>
                          </a:solidFill>
                          <a:effectLst/>
                          <a:latin typeface="Century Gothic" panose="020B0502020202020204" pitchFamily="34" charset="0"/>
                          <a:ea typeface="Calibri" panose="020F0502020204030204" pitchFamily="34" charset="0"/>
                          <a:cs typeface="Times New Roman" panose="02020603050405020304" pitchFamily="18" charset="0"/>
                        </a:rPr>
                        <a:t>MM/DD/YY</a:t>
                      </a:r>
                    </a:p>
                  </a:txBody>
                  <a:tcPr marL="68580" marR="6858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59922558"/>
                  </a:ext>
                </a:extLst>
              </a:tr>
            </a:tbl>
          </a:graphicData>
        </a:graphic>
      </p:graphicFrame>
      <p:pic>
        <p:nvPicPr>
          <p:cNvPr id="2" name="Picture 1">
            <a:hlinkClick r:id="rId4"/>
            <a:extLst>
              <a:ext uri="{FF2B5EF4-FFF2-40B4-BE49-F238E27FC236}">
                <a16:creationId xmlns:a16="http://schemas.microsoft.com/office/drawing/2014/main" id="{96C521EF-6316-584C-86A0-C92E2C9CC464}"/>
              </a:ext>
            </a:extLst>
          </p:cNvPr>
          <p:cNvPicPr>
            <a:picLocks noChangeAspect="1"/>
          </p:cNvPicPr>
          <p:nvPr/>
        </p:nvPicPr>
        <p:blipFill>
          <a:blip r:embed="rId3"/>
          <a:stretch>
            <a:fillRect/>
          </a:stretch>
        </p:blipFill>
        <p:spPr>
          <a:xfrm>
            <a:off x="8577470" y="222136"/>
            <a:ext cx="3388574" cy="470251"/>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06EBEE7F-EEC9-4E47-942D-C7FEC5B6D5E3}"/>
              </a:ext>
            </a:extLst>
          </p:cNvPr>
          <p:cNvGraphicFramePr>
            <a:graphicFrameLocks noGrp="1"/>
          </p:cNvGraphicFramePr>
          <p:nvPr>
            <p:extLst>
              <p:ext uri="{D42A27DB-BD31-4B8C-83A1-F6EECF244321}">
                <p14:modId xmlns:p14="http://schemas.microsoft.com/office/powerpoint/2010/main" val="1229531214"/>
              </p:ext>
            </p:extLst>
          </p:nvPr>
        </p:nvGraphicFramePr>
        <p:xfrm>
          <a:off x="312737" y="1863969"/>
          <a:ext cx="11492580" cy="4346367"/>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1058863">
                  <a:extLst>
                    <a:ext uri="{9D8B030D-6E8A-4147-A177-3AD203B41FA5}">
                      <a16:colId xmlns:a16="http://schemas.microsoft.com/office/drawing/2014/main" val="503210791"/>
                    </a:ext>
                  </a:extLst>
                </a:gridCol>
                <a:gridCol w="1490531">
                  <a:extLst>
                    <a:ext uri="{9D8B030D-6E8A-4147-A177-3AD203B41FA5}">
                      <a16:colId xmlns:a16="http://schemas.microsoft.com/office/drawing/2014/main" val="2502708123"/>
                    </a:ext>
                  </a:extLst>
                </a:gridCol>
                <a:gridCol w="1490531">
                  <a:extLst>
                    <a:ext uri="{9D8B030D-6E8A-4147-A177-3AD203B41FA5}">
                      <a16:colId xmlns:a16="http://schemas.microsoft.com/office/drawing/2014/main" val="1710817183"/>
                    </a:ext>
                  </a:extLst>
                </a:gridCol>
                <a:gridCol w="1490531">
                  <a:extLst>
                    <a:ext uri="{9D8B030D-6E8A-4147-A177-3AD203B41FA5}">
                      <a16:colId xmlns:a16="http://schemas.microsoft.com/office/drawing/2014/main" val="1604914587"/>
                    </a:ext>
                  </a:extLst>
                </a:gridCol>
                <a:gridCol w="1490531">
                  <a:extLst>
                    <a:ext uri="{9D8B030D-6E8A-4147-A177-3AD203B41FA5}">
                      <a16:colId xmlns:a16="http://schemas.microsoft.com/office/drawing/2014/main" val="2758091971"/>
                    </a:ext>
                  </a:extLst>
                </a:gridCol>
                <a:gridCol w="1490531">
                  <a:extLst>
                    <a:ext uri="{9D8B030D-6E8A-4147-A177-3AD203B41FA5}">
                      <a16:colId xmlns:a16="http://schemas.microsoft.com/office/drawing/2014/main" val="1726921897"/>
                    </a:ext>
                  </a:extLst>
                </a:gridCol>
                <a:gridCol w="1490531">
                  <a:extLst>
                    <a:ext uri="{9D8B030D-6E8A-4147-A177-3AD203B41FA5}">
                      <a16:colId xmlns:a16="http://schemas.microsoft.com/office/drawing/2014/main" val="2027885230"/>
                    </a:ext>
                  </a:extLst>
                </a:gridCol>
                <a:gridCol w="1490531">
                  <a:extLst>
                    <a:ext uri="{9D8B030D-6E8A-4147-A177-3AD203B41FA5}">
                      <a16:colId xmlns:a16="http://schemas.microsoft.com/office/drawing/2014/main" val="3692474588"/>
                    </a:ext>
                  </a:extLst>
                </a:gridCol>
              </a:tblGrid>
              <a:tr h="302456">
                <a:tc rowSpan="2">
                  <a:txBody>
                    <a:bodyPr/>
                    <a:lstStyle/>
                    <a:p>
                      <a:pPr algn="l" rtl="0" fontAlgn="ctr"/>
                      <a:r>
                        <a:rPr lang="en-US" sz="1400" b="0" i="0" u="none" strike="noStrike" dirty="0">
                          <a:solidFill>
                            <a:srgbClr val="000000"/>
                          </a:solidFill>
                          <a:effectLst/>
                          <a:latin typeface="Century Gothic" panose="020B0502020202020204" pitchFamily="34" charset="0"/>
                        </a:rPr>
                        <a:t>TARGET AUDIENCE</a:t>
                      </a:r>
                    </a:p>
                  </a:txBody>
                  <a:tcPr marL="57591" marR="0" marT="0" marB="0" anchor="ctr">
                    <a:lnL w="6350" cap="flat" cmpd="sng" algn="ctr">
                      <a:no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noFill/>
                  </a:tcPr>
                </a:tc>
                <a:tc gridSpan="7">
                  <a:txBody>
                    <a:bodyPr/>
                    <a:lstStyle/>
                    <a:p>
                      <a:pPr algn="l" fontAlgn="ctr"/>
                      <a:r>
                        <a:rPr lang="en-US" sz="1400" b="0" i="0" u="none" strike="noStrike" dirty="0">
                          <a:solidFill>
                            <a:schemeClr val="tx1"/>
                          </a:solidFill>
                          <a:effectLst/>
                          <a:latin typeface="Century Gothic" panose="020B0502020202020204" pitchFamily="34" charset="0"/>
                        </a:rPr>
                        <a:t>OUTREACH MEDIUMS</a:t>
                      </a:r>
                    </a:p>
                  </a:txBody>
                  <a:tcPr marR="0" marT="0" marB="0" anchor="ctr">
                    <a:lnL w="19050" cap="flat" cmpd="sng" algn="ctr">
                      <a:solidFill>
                        <a:schemeClr val="bg1">
                          <a:lumMod val="50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100" b="1" i="0" u="none" strike="noStrike" dirty="0">
                        <a:solidFill>
                          <a:schemeClr val="tx1"/>
                        </a:solidFill>
                        <a:effectLst/>
                        <a:latin typeface="Century Gothic" panose="020B0502020202020204" pitchFamily="34" charset="0"/>
                      </a:endParaRPr>
                    </a:p>
                  </a:txBody>
                  <a:tcPr marL="57591"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100" b="1" i="0" u="none" strike="noStrike" dirty="0">
                        <a:solidFill>
                          <a:schemeClr val="tx1"/>
                        </a:solidFill>
                        <a:effectLst/>
                        <a:latin typeface="Century Gothic" panose="020B0502020202020204" pitchFamily="34" charset="0"/>
                      </a:endParaRPr>
                    </a:p>
                  </a:txBody>
                  <a:tcPr marL="57591"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100" b="1" i="0" u="none" strike="noStrike" dirty="0">
                        <a:solidFill>
                          <a:schemeClr val="tx1"/>
                        </a:solidFill>
                        <a:effectLst/>
                        <a:latin typeface="Century Gothic" panose="020B0502020202020204" pitchFamily="34" charset="0"/>
                      </a:endParaRPr>
                    </a:p>
                  </a:txBody>
                  <a:tcPr marL="57591"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100" b="1" i="0" u="none" strike="noStrike" dirty="0">
                        <a:solidFill>
                          <a:schemeClr val="tx1"/>
                        </a:solidFill>
                        <a:effectLst/>
                        <a:latin typeface="Century Gothic" panose="020B0502020202020204" pitchFamily="34" charset="0"/>
                      </a:endParaRPr>
                    </a:p>
                  </a:txBody>
                  <a:tcPr marL="57591"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100" b="1" i="0" u="none" strike="noStrike" dirty="0">
                        <a:solidFill>
                          <a:schemeClr val="tx1"/>
                        </a:solidFill>
                        <a:effectLst/>
                        <a:latin typeface="Century Gothic" panose="020B0502020202020204" pitchFamily="34" charset="0"/>
                      </a:endParaRPr>
                    </a:p>
                  </a:txBody>
                  <a:tcPr marL="57591"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ctr" fontAlgn="ctr"/>
                      <a:endParaRPr lang="en-US" sz="1100" b="1" i="0" u="none" strike="noStrike" dirty="0">
                        <a:solidFill>
                          <a:schemeClr val="tx1"/>
                        </a:solidFill>
                        <a:effectLst/>
                        <a:latin typeface="Century Gothic" panose="020B0502020202020204" pitchFamily="34" charset="0"/>
                      </a:endParaRPr>
                    </a:p>
                  </a:txBody>
                  <a:tcPr marL="57591"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05904566"/>
                  </a:ext>
                </a:extLst>
              </a:tr>
              <a:tr h="310719">
                <a:tc vMerge="1">
                  <a:txBody>
                    <a:bodyPr/>
                    <a:lstStyle/>
                    <a:p>
                      <a:pPr algn="l" rtl="0" fontAlgn="ctr"/>
                      <a:r>
                        <a:rPr lang="en-US" sz="1600" b="0" i="0" u="none" strike="noStrike" dirty="0">
                          <a:solidFill>
                            <a:srgbClr val="000000"/>
                          </a:solidFill>
                          <a:effectLst/>
                          <a:latin typeface="Century Gothic" panose="020B0502020202020204" pitchFamily="34" charset="0"/>
                        </a:rPr>
                        <a:t>TARGET AUDIENCE</a:t>
                      </a:r>
                    </a:p>
                  </a:txBody>
                  <a:tcPr marL="57591"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r>
                        <a:rPr lang="en-US" sz="1200" b="0" i="0" u="none" strike="noStrike" dirty="0">
                          <a:solidFill>
                            <a:schemeClr val="tx1"/>
                          </a:solidFill>
                          <a:effectLst/>
                          <a:latin typeface="Century Gothic" panose="020B0502020202020204" pitchFamily="34" charset="0"/>
                        </a:rPr>
                        <a:t>EMAIL</a:t>
                      </a:r>
                    </a:p>
                  </a:txBody>
                  <a:tcPr marL="0" marR="0" marT="0" marB="0" anchor="ctr">
                    <a:lnL w="19050" cap="flat" cmpd="sng" algn="ctr">
                      <a:solidFill>
                        <a:schemeClr val="bg1">
                          <a:lumMod val="50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tx2">
                        <a:lumMod val="20000"/>
                        <a:lumOff val="80000"/>
                      </a:schemeClr>
                    </a:solidFill>
                  </a:tcPr>
                </a:tc>
                <a:tc>
                  <a:txBody>
                    <a:bodyPr/>
                    <a:lstStyle/>
                    <a:p>
                      <a:pPr algn="ctr" fontAlgn="ctr"/>
                      <a:r>
                        <a:rPr lang="en-US" sz="1200" b="0" i="0" u="none" strike="noStrike" dirty="0">
                          <a:solidFill>
                            <a:schemeClr val="tx1"/>
                          </a:solidFill>
                          <a:effectLst/>
                          <a:latin typeface="Century Gothic" panose="020B0502020202020204" pitchFamily="34" charset="0"/>
                        </a:rPr>
                        <a:t>WEBSITE</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AEEF3"/>
                    </a:solidFill>
                  </a:tcPr>
                </a:tc>
                <a:tc>
                  <a:txBody>
                    <a:bodyPr/>
                    <a:lstStyle/>
                    <a:p>
                      <a:pPr algn="ctr" fontAlgn="ctr"/>
                      <a:r>
                        <a:rPr lang="en-US" sz="1200" b="0" i="0" u="none" strike="noStrike" dirty="0">
                          <a:solidFill>
                            <a:schemeClr val="tx1"/>
                          </a:solidFill>
                          <a:effectLst/>
                          <a:latin typeface="Century Gothic" panose="020B0502020202020204" pitchFamily="34" charset="0"/>
                        </a:rPr>
                        <a:t>SOCIAL MEDIA</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7F9FB"/>
                    </a:solidFill>
                  </a:tcPr>
                </a:tc>
                <a:tc>
                  <a:txBody>
                    <a:bodyPr/>
                    <a:lstStyle/>
                    <a:p>
                      <a:pPr algn="ctr" fontAlgn="ctr"/>
                      <a:r>
                        <a:rPr lang="en-US" sz="1200" b="0" i="0" u="none" strike="noStrike" dirty="0">
                          <a:solidFill>
                            <a:schemeClr val="tx1"/>
                          </a:solidFill>
                          <a:effectLst/>
                          <a:latin typeface="Century Gothic" panose="020B0502020202020204" pitchFamily="34" charset="0"/>
                        </a:rPr>
                        <a:t>ADVERTISING</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2EFCD"/>
                    </a:solidFill>
                  </a:tcPr>
                </a:tc>
                <a:tc>
                  <a:txBody>
                    <a:bodyPr/>
                    <a:lstStyle/>
                    <a:p>
                      <a:pPr algn="ctr" fontAlgn="ctr"/>
                      <a:r>
                        <a:rPr lang="en-US" sz="1200" b="0" i="0" u="none" strike="noStrike" dirty="0">
                          <a:solidFill>
                            <a:schemeClr val="tx1"/>
                          </a:solidFill>
                          <a:effectLst/>
                          <a:latin typeface="Century Gothic" panose="020B0502020202020204" pitchFamily="34" charset="0"/>
                        </a:rPr>
                        <a:t>PUBLIC RELATIONS</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DEFCB"/>
                    </a:solidFill>
                  </a:tcPr>
                </a:tc>
                <a:tc>
                  <a:txBody>
                    <a:bodyPr/>
                    <a:lstStyle/>
                    <a:p>
                      <a:pPr algn="ctr" fontAlgn="ctr"/>
                      <a:r>
                        <a:rPr lang="en-US" sz="1200" b="0" i="0" u="none" strike="noStrike" dirty="0">
                          <a:solidFill>
                            <a:schemeClr val="tx1"/>
                          </a:solidFill>
                          <a:effectLst/>
                          <a:latin typeface="Century Gothic" panose="020B0502020202020204" pitchFamily="34" charset="0"/>
                        </a:rPr>
                        <a:t>OTHER MEDIA</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CF1C3"/>
                    </a:solidFill>
                  </a:tcPr>
                </a:tc>
                <a:tc>
                  <a:txBody>
                    <a:bodyPr/>
                    <a:lstStyle/>
                    <a:p>
                      <a:pPr algn="ctr" fontAlgn="ctr"/>
                      <a:r>
                        <a:rPr lang="en-US" sz="1200" b="0" i="0" u="none" strike="noStrike" dirty="0">
                          <a:solidFill>
                            <a:schemeClr val="tx1"/>
                          </a:solidFill>
                          <a:effectLst/>
                          <a:latin typeface="Century Gothic" panose="020B0502020202020204" pitchFamily="34" charset="0"/>
                        </a:rPr>
                        <a:t>EVENTS</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12700" cap="flat" cmpd="sng" algn="ctr">
                      <a:solidFill>
                        <a:schemeClr val="bg1">
                          <a:lumMod val="50000"/>
                        </a:schemeClr>
                      </a:solidFill>
                      <a:prstDash val="solid"/>
                      <a:round/>
                      <a:headEnd type="none" w="med" len="med"/>
                      <a:tailEnd type="none" w="med" len="med"/>
                    </a:lnT>
                    <a:lnB w="28575"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CF8E4"/>
                    </a:solidFill>
                  </a:tcPr>
                </a:tc>
                <a:extLst>
                  <a:ext uri="{0D108BD9-81ED-4DB2-BD59-A6C34878D82A}">
                    <a16:rowId xmlns:a16="http://schemas.microsoft.com/office/drawing/2014/main" val="1116126271"/>
                  </a:ext>
                </a:extLst>
              </a:tr>
              <a:tr h="933298">
                <a:tc>
                  <a:txBody>
                    <a:bodyPr/>
                    <a:lstStyle/>
                    <a:p>
                      <a:pPr algn="l" fontAlgn="ctr"/>
                      <a:r>
                        <a:rPr lang="en-US" sz="1200" b="0" i="0" u="none" strike="noStrike" dirty="0">
                          <a:solidFill>
                            <a:srgbClr val="000000"/>
                          </a:solidFill>
                          <a:effectLst/>
                          <a:latin typeface="Century Gothic" panose="020B0502020202020204" pitchFamily="34" charset="0"/>
                        </a:rPr>
                        <a:t>DONORS</a:t>
                      </a:r>
                    </a:p>
                  </a:txBody>
                  <a:tcPr marL="57591" marR="0" marT="0" marB="0" anchor="ctr">
                    <a:lnL w="6350" cap="flat" cmpd="sng" algn="ctr">
                      <a:solidFill>
                        <a:schemeClr val="bg1">
                          <a:lumMod val="75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F9F9F9"/>
                    </a:solidFill>
                  </a:tcPr>
                </a:tc>
                <a:tc>
                  <a:txBody>
                    <a:bodyPr/>
                    <a:lstStyle/>
                    <a:p>
                      <a:pPr algn="l" rtl="0" fontAlgn="ctr"/>
                      <a:r>
                        <a:rPr lang="en-US" sz="1000" b="0" i="0" u="none" strike="noStrike" dirty="0">
                          <a:solidFill>
                            <a:schemeClr val="tx1"/>
                          </a:solidFill>
                          <a:effectLst/>
                          <a:latin typeface="Century Gothic" panose="020B0502020202020204" pitchFamily="34" charset="0"/>
                        </a:rPr>
                        <a:t>Newsletter week 1</a:t>
                      </a:r>
                    </a:p>
                  </a:txBody>
                  <a:tcPr marR="0" marT="0" marB="0" anchor="ctr">
                    <a:lnL w="19050" cap="flat" cmpd="sng" algn="ctr">
                      <a:solidFill>
                        <a:schemeClr val="bg1">
                          <a:lumMod val="50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en-US" sz="1000" b="0" i="0" u="none" strike="noStrike" dirty="0">
                          <a:solidFill>
                            <a:schemeClr val="tx1"/>
                          </a:solidFill>
                          <a:effectLst/>
                          <a:latin typeface="Century Gothic" panose="020B0502020202020204" pitchFamily="34" charset="0"/>
                        </a:rPr>
                        <a:t>    </a:t>
                      </a: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endParaRPr lang="en-US" sz="1000" b="0" i="0" u="none" strike="noStrike">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28575"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64349300"/>
                  </a:ext>
                </a:extLst>
              </a:tr>
              <a:tr h="933298">
                <a:tc>
                  <a:txBody>
                    <a:bodyPr/>
                    <a:lstStyle/>
                    <a:p>
                      <a:pPr algn="l" rtl="0" fontAlgn="ctr"/>
                      <a:r>
                        <a:rPr lang="en-US" sz="1200" b="0" i="0" u="none" strike="noStrike" dirty="0">
                          <a:solidFill>
                            <a:srgbClr val="000000"/>
                          </a:solidFill>
                          <a:effectLst/>
                          <a:latin typeface="Century Gothic" panose="020B0502020202020204" pitchFamily="34" charset="0"/>
                        </a:rPr>
                        <a:t>MEMBERS</a:t>
                      </a:r>
                    </a:p>
                  </a:txBody>
                  <a:tcPr marL="57591" marR="0" marT="0" marB="0" anchor="ctr">
                    <a:lnL w="6350" cap="flat" cmpd="sng" algn="ctr">
                      <a:solidFill>
                        <a:schemeClr val="bg1">
                          <a:lumMod val="75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19050" cap="flat" cmpd="sng" algn="ctr">
                      <a:solidFill>
                        <a:schemeClr val="bg1">
                          <a:lumMod val="50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en-US" sz="1000" b="0" i="0" u="none" strike="noStrike" dirty="0">
                          <a:solidFill>
                            <a:schemeClr val="tx1"/>
                          </a:solidFill>
                          <a:effectLst/>
                          <a:latin typeface="Century Gothic" panose="020B0502020202020204" pitchFamily="34" charset="0"/>
                        </a:rPr>
                        <a:t>Send link to new and longtime members</a:t>
                      </a: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en-US" sz="1000" b="0" i="0" u="none" strike="noStrike" dirty="0">
                          <a:solidFill>
                            <a:schemeClr val="tx1"/>
                          </a:solidFill>
                          <a:effectLst/>
                          <a:latin typeface="Century Gothic" panose="020B0502020202020204" pitchFamily="34" charset="0"/>
                        </a:rPr>
                        <a:t>Highlight new members in posts on Instagram</a:t>
                      </a: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010844664"/>
                  </a:ext>
                </a:extLst>
              </a:tr>
              <a:tr h="933298">
                <a:tc>
                  <a:txBody>
                    <a:bodyPr/>
                    <a:lstStyle/>
                    <a:p>
                      <a:pPr algn="l" fontAlgn="ctr"/>
                      <a:r>
                        <a:rPr lang="en-US" sz="1200" b="0" i="0" u="none" strike="noStrike" dirty="0">
                          <a:solidFill>
                            <a:srgbClr val="000000"/>
                          </a:solidFill>
                          <a:effectLst/>
                          <a:latin typeface="Century Gothic" panose="020B0502020202020204" pitchFamily="34" charset="0"/>
                        </a:rPr>
                        <a:t>VOLUNTEERS</a:t>
                      </a:r>
                    </a:p>
                  </a:txBody>
                  <a:tcPr marL="57591" marR="0" marT="0" marB="0" anchor="ctr">
                    <a:lnL w="6350" cap="flat" cmpd="sng" algn="ctr">
                      <a:solidFill>
                        <a:schemeClr val="bg1">
                          <a:lumMod val="75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rgbClr val="E5E5E5"/>
                    </a:solidFill>
                  </a:tcPr>
                </a:tc>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R="0" marT="0" marB="0" anchor="ctr">
                    <a:lnL w="19050" cap="flat" cmpd="sng" algn="ctr">
                      <a:solidFill>
                        <a:schemeClr val="bg1">
                          <a:lumMod val="50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r>
                        <a:rPr lang="en-US" sz="1000" b="0" i="0" u="none" strike="noStrike" dirty="0">
                          <a:solidFill>
                            <a:schemeClr val="tx1"/>
                          </a:solidFill>
                          <a:effectLst/>
                          <a:latin typeface="Century Gothic" panose="020B0502020202020204" pitchFamily="34" charset="0"/>
                        </a:rPr>
                        <a:t>Direct mailer to solicit volunteers for campaign</a:t>
                      </a: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754930472"/>
                  </a:ext>
                </a:extLst>
              </a:tr>
              <a:tr h="933298">
                <a:tc>
                  <a:txBody>
                    <a:bodyPr/>
                    <a:lstStyle/>
                    <a:p>
                      <a:pPr algn="l" rtl="0" fontAlgn="ctr"/>
                      <a:r>
                        <a:rPr lang="en-US" sz="1200" b="0" i="0" u="none" strike="noStrike" dirty="0">
                          <a:solidFill>
                            <a:srgbClr val="000000"/>
                          </a:solidFill>
                          <a:effectLst/>
                          <a:latin typeface="Century Gothic" panose="020B0502020202020204" pitchFamily="34" charset="0"/>
                        </a:rPr>
                        <a:t>CORPORATE PARTNERS</a:t>
                      </a:r>
                    </a:p>
                  </a:txBody>
                  <a:tcPr marL="57591" marR="0" marT="0" marB="0" anchor="ctr">
                    <a:lnL w="6350" cap="flat" cmpd="sng" algn="ctr">
                      <a:solidFill>
                        <a:schemeClr val="bg1">
                          <a:lumMod val="75000"/>
                        </a:schemeClr>
                      </a:solidFill>
                      <a:prstDash val="solid"/>
                      <a:round/>
                      <a:headEnd type="none" w="med" len="med"/>
                      <a:tailEnd type="none" w="med" len="med"/>
                    </a:lnL>
                    <a:lnR w="19050" cap="flat" cmpd="sng" algn="ctr">
                      <a:solidFill>
                        <a:schemeClr val="bg1">
                          <a:lumMod val="50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l" rtl="0" fontAlgn="ctr"/>
                      <a:r>
                        <a:rPr lang="en-US" sz="1000" b="0" i="0" u="none" strike="noStrike" dirty="0">
                          <a:solidFill>
                            <a:schemeClr val="tx1"/>
                          </a:solidFill>
                          <a:effectLst/>
                          <a:latin typeface="Century Gothic" panose="020B0502020202020204" pitchFamily="34" charset="0"/>
                        </a:rPr>
                        <a:t>Newsletter week 1</a:t>
                      </a:r>
                    </a:p>
                  </a:txBody>
                  <a:tcPr marR="0" marT="0" marB="0" anchor="ctr">
                    <a:lnL w="19050" cap="flat" cmpd="sng" algn="ctr">
                      <a:solidFill>
                        <a:schemeClr val="bg1">
                          <a:lumMod val="50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r>
                        <a:rPr lang="en-US" sz="1000" b="0" i="0" u="none" strike="noStrike" dirty="0">
                          <a:solidFill>
                            <a:schemeClr val="tx1"/>
                          </a:solidFill>
                          <a:effectLst/>
                          <a:latin typeface="Century Gothic" panose="020B0502020202020204" pitchFamily="34" charset="0"/>
                        </a:rPr>
                        <a:t>Include corporate partners on next press release</a:t>
                      </a: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l"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76521801"/>
                  </a:ext>
                </a:extLst>
              </a:tr>
            </a:tbl>
          </a:graphicData>
        </a:graphic>
      </p:graphicFrame>
      <p:sp>
        <p:nvSpPr>
          <p:cNvPr id="45" name="Rectangle 7">
            <a:extLst>
              <a:ext uri="{FF2B5EF4-FFF2-40B4-BE49-F238E27FC236}">
                <a16:creationId xmlns:a16="http://schemas.microsoft.com/office/drawing/2014/main" id="{6E95AF6A-CB1C-9244-8B28-02B24D716E4A}"/>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46" name="Parallelogram 45">
            <a:extLst>
              <a:ext uri="{FF2B5EF4-FFF2-40B4-BE49-F238E27FC236}">
                <a16:creationId xmlns:a16="http://schemas.microsoft.com/office/drawing/2014/main" id="{E30D59D9-AB7B-844D-AFD1-3E511EAD2888}"/>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extBox 46">
            <a:extLst>
              <a:ext uri="{FF2B5EF4-FFF2-40B4-BE49-F238E27FC236}">
                <a16:creationId xmlns:a16="http://schemas.microsoft.com/office/drawing/2014/main" id="{45944D9C-3C91-254C-B1F1-9285275844D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COMMUNICATIONS GRID</a:t>
            </a:r>
            <a:endParaRPr lang="en-US" dirty="0">
              <a:solidFill>
                <a:schemeClr val="bg1"/>
              </a:solidFill>
              <a:latin typeface="Century Gothic" panose="020B0502020202020204" pitchFamily="34" charset="0"/>
              <a:ea typeface="Arial" charset="0"/>
              <a:cs typeface="Arial" charset="0"/>
            </a:endParaRPr>
          </a:p>
        </p:txBody>
      </p:sp>
      <p:graphicFrame>
        <p:nvGraphicFramePr>
          <p:cNvPr id="48" name="Table 47">
            <a:extLst>
              <a:ext uri="{FF2B5EF4-FFF2-40B4-BE49-F238E27FC236}">
                <a16:creationId xmlns:a16="http://schemas.microsoft.com/office/drawing/2014/main" id="{15F80937-1C71-D34C-9B0A-AFD9A24FC98D}"/>
              </a:ext>
            </a:extLst>
          </p:cNvPr>
          <p:cNvGraphicFramePr>
            <a:graphicFrameLocks noGrp="1"/>
          </p:cNvGraphicFramePr>
          <p:nvPr>
            <p:extLst>
              <p:ext uri="{D42A27DB-BD31-4B8C-83A1-F6EECF244321}">
                <p14:modId xmlns:p14="http://schemas.microsoft.com/office/powerpoint/2010/main" val="141779693"/>
              </p:ext>
            </p:extLst>
          </p:nvPr>
        </p:nvGraphicFramePr>
        <p:xfrm>
          <a:off x="313120" y="260642"/>
          <a:ext cx="11492580" cy="1343996"/>
        </p:xfrm>
        <a:graphic>
          <a:graphicData uri="http://schemas.openxmlformats.org/drawingml/2006/table">
            <a:tbl>
              <a:tblPr>
                <a:effectLst/>
                <a:tableStyleId>{5C22544A-7EE6-4342-B048-85BDC9FD1C3A}</a:tableStyleId>
              </a:tblPr>
              <a:tblGrid>
                <a:gridCol w="2549394">
                  <a:extLst>
                    <a:ext uri="{9D8B030D-6E8A-4147-A177-3AD203B41FA5}">
                      <a16:colId xmlns:a16="http://schemas.microsoft.com/office/drawing/2014/main" val="503210791"/>
                    </a:ext>
                  </a:extLst>
                </a:gridCol>
                <a:gridCol w="2981062">
                  <a:extLst>
                    <a:ext uri="{9D8B030D-6E8A-4147-A177-3AD203B41FA5}">
                      <a16:colId xmlns:a16="http://schemas.microsoft.com/office/drawing/2014/main" val="1710817183"/>
                    </a:ext>
                  </a:extLst>
                </a:gridCol>
                <a:gridCol w="2981062">
                  <a:extLst>
                    <a:ext uri="{9D8B030D-6E8A-4147-A177-3AD203B41FA5}">
                      <a16:colId xmlns:a16="http://schemas.microsoft.com/office/drawing/2014/main" val="2758091971"/>
                    </a:ext>
                  </a:extLst>
                </a:gridCol>
                <a:gridCol w="2981062">
                  <a:extLst>
                    <a:ext uri="{9D8B030D-6E8A-4147-A177-3AD203B41FA5}">
                      <a16:colId xmlns:a16="http://schemas.microsoft.com/office/drawing/2014/main" val="2027885230"/>
                    </a:ext>
                  </a:extLst>
                </a:gridCol>
              </a:tblGrid>
              <a:tr h="325512">
                <a:tc>
                  <a:txBody>
                    <a:bodyPr/>
                    <a:lstStyle/>
                    <a:p>
                      <a:pPr algn="l" fontAlgn="ctr"/>
                      <a:r>
                        <a:rPr lang="en-US" sz="1400" b="0" i="0" u="none" strike="noStrike" dirty="0">
                          <a:solidFill>
                            <a:srgbClr val="000000"/>
                          </a:solidFill>
                          <a:effectLst/>
                          <a:latin typeface="Century Gothic" panose="020B0502020202020204" pitchFamily="34" charset="0"/>
                        </a:rPr>
                        <a:t>OBJECTIVE</a:t>
                      </a:r>
                    </a:p>
                  </a:txBody>
                  <a:tcPr marL="57591" marR="0" marT="0" marB="0" anchor="ctr">
                    <a:lnL w="6350" cap="flat" cmpd="sng" algn="ctr">
                      <a:no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gridSpan="3">
                  <a:txBody>
                    <a:bodyPr/>
                    <a:lstStyle/>
                    <a:p>
                      <a:pPr algn="l" fontAlgn="ctr"/>
                      <a:r>
                        <a:rPr lang="en-US" sz="1400" b="0" i="0" u="none" strike="noStrike" dirty="0">
                          <a:solidFill>
                            <a:schemeClr val="tx1"/>
                          </a:solidFill>
                          <a:effectLst/>
                          <a:latin typeface="Century Gothic" panose="020B0502020202020204" pitchFamily="34" charset="0"/>
                        </a:rPr>
                        <a:t>MESSAGING</a:t>
                      </a:r>
                    </a:p>
                  </a:txBody>
                  <a:tcPr marR="0" marT="0" marB="0" anchor="ctr">
                    <a:lnL w="28575" cap="flat" cmpd="sng" algn="ctr">
                      <a:solidFill>
                        <a:schemeClr val="bg1">
                          <a:lumMod val="75000"/>
                        </a:schemeClr>
                      </a:solid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28575" cap="flat" cmpd="sng" algn="ctr">
                      <a:solidFill>
                        <a:schemeClr val="bg1">
                          <a:lumMod val="50000"/>
                        </a:schemeClr>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algn="l" rtl="0" fontAlgn="ctr"/>
                      <a:endParaRPr lang="en-US" sz="1000" b="0" i="0" u="none" strike="noStrike" dirty="0">
                        <a:solidFill>
                          <a:schemeClr val="tx1"/>
                        </a:solidFill>
                        <a:effectLst/>
                        <a:latin typeface="Century Gothic" panose="020B0502020202020204" pitchFamily="34" charset="0"/>
                      </a:endParaRPr>
                    </a:p>
                  </a:txBody>
                  <a:tcPr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54930472"/>
                  </a:ext>
                </a:extLst>
              </a:tr>
              <a:tr h="1018484">
                <a:tc>
                  <a:txBody>
                    <a:bodyPr/>
                    <a:lstStyle/>
                    <a:p>
                      <a:pPr algn="l" rtl="0" fontAlgn="ctr"/>
                      <a:r>
                        <a:rPr lang="en-US" sz="1200" b="0" i="0" u="none" strike="noStrike" dirty="0">
                          <a:solidFill>
                            <a:srgbClr val="000000"/>
                          </a:solidFill>
                          <a:effectLst/>
                          <a:latin typeface="Century Gothic" panose="020B0502020202020204" pitchFamily="34" charset="0"/>
                        </a:rPr>
                        <a:t>Campaign to reach goal</a:t>
                      </a:r>
                    </a:p>
                  </a:txBody>
                  <a:tcPr marL="57591" marR="0" marT="91440" marB="0">
                    <a:lnL w="6350" cap="flat" cmpd="sng" algn="ctr">
                      <a:no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alpha val="75000"/>
                          </a:schemeClr>
                        </a:gs>
                        <a:gs pos="93000">
                          <a:schemeClr val="bg1">
                            <a:alpha val="0"/>
                          </a:schemeClr>
                        </a:gs>
                      </a:gsLst>
                      <a:lin ang="5400000" scaled="0"/>
                    </a:gradFill>
                  </a:tcPr>
                </a:tc>
                <a:tc>
                  <a:txBody>
                    <a:bodyPr/>
                    <a:lstStyle/>
                    <a:p>
                      <a:pPr algn="l" rtl="0" fontAlgn="ctr"/>
                      <a:r>
                        <a:rPr lang="en-US" sz="1200" b="0" i="0" u="none" strike="noStrike" dirty="0">
                          <a:solidFill>
                            <a:schemeClr val="tx1"/>
                          </a:solidFill>
                          <a:effectLst/>
                          <a:latin typeface="Century Gothic" panose="020B0502020202020204" pitchFamily="34" charset="0"/>
                        </a:rPr>
                        <a:t>1. Key messaging targeting </a:t>
                      </a:r>
                      <a:br>
                        <a:rPr lang="en-US" sz="1200" b="0" i="0" u="none" strike="noStrike" dirty="0">
                          <a:solidFill>
                            <a:schemeClr val="tx1"/>
                          </a:solidFill>
                          <a:effectLst/>
                          <a:latin typeface="Century Gothic" panose="020B0502020202020204" pitchFamily="34" charset="0"/>
                        </a:rPr>
                      </a:br>
                      <a:r>
                        <a:rPr lang="en-US" sz="1200" b="0" i="0" u="none" strike="noStrike" dirty="0">
                          <a:solidFill>
                            <a:schemeClr val="tx1"/>
                          </a:solidFill>
                          <a:effectLst/>
                          <a:latin typeface="Century Gothic" panose="020B0502020202020204" pitchFamily="34" charset="0"/>
                        </a:rPr>
                        <a:t>audience A</a:t>
                      </a:r>
                    </a:p>
                  </a:txBody>
                  <a:tcPr marR="0" marT="91440" marB="0">
                    <a:lnL w="28575"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28575"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alpha val="75000"/>
                          </a:schemeClr>
                        </a:gs>
                        <a:gs pos="93000">
                          <a:schemeClr val="bg1">
                            <a:alpha val="0"/>
                          </a:schemeClr>
                        </a:gs>
                      </a:gsLst>
                      <a:lin ang="5400000" scaled="0"/>
                    </a:gradFill>
                  </a:tcPr>
                </a:tc>
                <a:tc>
                  <a:txBody>
                    <a:bodyPr/>
                    <a:lstStyle/>
                    <a:p>
                      <a:pPr algn="l" rtl="0" fontAlgn="ctr"/>
                      <a:r>
                        <a:rPr lang="en-US" sz="1200" b="0" i="0" u="none" strike="noStrike" dirty="0">
                          <a:solidFill>
                            <a:schemeClr val="tx1"/>
                          </a:solidFill>
                          <a:effectLst/>
                          <a:latin typeface="Century Gothic" panose="020B0502020202020204" pitchFamily="34" charset="0"/>
                        </a:rPr>
                        <a:t>2. Key messaging targeting </a:t>
                      </a:r>
                      <a:br>
                        <a:rPr lang="en-US" sz="1200" b="0" i="0" u="none" strike="noStrike" dirty="0">
                          <a:solidFill>
                            <a:schemeClr val="tx1"/>
                          </a:solidFill>
                          <a:effectLst/>
                          <a:latin typeface="Century Gothic" panose="020B0502020202020204" pitchFamily="34" charset="0"/>
                        </a:rPr>
                      </a:br>
                      <a:r>
                        <a:rPr lang="en-US" sz="1200" b="0" i="0" u="none" strike="noStrike" dirty="0">
                          <a:solidFill>
                            <a:schemeClr val="tx1"/>
                          </a:solidFill>
                          <a:effectLst/>
                          <a:latin typeface="Century Gothic" panose="020B0502020202020204" pitchFamily="34" charset="0"/>
                        </a:rPr>
                        <a:t>audience B</a:t>
                      </a:r>
                    </a:p>
                  </a:txBody>
                  <a:tcPr marR="0" marT="91440" marB="0">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ysDashDot"/>
                      <a:round/>
                      <a:headEnd type="none" w="med" len="med"/>
                      <a:tailEnd type="none" w="med" len="med"/>
                    </a:lnR>
                    <a:lnT w="28575"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alpha val="75000"/>
                          </a:schemeClr>
                        </a:gs>
                        <a:gs pos="93000">
                          <a:schemeClr val="bg1">
                            <a:alpha val="0"/>
                          </a:schemeClr>
                        </a:gs>
                      </a:gsLst>
                      <a:lin ang="5400000" scaled="0"/>
                    </a:gradFill>
                  </a:tcPr>
                </a:tc>
                <a:tc>
                  <a:txBody>
                    <a:bodyPr/>
                    <a:lstStyle/>
                    <a:p>
                      <a:pPr algn="l" rtl="0" fontAlgn="ctr"/>
                      <a:r>
                        <a:rPr lang="en-US" sz="1200" b="0" i="0" u="none" strike="noStrike" dirty="0">
                          <a:solidFill>
                            <a:schemeClr val="tx1"/>
                          </a:solidFill>
                          <a:effectLst/>
                          <a:latin typeface="Century Gothic" panose="020B0502020202020204" pitchFamily="34" charset="0"/>
                        </a:rPr>
                        <a:t>3. Key messaging targeting </a:t>
                      </a:r>
                      <a:br>
                        <a:rPr lang="en-US" sz="1200" b="0" i="0" u="none" strike="noStrike" dirty="0">
                          <a:solidFill>
                            <a:schemeClr val="tx1"/>
                          </a:solidFill>
                          <a:effectLst/>
                          <a:latin typeface="Century Gothic" panose="020B0502020202020204" pitchFamily="34" charset="0"/>
                        </a:rPr>
                      </a:br>
                      <a:r>
                        <a:rPr lang="en-US" sz="1200" b="0" i="0" u="none" strike="noStrike" dirty="0">
                          <a:solidFill>
                            <a:schemeClr val="tx1"/>
                          </a:solidFill>
                          <a:effectLst/>
                          <a:latin typeface="Century Gothic" panose="020B0502020202020204" pitchFamily="34" charset="0"/>
                        </a:rPr>
                        <a:t>audience C</a:t>
                      </a:r>
                    </a:p>
                  </a:txBody>
                  <a:tcPr marR="0" marT="91440" marB="0">
                    <a:lnL w="12700" cap="flat" cmpd="sng" algn="ctr">
                      <a:solidFill>
                        <a:schemeClr val="bg1">
                          <a:lumMod val="75000"/>
                        </a:schemeClr>
                      </a:solidFill>
                      <a:prstDash val="sysDashDot"/>
                      <a:round/>
                      <a:headEnd type="none" w="med" len="med"/>
                      <a:tailEnd type="none" w="med" len="med"/>
                    </a:lnL>
                    <a:lnR w="6350" cap="flat" cmpd="sng" algn="ctr">
                      <a:noFill/>
                      <a:prstDash val="solid"/>
                      <a:round/>
                      <a:headEnd type="none" w="med" len="med"/>
                      <a:tailEnd type="none" w="med" len="med"/>
                    </a:lnR>
                    <a:lnT w="28575" cap="flat" cmpd="sng" algn="ctr">
                      <a:solidFill>
                        <a:schemeClr val="bg1">
                          <a:lumMod val="50000"/>
                        </a:schemeClr>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alpha val="75000"/>
                          </a:schemeClr>
                        </a:gs>
                        <a:gs pos="93000">
                          <a:schemeClr val="bg1">
                            <a:alpha val="0"/>
                          </a:schemeClr>
                        </a:gs>
                      </a:gsLst>
                      <a:lin ang="5400000" scaled="0"/>
                    </a:gradFill>
                  </a:tcPr>
                </a:tc>
                <a:extLst>
                  <a:ext uri="{0D108BD9-81ED-4DB2-BD59-A6C34878D82A}">
                    <a16:rowId xmlns:a16="http://schemas.microsoft.com/office/drawing/2014/main" val="3276521801"/>
                  </a:ext>
                </a:extLst>
              </a:tr>
            </a:tbl>
          </a:graphicData>
        </a:graphic>
      </p:graphicFrame>
    </p:spTree>
    <p:extLst>
      <p:ext uri="{BB962C8B-B14F-4D97-AF65-F5344CB8AC3E}">
        <p14:creationId xmlns:p14="http://schemas.microsoft.com/office/powerpoint/2010/main" val="34240293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 name="Table 44">
            <a:extLst>
              <a:ext uri="{FF2B5EF4-FFF2-40B4-BE49-F238E27FC236}">
                <a16:creationId xmlns:a16="http://schemas.microsoft.com/office/drawing/2014/main" id="{719927E1-5583-7943-BF22-D526BA6FD289}"/>
              </a:ext>
            </a:extLst>
          </p:cNvPr>
          <p:cNvGraphicFramePr>
            <a:graphicFrameLocks noGrp="1"/>
          </p:cNvGraphicFramePr>
          <p:nvPr>
            <p:extLst>
              <p:ext uri="{D42A27DB-BD31-4B8C-83A1-F6EECF244321}">
                <p14:modId xmlns:p14="http://schemas.microsoft.com/office/powerpoint/2010/main" val="1252885262"/>
              </p:ext>
            </p:extLst>
          </p:nvPr>
        </p:nvGraphicFramePr>
        <p:xfrm>
          <a:off x="312737" y="336823"/>
          <a:ext cx="11564524" cy="5503827"/>
        </p:xfrm>
        <a:graphic>
          <a:graphicData uri="http://schemas.openxmlformats.org/drawingml/2006/table">
            <a:tbl>
              <a:tblPr>
                <a:effectLst>
                  <a:reflection blurRad="6350" stA="50000" endA="300" endPos="55000" dir="5400000" sy="-100000" algn="bl" rotWithShape="0"/>
                </a:effectLst>
                <a:tableStyleId>{5C22544A-7EE6-4342-B048-85BDC9FD1C3A}</a:tableStyleId>
              </a:tblPr>
              <a:tblGrid>
                <a:gridCol w="4289080">
                  <a:extLst>
                    <a:ext uri="{9D8B030D-6E8A-4147-A177-3AD203B41FA5}">
                      <a16:colId xmlns:a16="http://schemas.microsoft.com/office/drawing/2014/main" val="503210791"/>
                    </a:ext>
                  </a:extLst>
                </a:gridCol>
                <a:gridCol w="381000">
                  <a:extLst>
                    <a:ext uri="{9D8B030D-6E8A-4147-A177-3AD203B41FA5}">
                      <a16:colId xmlns:a16="http://schemas.microsoft.com/office/drawing/2014/main" val="2502708123"/>
                    </a:ext>
                  </a:extLst>
                </a:gridCol>
                <a:gridCol w="381000">
                  <a:extLst>
                    <a:ext uri="{9D8B030D-6E8A-4147-A177-3AD203B41FA5}">
                      <a16:colId xmlns:a16="http://schemas.microsoft.com/office/drawing/2014/main" val="4180770702"/>
                    </a:ext>
                  </a:extLst>
                </a:gridCol>
                <a:gridCol w="381000">
                  <a:extLst>
                    <a:ext uri="{9D8B030D-6E8A-4147-A177-3AD203B41FA5}">
                      <a16:colId xmlns:a16="http://schemas.microsoft.com/office/drawing/2014/main" val="517244917"/>
                    </a:ext>
                  </a:extLst>
                </a:gridCol>
                <a:gridCol w="381000">
                  <a:extLst>
                    <a:ext uri="{9D8B030D-6E8A-4147-A177-3AD203B41FA5}">
                      <a16:colId xmlns:a16="http://schemas.microsoft.com/office/drawing/2014/main" val="2696249460"/>
                    </a:ext>
                  </a:extLst>
                </a:gridCol>
                <a:gridCol w="381000">
                  <a:extLst>
                    <a:ext uri="{9D8B030D-6E8A-4147-A177-3AD203B41FA5}">
                      <a16:colId xmlns:a16="http://schemas.microsoft.com/office/drawing/2014/main" val="595186508"/>
                    </a:ext>
                  </a:extLst>
                </a:gridCol>
                <a:gridCol w="381000">
                  <a:extLst>
                    <a:ext uri="{9D8B030D-6E8A-4147-A177-3AD203B41FA5}">
                      <a16:colId xmlns:a16="http://schemas.microsoft.com/office/drawing/2014/main" val="2287788763"/>
                    </a:ext>
                  </a:extLst>
                </a:gridCol>
                <a:gridCol w="381000">
                  <a:extLst>
                    <a:ext uri="{9D8B030D-6E8A-4147-A177-3AD203B41FA5}">
                      <a16:colId xmlns:a16="http://schemas.microsoft.com/office/drawing/2014/main" val="3202753337"/>
                    </a:ext>
                  </a:extLst>
                </a:gridCol>
                <a:gridCol w="381000">
                  <a:extLst>
                    <a:ext uri="{9D8B030D-6E8A-4147-A177-3AD203B41FA5}">
                      <a16:colId xmlns:a16="http://schemas.microsoft.com/office/drawing/2014/main" val="142968283"/>
                    </a:ext>
                  </a:extLst>
                </a:gridCol>
                <a:gridCol w="381000">
                  <a:extLst>
                    <a:ext uri="{9D8B030D-6E8A-4147-A177-3AD203B41FA5}">
                      <a16:colId xmlns:a16="http://schemas.microsoft.com/office/drawing/2014/main" val="1480316725"/>
                    </a:ext>
                  </a:extLst>
                </a:gridCol>
                <a:gridCol w="381000">
                  <a:extLst>
                    <a:ext uri="{9D8B030D-6E8A-4147-A177-3AD203B41FA5}">
                      <a16:colId xmlns:a16="http://schemas.microsoft.com/office/drawing/2014/main" val="1351985173"/>
                    </a:ext>
                  </a:extLst>
                </a:gridCol>
                <a:gridCol w="381000">
                  <a:extLst>
                    <a:ext uri="{9D8B030D-6E8A-4147-A177-3AD203B41FA5}">
                      <a16:colId xmlns:a16="http://schemas.microsoft.com/office/drawing/2014/main" val="2840461264"/>
                    </a:ext>
                  </a:extLst>
                </a:gridCol>
                <a:gridCol w="381000">
                  <a:extLst>
                    <a:ext uri="{9D8B030D-6E8A-4147-A177-3AD203B41FA5}">
                      <a16:colId xmlns:a16="http://schemas.microsoft.com/office/drawing/2014/main" val="2016260104"/>
                    </a:ext>
                  </a:extLst>
                </a:gridCol>
                <a:gridCol w="1610140">
                  <a:extLst>
                    <a:ext uri="{9D8B030D-6E8A-4147-A177-3AD203B41FA5}">
                      <a16:colId xmlns:a16="http://schemas.microsoft.com/office/drawing/2014/main" val="2758091971"/>
                    </a:ext>
                  </a:extLst>
                </a:gridCol>
                <a:gridCol w="1093304">
                  <a:extLst>
                    <a:ext uri="{9D8B030D-6E8A-4147-A177-3AD203B41FA5}">
                      <a16:colId xmlns:a16="http://schemas.microsoft.com/office/drawing/2014/main" val="1726921897"/>
                    </a:ext>
                  </a:extLst>
                </a:gridCol>
              </a:tblGrid>
              <a:tr h="339038">
                <a:tc>
                  <a:txBody>
                    <a:bodyPr/>
                    <a:lstStyle/>
                    <a:p>
                      <a:pPr algn="l" fontAlgn="ctr"/>
                      <a:r>
                        <a:rPr lang="en-US" sz="1100" u="none" strike="noStrike" dirty="0">
                          <a:effectLst/>
                          <a:latin typeface="Century Gothic" panose="020B0502020202020204" pitchFamily="34" charset="0"/>
                        </a:rPr>
                        <a:t>TASK</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lumMod val="85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JAN</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FEB</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MAR</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APR</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MAY</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JUN</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JUL</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AUG</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SEP</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OCT</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NOV</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ctr" fontAlgn="ctr"/>
                      <a:r>
                        <a:rPr lang="en-US" sz="900" b="0" i="0" u="none" strike="noStrike" dirty="0">
                          <a:solidFill>
                            <a:schemeClr val="tx1"/>
                          </a:solidFill>
                          <a:effectLst/>
                          <a:latin typeface="Century Gothic" panose="020B0502020202020204" pitchFamily="34" charset="0"/>
                        </a:rPr>
                        <a:t>DEC</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tx2">
                        <a:lumMod val="20000"/>
                        <a:lumOff val="80000"/>
                      </a:schemeClr>
                    </a:solidFill>
                  </a:tcPr>
                </a:tc>
                <a:tc>
                  <a:txBody>
                    <a:bodyPr/>
                    <a:lstStyle/>
                    <a:p>
                      <a:pPr algn="l" fontAlgn="ctr"/>
                      <a:r>
                        <a:rPr lang="en-US" sz="1100" u="none" strike="noStrike" dirty="0">
                          <a:effectLst/>
                          <a:latin typeface="Century Gothic" panose="020B0502020202020204" pitchFamily="34" charset="0"/>
                        </a:rPr>
                        <a:t>ASSIGNED TO</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1C3"/>
                    </a:solidFill>
                  </a:tcPr>
                </a:tc>
                <a:tc>
                  <a:txBody>
                    <a:bodyPr/>
                    <a:lstStyle/>
                    <a:p>
                      <a:pPr algn="ctr" fontAlgn="ctr"/>
                      <a:r>
                        <a:rPr lang="en-US" sz="1100" u="none" strike="noStrike" dirty="0">
                          <a:effectLst/>
                          <a:latin typeface="Century Gothic" panose="020B0502020202020204" pitchFamily="34" charset="0"/>
                        </a:rPr>
                        <a:t>DEADLINE</a:t>
                      </a:r>
                      <a:endParaRPr lang="en-US" sz="1100" b="1" i="0" u="none" strike="noStrike" dirty="0">
                        <a:solidFill>
                          <a:srgbClr val="FFFFFF"/>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1C3"/>
                    </a:solidFill>
                  </a:tcPr>
                </a:tc>
                <a:extLst>
                  <a:ext uri="{0D108BD9-81ED-4DB2-BD59-A6C34878D82A}">
                    <a16:rowId xmlns:a16="http://schemas.microsoft.com/office/drawing/2014/main" val="2005904566"/>
                  </a:ext>
                </a:extLst>
              </a:tr>
              <a:tr h="271831">
                <a:tc>
                  <a:txBody>
                    <a:bodyPr/>
                    <a:lstStyle/>
                    <a:p>
                      <a:pPr algn="l" rtl="0" fontAlgn="ctr"/>
                      <a:r>
                        <a:rPr lang="en-US" sz="1200" u="none" strike="noStrike" dirty="0">
                          <a:effectLst/>
                          <a:latin typeface="Century Gothic" panose="020B0502020202020204" pitchFamily="34" charset="0"/>
                        </a:rPr>
                        <a:t>Task 1 – Email campaigns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Diana K.</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r>
                        <a:rPr lang="en-US" sz="1200" b="0" i="0" u="none" strike="noStrike" dirty="0">
                          <a:solidFill>
                            <a:srgbClr val="000000"/>
                          </a:solidFill>
                          <a:effectLst/>
                          <a:latin typeface="Century Gothic" panose="020B0502020202020204" pitchFamily="34" charset="0"/>
                        </a:rPr>
                        <a:t>00/00/00</a:t>
                      </a: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1116126271"/>
                  </a:ext>
                </a:extLst>
              </a:tr>
              <a:tr h="271831">
                <a:tc>
                  <a:txBody>
                    <a:bodyPr/>
                    <a:lstStyle/>
                    <a:p>
                      <a:pPr algn="l" fontAlgn="ctr"/>
                      <a:r>
                        <a:rPr lang="en-US" sz="1200" b="0" i="0" u="none" strike="noStrike" dirty="0">
                          <a:solidFill>
                            <a:srgbClr val="000000"/>
                          </a:solidFill>
                          <a:effectLst/>
                          <a:latin typeface="Century Gothic" panose="020B0502020202020204" pitchFamily="34" charset="0"/>
                        </a:rPr>
                        <a:t>Task 2 – Direct Mail </a:t>
                      </a: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200" u="none" strike="noStrike" dirty="0">
                          <a:effectLst/>
                          <a:latin typeface="Century Gothic" panose="020B0502020202020204" pitchFamily="34" charset="0"/>
                        </a:rPr>
                        <a:t> Paul F.</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00/00/00</a:t>
                      </a: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4164349300"/>
                  </a:ext>
                </a:extLst>
              </a:tr>
              <a:tr h="271831">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Task 3 – Print Ads</a:t>
                      </a: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200" u="none" strike="noStrike" dirty="0">
                          <a:effectLst/>
                          <a:latin typeface="Century Gothic" panose="020B0502020202020204" pitchFamily="34" charset="0"/>
                        </a:rPr>
                        <a:t> Harley S.</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00/00/00</a:t>
                      </a: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2010844664"/>
                  </a:ext>
                </a:extLst>
              </a:tr>
              <a:tr h="271831">
                <a:tc>
                  <a:txBody>
                    <a:bodyPr/>
                    <a:lstStyle/>
                    <a:p>
                      <a:pPr algn="l" fontAlgn="ctr"/>
                      <a:r>
                        <a:rPr lang="en-US" sz="1200" b="0" i="0" u="none" strike="noStrike" dirty="0">
                          <a:solidFill>
                            <a:srgbClr val="000000"/>
                          </a:solidFill>
                          <a:effectLst/>
                          <a:latin typeface="Century Gothic" panose="020B0502020202020204" pitchFamily="34" charset="0"/>
                        </a:rPr>
                        <a:t>Task 4 – Television Spot</a:t>
                      </a: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Paul F.</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00/00/00</a:t>
                      </a: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3754930472"/>
                  </a:ext>
                </a:extLst>
              </a:tr>
              <a:tr h="271831">
                <a:tc>
                  <a:txBody>
                    <a:bodyPr/>
                    <a:lstStyle/>
                    <a:p>
                      <a:pPr algn="l" rtl="0" fontAlgn="ctr"/>
                      <a:r>
                        <a:rPr lang="en-US" sz="1200" b="0" i="0" u="none" strike="noStrike" dirty="0">
                          <a:solidFill>
                            <a:srgbClr val="000000"/>
                          </a:solidFill>
                          <a:effectLst/>
                          <a:latin typeface="Century Gothic" panose="020B0502020202020204" pitchFamily="34" charset="0"/>
                        </a:rPr>
                        <a:t>Task 5 – Blog  Posts</a:t>
                      </a: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X</a:t>
                      </a: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200" u="none" strike="noStrike" dirty="0">
                          <a:effectLst/>
                          <a:latin typeface="Century Gothic" panose="020B0502020202020204" pitchFamily="34" charset="0"/>
                        </a:rPr>
                        <a:t> Diana K.</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1200" b="0" i="0" u="none" strike="noStrike" dirty="0">
                          <a:solidFill>
                            <a:srgbClr val="000000"/>
                          </a:solidFill>
                          <a:effectLst/>
                          <a:latin typeface="Century Gothic" panose="020B0502020202020204" pitchFamily="34" charset="0"/>
                        </a:rPr>
                        <a:t>00/00/00</a:t>
                      </a: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3276521801"/>
                  </a:ext>
                </a:extLst>
              </a:tr>
              <a:tr h="271831">
                <a:tc>
                  <a:txBody>
                    <a:bodyPr/>
                    <a:lstStyle/>
                    <a:p>
                      <a:pPr algn="l" rtl="0"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rtl="0"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2705035628"/>
                  </a:ext>
                </a:extLst>
              </a:tr>
              <a:tr h="27183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3178390298"/>
                  </a:ext>
                </a:extLst>
              </a:tr>
              <a:tr h="271831">
                <a:tc>
                  <a:txBody>
                    <a:bodyPr/>
                    <a:lstStyle/>
                    <a:p>
                      <a:pPr algn="l"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130775808"/>
                  </a:ext>
                </a:extLst>
              </a:tr>
              <a:tr h="271831">
                <a:tc>
                  <a:txBody>
                    <a:bodyPr/>
                    <a:lstStyle/>
                    <a:p>
                      <a:pPr algn="l"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742749397"/>
                  </a:ext>
                </a:extLst>
              </a:tr>
              <a:tr h="271831">
                <a:tc>
                  <a:txBody>
                    <a:bodyPr/>
                    <a:lstStyle/>
                    <a:p>
                      <a:pPr algn="l"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3418885804"/>
                  </a:ext>
                </a:extLst>
              </a:tr>
              <a:tr h="271831">
                <a:tc>
                  <a:txBody>
                    <a:bodyPr/>
                    <a:lstStyle/>
                    <a:p>
                      <a:pPr algn="l"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2465929483"/>
                  </a:ext>
                </a:extLst>
              </a:tr>
              <a:tr h="27183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1715560351"/>
                  </a:ext>
                </a:extLst>
              </a:tr>
              <a:tr h="271831">
                <a:tc>
                  <a:txBody>
                    <a:bodyPr/>
                    <a:lstStyle/>
                    <a:p>
                      <a:pPr algn="l"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1725410519"/>
                  </a:ext>
                </a:extLst>
              </a:tr>
              <a:tr h="271831">
                <a:tc>
                  <a:txBody>
                    <a:bodyPr/>
                    <a:lstStyle/>
                    <a:p>
                      <a:pPr algn="l" fontAlgn="ct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3754821969"/>
                  </a:ext>
                </a:extLst>
              </a:tr>
              <a:tr h="27183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521902438"/>
                  </a:ext>
                </a:extLst>
              </a:tr>
              <a:tr h="27183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a:effectLst/>
                          <a:latin typeface="Century Gothic" panose="020B0502020202020204" pitchFamily="34" charset="0"/>
                        </a:rPr>
                        <a:t> </a:t>
                      </a:r>
                      <a:endParaRPr lang="en-US" sz="1200" b="0" i="0" u="none" strike="noStrike">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1887581960"/>
                  </a:ext>
                </a:extLst>
              </a:tr>
              <a:tr h="27183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2184167850"/>
                  </a:ext>
                </a:extLst>
              </a:tr>
              <a:tr h="27183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3821559610"/>
                  </a:ext>
                </a:extLst>
              </a:tr>
              <a:tr h="271831">
                <a:tc>
                  <a:txBody>
                    <a:bodyPr/>
                    <a:lstStyle/>
                    <a:p>
                      <a:pPr algn="l"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ctr" rtl="0" fontAlgn="ctr"/>
                      <a:endParaRPr lang="en-US" sz="1200" b="0" i="0" u="none" strike="noStrike" dirty="0">
                        <a:solidFill>
                          <a:srgbClr val="000000"/>
                        </a:solidFill>
                        <a:effectLst/>
                        <a:latin typeface="Century Gothic" panose="020B0502020202020204" pitchFamily="34" charset="0"/>
                      </a:endParaRPr>
                    </a:p>
                  </a:txBody>
                  <a:tcPr marL="0"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7F9FB"/>
                    </a:solidFill>
                  </a:tcPr>
                </a:tc>
                <a:tc>
                  <a:txBody>
                    <a:bodyPr/>
                    <a:lstStyle/>
                    <a:p>
                      <a:pPr algn="l"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ysDashDot"/>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tc>
                  <a:txBody>
                    <a:bodyPr/>
                    <a:lstStyle/>
                    <a:p>
                      <a:pPr algn="ctr" fontAlgn="ctr"/>
                      <a:endParaRPr lang="en-US" sz="1200" b="0" i="0" u="none" strike="noStrike" dirty="0">
                        <a:solidFill>
                          <a:srgbClr val="000000"/>
                        </a:solidFill>
                        <a:effectLst/>
                        <a:latin typeface="Century Gothic" panose="020B0502020202020204" pitchFamily="34" charset="0"/>
                      </a:endParaRPr>
                    </a:p>
                  </a:txBody>
                  <a:tcPr marL="57591" marR="0" marT="0" marB="0" anchor="ctr">
                    <a:lnL w="12700" cap="flat" cmpd="sng" algn="ctr">
                      <a:solidFill>
                        <a:schemeClr val="bg1">
                          <a:lumMod val="75000"/>
                        </a:schemeClr>
                      </a:solidFill>
                      <a:prstDash val="sysDashDot"/>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F8E4"/>
                    </a:solidFill>
                  </a:tcPr>
                </a:tc>
                <a:extLst>
                  <a:ext uri="{0D108BD9-81ED-4DB2-BD59-A6C34878D82A}">
                    <a16:rowId xmlns:a16="http://schemas.microsoft.com/office/drawing/2014/main" val="2221802195"/>
                  </a:ext>
                </a:extLst>
              </a:tr>
            </a:tbl>
          </a:graphicData>
        </a:graphic>
      </p:graphicFrame>
      <p:sp>
        <p:nvSpPr>
          <p:cNvPr id="5" name="Rectangle 7">
            <a:extLst>
              <a:ext uri="{FF2B5EF4-FFF2-40B4-BE49-F238E27FC236}">
                <a16:creationId xmlns:a16="http://schemas.microsoft.com/office/drawing/2014/main" id="{BFDBD2D0-796B-044C-ADDD-0AE2B80B558B}"/>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E8FC24DA-8BB8-3D40-87CB-9C485711660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23CDB12-196C-9C4A-AEEE-EDE3A3B2E0E1}"/>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ACTIVITY PLAN</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1521696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93ACF37A-639D-274A-B0A4-D757ADB93F82}"/>
              </a:ext>
            </a:extLst>
          </p:cNvPr>
          <p:cNvGrpSpPr/>
          <p:nvPr/>
        </p:nvGrpSpPr>
        <p:grpSpPr>
          <a:xfrm>
            <a:off x="7203068" y="-14628"/>
            <a:ext cx="5724680" cy="6219640"/>
            <a:chOff x="7203068" y="-14628"/>
            <a:chExt cx="5724680" cy="6219640"/>
          </a:xfrm>
        </p:grpSpPr>
        <p:sp>
          <p:nvSpPr>
            <p:cNvPr id="11" name="Triangle 10">
              <a:extLst>
                <a:ext uri="{FF2B5EF4-FFF2-40B4-BE49-F238E27FC236}">
                  <a16:creationId xmlns:a16="http://schemas.microsoft.com/office/drawing/2014/main" id="{429DFE3E-D028-C04F-B3A0-B74CB94EEB30}"/>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Triangle 11">
              <a:extLst>
                <a:ext uri="{FF2B5EF4-FFF2-40B4-BE49-F238E27FC236}">
                  <a16:creationId xmlns:a16="http://schemas.microsoft.com/office/drawing/2014/main" id="{9B81F6BF-04D1-DF4B-8D33-710C5B8CFC59}"/>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riangle 12">
              <a:extLst>
                <a:ext uri="{FF2B5EF4-FFF2-40B4-BE49-F238E27FC236}">
                  <a16:creationId xmlns:a16="http://schemas.microsoft.com/office/drawing/2014/main" id="{5D95E705-9CAA-CC4E-AEE3-6DE5F2E382A9}"/>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2A225979-6E54-2C41-8440-E84F8F423659}"/>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99D4EAFE-AD40-F242-B19C-EC8BEED0A088}"/>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A2B5CDB3-4703-884E-8888-82E6BD01DAE1}"/>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B37C018E-2D3C-0A40-98D4-C97688179D36}"/>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0F8664E2-1B3B-F04B-A23F-6AA993EB0DBD}"/>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CD4A0186-03F6-8746-98C4-D1BD3B8F6786}"/>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FA4807C0-7727-BF41-866A-DF249CD60615}"/>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50381D22-D3B8-894A-9A47-39C04AD55BF7}"/>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64F35D60-F57E-114B-8851-C083C90EF4E9}"/>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BC2115BC-616E-8444-90D3-AABBF2EDE280}"/>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62C6F799-B646-774D-873B-720F0728A0FE}"/>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D8A653B3-917C-E540-A33D-3ED011DD4033}"/>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9577DFA0-A9FF-2B43-A41F-171454BCED95}"/>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8293E5CE-7736-014E-BA46-038367CFA867}"/>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D2A63E75-7A6F-5741-BA3D-44726B69F32E}"/>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C86C96C2-EC63-4446-8E42-B69EE6D95E68}"/>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C48F73DD-5553-A24C-88F5-CDEBD80B7A7F}"/>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D30F610-6AA6-FF44-841A-5C7C20FE3560}"/>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8D623594-760C-A648-9544-55859D44E04A}"/>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E9A0DB31-298F-CB4B-9985-0DEF1938C236}"/>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86178D03-BDD4-F44D-9E8D-E43A118A7185}"/>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54BDC2D1-67D0-9342-B83E-65D164AB13D9}"/>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0BBEA4D4-C4F5-7245-9715-3D202535A8DB}"/>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813A3DAF-7C4C-FB42-916E-208F74FB0115}"/>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2" name="Table 1">
            <a:extLst>
              <a:ext uri="{FF2B5EF4-FFF2-40B4-BE49-F238E27FC236}">
                <a16:creationId xmlns:a16="http://schemas.microsoft.com/office/drawing/2014/main" id="{0A908FEA-3453-5840-A648-2570EEA8E355}"/>
              </a:ext>
            </a:extLst>
          </p:cNvPr>
          <p:cNvGraphicFramePr>
            <a:graphicFrameLocks noGrp="1"/>
          </p:cNvGraphicFramePr>
          <p:nvPr>
            <p:extLst>
              <p:ext uri="{D42A27DB-BD31-4B8C-83A1-F6EECF244321}">
                <p14:modId xmlns:p14="http://schemas.microsoft.com/office/powerpoint/2010/main" val="3550176169"/>
              </p:ext>
            </p:extLst>
          </p:nvPr>
        </p:nvGraphicFramePr>
        <p:xfrm>
          <a:off x="473710" y="497304"/>
          <a:ext cx="11230609" cy="5394960"/>
        </p:xfrm>
        <a:graphic>
          <a:graphicData uri="http://schemas.openxmlformats.org/drawingml/2006/table">
            <a:tbl>
              <a:tblPr>
                <a:effectLst>
                  <a:outerShdw blurRad="114300" dist="88900" dir="8100000" algn="tr" rotWithShape="0">
                    <a:schemeClr val="bg1">
                      <a:lumMod val="50000"/>
                      <a:alpha val="40000"/>
                    </a:schemeClr>
                  </a:outerShdw>
                  <a:reflection blurRad="6350" stA="52000" endA="300" endPos="35000" dir="5400000" sy="-100000" algn="bl" rotWithShape="0"/>
                </a:effectLst>
                <a:tableStyleId>{5C22544A-7EE6-4342-B048-85BDC9FD1C3A}</a:tableStyleId>
              </a:tblPr>
              <a:tblGrid>
                <a:gridCol w="11230609">
                  <a:extLst>
                    <a:ext uri="{9D8B030D-6E8A-4147-A177-3AD203B41FA5}">
                      <a16:colId xmlns:a16="http://schemas.microsoft.com/office/drawing/2014/main" val="155532388"/>
                    </a:ext>
                  </a:extLst>
                </a:gridCol>
              </a:tblGrid>
              <a:tr h="5394960">
                <a:tc>
                  <a:txBody>
                    <a:bodyPr/>
                    <a:lstStyle/>
                    <a:p>
                      <a:pPr algn="l" fontAlgn="ctr"/>
                      <a:r>
                        <a:rPr lang="en-US" sz="1600" b="0" i="0" u="none" strike="noStrike" dirty="0">
                          <a:solidFill>
                            <a:schemeClr val="tx1"/>
                          </a:solidFill>
                          <a:effectLst/>
                          <a:latin typeface="Century Gothic" panose="020B0502020202020204" pitchFamily="34" charset="0"/>
                        </a:rPr>
                        <a:t>This is a Media Plan for Campaign Beta. </a:t>
                      </a:r>
                    </a:p>
                  </a:txBody>
                  <a:tcPr marL="274320" marR="274320" marT="182880" marB="18288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gradFill>
                      <a:gsLst>
                        <a:gs pos="0">
                          <a:schemeClr val="bg1"/>
                        </a:gs>
                        <a:gs pos="100000">
                          <a:schemeClr val="bg1">
                            <a:alpha val="49000"/>
                          </a:schemeClr>
                        </a:gs>
                      </a:gsLst>
                      <a:lin ang="2700000" scaled="0"/>
                    </a:gradFill>
                  </a:tcPr>
                </a:tc>
                <a:extLst>
                  <a:ext uri="{0D108BD9-81ED-4DB2-BD59-A6C34878D82A}">
                    <a16:rowId xmlns:a16="http://schemas.microsoft.com/office/drawing/2014/main" val="2846645468"/>
                  </a:ext>
                </a:extLst>
              </a:tr>
            </a:tbl>
          </a:graphicData>
        </a:graphic>
      </p:graphicFrame>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PLAN SUMMARY</a:t>
            </a:r>
            <a:endParaRPr lang="en-US" dirty="0">
              <a:solidFill>
                <a:schemeClr val="bg1"/>
              </a:solidFill>
              <a:latin typeface="Century Gothic" panose="020B0502020202020204" pitchFamily="34" charset="0"/>
              <a:ea typeface="Arial" charset="0"/>
              <a:cs typeface="Arial" charset="0"/>
            </a:endParaRPr>
          </a:p>
        </p:txBody>
      </p:sp>
    </p:spTree>
    <p:extLst>
      <p:ext uri="{BB962C8B-B14F-4D97-AF65-F5344CB8AC3E}">
        <p14:creationId xmlns:p14="http://schemas.microsoft.com/office/powerpoint/2010/main" val="8225243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Nonprofit-Marketing-Communications-Plan-Template_PowerPoint" id="{E4FFE595-09B6-A144-9BE9-340CFF00DE01}" vid="{046673E7-11C3-B942-BEB7-32312BE2015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IC-Nonprofit-Marketing-Communications-Plan-Template_PowerPoint</Template>
  <TotalTime>27</TotalTime>
  <Words>368</Words>
  <Application>Microsoft Macintosh PowerPoint</Application>
  <PresentationFormat>Widescreen</PresentationFormat>
  <Paragraphs>123</Paragraphs>
  <Slides>5</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Heather Key</cp:lastModifiedBy>
  <cp:revision>2</cp:revision>
  <dcterms:created xsi:type="dcterms:W3CDTF">2021-02-26T22:06:50Z</dcterms:created>
  <dcterms:modified xsi:type="dcterms:W3CDTF">2023-07-31T20:36:12Z</dcterms:modified>
</cp:coreProperties>
</file>