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2" r:id="rId2"/>
    <p:sldId id="354"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4BFA"/>
    <a:srgbClr val="FCF1C3"/>
    <a:srgbClr val="E9CF9C"/>
    <a:srgbClr val="F7F9FB"/>
    <a:srgbClr val="F9F9F9"/>
    <a:srgbClr val="FCF8E4"/>
    <a:srgbClr val="EAEEF3"/>
    <a:srgbClr val="E0EA88"/>
    <a:srgbClr val="9CF0F0"/>
    <a:srgbClr val="D3EE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AE0F306-FE15-401A-A74E-A81F304D24AB}" v="3" dt="2023-06-26T23:48:51.58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1" autoAdjust="0"/>
    <p:restoredTop sz="86447"/>
  </p:normalViewPr>
  <p:slideViewPr>
    <p:cSldViewPr snapToGrid="0" snapToObjects="1">
      <p:cViewPr varScale="1">
        <p:scale>
          <a:sx n="128" d="100"/>
          <a:sy n="128" d="100"/>
        </p:scale>
        <p:origin x="392" y="176"/>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2AE0F306-FE15-401A-A74E-A81F304D24AB}"/>
    <pc:docChg chg="modSld">
      <pc:chgData name="Bess Dunlevy" userId="dd4b9a8537dbe9d0" providerId="LiveId" clId="{2AE0F306-FE15-401A-A74E-A81F304D24AB}" dt="2023-06-26T23:51:55.132" v="75" actId="20577"/>
      <pc:docMkLst>
        <pc:docMk/>
      </pc:docMkLst>
      <pc:sldChg chg="modSp mod">
        <pc:chgData name="Bess Dunlevy" userId="dd4b9a8537dbe9d0" providerId="LiveId" clId="{2AE0F306-FE15-401A-A74E-A81F304D24AB}" dt="2023-06-26T23:48:40.422" v="0" actId="20577"/>
        <pc:sldMkLst>
          <pc:docMk/>
          <pc:sldMk cId="1508588292" sldId="342"/>
        </pc:sldMkLst>
        <pc:spChg chg="mod">
          <ac:chgData name="Bess Dunlevy" userId="dd4b9a8537dbe9d0" providerId="LiveId" clId="{2AE0F306-FE15-401A-A74E-A81F304D24AB}" dt="2023-06-26T23:48:40.422" v="0" actId="20577"/>
          <ac:spMkLst>
            <pc:docMk/>
            <pc:sldMk cId="1508588292" sldId="342"/>
            <ac:spMk id="33" creationId="{143A449B-AAB7-994A-92CE-8F48E2CA7DF6}"/>
          </ac:spMkLst>
        </pc:spChg>
      </pc:sldChg>
      <pc:sldChg chg="modSp mod">
        <pc:chgData name="Bess Dunlevy" userId="dd4b9a8537dbe9d0" providerId="LiveId" clId="{2AE0F306-FE15-401A-A74E-A81F304D24AB}" dt="2023-06-26T23:51:55.132" v="75" actId="20577"/>
        <pc:sldMkLst>
          <pc:docMk/>
          <pc:sldMk cId="3634812223" sldId="354"/>
        </pc:sldMkLst>
        <pc:graphicFrameChg chg="mod modGraphic">
          <ac:chgData name="Bess Dunlevy" userId="dd4b9a8537dbe9d0" providerId="LiveId" clId="{2AE0F306-FE15-401A-A74E-A81F304D24AB}" dt="2023-06-26T23:51:55.132" v="75" actId="20577"/>
          <ac:graphicFrameMkLst>
            <pc:docMk/>
            <pc:sldMk cId="3634812223" sldId="354"/>
            <ac:graphicFrameMk id="2" creationId="{9D38ADDE-708E-A9E6-3914-D86A6CD90554}"/>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7/31/23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7/31/23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7/31/23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7/31/23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7/31/23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7/31/23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7/31/23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7/31/23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7/31/23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7/31/23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7/31/23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7/31/23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7/31/23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801&amp;utm_source=integrated-content&amp;utm_campaign=/content/content-calendar-template-examples&amp;utm_medium=Simple+Content+Calendar+powerpoint+11801&amp;lpa=Simple+Content+Calendar+powerpoint+11801"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stretch>
            <a:fillRect/>
          </a:stretch>
        </p:blipFill>
        <p:spPr>
          <a:xfrm>
            <a:off x="7107105" y="255512"/>
            <a:ext cx="4997547" cy="6042008"/>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7537832" y="971130"/>
            <a:ext cx="4136091" cy="57398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228885" y="864453"/>
            <a:ext cx="6950745" cy="1384995"/>
          </a:xfrm>
          <a:prstGeom prst="rect">
            <a:avLst/>
          </a:prstGeom>
          <a:noFill/>
        </p:spPr>
        <p:txBody>
          <a:bodyPr wrap="square" rtlCol="0">
            <a:spAutoFit/>
          </a:bodyPr>
          <a:lstStyle/>
          <a:p>
            <a:r>
              <a:rPr lang="en-US" sz="4200" b="1" dirty="0">
                <a:solidFill>
                  <a:schemeClr val="tx1">
                    <a:lumMod val="75000"/>
                    <a:lumOff val="25000"/>
                  </a:schemeClr>
                </a:solidFill>
                <a:latin typeface="Century Gothic" panose="020B0502020202020204" pitchFamily="34" charset="0"/>
              </a:rPr>
              <a:t>SIMPLE CONTENT CALENDAR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SIMPLE CONTENT CALENDAR TEMPLATE PRESENTATION</a:t>
            </a:r>
            <a:endParaRPr lang="en-US" dirty="0">
              <a:solidFill>
                <a:schemeClr val="bg1"/>
              </a:solidFill>
              <a:latin typeface="Century Gothic" panose="020B0502020202020204" pitchFamily="34" charset="0"/>
              <a:ea typeface="Arial" charset="0"/>
              <a:cs typeface="Arial" charset="0"/>
            </a:endParaRPr>
          </a:p>
        </p:txBody>
      </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9D38ADDE-708E-A9E6-3914-D86A6CD90554}"/>
              </a:ext>
            </a:extLst>
          </p:cNvPr>
          <p:cNvGraphicFramePr>
            <a:graphicFrameLocks noGrp="1"/>
          </p:cNvGraphicFramePr>
          <p:nvPr>
            <p:extLst>
              <p:ext uri="{D42A27DB-BD31-4B8C-83A1-F6EECF244321}">
                <p14:modId xmlns:p14="http://schemas.microsoft.com/office/powerpoint/2010/main" val="1242417257"/>
              </p:ext>
            </p:extLst>
          </p:nvPr>
        </p:nvGraphicFramePr>
        <p:xfrm>
          <a:off x="215660" y="213126"/>
          <a:ext cx="11697416" cy="6431747"/>
        </p:xfrm>
        <a:graphic>
          <a:graphicData uri="http://schemas.openxmlformats.org/drawingml/2006/table">
            <a:tbl>
              <a:tblPr/>
              <a:tblGrid>
                <a:gridCol w="1462177">
                  <a:extLst>
                    <a:ext uri="{9D8B030D-6E8A-4147-A177-3AD203B41FA5}">
                      <a16:colId xmlns:a16="http://schemas.microsoft.com/office/drawing/2014/main" val="3228480395"/>
                    </a:ext>
                  </a:extLst>
                </a:gridCol>
                <a:gridCol w="1462177">
                  <a:extLst>
                    <a:ext uri="{9D8B030D-6E8A-4147-A177-3AD203B41FA5}">
                      <a16:colId xmlns:a16="http://schemas.microsoft.com/office/drawing/2014/main" val="2813725436"/>
                    </a:ext>
                  </a:extLst>
                </a:gridCol>
                <a:gridCol w="1462177">
                  <a:extLst>
                    <a:ext uri="{9D8B030D-6E8A-4147-A177-3AD203B41FA5}">
                      <a16:colId xmlns:a16="http://schemas.microsoft.com/office/drawing/2014/main" val="1209709761"/>
                    </a:ext>
                  </a:extLst>
                </a:gridCol>
                <a:gridCol w="1462177">
                  <a:extLst>
                    <a:ext uri="{9D8B030D-6E8A-4147-A177-3AD203B41FA5}">
                      <a16:colId xmlns:a16="http://schemas.microsoft.com/office/drawing/2014/main" val="753589252"/>
                    </a:ext>
                  </a:extLst>
                </a:gridCol>
                <a:gridCol w="1462177">
                  <a:extLst>
                    <a:ext uri="{9D8B030D-6E8A-4147-A177-3AD203B41FA5}">
                      <a16:colId xmlns:a16="http://schemas.microsoft.com/office/drawing/2014/main" val="1701091193"/>
                    </a:ext>
                  </a:extLst>
                </a:gridCol>
                <a:gridCol w="1462177">
                  <a:extLst>
                    <a:ext uri="{9D8B030D-6E8A-4147-A177-3AD203B41FA5}">
                      <a16:colId xmlns:a16="http://schemas.microsoft.com/office/drawing/2014/main" val="3538011376"/>
                    </a:ext>
                  </a:extLst>
                </a:gridCol>
                <a:gridCol w="1462177">
                  <a:extLst>
                    <a:ext uri="{9D8B030D-6E8A-4147-A177-3AD203B41FA5}">
                      <a16:colId xmlns:a16="http://schemas.microsoft.com/office/drawing/2014/main" val="2249416302"/>
                    </a:ext>
                  </a:extLst>
                </a:gridCol>
                <a:gridCol w="1462177">
                  <a:extLst>
                    <a:ext uri="{9D8B030D-6E8A-4147-A177-3AD203B41FA5}">
                      <a16:colId xmlns:a16="http://schemas.microsoft.com/office/drawing/2014/main" val="2052118009"/>
                    </a:ext>
                  </a:extLst>
                </a:gridCol>
              </a:tblGrid>
              <a:tr h="197355">
                <a:tc>
                  <a:txBody>
                    <a:bodyPr/>
                    <a:lstStyle/>
                    <a:p>
                      <a:pPr algn="ctr" fontAlgn="ctr"/>
                      <a:r>
                        <a:rPr lang="en-US" sz="900" b="0" i="0" u="none" strike="noStrike" dirty="0">
                          <a:solidFill>
                            <a:srgbClr val="000000"/>
                          </a:solidFill>
                          <a:effectLst/>
                          <a:latin typeface="Century Gothic" panose="020B0502020202020204" pitchFamily="34" charset="0"/>
                        </a:rPr>
                        <a:t>PLATFORM</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800" b="0" i="0" u="none" strike="noStrike">
                          <a:solidFill>
                            <a:srgbClr val="000000"/>
                          </a:solidFill>
                          <a:effectLst/>
                          <a:latin typeface="Century Gothic" panose="020B0502020202020204" pitchFamily="34" charset="0"/>
                        </a:rPr>
                        <a:t>MONDAY</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2EFDA"/>
                    </a:solidFill>
                  </a:tcPr>
                </a:tc>
                <a:tc>
                  <a:txBody>
                    <a:bodyPr/>
                    <a:lstStyle/>
                    <a:p>
                      <a:pPr algn="ctr" fontAlgn="ctr"/>
                      <a:r>
                        <a:rPr lang="en-US" sz="800" b="0" i="0" u="none" strike="noStrike">
                          <a:solidFill>
                            <a:srgbClr val="000000"/>
                          </a:solidFill>
                          <a:effectLst/>
                          <a:latin typeface="Century Gothic" panose="020B0502020202020204" pitchFamily="34" charset="0"/>
                        </a:rPr>
                        <a:t>TUESDAY</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2EFDA"/>
                    </a:solidFill>
                  </a:tcPr>
                </a:tc>
                <a:tc>
                  <a:txBody>
                    <a:bodyPr/>
                    <a:lstStyle/>
                    <a:p>
                      <a:pPr algn="ctr" fontAlgn="ctr"/>
                      <a:r>
                        <a:rPr lang="en-US" sz="800" b="0" i="0" u="none" strike="noStrike">
                          <a:solidFill>
                            <a:srgbClr val="000000"/>
                          </a:solidFill>
                          <a:effectLst/>
                          <a:latin typeface="Century Gothic" panose="020B0502020202020204" pitchFamily="34" charset="0"/>
                        </a:rPr>
                        <a:t>WEDNESDAY</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2EFDA"/>
                    </a:solidFill>
                  </a:tcPr>
                </a:tc>
                <a:tc>
                  <a:txBody>
                    <a:bodyPr/>
                    <a:lstStyle/>
                    <a:p>
                      <a:pPr algn="ctr" fontAlgn="ctr"/>
                      <a:r>
                        <a:rPr lang="en-US" sz="800" b="0" i="0" u="none" strike="noStrike">
                          <a:solidFill>
                            <a:srgbClr val="000000"/>
                          </a:solidFill>
                          <a:effectLst/>
                          <a:latin typeface="Century Gothic" panose="020B0502020202020204" pitchFamily="34" charset="0"/>
                        </a:rPr>
                        <a:t>THURSDAY</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2EFDA"/>
                    </a:solidFill>
                  </a:tcPr>
                </a:tc>
                <a:tc>
                  <a:txBody>
                    <a:bodyPr/>
                    <a:lstStyle/>
                    <a:p>
                      <a:pPr algn="ctr" fontAlgn="ctr"/>
                      <a:r>
                        <a:rPr lang="en-US" sz="800" b="0" i="0" u="none" strike="noStrike">
                          <a:solidFill>
                            <a:srgbClr val="000000"/>
                          </a:solidFill>
                          <a:effectLst/>
                          <a:latin typeface="Century Gothic" panose="020B0502020202020204" pitchFamily="34" charset="0"/>
                        </a:rPr>
                        <a:t>FRIDAY</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2EFDA"/>
                    </a:solidFill>
                  </a:tcPr>
                </a:tc>
                <a:tc>
                  <a:txBody>
                    <a:bodyPr/>
                    <a:lstStyle/>
                    <a:p>
                      <a:pPr algn="ctr" fontAlgn="ctr"/>
                      <a:r>
                        <a:rPr lang="en-US" sz="800" b="0" i="0" u="none" strike="noStrike">
                          <a:solidFill>
                            <a:srgbClr val="000000"/>
                          </a:solidFill>
                          <a:effectLst/>
                          <a:latin typeface="Century Gothic" panose="020B0502020202020204" pitchFamily="34" charset="0"/>
                        </a:rPr>
                        <a:t>SATURDAY</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2EFDA"/>
                    </a:solidFill>
                  </a:tcPr>
                </a:tc>
                <a:tc>
                  <a:txBody>
                    <a:bodyPr/>
                    <a:lstStyle/>
                    <a:p>
                      <a:pPr algn="ctr" fontAlgn="ctr"/>
                      <a:r>
                        <a:rPr lang="en-US" sz="800" b="0" i="0" u="none" strike="noStrike">
                          <a:solidFill>
                            <a:srgbClr val="000000"/>
                          </a:solidFill>
                          <a:effectLst/>
                          <a:latin typeface="Century Gothic" panose="020B0502020202020204" pitchFamily="34" charset="0"/>
                        </a:rPr>
                        <a:t>SUNDAY</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2EFDA"/>
                    </a:solidFill>
                  </a:tcPr>
                </a:tc>
                <a:extLst>
                  <a:ext uri="{0D108BD9-81ED-4DB2-BD59-A6C34878D82A}">
                    <a16:rowId xmlns:a16="http://schemas.microsoft.com/office/drawing/2014/main" val="3882296318"/>
                  </a:ext>
                </a:extLst>
              </a:tr>
              <a:tr h="128804">
                <a:tc>
                  <a:txBody>
                    <a:bodyPr/>
                    <a:lstStyle/>
                    <a:p>
                      <a:pPr algn="l" fontAlgn="b"/>
                      <a:endParaRPr lang="en-US" sz="9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657702384"/>
                  </a:ext>
                </a:extLst>
              </a:tr>
              <a:tr h="134952">
                <a:tc rowSpan="2">
                  <a:txBody>
                    <a:bodyPr/>
                    <a:lstStyle/>
                    <a:p>
                      <a:pPr algn="ctr" fontAlgn="ctr"/>
                      <a:r>
                        <a:rPr lang="en-US" sz="900" b="1" i="0" u="none" strike="noStrike" dirty="0">
                          <a:solidFill>
                            <a:srgbClr val="FF0000"/>
                          </a:solidFill>
                          <a:effectLst/>
                          <a:latin typeface="Century Gothic" panose="020B0502020202020204" pitchFamily="34" charset="0"/>
                        </a:rPr>
                        <a:t>YOUTUBE</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ctr" fontAlgn="ctr"/>
                      <a:r>
                        <a:rPr lang="en-US" sz="700" b="1" i="0" u="none" strike="noStrike" dirty="0">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ctr" fontAlgn="ctr"/>
                      <a:r>
                        <a:rPr lang="en-US" sz="700" b="1" i="0" u="none" strike="noStrike" dirty="0">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ctr" fontAlgn="ctr"/>
                      <a:r>
                        <a:rPr lang="en-US" sz="700" b="1" i="0" u="none" strike="noStrike" dirty="0">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extLst>
                  <a:ext uri="{0D108BD9-81ED-4DB2-BD59-A6C34878D82A}">
                    <a16:rowId xmlns:a16="http://schemas.microsoft.com/office/drawing/2014/main" val="1503234559"/>
                  </a:ext>
                </a:extLst>
              </a:tr>
              <a:tr h="503839">
                <a:tc vMerge="1">
                  <a:txBody>
                    <a:bodyPr/>
                    <a:lstStyle/>
                    <a:p>
                      <a:endParaRPr lang="en-US"/>
                    </a:p>
                  </a:txBody>
                  <a:tcPr/>
                </a:tc>
                <a:tc>
                  <a:txBody>
                    <a:bodyPr/>
                    <a:lstStyle/>
                    <a:p>
                      <a:pPr algn="ctr" fontAlgn="ctr"/>
                      <a:r>
                        <a:rPr lang="en-US" sz="700" b="0" i="1" u="none" strike="noStrike" dirty="0">
                          <a:solidFill>
                            <a:srgbClr val="000000"/>
                          </a:solidFill>
                          <a:effectLst/>
                          <a:latin typeface="Century Gothic" panose="020B0502020202020204" pitchFamily="34" charset="0"/>
                        </a:rPr>
                        <a:t>Content</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3500416665"/>
                  </a:ext>
                </a:extLst>
              </a:tr>
              <a:tr h="113134">
                <a:tc>
                  <a:txBody>
                    <a:bodyPr/>
                    <a:lstStyle/>
                    <a:p>
                      <a:pPr algn="l" fontAlgn="b"/>
                      <a:endParaRPr lang="en-US" sz="9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522276310"/>
                  </a:ext>
                </a:extLst>
              </a:tr>
              <a:tr h="134952">
                <a:tc rowSpan="2">
                  <a:txBody>
                    <a:bodyPr/>
                    <a:lstStyle/>
                    <a:p>
                      <a:pPr algn="ctr" fontAlgn="ctr"/>
                      <a:r>
                        <a:rPr lang="en-US" sz="900" b="1" i="0" u="none" strike="noStrike" dirty="0">
                          <a:solidFill>
                            <a:srgbClr val="1F4E78"/>
                          </a:solidFill>
                          <a:effectLst/>
                          <a:latin typeface="Century Gothic" panose="020B0502020202020204" pitchFamily="34" charset="0"/>
                        </a:rPr>
                        <a:t>FACEBOOK</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DD7EE"/>
                    </a:solidFill>
                  </a:tcPr>
                </a:tc>
                <a:tc>
                  <a:txBody>
                    <a:bodyPr/>
                    <a:lstStyle/>
                    <a:p>
                      <a:pPr algn="ctr" fontAlgn="ctr"/>
                      <a:r>
                        <a:rPr lang="en-US" sz="700" b="1" i="0" u="none" strike="noStrike" dirty="0">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DD7EE"/>
                    </a:solidFill>
                  </a:tcPr>
                </a:tc>
                <a:tc>
                  <a:txBody>
                    <a:bodyPr/>
                    <a:lstStyle/>
                    <a:p>
                      <a:pPr algn="ctr" fontAlgn="ctr"/>
                      <a:r>
                        <a:rPr lang="en-US" sz="700" b="1" i="0" u="none" strike="noStrike" dirty="0">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DD7EE"/>
                    </a:solidFill>
                  </a:tcPr>
                </a:tc>
                <a:tc>
                  <a:txBody>
                    <a:bodyPr/>
                    <a:lstStyle/>
                    <a:p>
                      <a:pPr algn="ctr" fontAlgn="ctr"/>
                      <a:r>
                        <a:rPr lang="en-US" sz="700" b="1" i="0" u="none" strike="noStrike" dirty="0">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DD7EE"/>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DD7EE"/>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DD7EE"/>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DD7EE"/>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DD7EE"/>
                    </a:solidFill>
                  </a:tcPr>
                </a:tc>
                <a:extLst>
                  <a:ext uri="{0D108BD9-81ED-4DB2-BD59-A6C34878D82A}">
                    <a16:rowId xmlns:a16="http://schemas.microsoft.com/office/drawing/2014/main" val="1996202495"/>
                  </a:ext>
                </a:extLst>
              </a:tr>
              <a:tr h="503839">
                <a:tc vMerge="1">
                  <a:txBody>
                    <a:bodyPr/>
                    <a:lstStyle/>
                    <a:p>
                      <a:endParaRPr lang="en-US"/>
                    </a:p>
                  </a:txBody>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864245608"/>
                  </a:ext>
                </a:extLst>
              </a:tr>
              <a:tr h="113134">
                <a:tc>
                  <a:txBody>
                    <a:bodyPr/>
                    <a:lstStyle/>
                    <a:p>
                      <a:pPr algn="l" fontAlgn="b"/>
                      <a:endParaRPr lang="en-US" sz="9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280246266"/>
                  </a:ext>
                </a:extLst>
              </a:tr>
              <a:tr h="134952">
                <a:tc rowSpan="2">
                  <a:txBody>
                    <a:bodyPr/>
                    <a:lstStyle/>
                    <a:p>
                      <a:pPr algn="ctr" fontAlgn="ctr"/>
                      <a:r>
                        <a:rPr lang="en-US" sz="900" b="1" i="0" u="none" strike="noStrike" dirty="0">
                          <a:solidFill>
                            <a:srgbClr val="4472C4"/>
                          </a:solidFill>
                          <a:effectLst/>
                          <a:latin typeface="Century Gothic" panose="020B0502020202020204" pitchFamily="34" charset="0"/>
                        </a:rPr>
                        <a:t>LINKEDIN</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700" b="1" i="0" u="none" strike="noStrike" dirty="0">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700" b="1" i="0" u="none" strike="noStrike" dirty="0">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endParaRPr lang="en-US" sz="700" b="1" i="0" u="none" strike="noStrike" dirty="0">
                        <a:solidFill>
                          <a:srgbClr val="000000"/>
                        </a:solidFill>
                        <a:effectLst/>
                        <a:latin typeface="Century Gothic" panose="020B0502020202020204" pitchFamily="34" charset="0"/>
                      </a:endParaRP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700" b="1" i="0" u="none" strike="noStrike" dirty="0">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extLst>
                  <a:ext uri="{0D108BD9-81ED-4DB2-BD59-A6C34878D82A}">
                    <a16:rowId xmlns:a16="http://schemas.microsoft.com/office/drawing/2014/main" val="4046188671"/>
                  </a:ext>
                </a:extLst>
              </a:tr>
              <a:tr h="503839">
                <a:tc vMerge="1">
                  <a:txBody>
                    <a:bodyPr/>
                    <a:lstStyle/>
                    <a:p>
                      <a:endParaRPr lang="en-US"/>
                    </a:p>
                  </a:txBody>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774042948"/>
                  </a:ext>
                </a:extLst>
              </a:tr>
              <a:tr h="113134">
                <a:tc>
                  <a:txBody>
                    <a:bodyPr/>
                    <a:lstStyle/>
                    <a:p>
                      <a:pPr algn="l" fontAlgn="b"/>
                      <a:endParaRPr lang="en-US" sz="9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439780992"/>
                  </a:ext>
                </a:extLst>
              </a:tr>
              <a:tr h="134952">
                <a:tc rowSpan="2">
                  <a:txBody>
                    <a:bodyPr/>
                    <a:lstStyle/>
                    <a:p>
                      <a:pPr algn="ctr" fontAlgn="ctr"/>
                      <a:r>
                        <a:rPr lang="en-US" sz="900" b="1" i="0" u="none" strike="noStrike" dirty="0">
                          <a:solidFill>
                            <a:srgbClr val="BF8F00"/>
                          </a:solidFill>
                          <a:effectLst/>
                          <a:latin typeface="Century Gothic" panose="020B0502020202020204" pitchFamily="34" charset="0"/>
                        </a:rPr>
                        <a:t>INSTAGRAM</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700" b="1" i="0" u="none" strike="noStrike" dirty="0">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700" b="1" i="0" u="none" strike="noStrike" dirty="0">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700" b="1" i="0" u="none" strike="noStrike" dirty="0">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700" b="1" i="0" u="none" strike="noStrike" dirty="0">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extLst>
                  <a:ext uri="{0D108BD9-81ED-4DB2-BD59-A6C34878D82A}">
                    <a16:rowId xmlns:a16="http://schemas.microsoft.com/office/drawing/2014/main" val="2656155073"/>
                  </a:ext>
                </a:extLst>
              </a:tr>
              <a:tr h="503839">
                <a:tc vMerge="1">
                  <a:txBody>
                    <a:bodyPr/>
                    <a:lstStyle/>
                    <a:p>
                      <a:endParaRPr lang="en-US"/>
                    </a:p>
                  </a:txBody>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1374130717"/>
                  </a:ext>
                </a:extLst>
              </a:tr>
              <a:tr h="113134">
                <a:tc>
                  <a:txBody>
                    <a:bodyPr/>
                    <a:lstStyle/>
                    <a:p>
                      <a:pPr algn="l" fontAlgn="b"/>
                      <a:endParaRPr lang="en-US" sz="900" b="0" i="0" u="none" strike="noStrike" dirty="0">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46110375"/>
                  </a:ext>
                </a:extLst>
              </a:tr>
              <a:tr h="134952">
                <a:tc rowSpan="2">
                  <a:txBody>
                    <a:bodyPr/>
                    <a:lstStyle/>
                    <a:p>
                      <a:pPr algn="ctr" fontAlgn="ctr"/>
                      <a:r>
                        <a:rPr lang="en-US" sz="900" b="1" i="0" u="none" strike="noStrike" dirty="0">
                          <a:solidFill>
                            <a:srgbClr val="000000"/>
                          </a:solidFill>
                          <a:effectLst/>
                          <a:latin typeface="Century Gothic" panose="020B0502020202020204" pitchFamily="34" charset="0"/>
                        </a:rPr>
                        <a:t>TIKTOK</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EAAAA"/>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EAAAA"/>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EAAAA"/>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EAAAA"/>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EAAAA"/>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EAAAA"/>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EAAAA"/>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EAAAA"/>
                    </a:solidFill>
                  </a:tcPr>
                </a:tc>
                <a:extLst>
                  <a:ext uri="{0D108BD9-81ED-4DB2-BD59-A6C34878D82A}">
                    <a16:rowId xmlns:a16="http://schemas.microsoft.com/office/drawing/2014/main" val="3531187735"/>
                  </a:ext>
                </a:extLst>
              </a:tr>
              <a:tr h="503839">
                <a:tc vMerge="1">
                  <a:txBody>
                    <a:bodyPr/>
                    <a:lstStyle/>
                    <a:p>
                      <a:endParaRPr lang="en-US"/>
                    </a:p>
                  </a:txBody>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823411199"/>
                  </a:ext>
                </a:extLst>
              </a:tr>
              <a:tr h="113134">
                <a:tc>
                  <a:txBody>
                    <a:bodyPr/>
                    <a:lstStyle/>
                    <a:p>
                      <a:pPr algn="l" fontAlgn="b"/>
                      <a:endParaRPr lang="en-US" sz="9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60906200"/>
                  </a:ext>
                </a:extLst>
              </a:tr>
              <a:tr h="134952">
                <a:tc rowSpan="2">
                  <a:txBody>
                    <a:bodyPr/>
                    <a:lstStyle/>
                    <a:p>
                      <a:pPr algn="ctr" fontAlgn="ctr"/>
                      <a:r>
                        <a:rPr lang="en-US" sz="900" b="1" i="0" u="none" strike="noStrike" dirty="0">
                          <a:solidFill>
                            <a:srgbClr val="C65911"/>
                          </a:solidFill>
                          <a:effectLst/>
                          <a:latin typeface="Century Gothic" panose="020B0502020202020204" pitchFamily="34" charset="0"/>
                        </a:rPr>
                        <a:t>OTHER</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ctr" fontAlgn="ctr"/>
                      <a:r>
                        <a:rPr lang="en-US" sz="700" b="1" i="0" u="none" strike="noStrike" dirty="0">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extLst>
                  <a:ext uri="{0D108BD9-81ED-4DB2-BD59-A6C34878D82A}">
                    <a16:rowId xmlns:a16="http://schemas.microsoft.com/office/drawing/2014/main" val="2164370296"/>
                  </a:ext>
                </a:extLst>
              </a:tr>
              <a:tr h="503839">
                <a:tc vMerge="1">
                  <a:txBody>
                    <a:bodyPr/>
                    <a:lstStyle/>
                    <a:p>
                      <a:endParaRPr lang="en-US"/>
                    </a:p>
                  </a:txBody>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241689544"/>
                  </a:ext>
                </a:extLst>
              </a:tr>
              <a:tr h="113134">
                <a:tc>
                  <a:txBody>
                    <a:bodyPr/>
                    <a:lstStyle/>
                    <a:p>
                      <a:pPr algn="l" fontAlgn="b"/>
                      <a:endParaRPr lang="en-US" sz="900" b="0" i="0" u="none" strike="noStrike" dirty="0">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754209844"/>
                  </a:ext>
                </a:extLst>
              </a:tr>
              <a:tr h="134952">
                <a:tc rowSpan="2">
                  <a:txBody>
                    <a:bodyPr/>
                    <a:lstStyle/>
                    <a:p>
                      <a:pPr algn="ctr" fontAlgn="ctr"/>
                      <a:r>
                        <a:rPr lang="en-US" sz="900" b="1" i="0" u="none" strike="noStrike" dirty="0">
                          <a:solidFill>
                            <a:srgbClr val="00B0F0"/>
                          </a:solidFill>
                          <a:effectLst/>
                          <a:latin typeface="Century Gothic" panose="020B0502020202020204" pitchFamily="34" charset="0"/>
                        </a:rPr>
                        <a:t>OTHER</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extLst>
                  <a:ext uri="{0D108BD9-81ED-4DB2-BD59-A6C34878D82A}">
                    <a16:rowId xmlns:a16="http://schemas.microsoft.com/office/drawing/2014/main" val="959745471"/>
                  </a:ext>
                </a:extLst>
              </a:tr>
              <a:tr h="503839">
                <a:tc vMerge="1">
                  <a:txBody>
                    <a:bodyPr/>
                    <a:lstStyle/>
                    <a:p>
                      <a:endParaRPr lang="en-US"/>
                    </a:p>
                  </a:txBody>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1641738905"/>
                  </a:ext>
                </a:extLst>
              </a:tr>
              <a:tr h="113134">
                <a:tc>
                  <a:txBody>
                    <a:bodyPr/>
                    <a:lstStyle/>
                    <a:p>
                      <a:pPr algn="l" fontAlgn="b"/>
                      <a:endParaRPr lang="en-US" sz="900" b="0" i="0" u="none" strike="noStrike" dirty="0">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4088106556"/>
                  </a:ext>
                </a:extLst>
              </a:tr>
              <a:tr h="134952">
                <a:tc rowSpan="2">
                  <a:txBody>
                    <a:bodyPr/>
                    <a:lstStyle/>
                    <a:p>
                      <a:pPr algn="ctr" fontAlgn="ctr"/>
                      <a:r>
                        <a:rPr lang="en-US" sz="900" b="1" i="0" u="none" strike="noStrike" dirty="0">
                          <a:solidFill>
                            <a:srgbClr val="548235"/>
                          </a:solidFill>
                          <a:effectLst/>
                          <a:latin typeface="Century Gothic" panose="020B0502020202020204" pitchFamily="34" charset="0"/>
                        </a:rPr>
                        <a:t>OTHER</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6E0B4"/>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6E0B4"/>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6E0B4"/>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6E0B4"/>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6E0B4"/>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6E0B4"/>
                    </a:solidFill>
                  </a:tcPr>
                </a:tc>
                <a:tc>
                  <a:txBody>
                    <a:bodyPr/>
                    <a:lstStyle/>
                    <a:p>
                      <a:pPr algn="ctr" fontAlgn="ctr"/>
                      <a:r>
                        <a:rPr lang="en-US" sz="700" b="1" i="0" u="none" strike="noStrike" dirty="0">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6E0B4"/>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6E0B4"/>
                    </a:solidFill>
                  </a:tcPr>
                </a:tc>
                <a:extLst>
                  <a:ext uri="{0D108BD9-81ED-4DB2-BD59-A6C34878D82A}">
                    <a16:rowId xmlns:a16="http://schemas.microsoft.com/office/drawing/2014/main" val="579105440"/>
                  </a:ext>
                </a:extLst>
              </a:tr>
              <a:tr h="503839">
                <a:tc vMerge="1">
                  <a:txBody>
                    <a:bodyPr/>
                    <a:lstStyle/>
                    <a:p>
                      <a:endParaRPr lang="en-US"/>
                    </a:p>
                  </a:txBody>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3165069202"/>
                  </a:ext>
                </a:extLst>
              </a:tr>
            </a:tbl>
          </a:graphicData>
        </a:graphic>
      </p:graphicFrame>
    </p:spTree>
    <p:extLst>
      <p:ext uri="{BB962C8B-B14F-4D97-AF65-F5344CB8AC3E}">
        <p14:creationId xmlns:p14="http://schemas.microsoft.com/office/powerpoint/2010/main" val="3634812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Definition-Six-Sigma-Worksheet-Template_PowerPoint.pptx" id="{1A6CECA6-5CAA-42D4-8DA2-827806DBC337}" vid="{91750753-04A7-40CD-A9A0-14A184A3CC5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Use this as a PPT template</Template>
  <TotalTime>5</TotalTime>
  <Words>207</Words>
  <Application>Microsoft Macintosh PowerPoint</Application>
  <PresentationFormat>Widescreen</PresentationFormat>
  <Paragraphs>108</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Heather Key</cp:lastModifiedBy>
  <cp:revision>3</cp:revision>
  <dcterms:created xsi:type="dcterms:W3CDTF">2023-06-26T23:44:25Z</dcterms:created>
  <dcterms:modified xsi:type="dcterms:W3CDTF">2023-08-01T00:58:14Z</dcterms:modified>
</cp:coreProperties>
</file>