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0" r:id="rId2"/>
    <p:sldId id="347"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E659"/>
    <a:srgbClr val="FFFF00"/>
    <a:srgbClr val="F7F9FB"/>
    <a:srgbClr val="EAEEF3"/>
    <a:srgbClr val="F3F0F0"/>
    <a:srgbClr val="E6DFDB"/>
    <a:srgbClr val="EDE4DB"/>
    <a:srgbClr val="FBF2EB"/>
    <a:srgbClr val="FE5A01"/>
    <a:srgbClr val="FFF2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91" autoAdjust="0"/>
    <p:restoredTop sz="86447"/>
  </p:normalViewPr>
  <p:slideViewPr>
    <p:cSldViewPr snapToGrid="0" snapToObjects="1">
      <p:cViewPr varScale="1">
        <p:scale>
          <a:sx n="128" d="100"/>
          <a:sy n="128" d="100"/>
        </p:scale>
        <p:origin x="344" y="25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8/16/23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8/16/23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8/16/23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8/16/23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8/16/23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05&amp;utm_source=integrated-content&amp;utm_campaign=/content/risks-opportunities-template&amp;utm_medium=Risk+and+Opportunity+Register+powerpoint+11805&amp;lpa=Risk+and+Opportunity+Register+powerpoint+11805"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5" name="TextBox 524">
            <a:extLst>
              <a:ext uri="{FF2B5EF4-FFF2-40B4-BE49-F238E27FC236}">
                <a16:creationId xmlns:a16="http://schemas.microsoft.com/office/drawing/2014/main" id="{993314DF-19A8-7BA0-E7D5-9AAE57CDF62A}"/>
              </a:ext>
            </a:extLst>
          </p:cNvPr>
          <p:cNvSpPr txBox="1"/>
          <p:nvPr/>
        </p:nvSpPr>
        <p:spPr>
          <a:xfrm>
            <a:off x="207847" y="154817"/>
            <a:ext cx="7918713" cy="492443"/>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RISK AND OPPORTUNITY REGISTER TEMPLATE</a:t>
            </a:r>
          </a:p>
        </p:txBody>
      </p:sp>
      <p:graphicFrame>
        <p:nvGraphicFramePr>
          <p:cNvPr id="2" name="Table 1">
            <a:extLst>
              <a:ext uri="{FF2B5EF4-FFF2-40B4-BE49-F238E27FC236}">
                <a16:creationId xmlns:a16="http://schemas.microsoft.com/office/drawing/2014/main" id="{EFCCC84C-9BA0-F969-668B-A734D7110803}"/>
              </a:ext>
            </a:extLst>
          </p:cNvPr>
          <p:cNvGraphicFramePr>
            <a:graphicFrameLocks noGrp="1"/>
          </p:cNvGraphicFramePr>
          <p:nvPr>
            <p:extLst>
              <p:ext uri="{D42A27DB-BD31-4B8C-83A1-F6EECF244321}">
                <p14:modId xmlns:p14="http://schemas.microsoft.com/office/powerpoint/2010/main" val="1841270032"/>
              </p:ext>
            </p:extLst>
          </p:nvPr>
        </p:nvGraphicFramePr>
        <p:xfrm>
          <a:off x="303926" y="830070"/>
          <a:ext cx="11537552" cy="5562513"/>
        </p:xfrm>
        <a:graphic>
          <a:graphicData uri="http://schemas.openxmlformats.org/drawingml/2006/table">
            <a:tbl>
              <a:tblPr>
                <a:tableStyleId>{5C22544A-7EE6-4342-B048-85BDC9FD1C3A}</a:tableStyleId>
              </a:tblPr>
              <a:tblGrid>
                <a:gridCol w="2134856">
                  <a:extLst>
                    <a:ext uri="{9D8B030D-6E8A-4147-A177-3AD203B41FA5}">
                      <a16:colId xmlns:a16="http://schemas.microsoft.com/office/drawing/2014/main" val="2805350575"/>
                    </a:ext>
                  </a:extLst>
                </a:gridCol>
                <a:gridCol w="2361818">
                  <a:extLst>
                    <a:ext uri="{9D8B030D-6E8A-4147-A177-3AD203B41FA5}">
                      <a16:colId xmlns:a16="http://schemas.microsoft.com/office/drawing/2014/main" val="454506827"/>
                    </a:ext>
                  </a:extLst>
                </a:gridCol>
                <a:gridCol w="1070113">
                  <a:extLst>
                    <a:ext uri="{9D8B030D-6E8A-4147-A177-3AD203B41FA5}">
                      <a16:colId xmlns:a16="http://schemas.microsoft.com/office/drawing/2014/main" val="3039088257"/>
                    </a:ext>
                  </a:extLst>
                </a:gridCol>
                <a:gridCol w="1070113">
                  <a:extLst>
                    <a:ext uri="{9D8B030D-6E8A-4147-A177-3AD203B41FA5}">
                      <a16:colId xmlns:a16="http://schemas.microsoft.com/office/drawing/2014/main" val="11568570"/>
                    </a:ext>
                  </a:extLst>
                </a:gridCol>
                <a:gridCol w="1070113">
                  <a:extLst>
                    <a:ext uri="{9D8B030D-6E8A-4147-A177-3AD203B41FA5}">
                      <a16:colId xmlns:a16="http://schemas.microsoft.com/office/drawing/2014/main" val="2873069235"/>
                    </a:ext>
                  </a:extLst>
                </a:gridCol>
                <a:gridCol w="2673103">
                  <a:extLst>
                    <a:ext uri="{9D8B030D-6E8A-4147-A177-3AD203B41FA5}">
                      <a16:colId xmlns:a16="http://schemas.microsoft.com/office/drawing/2014/main" val="2229967764"/>
                    </a:ext>
                  </a:extLst>
                </a:gridCol>
                <a:gridCol w="1157436">
                  <a:extLst>
                    <a:ext uri="{9D8B030D-6E8A-4147-A177-3AD203B41FA5}">
                      <a16:colId xmlns:a16="http://schemas.microsoft.com/office/drawing/2014/main" val="607476714"/>
                    </a:ext>
                  </a:extLst>
                </a:gridCol>
              </a:tblGrid>
              <a:tr h="548358">
                <a:tc>
                  <a:txBody>
                    <a:bodyPr/>
                    <a:lstStyle/>
                    <a:p>
                      <a:pPr algn="l" fontAlgn="ctr"/>
                      <a:r>
                        <a:rPr lang="en-US" sz="1100" u="none" strike="noStrike" dirty="0">
                          <a:effectLst/>
                          <a:latin typeface="Century Gothic" panose="020B0502020202020204" pitchFamily="34" charset="0"/>
                        </a:rPr>
                        <a:t>RISK DESCRIPTION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IMPACT DESCRIPTION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IMPACT </a:t>
                      </a:r>
                      <a:br>
                        <a:rPr lang="en-US" sz="1100" u="none" strike="noStrike" dirty="0">
                          <a:effectLst/>
                          <a:latin typeface="Century Gothic" panose="020B0502020202020204" pitchFamily="34" charset="0"/>
                        </a:rPr>
                      </a:br>
                      <a:r>
                        <a:rPr lang="en-US" sz="1100" u="none" strike="noStrike" dirty="0">
                          <a:effectLst/>
                          <a:latin typeface="Century Gothic" panose="020B0502020202020204" pitchFamily="34" charset="0"/>
                        </a:rPr>
                        <a:t>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PROBABILITY 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PRIORITY 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100" u="none" strike="noStrike" dirty="0">
                          <a:effectLst/>
                          <a:latin typeface="Century Gothic" panose="020B0502020202020204" pitchFamily="34" charset="0"/>
                        </a:rPr>
                        <a:t>OPPORTUNITIES</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100" u="none" strike="noStrike" dirty="0">
                          <a:effectLst/>
                          <a:latin typeface="Century Gothic" panose="020B0502020202020204" pitchFamily="34" charset="0"/>
                        </a:rPr>
                        <a:t>OWNER</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095053626"/>
                  </a:ext>
                </a:extLst>
              </a:tr>
              <a:tr h="708396">
                <a:tc>
                  <a:txBody>
                    <a:bodyPr/>
                    <a:lstStyle/>
                    <a:p>
                      <a:pPr algn="l" fontAlgn="ctr"/>
                      <a:r>
                        <a:rPr lang="en-US" sz="900" u="none" strike="noStrike">
                          <a:effectLst/>
                          <a:latin typeface="Century Gothic" panose="020B0502020202020204" pitchFamily="34" charset="0"/>
                        </a:rPr>
                        <a:t>Give a brief summary of the risk.</a:t>
                      </a:r>
                      <a:endParaRPr lang="en-US" sz="9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a:effectLst/>
                          <a:latin typeface="Century Gothic" panose="020B0502020202020204" pitchFamily="34" charset="0"/>
                        </a:rPr>
                        <a:t>What will happen if the risk is not mitigated or eliminated?</a:t>
                      </a:r>
                      <a:endParaRPr lang="en-US" sz="9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a:effectLst/>
                          <a:latin typeface="Century Gothic" panose="020B0502020202020204" pitchFamily="34" charset="0"/>
                        </a:rPr>
                        <a:t>Rate </a:t>
                      </a:r>
                      <a:br>
                        <a:rPr lang="en-US" sz="900" u="none" strike="noStrike">
                          <a:effectLst/>
                          <a:latin typeface="Century Gothic" panose="020B0502020202020204" pitchFamily="34" charset="0"/>
                        </a:rPr>
                      </a:br>
                      <a:r>
                        <a:rPr lang="en-US" sz="900" u="none" strike="noStrike">
                          <a:effectLst/>
                          <a:latin typeface="Century Gothic" panose="020B0502020202020204" pitchFamily="34" charset="0"/>
                        </a:rPr>
                        <a:t>1 (LOW) to </a:t>
                      </a:r>
                      <a:br>
                        <a:rPr lang="en-US" sz="900" u="none" strike="noStrike">
                          <a:effectLst/>
                          <a:latin typeface="Century Gothic" panose="020B0502020202020204" pitchFamily="34" charset="0"/>
                        </a:rPr>
                      </a:br>
                      <a:r>
                        <a:rPr lang="en-US" sz="900" u="none" strike="noStrike">
                          <a:effectLst/>
                          <a:latin typeface="Century Gothic" panose="020B0502020202020204" pitchFamily="34" charset="0"/>
                        </a:rPr>
                        <a:t>5 (HIGH)</a:t>
                      </a:r>
                      <a:endParaRPr lang="en-US" sz="9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dirty="0">
                          <a:effectLst/>
                          <a:latin typeface="Century Gothic" panose="020B0502020202020204" pitchFamily="34" charset="0"/>
                        </a:rPr>
                        <a:t>Rate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1 (LOW) to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5 (HIGH)</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dirty="0">
                          <a:effectLst/>
                          <a:latin typeface="Century Gothic" panose="020B0502020202020204" pitchFamily="34" charset="0"/>
                        </a:rPr>
                        <a:t>( IMPACT  X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  PROBABILITY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Address  highest first. </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What opportunities do we have to lower or eliminate the impact or probability?</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Who’s </a:t>
                      </a:r>
                    </a:p>
                    <a:p>
                      <a:pPr algn="l" fontAlgn="ctr"/>
                      <a:r>
                        <a:rPr lang="en-US" sz="900" u="none" strike="noStrike" dirty="0">
                          <a:effectLst/>
                          <a:latin typeface="Century Gothic" panose="020B0502020202020204" pitchFamily="34" charset="0"/>
                        </a:rPr>
                        <a:t>responsible?</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9807988"/>
                  </a:ext>
                </a:extLst>
              </a:tr>
              <a:tr h="648633">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9657597"/>
                  </a:ext>
                </a:extLst>
              </a:tr>
              <a:tr h="648633">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6272929"/>
                  </a:ext>
                </a:extLst>
              </a:tr>
              <a:tr h="648633">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47282117"/>
                  </a:ext>
                </a:extLst>
              </a:tr>
              <a:tr h="648633">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480327"/>
                  </a:ext>
                </a:extLst>
              </a:tr>
              <a:tr h="648633">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32391832"/>
                  </a:ext>
                </a:extLst>
              </a:tr>
              <a:tr h="531297">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04559392"/>
                  </a:ext>
                </a:extLst>
              </a:tr>
              <a:tr h="531297">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00149"/>
                  </a:ext>
                </a:extLst>
              </a:tr>
            </a:tbl>
          </a:graphicData>
        </a:graphic>
      </p:graphicFrame>
      <p:pic>
        <p:nvPicPr>
          <p:cNvPr id="3" name="Picture 2">
            <a:hlinkClick r:id="rId2"/>
            <a:extLst>
              <a:ext uri="{FF2B5EF4-FFF2-40B4-BE49-F238E27FC236}">
                <a16:creationId xmlns:a16="http://schemas.microsoft.com/office/drawing/2014/main" id="{6B587479-F069-A8FB-227B-DAFD61E80D9B}"/>
              </a:ext>
            </a:extLst>
          </p:cNvPr>
          <p:cNvPicPr>
            <a:picLocks noChangeAspect="1"/>
          </p:cNvPicPr>
          <p:nvPr/>
        </p:nvPicPr>
        <p:blipFill>
          <a:blip r:embed="rId3"/>
          <a:stretch>
            <a:fillRect/>
          </a:stretch>
        </p:blipFill>
        <p:spPr>
          <a:xfrm>
            <a:off x="8307423" y="165604"/>
            <a:ext cx="3534054" cy="490440"/>
          </a:xfrm>
          <a:prstGeom prst="rect">
            <a:avLst/>
          </a:prstGeom>
        </p:spPr>
      </p:pic>
      <p:grpSp>
        <p:nvGrpSpPr>
          <p:cNvPr id="4" name="Group 3">
            <a:extLst>
              <a:ext uri="{FF2B5EF4-FFF2-40B4-BE49-F238E27FC236}">
                <a16:creationId xmlns:a16="http://schemas.microsoft.com/office/drawing/2014/main" id="{185A9DDB-2A84-CE05-BEC6-5187FABADE52}"/>
              </a:ext>
            </a:extLst>
          </p:cNvPr>
          <p:cNvGrpSpPr/>
          <p:nvPr/>
        </p:nvGrpSpPr>
        <p:grpSpPr>
          <a:xfrm>
            <a:off x="9519386" y="4323018"/>
            <a:ext cx="2180122" cy="1948313"/>
            <a:chOff x="0" y="0"/>
            <a:chExt cx="2369065" cy="2369065"/>
          </a:xfrm>
        </p:grpSpPr>
        <p:sp>
          <p:nvSpPr>
            <p:cNvPr id="5" name="Rectangle 4">
              <a:extLst>
                <a:ext uri="{FF2B5EF4-FFF2-40B4-BE49-F238E27FC236}">
                  <a16:creationId xmlns:a16="http://schemas.microsoft.com/office/drawing/2014/main" id="{01877D34-DEB2-26A4-EDF6-5AD55EC12B90}"/>
                </a:ext>
              </a:extLst>
            </p:cNvPr>
            <p:cNvSpPr/>
            <p:nvPr/>
          </p:nvSpPr>
          <p:spPr>
            <a:xfrm>
              <a:off x="0" y="0"/>
              <a:ext cx="2369065" cy="2369065"/>
            </a:xfrm>
            <a:prstGeom prst="rect">
              <a:avLst/>
            </a:prstGeom>
            <a:solidFill>
              <a:schemeClr val="bg1"/>
            </a:solidFill>
            <a:ln>
              <a:noFill/>
            </a:ln>
            <a:effectLst>
              <a:outerShdw blurRad="92271" dist="38100" dir="8100000" sx="102000" sy="102000" algn="tr"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6" name="Picture 5" descr="A chart with numbers and symbols&#10;&#10;Description automatically generated with medium confidence">
              <a:extLst>
                <a:ext uri="{FF2B5EF4-FFF2-40B4-BE49-F238E27FC236}">
                  <a16:creationId xmlns:a16="http://schemas.microsoft.com/office/drawing/2014/main" id="{BE78F385-B4E7-67A2-56B1-13681D66B0A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145" y="125071"/>
              <a:ext cx="2170430" cy="2148205"/>
            </a:xfrm>
            <a:prstGeom prst="rect">
              <a:avLst/>
            </a:prstGeom>
          </p:spPr>
        </p:pic>
      </p:grpSp>
    </p:spTree>
    <p:extLst>
      <p:ext uri="{BB962C8B-B14F-4D97-AF65-F5344CB8AC3E}">
        <p14:creationId xmlns:p14="http://schemas.microsoft.com/office/powerpoint/2010/main" val="973943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5" name="TextBox 524">
            <a:extLst>
              <a:ext uri="{FF2B5EF4-FFF2-40B4-BE49-F238E27FC236}">
                <a16:creationId xmlns:a16="http://schemas.microsoft.com/office/drawing/2014/main" id="{993314DF-19A8-7BA0-E7D5-9AAE57CDF62A}"/>
              </a:ext>
            </a:extLst>
          </p:cNvPr>
          <p:cNvSpPr txBox="1"/>
          <p:nvPr/>
        </p:nvSpPr>
        <p:spPr>
          <a:xfrm>
            <a:off x="207847" y="154817"/>
            <a:ext cx="7918713" cy="492443"/>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RISK AND OPPORTUNITY REGISTER – EXAMPLE</a:t>
            </a:r>
          </a:p>
        </p:txBody>
      </p:sp>
      <p:graphicFrame>
        <p:nvGraphicFramePr>
          <p:cNvPr id="2" name="Table 1">
            <a:extLst>
              <a:ext uri="{FF2B5EF4-FFF2-40B4-BE49-F238E27FC236}">
                <a16:creationId xmlns:a16="http://schemas.microsoft.com/office/drawing/2014/main" id="{EFCCC84C-9BA0-F969-668B-A734D7110803}"/>
              </a:ext>
            </a:extLst>
          </p:cNvPr>
          <p:cNvGraphicFramePr>
            <a:graphicFrameLocks noGrp="1"/>
          </p:cNvGraphicFramePr>
          <p:nvPr>
            <p:extLst>
              <p:ext uri="{D42A27DB-BD31-4B8C-83A1-F6EECF244321}">
                <p14:modId xmlns:p14="http://schemas.microsoft.com/office/powerpoint/2010/main" val="1037145009"/>
              </p:ext>
            </p:extLst>
          </p:nvPr>
        </p:nvGraphicFramePr>
        <p:xfrm>
          <a:off x="303926" y="830984"/>
          <a:ext cx="11537552" cy="5562513"/>
        </p:xfrm>
        <a:graphic>
          <a:graphicData uri="http://schemas.openxmlformats.org/drawingml/2006/table">
            <a:tbl>
              <a:tblPr>
                <a:tableStyleId>{5C22544A-7EE6-4342-B048-85BDC9FD1C3A}</a:tableStyleId>
              </a:tblPr>
              <a:tblGrid>
                <a:gridCol w="2134856">
                  <a:extLst>
                    <a:ext uri="{9D8B030D-6E8A-4147-A177-3AD203B41FA5}">
                      <a16:colId xmlns:a16="http://schemas.microsoft.com/office/drawing/2014/main" val="2805350575"/>
                    </a:ext>
                  </a:extLst>
                </a:gridCol>
                <a:gridCol w="2361818">
                  <a:extLst>
                    <a:ext uri="{9D8B030D-6E8A-4147-A177-3AD203B41FA5}">
                      <a16:colId xmlns:a16="http://schemas.microsoft.com/office/drawing/2014/main" val="454506827"/>
                    </a:ext>
                  </a:extLst>
                </a:gridCol>
                <a:gridCol w="1070113">
                  <a:extLst>
                    <a:ext uri="{9D8B030D-6E8A-4147-A177-3AD203B41FA5}">
                      <a16:colId xmlns:a16="http://schemas.microsoft.com/office/drawing/2014/main" val="3039088257"/>
                    </a:ext>
                  </a:extLst>
                </a:gridCol>
                <a:gridCol w="1070113">
                  <a:extLst>
                    <a:ext uri="{9D8B030D-6E8A-4147-A177-3AD203B41FA5}">
                      <a16:colId xmlns:a16="http://schemas.microsoft.com/office/drawing/2014/main" val="11568570"/>
                    </a:ext>
                  </a:extLst>
                </a:gridCol>
                <a:gridCol w="1070113">
                  <a:extLst>
                    <a:ext uri="{9D8B030D-6E8A-4147-A177-3AD203B41FA5}">
                      <a16:colId xmlns:a16="http://schemas.microsoft.com/office/drawing/2014/main" val="2873069235"/>
                    </a:ext>
                  </a:extLst>
                </a:gridCol>
                <a:gridCol w="2673103">
                  <a:extLst>
                    <a:ext uri="{9D8B030D-6E8A-4147-A177-3AD203B41FA5}">
                      <a16:colId xmlns:a16="http://schemas.microsoft.com/office/drawing/2014/main" val="2229967764"/>
                    </a:ext>
                  </a:extLst>
                </a:gridCol>
                <a:gridCol w="1157436">
                  <a:extLst>
                    <a:ext uri="{9D8B030D-6E8A-4147-A177-3AD203B41FA5}">
                      <a16:colId xmlns:a16="http://schemas.microsoft.com/office/drawing/2014/main" val="607476714"/>
                    </a:ext>
                  </a:extLst>
                </a:gridCol>
              </a:tblGrid>
              <a:tr h="548358">
                <a:tc>
                  <a:txBody>
                    <a:bodyPr/>
                    <a:lstStyle/>
                    <a:p>
                      <a:pPr algn="l" fontAlgn="ctr"/>
                      <a:r>
                        <a:rPr lang="en-US" sz="1100" u="none" strike="noStrike" dirty="0">
                          <a:effectLst/>
                          <a:latin typeface="Century Gothic" panose="020B0502020202020204" pitchFamily="34" charset="0"/>
                        </a:rPr>
                        <a:t>RISK DESCRIPTION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IMPACT DESCRIPTION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IMPACT </a:t>
                      </a:r>
                      <a:br>
                        <a:rPr lang="en-US" sz="1100" u="none" strike="noStrike" dirty="0">
                          <a:effectLst/>
                          <a:latin typeface="Century Gothic" panose="020B0502020202020204" pitchFamily="34" charset="0"/>
                        </a:rPr>
                      </a:br>
                      <a:r>
                        <a:rPr lang="en-US" sz="1100" u="none" strike="noStrike" dirty="0">
                          <a:effectLst/>
                          <a:latin typeface="Century Gothic" panose="020B0502020202020204" pitchFamily="34" charset="0"/>
                        </a:rPr>
                        <a:t>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PROBABILITY 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PRIORITY 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100" u="none" strike="noStrike" dirty="0">
                          <a:effectLst/>
                          <a:latin typeface="Century Gothic" panose="020B0502020202020204" pitchFamily="34" charset="0"/>
                        </a:rPr>
                        <a:t>OPPORTUNITIES</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100" u="none" strike="noStrike" dirty="0">
                          <a:effectLst/>
                          <a:latin typeface="Century Gothic" panose="020B0502020202020204" pitchFamily="34" charset="0"/>
                        </a:rPr>
                        <a:t>OWNER</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095053626"/>
                  </a:ext>
                </a:extLst>
              </a:tr>
              <a:tr h="708396">
                <a:tc>
                  <a:txBody>
                    <a:bodyPr/>
                    <a:lstStyle/>
                    <a:p>
                      <a:pPr algn="l" fontAlgn="ctr"/>
                      <a:r>
                        <a:rPr lang="en-US" sz="900" u="none" strike="noStrike">
                          <a:effectLst/>
                          <a:latin typeface="Century Gothic" panose="020B0502020202020204" pitchFamily="34" charset="0"/>
                        </a:rPr>
                        <a:t>Give a brief summary of the risk.</a:t>
                      </a:r>
                      <a:endParaRPr lang="en-US" sz="9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a:effectLst/>
                          <a:latin typeface="Century Gothic" panose="020B0502020202020204" pitchFamily="34" charset="0"/>
                        </a:rPr>
                        <a:t>What will happen if the risk is not mitigated or eliminated?</a:t>
                      </a:r>
                      <a:endParaRPr lang="en-US" sz="9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a:effectLst/>
                          <a:latin typeface="Century Gothic" panose="020B0502020202020204" pitchFamily="34" charset="0"/>
                        </a:rPr>
                        <a:t>Rate </a:t>
                      </a:r>
                      <a:br>
                        <a:rPr lang="en-US" sz="900" u="none" strike="noStrike">
                          <a:effectLst/>
                          <a:latin typeface="Century Gothic" panose="020B0502020202020204" pitchFamily="34" charset="0"/>
                        </a:rPr>
                      </a:br>
                      <a:r>
                        <a:rPr lang="en-US" sz="900" u="none" strike="noStrike">
                          <a:effectLst/>
                          <a:latin typeface="Century Gothic" panose="020B0502020202020204" pitchFamily="34" charset="0"/>
                        </a:rPr>
                        <a:t>1 (LOW) to </a:t>
                      </a:r>
                      <a:br>
                        <a:rPr lang="en-US" sz="900" u="none" strike="noStrike">
                          <a:effectLst/>
                          <a:latin typeface="Century Gothic" panose="020B0502020202020204" pitchFamily="34" charset="0"/>
                        </a:rPr>
                      </a:br>
                      <a:r>
                        <a:rPr lang="en-US" sz="900" u="none" strike="noStrike">
                          <a:effectLst/>
                          <a:latin typeface="Century Gothic" panose="020B0502020202020204" pitchFamily="34" charset="0"/>
                        </a:rPr>
                        <a:t>5 (HIGH)</a:t>
                      </a:r>
                      <a:endParaRPr lang="en-US" sz="9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dirty="0">
                          <a:effectLst/>
                          <a:latin typeface="Century Gothic" panose="020B0502020202020204" pitchFamily="34" charset="0"/>
                        </a:rPr>
                        <a:t>Rate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1 (LOW) to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5 (HIGH)</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dirty="0">
                          <a:effectLst/>
                          <a:latin typeface="Century Gothic" panose="020B0502020202020204" pitchFamily="34" charset="0"/>
                        </a:rPr>
                        <a:t>( IMPACT  X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  PROBABILITY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Address  highest first. </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What opportunities do we have to lower or eliminate the impact or probability?</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Who’s </a:t>
                      </a:r>
                    </a:p>
                    <a:p>
                      <a:pPr algn="l" fontAlgn="ctr"/>
                      <a:r>
                        <a:rPr lang="en-US" sz="900" u="none" strike="noStrike" dirty="0">
                          <a:effectLst/>
                          <a:latin typeface="Century Gothic" panose="020B0502020202020204" pitchFamily="34" charset="0"/>
                        </a:rPr>
                        <a:t>responsible?</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9807988"/>
                  </a:ext>
                </a:extLst>
              </a:tr>
              <a:tr h="648633">
                <a:tc>
                  <a:txBody>
                    <a:bodyPr/>
                    <a:lstStyle/>
                    <a:p>
                      <a:pPr algn="l" fontAlgn="ctr"/>
                      <a:r>
                        <a:rPr lang="en-US" sz="1100" u="none" strike="noStrike" dirty="0">
                          <a:effectLst/>
                          <a:latin typeface="Century Gothic" panose="020B0502020202020204" pitchFamily="34" charset="0"/>
                        </a:rPr>
                        <a:t>Material delivery is delayed</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Production stops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5</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a:effectLst/>
                          <a:latin typeface="Century Gothic" panose="020B0502020202020204" pitchFamily="34" charset="0"/>
                        </a:rPr>
                        <a:t>2</a:t>
                      </a: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10</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00"/>
                    </a:solidFill>
                  </a:tcPr>
                </a:tc>
                <a:tc>
                  <a:txBody>
                    <a:bodyPr/>
                    <a:lstStyle/>
                    <a:p>
                      <a:pPr algn="l" fontAlgn="ctr"/>
                      <a:r>
                        <a:rPr lang="en-US" sz="1100" u="none" strike="noStrike">
                          <a:effectLst/>
                          <a:latin typeface="Century Gothic" panose="020B0502020202020204" pitchFamily="34" charset="0"/>
                        </a:rPr>
                        <a:t>Keep in contact with supplier, and alternative suppliers on retainer.</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Hazel Christensen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9657597"/>
                  </a:ext>
                </a:extLst>
              </a:tr>
              <a:tr h="648633">
                <a:tc>
                  <a:txBody>
                    <a:bodyPr/>
                    <a:lstStyle/>
                    <a:p>
                      <a:pPr algn="l" fontAlgn="ctr"/>
                      <a:r>
                        <a:rPr lang="en-US" sz="1100" u="none" strike="noStrike">
                          <a:effectLst/>
                          <a:latin typeface="Century Gothic" panose="020B0502020202020204" pitchFamily="34" charset="0"/>
                        </a:rPr>
                        <a:t>Machinery breakdowns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Production delayed</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4</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a:effectLst/>
                          <a:latin typeface="Century Gothic" panose="020B0502020202020204" pitchFamily="34" charset="0"/>
                        </a:rPr>
                        <a:t>1</a:t>
                      </a: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4</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CE659"/>
                    </a:solidFill>
                  </a:tcPr>
                </a:tc>
                <a:tc>
                  <a:txBody>
                    <a:bodyPr/>
                    <a:lstStyle/>
                    <a:p>
                      <a:pPr algn="l" fontAlgn="ctr"/>
                      <a:r>
                        <a:rPr lang="en-US" sz="1100" u="none" strike="noStrike">
                          <a:effectLst/>
                          <a:latin typeface="Century Gothic" panose="020B0502020202020204" pitchFamily="34" charset="0"/>
                        </a:rPr>
                        <a:t>Increase inspections.  </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Have spare parts on site.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Jason Desjardins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6272929"/>
                  </a:ext>
                </a:extLst>
              </a:tr>
              <a:tr h="648633">
                <a:tc>
                  <a:txBody>
                    <a:bodyPr/>
                    <a:lstStyle/>
                    <a:p>
                      <a:pPr algn="l" fontAlgn="ctr"/>
                      <a:r>
                        <a:rPr lang="en-US" sz="1100" u="none" strike="noStrike">
                          <a:effectLst/>
                          <a:latin typeface="Century Gothic" panose="020B0502020202020204" pitchFamily="34" charset="0"/>
                        </a:rPr>
                        <a:t>Leaks from roof during rain make the floor slippery</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Slips and falls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3</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dirty="0">
                          <a:effectLst/>
                          <a:latin typeface="Century Gothic" panose="020B0502020202020204" pitchFamily="34" charset="0"/>
                        </a:rPr>
                        <a:t>5</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15</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C000"/>
                    </a:solidFill>
                  </a:tcPr>
                </a:tc>
                <a:tc>
                  <a:txBody>
                    <a:bodyPr/>
                    <a:lstStyle/>
                    <a:p>
                      <a:pPr algn="l" fontAlgn="ctr"/>
                      <a:r>
                        <a:rPr lang="en-US" sz="1100" u="none" strike="noStrike">
                          <a:effectLst/>
                          <a:latin typeface="Century Gothic" panose="020B0502020202020204" pitchFamily="34" charset="0"/>
                        </a:rPr>
                        <a:t>– Order safety signage</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Have mops on hand </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Fix roof</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Luiza Smith</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47282117"/>
                  </a:ext>
                </a:extLst>
              </a:tr>
              <a:tr h="648633">
                <a:tc>
                  <a:txBody>
                    <a:bodyPr/>
                    <a:lstStyle/>
                    <a:p>
                      <a:pPr algn="l" fontAlgn="ctr"/>
                      <a:r>
                        <a:rPr lang="en-US" sz="1100" u="none" strike="noStrike">
                          <a:effectLst/>
                          <a:latin typeface="Century Gothic" panose="020B0502020202020204" pitchFamily="34" charset="0"/>
                        </a:rPr>
                        <a:t>Shortage of eye protection</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Increase in injuries</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Production delayed</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Increased premiums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5</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a:effectLst/>
                          <a:latin typeface="Century Gothic" panose="020B0502020202020204" pitchFamily="34" charset="0"/>
                        </a:rPr>
                        <a:t>1</a:t>
                      </a: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5</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CE659"/>
                    </a:solidFill>
                  </a:tcPr>
                </a:tc>
                <a:tc>
                  <a:txBody>
                    <a:bodyPr/>
                    <a:lstStyle/>
                    <a:p>
                      <a:pPr algn="l" fontAlgn="ctr"/>
                      <a:r>
                        <a:rPr lang="en-US" sz="1100" u="none" strike="noStrike">
                          <a:effectLst/>
                          <a:latin typeface="Century Gothic" panose="020B0502020202020204" pitchFamily="34" charset="0"/>
                        </a:rPr>
                        <a:t>– Increase supply </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Low inventory warnings </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Find alternative suppliers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Sheldon Greene</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480327"/>
                  </a:ext>
                </a:extLst>
              </a:tr>
              <a:tr h="648633">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5</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a:effectLst/>
                          <a:latin typeface="Century Gothic" panose="020B0502020202020204" pitchFamily="34" charset="0"/>
                        </a:rPr>
                        <a:t>5</a:t>
                      </a: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25</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0000"/>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32391832"/>
                  </a:ext>
                </a:extLst>
              </a:tr>
              <a:tr h="531297">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 </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04559392"/>
                  </a:ext>
                </a:extLst>
              </a:tr>
              <a:tr h="531297">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 </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00149"/>
                  </a:ext>
                </a:extLst>
              </a:tr>
            </a:tbl>
          </a:graphicData>
        </a:graphic>
      </p:graphicFrame>
      <p:grpSp>
        <p:nvGrpSpPr>
          <p:cNvPr id="3" name="Group 2">
            <a:extLst>
              <a:ext uri="{FF2B5EF4-FFF2-40B4-BE49-F238E27FC236}">
                <a16:creationId xmlns:a16="http://schemas.microsoft.com/office/drawing/2014/main" id="{63687E29-98CB-6AD8-E9E3-E1A79D96DBBC}"/>
              </a:ext>
            </a:extLst>
          </p:cNvPr>
          <p:cNvGrpSpPr/>
          <p:nvPr/>
        </p:nvGrpSpPr>
        <p:grpSpPr>
          <a:xfrm>
            <a:off x="1483894" y="3490074"/>
            <a:ext cx="3112170" cy="2781257"/>
            <a:chOff x="0" y="0"/>
            <a:chExt cx="2369065" cy="2369065"/>
          </a:xfrm>
        </p:grpSpPr>
        <p:sp>
          <p:nvSpPr>
            <p:cNvPr id="4" name="Rectangle 3">
              <a:extLst>
                <a:ext uri="{FF2B5EF4-FFF2-40B4-BE49-F238E27FC236}">
                  <a16:creationId xmlns:a16="http://schemas.microsoft.com/office/drawing/2014/main" id="{547DF74D-3930-0DCA-A21F-00EC7DC7D18B}"/>
                </a:ext>
              </a:extLst>
            </p:cNvPr>
            <p:cNvSpPr/>
            <p:nvPr/>
          </p:nvSpPr>
          <p:spPr>
            <a:xfrm>
              <a:off x="0" y="0"/>
              <a:ext cx="2369065" cy="2369065"/>
            </a:xfrm>
            <a:prstGeom prst="rect">
              <a:avLst/>
            </a:prstGeom>
            <a:solidFill>
              <a:schemeClr val="bg1"/>
            </a:solidFill>
            <a:ln>
              <a:noFill/>
            </a:ln>
            <a:effectLst>
              <a:outerShdw blurRad="92271" dist="38100" dir="8100000" sx="102000" sy="102000" algn="tr"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5" name="Picture 4" descr="A chart with numbers and symbols&#10;&#10;Description automatically generated with medium confidence">
              <a:extLst>
                <a:ext uri="{FF2B5EF4-FFF2-40B4-BE49-F238E27FC236}">
                  <a16:creationId xmlns:a16="http://schemas.microsoft.com/office/drawing/2014/main" id="{1A3FDCFB-E345-2E4B-90CE-8899479A6D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145" y="125071"/>
              <a:ext cx="2170430" cy="2148205"/>
            </a:xfrm>
            <a:prstGeom prst="rect">
              <a:avLst/>
            </a:prstGeom>
          </p:spPr>
        </p:pic>
      </p:grpSp>
    </p:spTree>
    <p:extLst>
      <p:ext uri="{BB962C8B-B14F-4D97-AF65-F5344CB8AC3E}">
        <p14:creationId xmlns:p14="http://schemas.microsoft.com/office/powerpoint/2010/main" val="1209751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2425</TotalTime>
  <Words>407</Words>
  <Application>Microsoft Macintosh PowerPoint</Application>
  <PresentationFormat>Widescreen</PresentationFormat>
  <Paragraphs>85</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57</cp:revision>
  <cp:lastPrinted>2020-08-31T22:23:58Z</cp:lastPrinted>
  <dcterms:created xsi:type="dcterms:W3CDTF">2021-07-07T23:54:57Z</dcterms:created>
  <dcterms:modified xsi:type="dcterms:W3CDTF">2023-08-16T19:49:10Z</dcterms:modified>
</cp:coreProperties>
</file>