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8" r:id="rId2"/>
    <p:sldId id="342" r:id="rId3"/>
    <p:sldId id="355" r:id="rId4"/>
    <p:sldId id="352"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F3"/>
    <a:srgbClr val="00BD32"/>
    <a:srgbClr val="4CEDF0"/>
    <a:srgbClr val="F7F9FB"/>
    <a:srgbClr val="FFDE4C"/>
    <a:srgbClr val="F0A622"/>
    <a:srgbClr val="E3EAF6"/>
    <a:srgbClr val="5B7191"/>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59C11-F1F0-4F67-94C0-0254A74E369F}" v="6" dt="2023-09-24T18:34:27.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86447"/>
  </p:normalViewPr>
  <p:slideViewPr>
    <p:cSldViewPr snapToGrid="0" snapToObjects="1">
      <p:cViewPr varScale="1">
        <p:scale>
          <a:sx n="128" d="100"/>
          <a:sy n="128" d="100"/>
        </p:scale>
        <p:origin x="416" y="176"/>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7559C11-F1F0-4F67-94C0-0254A74E369F}"/>
    <pc:docChg chg="undo custSel addSld modSld sldOrd">
      <pc:chgData name="Bess Dunlevy" userId="dd4b9a8537dbe9d0" providerId="LiveId" clId="{37559C11-F1F0-4F67-94C0-0254A74E369F}" dt="2023-09-24T18:35:37.565" v="311" actId="478"/>
      <pc:docMkLst>
        <pc:docMk/>
      </pc:docMkLst>
      <pc:sldChg chg="addSp delSp modSp add mod ord">
        <pc:chgData name="Bess Dunlevy" userId="dd4b9a8537dbe9d0" providerId="LiveId" clId="{37559C11-F1F0-4F67-94C0-0254A74E369F}" dt="2023-09-24T18:33:59.031" v="258" actId="20577"/>
        <pc:sldMkLst>
          <pc:docMk/>
          <pc:sldMk cId="1750150145" sldId="258"/>
        </pc:sldMkLst>
        <pc:spChg chg="add mod">
          <ac:chgData name="Bess Dunlevy" userId="dd4b9a8537dbe9d0" providerId="LiveId" clId="{37559C11-F1F0-4F67-94C0-0254A74E369F}" dt="2023-09-24T18:33:59.031" v="258" actId="20577"/>
          <ac:spMkLst>
            <pc:docMk/>
            <pc:sldMk cId="1750150145" sldId="258"/>
            <ac:spMk id="8" creationId="{1853A37D-2222-1590-0B8B-6431F6882879}"/>
          </ac:spMkLst>
        </pc:spChg>
        <pc:spChg chg="mod">
          <ac:chgData name="Bess Dunlevy" userId="dd4b9a8537dbe9d0" providerId="LiveId" clId="{37559C11-F1F0-4F67-94C0-0254A74E369F}" dt="2023-09-24T18:30:54.237" v="71" actId="16037"/>
          <ac:spMkLst>
            <pc:docMk/>
            <pc:sldMk cId="1750150145" sldId="258"/>
            <ac:spMk id="9" creationId="{BE98E647-E4C9-4B4B-888B-2F662C468983}"/>
          </ac:spMkLst>
        </pc:spChg>
        <pc:spChg chg="mod">
          <ac:chgData name="Bess Dunlevy" userId="dd4b9a8537dbe9d0" providerId="LiveId" clId="{37559C11-F1F0-4F67-94C0-0254A74E369F}" dt="2023-09-24T18:30:44.860" v="51" actId="255"/>
          <ac:spMkLst>
            <pc:docMk/>
            <pc:sldMk cId="1750150145" sldId="258"/>
            <ac:spMk id="11" creationId="{D25B69A5-3B0C-C540-8CC8-9794435EA004}"/>
          </ac:spMkLst>
        </pc:spChg>
        <pc:grpChg chg="del">
          <ac:chgData name="Bess Dunlevy" userId="dd4b9a8537dbe9d0" providerId="LiveId" clId="{37559C11-F1F0-4F67-94C0-0254A74E369F}" dt="2023-09-24T18:30:28.206" v="3" actId="478"/>
          <ac:grpSpMkLst>
            <pc:docMk/>
            <pc:sldMk cId="1750150145" sldId="258"/>
            <ac:grpSpMk id="14" creationId="{273E4A99-8E98-9C49-BEA2-1DA828E7F9B3}"/>
          </ac:grpSpMkLst>
        </pc:grpChg>
        <pc:picChg chg="mod">
          <ac:chgData name="Bess Dunlevy" userId="dd4b9a8537dbe9d0" providerId="LiveId" clId="{37559C11-F1F0-4F67-94C0-0254A74E369F}" dt="2023-09-24T18:31:06.371" v="81" actId="29295"/>
          <ac:picMkLst>
            <pc:docMk/>
            <pc:sldMk cId="1750150145" sldId="258"/>
            <ac:picMk id="5" creationId="{5124D091-4C9E-893A-D38B-FF2FBA48819F}"/>
          </ac:picMkLst>
        </pc:picChg>
        <pc:picChg chg="add mod">
          <ac:chgData name="Bess Dunlevy" userId="dd4b9a8537dbe9d0" providerId="LiveId" clId="{37559C11-F1F0-4F67-94C0-0254A74E369F}" dt="2023-09-24T18:32:01.382" v="89" actId="1076"/>
          <ac:picMkLst>
            <pc:docMk/>
            <pc:sldMk cId="1750150145" sldId="258"/>
            <ac:picMk id="7" creationId="{068CED22-3ED9-BE4C-D2C6-D05328A11153}"/>
          </ac:picMkLst>
        </pc:picChg>
      </pc:sldChg>
      <pc:sldChg chg="addSp delSp modSp mod">
        <pc:chgData name="Bess Dunlevy" userId="dd4b9a8537dbe9d0" providerId="LiveId" clId="{37559C11-F1F0-4F67-94C0-0254A74E369F}" dt="2023-09-24T18:35:37.565" v="311" actId="478"/>
        <pc:sldMkLst>
          <pc:docMk/>
          <pc:sldMk cId="1508588292" sldId="342"/>
        </pc:sldMkLst>
        <pc:spChg chg="add del mod">
          <ac:chgData name="Bess Dunlevy" userId="dd4b9a8537dbe9d0" providerId="LiveId" clId="{37559C11-F1F0-4F67-94C0-0254A74E369F}" dt="2023-09-24T18:35:37.565" v="311" actId="478"/>
          <ac:spMkLst>
            <pc:docMk/>
            <pc:sldMk cId="1508588292" sldId="342"/>
            <ac:spMk id="5" creationId="{F88B733C-E0C3-EEC4-425B-39419CFB52C6}"/>
          </ac:spMkLst>
        </pc:spChg>
        <pc:spChg chg="add del mod">
          <ac:chgData name="Bess Dunlevy" userId="dd4b9a8537dbe9d0" providerId="LiveId" clId="{37559C11-F1F0-4F67-94C0-0254A74E369F}" dt="2023-09-24T18:35:37.122" v="310" actId="22"/>
          <ac:spMkLst>
            <pc:docMk/>
            <pc:sldMk cId="1508588292" sldId="342"/>
            <ac:spMk id="7" creationId="{B96DB6D6-75D1-88CC-07BE-71132F6EF652}"/>
          </ac:spMkLst>
        </pc:spChg>
        <pc:spChg chg="del">
          <ac:chgData name="Bess Dunlevy" userId="dd4b9a8537dbe9d0" providerId="LiveId" clId="{37559C11-F1F0-4F67-94C0-0254A74E369F}" dt="2023-09-24T18:32:36.444" v="152" actId="478"/>
          <ac:spMkLst>
            <pc:docMk/>
            <pc:sldMk cId="1508588292" sldId="342"/>
            <ac:spMk id="33" creationId="{143A449B-AAB7-994A-92CE-8F48E2CA7DF6}"/>
          </ac:spMkLst>
        </pc:spChg>
        <pc:spChg chg="mod">
          <ac:chgData name="Bess Dunlevy" userId="dd4b9a8537dbe9d0" providerId="LiveId" clId="{37559C11-F1F0-4F67-94C0-0254A74E369F}" dt="2023-09-24T18:35:34.591" v="304" actId="6549"/>
          <ac:spMkLst>
            <pc:docMk/>
            <pc:sldMk cId="1508588292" sldId="342"/>
            <ac:spMk id="36" creationId="{C7DC0BFC-32CE-0544-BDE7-E4E8CD4C8E4D}"/>
          </ac:spMkLst>
        </pc:spChg>
        <pc:picChg chg="del">
          <ac:chgData name="Bess Dunlevy" userId="dd4b9a8537dbe9d0" providerId="LiveId" clId="{37559C11-F1F0-4F67-94C0-0254A74E369F}" dt="2023-09-24T18:32:34.886" v="151" actId="478"/>
          <ac:picMkLst>
            <pc:docMk/>
            <pc:sldMk cId="1508588292" sldId="342"/>
            <ac:picMk id="4" creationId="{4AEB8225-3AA8-AF48-AD51-3F5F53316D6B}"/>
          </ac:picMkLst>
        </pc:picChg>
      </pc:sldChg>
      <pc:sldChg chg="addSp delSp modSp mod">
        <pc:chgData name="Bess Dunlevy" userId="dd4b9a8537dbe9d0" providerId="LiveId" clId="{37559C11-F1F0-4F67-94C0-0254A74E369F}" dt="2023-09-24T18:34:29.124" v="295" actId="167"/>
        <pc:sldMkLst>
          <pc:docMk/>
          <pc:sldMk cId="822524391" sldId="352"/>
        </pc:sldMkLst>
        <pc:grpChg chg="del">
          <ac:chgData name="Bess Dunlevy" userId="dd4b9a8537dbe9d0" providerId="LiveId" clId="{37559C11-F1F0-4F67-94C0-0254A74E369F}" dt="2023-09-24T18:34:21" v="293" actId="478"/>
          <ac:grpSpMkLst>
            <pc:docMk/>
            <pc:sldMk cId="822524391" sldId="352"/>
            <ac:grpSpMk id="10" creationId="{93ACF37A-639D-274A-B0A4-D757ADB93F82}"/>
          </ac:grpSpMkLst>
        </pc:grpChg>
        <pc:picChg chg="add mod ord">
          <ac:chgData name="Bess Dunlevy" userId="dd4b9a8537dbe9d0" providerId="LiveId" clId="{37559C11-F1F0-4F67-94C0-0254A74E369F}" dt="2023-09-24T18:34:29.124" v="295" actId="167"/>
          <ac:picMkLst>
            <pc:docMk/>
            <pc:sldMk cId="822524391" sldId="352"/>
            <ac:picMk id="3" creationId="{215E8673-8C1D-1AC4-0070-B32DA8BFE95D}"/>
          </ac:picMkLst>
        </pc:picChg>
      </pc:sldChg>
      <pc:sldChg chg="addSp delSp modSp mod">
        <pc:chgData name="Bess Dunlevy" userId="dd4b9a8537dbe9d0" providerId="LiveId" clId="{37559C11-F1F0-4F67-94C0-0254A74E369F}" dt="2023-09-24T18:34:15.551" v="292" actId="20577"/>
        <pc:sldMkLst>
          <pc:docMk/>
          <pc:sldMk cId="4111944317" sldId="355"/>
        </pc:sldMkLst>
        <pc:spChg chg="add mod">
          <ac:chgData name="Bess Dunlevy" userId="dd4b9a8537dbe9d0" providerId="LiveId" clId="{37559C11-F1F0-4F67-94C0-0254A74E369F}" dt="2023-09-24T18:34:13.592" v="291" actId="20577"/>
          <ac:spMkLst>
            <pc:docMk/>
            <pc:sldMk cId="4111944317" sldId="355"/>
            <ac:spMk id="2" creationId="{FAA4295B-D527-293F-8D62-7F9791CFBED5}"/>
          </ac:spMkLst>
        </pc:spChg>
        <pc:spChg chg="del">
          <ac:chgData name="Bess Dunlevy" userId="dd4b9a8537dbe9d0" providerId="LiveId" clId="{37559C11-F1F0-4F67-94C0-0254A74E369F}" dt="2023-09-24T18:34:09.050" v="268" actId="478"/>
          <ac:spMkLst>
            <pc:docMk/>
            <pc:sldMk cId="4111944317" sldId="355"/>
            <ac:spMk id="33" creationId="{143A449B-AAB7-994A-92CE-8F48E2CA7DF6}"/>
          </ac:spMkLst>
        </pc:spChg>
        <pc:spChg chg="mod">
          <ac:chgData name="Bess Dunlevy" userId="dd4b9a8537dbe9d0" providerId="LiveId" clId="{37559C11-F1F0-4F67-94C0-0254A74E369F}" dt="2023-09-24T18:34:15.551" v="292" actId="20577"/>
          <ac:spMkLst>
            <pc:docMk/>
            <pc:sldMk cId="4111944317" sldId="355"/>
            <ac:spMk id="36" creationId="{C7DC0BFC-32CE-0544-BDE7-E4E8CD4C8E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72249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0288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839&amp;utm_source=template-powerpoint&amp;utm_medium=content&amp;utm_campaign=Agile+Project+Status+Report+PowerPoint-powerpoint-11839&amp;lpa=Agile+Project+Status+Report+PowerPoint+powerpoint+1183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5124D091-4C9E-893A-D38B-FF2FBA48819F}"/>
              </a:ext>
            </a:extLst>
          </p:cNvPr>
          <p:cNvPicPr>
            <a:picLocks noChangeAspect="1"/>
          </p:cNvPicPr>
          <p:nvPr/>
        </p:nvPicPr>
        <p:blipFill rotWithShape="1">
          <a:blip r:embed="rId3">
            <a:alphaModFix amt="29000"/>
          </a:blip>
          <a:srcRect t="15642"/>
          <a:stretch/>
        </p:blipFill>
        <p:spPr>
          <a:xfrm rot="10800000">
            <a:off x="0" y="0"/>
            <a:ext cx="12192000" cy="6858000"/>
          </a:xfrm>
          <a:prstGeom prst="rect">
            <a:avLst/>
          </a:prstGeom>
        </p:spPr>
      </p:pic>
      <p:pic>
        <p:nvPicPr>
          <p:cNvPr id="6" name="Picture 5">
            <a:hlinkClick r:id="rId4"/>
            <a:extLst>
              <a:ext uri="{FF2B5EF4-FFF2-40B4-BE49-F238E27FC236}">
                <a16:creationId xmlns:a16="http://schemas.microsoft.com/office/drawing/2014/main" id="{011ABEA2-A0A4-2545-BC5F-D7F8CEFC99DC}"/>
              </a:ext>
            </a:extLst>
          </p:cNvPr>
          <p:cNvPicPr>
            <a:picLocks noChangeAspect="1"/>
          </p:cNvPicPr>
          <p:nvPr/>
        </p:nvPicPr>
        <p:blipFill>
          <a:blip r:embed="rId5"/>
          <a:stretch>
            <a:fillRect/>
          </a:stretch>
        </p:blipFill>
        <p:spPr>
          <a:xfrm>
            <a:off x="7633252" y="318682"/>
            <a:ext cx="4155248" cy="576646"/>
          </a:xfrm>
          <a:prstGeom prst="rect">
            <a:avLst/>
          </a:prstGeom>
        </p:spPr>
      </p:pic>
      <p:sp>
        <p:nvSpPr>
          <p:cNvPr id="11" name="TextBox 10">
            <a:extLst>
              <a:ext uri="{FF2B5EF4-FFF2-40B4-BE49-F238E27FC236}">
                <a16:creationId xmlns:a16="http://schemas.microsoft.com/office/drawing/2014/main" id="{D25B69A5-3B0C-C540-8CC8-9794435EA004}"/>
              </a:ext>
            </a:extLst>
          </p:cNvPr>
          <p:cNvSpPr txBox="1"/>
          <p:nvPr/>
        </p:nvSpPr>
        <p:spPr>
          <a:xfrm>
            <a:off x="151784" y="285444"/>
            <a:ext cx="6420466"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AGILE PROJECT STATUS REPORT POWERPOINT TEMPLATE</a:t>
            </a:r>
          </a:p>
        </p:txBody>
      </p:sp>
      <p:sp>
        <p:nvSpPr>
          <p:cNvPr id="9" name="TextBox 8">
            <a:extLst>
              <a:ext uri="{FF2B5EF4-FFF2-40B4-BE49-F238E27FC236}">
                <a16:creationId xmlns:a16="http://schemas.microsoft.com/office/drawing/2014/main" id="{BE98E647-E4C9-4B4B-888B-2F662C468983}"/>
              </a:ext>
            </a:extLst>
          </p:cNvPr>
          <p:cNvSpPr txBox="1"/>
          <p:nvPr/>
        </p:nvSpPr>
        <p:spPr>
          <a:xfrm>
            <a:off x="285572" y="2327949"/>
            <a:ext cx="8138087" cy="2246769"/>
          </a:xfrm>
          <a:prstGeom prst="rect">
            <a:avLst/>
          </a:prstGeom>
          <a:noFill/>
        </p:spPr>
        <p:txBody>
          <a:bodyPr wrap="square" rtlCol="0">
            <a:spAutoFit/>
          </a:bodyPr>
          <a:lstStyle/>
          <a:p>
            <a:r>
              <a:rPr lang="en-US" sz="3600" dirty="0">
                <a:solidFill>
                  <a:schemeClr val="accent5">
                    <a:lumMod val="75000"/>
                  </a:schemeClr>
                </a:solidFill>
                <a:latin typeface="Century Gothic" panose="020B0502020202020204" pitchFamily="34" charset="0"/>
              </a:rPr>
              <a:t>PROJECT NAME</a:t>
            </a:r>
          </a:p>
          <a:p>
            <a:r>
              <a:rPr lang="en-US" sz="2000" dirty="0">
                <a:solidFill>
                  <a:schemeClr val="tx2"/>
                </a:solidFill>
                <a:latin typeface="Century Gothic" panose="020B0502020202020204" pitchFamily="34" charset="0"/>
              </a:rPr>
              <a:t> </a:t>
            </a:r>
          </a:p>
          <a:p>
            <a:r>
              <a:rPr lang="en-US" sz="1400" dirty="0">
                <a:solidFill>
                  <a:schemeClr val="accent5">
                    <a:lumMod val="75000"/>
                  </a:schemeClr>
                </a:solidFill>
                <a:latin typeface="Century Gothic" panose="020B0502020202020204" pitchFamily="34" charset="0"/>
              </a:rPr>
              <a:t>00/00/0000</a:t>
            </a:r>
          </a:p>
          <a:p>
            <a:r>
              <a:rPr lang="en-US" sz="1400" dirty="0">
                <a:solidFill>
                  <a:schemeClr val="accent5">
                    <a:lumMod val="75000"/>
                  </a:schemeClr>
                </a:solidFill>
                <a:latin typeface="Century Gothic" panose="020B0502020202020204" pitchFamily="34" charset="0"/>
              </a:rPr>
              <a:t> </a:t>
            </a:r>
          </a:p>
          <a:p>
            <a:r>
              <a:rPr lang="en-US" sz="1400" dirty="0">
                <a:solidFill>
                  <a:schemeClr val="accent5">
                    <a:lumMod val="75000"/>
                  </a:schemeClr>
                </a:solidFill>
                <a:latin typeface="Century Gothic" panose="020B0502020202020204" pitchFamily="34" charset="0"/>
              </a:rPr>
              <a:t>Address</a:t>
            </a:r>
          </a:p>
          <a:p>
            <a:r>
              <a:rPr lang="en-US" sz="1400" dirty="0">
                <a:solidFill>
                  <a:schemeClr val="accent5">
                    <a:lumMod val="75000"/>
                  </a:schemeClr>
                </a:solidFill>
                <a:latin typeface="Century Gothic" panose="020B0502020202020204" pitchFamily="34" charset="0"/>
              </a:rPr>
              <a:t>Contact Phone</a:t>
            </a:r>
          </a:p>
          <a:p>
            <a:r>
              <a:rPr lang="en-US" sz="1400" dirty="0">
                <a:solidFill>
                  <a:schemeClr val="accent5">
                    <a:lumMod val="75000"/>
                  </a:schemeClr>
                </a:solidFill>
                <a:latin typeface="Century Gothic" panose="020B0502020202020204" pitchFamily="34" charset="0"/>
              </a:rPr>
              <a:t>Web Address</a:t>
            </a:r>
          </a:p>
          <a:p>
            <a:r>
              <a:rPr lang="en-US" sz="1400" dirty="0">
                <a:solidFill>
                  <a:schemeClr val="accent5">
                    <a:lumMod val="75000"/>
                  </a:schemeClr>
                </a:solidFill>
                <a:latin typeface="Century Gothic" panose="020B0502020202020204" pitchFamily="34" charset="0"/>
              </a:rPr>
              <a:t>Email Address</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285572" y="1935207"/>
            <a:ext cx="11671893" cy="0"/>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nvGraphicFramePr>
        <p:xfrm>
          <a:off x="285572" y="5824152"/>
          <a:ext cx="11404472" cy="734120"/>
        </p:xfrm>
        <a:graphic>
          <a:graphicData uri="http://schemas.openxmlformats.org/drawingml/2006/table">
            <a:tbl>
              <a:tblPr firstRow="1" firstCol="1" bandRow="1">
                <a:tableStyleId>{5C22544A-7EE6-4342-B048-85BDC9FD1C3A}</a:tableStyleId>
              </a:tblPr>
              <a:tblGrid>
                <a:gridCol w="1423277">
                  <a:extLst>
                    <a:ext uri="{9D8B030D-6E8A-4147-A177-3AD203B41FA5}">
                      <a16:colId xmlns:a16="http://schemas.microsoft.com/office/drawing/2014/main" val="690628749"/>
                    </a:ext>
                  </a:extLst>
                </a:gridCol>
                <a:gridCol w="2956039">
                  <a:extLst>
                    <a:ext uri="{9D8B030D-6E8A-4147-A177-3AD203B41FA5}">
                      <a16:colId xmlns:a16="http://schemas.microsoft.com/office/drawing/2014/main" val="3049906053"/>
                    </a:ext>
                  </a:extLst>
                </a:gridCol>
                <a:gridCol w="666022">
                  <a:extLst>
                    <a:ext uri="{9D8B030D-6E8A-4147-A177-3AD203B41FA5}">
                      <a16:colId xmlns:a16="http://schemas.microsoft.com/office/drawing/2014/main" val="4260011339"/>
                    </a:ext>
                  </a:extLst>
                </a:gridCol>
                <a:gridCol w="3806813">
                  <a:extLst>
                    <a:ext uri="{9D8B030D-6E8A-4147-A177-3AD203B41FA5}">
                      <a16:colId xmlns:a16="http://schemas.microsoft.com/office/drawing/2014/main" val="1259121771"/>
                    </a:ext>
                  </a:extLst>
                </a:gridCol>
                <a:gridCol w="761819">
                  <a:extLst>
                    <a:ext uri="{9D8B030D-6E8A-4147-A177-3AD203B41FA5}">
                      <a16:colId xmlns:a16="http://schemas.microsoft.com/office/drawing/2014/main" val="2523715833"/>
                    </a:ext>
                  </a:extLst>
                </a:gridCol>
                <a:gridCol w="1790502">
                  <a:extLst>
                    <a:ext uri="{9D8B030D-6E8A-4147-A177-3AD203B41FA5}">
                      <a16:colId xmlns:a16="http://schemas.microsoft.com/office/drawing/2014/main" val="2610600395"/>
                    </a:ext>
                  </a:extLst>
                </a:gridCol>
              </a:tblGrid>
              <a:tr h="367060">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PREPARED BY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TITLE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367060">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APPROVED BY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TITLE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pic>
        <p:nvPicPr>
          <p:cNvPr id="7" name="Picture 6" descr="A screenshot of a computer&#10;&#10;Description automatically generated">
            <a:extLst>
              <a:ext uri="{FF2B5EF4-FFF2-40B4-BE49-F238E27FC236}">
                <a16:creationId xmlns:a16="http://schemas.microsoft.com/office/drawing/2014/main" id="{068CED22-3ED9-BE4C-D2C6-D05328A11153}"/>
              </a:ext>
            </a:extLst>
          </p:cNvPr>
          <p:cNvPicPr>
            <a:picLocks noChangeAspect="1"/>
          </p:cNvPicPr>
          <p:nvPr/>
        </p:nvPicPr>
        <p:blipFill>
          <a:blip r:embed="rId6"/>
          <a:stretch>
            <a:fillRect/>
          </a:stretch>
        </p:blipFill>
        <p:spPr>
          <a:xfrm>
            <a:off x="6773774" y="3337986"/>
            <a:ext cx="4916270" cy="2246767"/>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1853A37D-2222-1590-0B8B-6431F6882879}"/>
              </a:ext>
            </a:extLst>
          </p:cNvPr>
          <p:cNvSpPr txBox="1"/>
          <p:nvPr/>
        </p:nvSpPr>
        <p:spPr>
          <a:xfrm>
            <a:off x="218459" y="1488492"/>
            <a:ext cx="6420466" cy="338554"/>
          </a:xfrm>
          <a:prstGeom prst="rect">
            <a:avLst/>
          </a:prstGeom>
          <a:noFill/>
        </p:spPr>
        <p:txBody>
          <a:bodyPr wrap="square" rtlCol="0">
            <a:spAutoFit/>
          </a:bodyPr>
          <a:lstStyle/>
          <a:p>
            <a:r>
              <a:rPr lang="en-US" sz="1600" dirty="0">
                <a:solidFill>
                  <a:schemeClr val="tx1">
                    <a:lumMod val="65000"/>
                    <a:lumOff val="35000"/>
                  </a:schemeClr>
                </a:solidFill>
                <a:latin typeface="Century Gothic" panose="020B0502020202020204" pitchFamily="34" charset="0"/>
              </a:rPr>
              <a:t>NOTE: EXAMPLE TEMPLATE ON SLIDE 2.</a:t>
            </a:r>
          </a:p>
        </p:txBody>
      </p:sp>
    </p:spTree>
    <p:extLst>
      <p:ext uri="{BB962C8B-B14F-4D97-AF65-F5344CB8AC3E}">
        <p14:creationId xmlns:p14="http://schemas.microsoft.com/office/powerpoint/2010/main" val="175015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812" y="6477000"/>
            <a:ext cx="1174805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AGILE PROJECT STATUS REPORT POWERPOINT PRESENTATION EXAMPLE</a:t>
            </a:r>
          </a:p>
        </p:txBody>
      </p:sp>
      <p:graphicFrame>
        <p:nvGraphicFramePr>
          <p:cNvPr id="3" name="Table 2">
            <a:extLst>
              <a:ext uri="{FF2B5EF4-FFF2-40B4-BE49-F238E27FC236}">
                <a16:creationId xmlns:a16="http://schemas.microsoft.com/office/drawing/2014/main" id="{C3E2DC83-8454-9748-944C-CAD0373FC21C}"/>
              </a:ext>
            </a:extLst>
          </p:cNvPr>
          <p:cNvGraphicFramePr>
            <a:graphicFrameLocks noGrp="1"/>
          </p:cNvGraphicFramePr>
          <p:nvPr>
            <p:extLst>
              <p:ext uri="{D42A27DB-BD31-4B8C-83A1-F6EECF244321}">
                <p14:modId xmlns:p14="http://schemas.microsoft.com/office/powerpoint/2010/main" val="1448937395"/>
              </p:ext>
            </p:extLst>
          </p:nvPr>
        </p:nvGraphicFramePr>
        <p:xfrm>
          <a:off x="221972" y="1537993"/>
          <a:ext cx="11744062" cy="4604393"/>
        </p:xfrm>
        <a:graphic>
          <a:graphicData uri="http://schemas.openxmlformats.org/drawingml/2006/table">
            <a:tbl>
              <a:tblPr>
                <a:tableStyleId>{5C22544A-7EE6-4342-B048-85BDC9FD1C3A}</a:tableStyleId>
              </a:tblPr>
              <a:tblGrid>
                <a:gridCol w="447321">
                  <a:extLst>
                    <a:ext uri="{9D8B030D-6E8A-4147-A177-3AD203B41FA5}">
                      <a16:colId xmlns:a16="http://schemas.microsoft.com/office/drawing/2014/main" val="655174008"/>
                    </a:ext>
                  </a:extLst>
                </a:gridCol>
                <a:gridCol w="1607323">
                  <a:extLst>
                    <a:ext uri="{9D8B030D-6E8A-4147-A177-3AD203B41FA5}">
                      <a16:colId xmlns:a16="http://schemas.microsoft.com/office/drawing/2014/main" val="379967210"/>
                    </a:ext>
                  </a:extLst>
                </a:gridCol>
                <a:gridCol w="538301">
                  <a:extLst>
                    <a:ext uri="{9D8B030D-6E8A-4147-A177-3AD203B41FA5}">
                      <a16:colId xmlns:a16="http://schemas.microsoft.com/office/drawing/2014/main" val="3975312296"/>
                    </a:ext>
                  </a:extLst>
                </a:gridCol>
                <a:gridCol w="538301">
                  <a:extLst>
                    <a:ext uri="{9D8B030D-6E8A-4147-A177-3AD203B41FA5}">
                      <a16:colId xmlns:a16="http://schemas.microsoft.com/office/drawing/2014/main" val="3915670230"/>
                    </a:ext>
                  </a:extLst>
                </a:gridCol>
                <a:gridCol w="538301">
                  <a:extLst>
                    <a:ext uri="{9D8B030D-6E8A-4147-A177-3AD203B41FA5}">
                      <a16:colId xmlns:a16="http://schemas.microsoft.com/office/drawing/2014/main" val="4225603956"/>
                    </a:ext>
                  </a:extLst>
                </a:gridCol>
                <a:gridCol w="538301">
                  <a:extLst>
                    <a:ext uri="{9D8B030D-6E8A-4147-A177-3AD203B41FA5}">
                      <a16:colId xmlns:a16="http://schemas.microsoft.com/office/drawing/2014/main" val="1517423547"/>
                    </a:ext>
                  </a:extLst>
                </a:gridCol>
                <a:gridCol w="538301">
                  <a:extLst>
                    <a:ext uri="{9D8B030D-6E8A-4147-A177-3AD203B41FA5}">
                      <a16:colId xmlns:a16="http://schemas.microsoft.com/office/drawing/2014/main" val="2226319780"/>
                    </a:ext>
                  </a:extLst>
                </a:gridCol>
                <a:gridCol w="538301">
                  <a:extLst>
                    <a:ext uri="{9D8B030D-6E8A-4147-A177-3AD203B41FA5}">
                      <a16:colId xmlns:a16="http://schemas.microsoft.com/office/drawing/2014/main" val="1099638921"/>
                    </a:ext>
                  </a:extLst>
                </a:gridCol>
                <a:gridCol w="538301">
                  <a:extLst>
                    <a:ext uri="{9D8B030D-6E8A-4147-A177-3AD203B41FA5}">
                      <a16:colId xmlns:a16="http://schemas.microsoft.com/office/drawing/2014/main" val="2273876770"/>
                    </a:ext>
                  </a:extLst>
                </a:gridCol>
                <a:gridCol w="538301">
                  <a:extLst>
                    <a:ext uri="{9D8B030D-6E8A-4147-A177-3AD203B41FA5}">
                      <a16:colId xmlns:a16="http://schemas.microsoft.com/office/drawing/2014/main" val="547077787"/>
                    </a:ext>
                  </a:extLst>
                </a:gridCol>
                <a:gridCol w="538301">
                  <a:extLst>
                    <a:ext uri="{9D8B030D-6E8A-4147-A177-3AD203B41FA5}">
                      <a16:colId xmlns:a16="http://schemas.microsoft.com/office/drawing/2014/main" val="2360780514"/>
                    </a:ext>
                  </a:extLst>
                </a:gridCol>
                <a:gridCol w="538301">
                  <a:extLst>
                    <a:ext uri="{9D8B030D-6E8A-4147-A177-3AD203B41FA5}">
                      <a16:colId xmlns:a16="http://schemas.microsoft.com/office/drawing/2014/main" val="45168858"/>
                    </a:ext>
                  </a:extLst>
                </a:gridCol>
                <a:gridCol w="538301">
                  <a:extLst>
                    <a:ext uri="{9D8B030D-6E8A-4147-A177-3AD203B41FA5}">
                      <a16:colId xmlns:a16="http://schemas.microsoft.com/office/drawing/2014/main" val="3859976741"/>
                    </a:ext>
                  </a:extLst>
                </a:gridCol>
                <a:gridCol w="538301">
                  <a:extLst>
                    <a:ext uri="{9D8B030D-6E8A-4147-A177-3AD203B41FA5}">
                      <a16:colId xmlns:a16="http://schemas.microsoft.com/office/drawing/2014/main" val="40770523"/>
                    </a:ext>
                  </a:extLst>
                </a:gridCol>
                <a:gridCol w="538301">
                  <a:extLst>
                    <a:ext uri="{9D8B030D-6E8A-4147-A177-3AD203B41FA5}">
                      <a16:colId xmlns:a16="http://schemas.microsoft.com/office/drawing/2014/main" val="3459679726"/>
                    </a:ext>
                  </a:extLst>
                </a:gridCol>
                <a:gridCol w="538301">
                  <a:extLst>
                    <a:ext uri="{9D8B030D-6E8A-4147-A177-3AD203B41FA5}">
                      <a16:colId xmlns:a16="http://schemas.microsoft.com/office/drawing/2014/main" val="4047575968"/>
                    </a:ext>
                  </a:extLst>
                </a:gridCol>
                <a:gridCol w="538301">
                  <a:extLst>
                    <a:ext uri="{9D8B030D-6E8A-4147-A177-3AD203B41FA5}">
                      <a16:colId xmlns:a16="http://schemas.microsoft.com/office/drawing/2014/main" val="1522727625"/>
                    </a:ext>
                  </a:extLst>
                </a:gridCol>
                <a:gridCol w="538301">
                  <a:extLst>
                    <a:ext uri="{9D8B030D-6E8A-4147-A177-3AD203B41FA5}">
                      <a16:colId xmlns:a16="http://schemas.microsoft.com/office/drawing/2014/main" val="3559668543"/>
                    </a:ext>
                  </a:extLst>
                </a:gridCol>
                <a:gridCol w="538301">
                  <a:extLst>
                    <a:ext uri="{9D8B030D-6E8A-4147-A177-3AD203B41FA5}">
                      <a16:colId xmlns:a16="http://schemas.microsoft.com/office/drawing/2014/main" val="3563266421"/>
                    </a:ext>
                  </a:extLst>
                </a:gridCol>
                <a:gridCol w="538301">
                  <a:extLst>
                    <a:ext uri="{9D8B030D-6E8A-4147-A177-3AD203B41FA5}">
                      <a16:colId xmlns:a16="http://schemas.microsoft.com/office/drawing/2014/main" val="1965671004"/>
                    </a:ext>
                  </a:extLst>
                </a:gridCol>
              </a:tblGrid>
              <a:tr h="295153">
                <a:tc>
                  <a:txBody>
                    <a:bodyPr/>
                    <a:lstStyle/>
                    <a:p>
                      <a:pPr algn="l" fontAlgn="b"/>
                      <a:endParaRPr lang="en-US" sz="700" b="0" i="0" u="none" strike="noStrike">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l" fontAlgn="ctr"/>
                      <a:r>
                        <a:rPr lang="en-US" sz="1050" u="none" strike="noStrike" dirty="0">
                          <a:effectLst/>
                          <a:latin typeface="Century Gothic" panose="020B0502020202020204" pitchFamily="34" charset="0"/>
                        </a:rPr>
                        <a:t>20XX - Q3 </a:t>
                      </a:r>
                      <a:endParaRPr lang="en-US" sz="1050" b="0" i="0" u="none" strike="noStrike" dirty="0">
                        <a:solidFill>
                          <a:srgbClr val="000000"/>
                        </a:solidFill>
                        <a:effectLst/>
                        <a:latin typeface="Century Gothic" panose="020B0502020202020204" pitchFamily="34" charset="0"/>
                      </a:endParaRP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fontAlgn="ctr"/>
                      <a:r>
                        <a:rPr lang="en-US" sz="1050" u="none" strike="noStrike" dirty="0">
                          <a:effectLst/>
                          <a:latin typeface="Century Gothic" panose="020B0502020202020204" pitchFamily="34" charset="0"/>
                        </a:rPr>
                        <a:t>20XX - Q4</a:t>
                      </a:r>
                      <a:endParaRPr lang="en-US" sz="1050" b="0" i="0" u="none" strike="noStrike" dirty="0">
                        <a:solidFill>
                          <a:srgbClr val="000000"/>
                        </a:solidFill>
                        <a:effectLst/>
                        <a:latin typeface="Century Gothic" panose="020B0502020202020204" pitchFamily="34" charset="0"/>
                      </a:endParaRP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fontAlgn="ctr"/>
                      <a:r>
                        <a:rPr lang="en-US" sz="1050" u="none" strike="noStrike" dirty="0">
                          <a:effectLst/>
                          <a:latin typeface="Century Gothic" panose="020B0502020202020204" pitchFamily="34" charset="0"/>
                        </a:rPr>
                        <a:t>20XX - Q1</a:t>
                      </a:r>
                      <a:endParaRPr lang="en-US" sz="1050" b="0" i="0" u="none" strike="noStrike" dirty="0">
                        <a:solidFill>
                          <a:srgbClr val="000000"/>
                        </a:solidFill>
                        <a:effectLst/>
                        <a:latin typeface="Century Gothic" panose="020B0502020202020204" pitchFamily="34" charset="0"/>
                      </a:endParaRP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fontAlgn="ctr"/>
                      <a:r>
                        <a:rPr lang="en-US" sz="1050" u="none" strike="noStrike" dirty="0">
                          <a:effectLst/>
                          <a:latin typeface="Century Gothic" panose="020B0502020202020204" pitchFamily="34" charset="0"/>
                        </a:rPr>
                        <a:t>20XX - Q2</a:t>
                      </a:r>
                      <a:endParaRPr lang="en-US" sz="1050" b="0" i="0" u="none" strike="noStrike" dirty="0">
                        <a:solidFill>
                          <a:srgbClr val="000000"/>
                        </a:solidFill>
                        <a:effectLst/>
                        <a:latin typeface="Century Gothic" panose="020B0502020202020204" pitchFamily="34" charset="0"/>
                      </a:endParaRP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fontAlgn="ctr"/>
                      <a:r>
                        <a:rPr lang="en-US" sz="1050" u="none" strike="noStrike">
                          <a:effectLst/>
                          <a:latin typeface="Century Gothic" panose="020B0502020202020204" pitchFamily="34" charset="0"/>
                        </a:rPr>
                        <a:t>20XX - Q3</a:t>
                      </a:r>
                      <a:endParaRPr lang="en-US" sz="1050" b="0" i="0" u="none" strike="noStrike">
                        <a:solidFill>
                          <a:srgbClr val="000000"/>
                        </a:solidFill>
                        <a:effectLst/>
                        <a:latin typeface="Century Gothic" panose="020B0502020202020204" pitchFamily="34" charset="0"/>
                      </a:endParaRP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fontAlgn="ctr"/>
                      <a:r>
                        <a:rPr lang="en-US" sz="1050" u="none" strike="noStrike" dirty="0">
                          <a:effectLst/>
                          <a:latin typeface="Century Gothic" panose="020B0502020202020204" pitchFamily="34" charset="0"/>
                        </a:rPr>
                        <a:t>20XX - Q4</a:t>
                      </a:r>
                      <a:endParaRPr lang="en-US" sz="1050" b="0" i="0" u="none" strike="noStrike" dirty="0">
                        <a:solidFill>
                          <a:srgbClr val="000000"/>
                        </a:solidFill>
                        <a:effectLst/>
                        <a:latin typeface="Century Gothic" panose="020B0502020202020204" pitchFamily="34" charset="0"/>
                      </a:endParaRP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1655693"/>
                  </a:ext>
                </a:extLst>
              </a:tr>
              <a:tr h="413215">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b">
                    <a:lnL w="12700" cmpd="sng">
                      <a:noFill/>
                    </a:lnL>
                    <a:lnR w="6350" cap="flat" cmpd="sng" algn="ctr">
                      <a:solidFill>
                        <a:schemeClr val="bg1">
                          <a:lumMod val="75000"/>
                        </a:schemeClr>
                      </a:solidFill>
                      <a:prstDash val="solid"/>
                      <a:round/>
                      <a:headEnd type="none" w="med" len="med"/>
                      <a:tailEnd type="none" w="med" len="med"/>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u="none" strike="noStrike" dirty="0">
                          <a:effectLst/>
                          <a:latin typeface="Century Gothic" panose="020B0502020202020204" pitchFamily="34" charset="0"/>
                        </a:rPr>
                        <a:t>JUL</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AUG</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SEPT</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OCT</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NOV</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DEC</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JAN</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FEB</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MAR</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APR</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MAY</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JUN</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JUL</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AUG</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SEPT</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OCT</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NOV</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DEC</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13289089"/>
                  </a:ext>
                </a:extLst>
              </a:tr>
              <a:tr h="259735">
                <a:tc rowSpan="8">
                  <a:txBody>
                    <a:bodyPr/>
                    <a:lstStyle/>
                    <a:p>
                      <a:pPr algn="ctr" fontAlgn="ctr"/>
                      <a:r>
                        <a:rPr lang="en-US" sz="1000" u="none" strike="noStrike" dirty="0">
                          <a:effectLst/>
                          <a:latin typeface="Century Gothic" panose="020B0502020202020204" pitchFamily="34" charset="0"/>
                        </a:rPr>
                        <a:t>PRODUCT</a:t>
                      </a:r>
                      <a:endParaRPr lang="en-US" sz="1000" b="0" i="0" u="none" strike="noStrike" dirty="0">
                        <a:solidFill>
                          <a:srgbClr val="000000"/>
                        </a:solidFill>
                        <a:effectLst/>
                        <a:latin typeface="Century Gothic" panose="020B0502020202020204" pitchFamily="34" charset="0"/>
                      </a:endParaRPr>
                    </a:p>
                  </a:txBody>
                  <a:tcPr marL="6817" marR="6817" marT="6817" marB="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n-US" sz="1050" b="0" i="0" u="none" strike="noStrike">
                          <a:solidFill>
                            <a:srgbClr val="000000"/>
                          </a:solidFill>
                          <a:effectLst/>
                          <a:latin typeface="Century Gothic" panose="020B0502020202020204" pitchFamily="34" charset="0"/>
                        </a:rPr>
                        <a:t>Roadmap Brief</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3598771"/>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User Requirements</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1965667"/>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Feature Requirements</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1957916"/>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Feature Release</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1186892"/>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Pilot</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077582"/>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Feedback Analysis</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67483141"/>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Customer Testing</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7175176"/>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Testing Analysis</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4402746"/>
                  </a:ext>
                </a:extLst>
              </a:tr>
              <a:tr h="259735">
                <a:tc rowSpan="7">
                  <a:txBody>
                    <a:bodyPr/>
                    <a:lstStyle/>
                    <a:p>
                      <a:pPr algn="ctr" fontAlgn="ctr"/>
                      <a:r>
                        <a:rPr lang="en-US" sz="1000" u="none" strike="noStrike" dirty="0">
                          <a:effectLst/>
                          <a:latin typeface="Century Gothic" panose="020B0502020202020204" pitchFamily="34" charset="0"/>
                        </a:rPr>
                        <a:t>DEVELOPMENT</a:t>
                      </a:r>
                      <a:endParaRPr lang="en-US" sz="1000" b="0" i="0" u="none" strike="noStrike" dirty="0">
                        <a:solidFill>
                          <a:srgbClr val="000000"/>
                        </a:solidFill>
                        <a:effectLst/>
                        <a:latin typeface="Century Gothic" panose="020B0502020202020204" pitchFamily="34" charset="0"/>
                      </a:endParaRPr>
                    </a:p>
                  </a:txBody>
                  <a:tcPr marL="6817" marR="6817" marT="6817" marB="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n-US" sz="1050" b="0" i="0" u="none" strike="noStrike">
                          <a:solidFill>
                            <a:srgbClr val="000000"/>
                          </a:solidFill>
                          <a:effectLst/>
                          <a:latin typeface="Century Gothic" panose="020B0502020202020204" pitchFamily="34" charset="0"/>
                        </a:rPr>
                        <a:t>Prototype</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4162884"/>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Deployment</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61387048"/>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Beta Testing</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86859347"/>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Tech Analysis</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74451669"/>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Story Review</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2352480"/>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Demo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8522510"/>
                  </a:ext>
                </a:extLst>
              </a:tr>
              <a:tr h="259735">
                <a:tc vMerge="1">
                  <a:txBody>
                    <a:bodyPr/>
                    <a:lstStyle/>
                    <a:p>
                      <a:endParaRPr lang="en-US"/>
                    </a:p>
                  </a:txBody>
                  <a:tcPr/>
                </a:tc>
                <a:tc>
                  <a:txBody>
                    <a:bodyPr/>
                    <a:lstStyle/>
                    <a:p>
                      <a:pPr algn="l" fontAlgn="ctr"/>
                      <a:r>
                        <a:rPr lang="en-US" sz="1050" b="0" i="0" u="none" strike="noStrike" dirty="0">
                          <a:solidFill>
                            <a:srgbClr val="000000"/>
                          </a:solidFill>
                          <a:effectLst/>
                          <a:latin typeface="Century Gothic" panose="020B0502020202020204" pitchFamily="34" charset="0"/>
                        </a:rPr>
                        <a:t>Integrated Prototype</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1534890"/>
                  </a:ext>
                </a:extLst>
              </a:tr>
            </a:tbl>
          </a:graphicData>
        </a:graphic>
      </p:graphicFrame>
      <p:sp>
        <p:nvSpPr>
          <p:cNvPr id="50" name="Shape 7">
            <a:extLst>
              <a:ext uri="{FF2B5EF4-FFF2-40B4-BE49-F238E27FC236}">
                <a16:creationId xmlns:a16="http://schemas.microsoft.com/office/drawing/2014/main" id="{80BD3B14-2215-F740-AF46-C7B9862A7BA9}"/>
              </a:ext>
            </a:extLst>
          </p:cNvPr>
          <p:cNvSpPr/>
          <p:nvPr/>
        </p:nvSpPr>
        <p:spPr>
          <a:xfrm>
            <a:off x="3285690" y="3037918"/>
            <a:ext cx="1423057"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1" name="Shape 8">
            <a:extLst>
              <a:ext uri="{FF2B5EF4-FFF2-40B4-BE49-F238E27FC236}">
                <a16:creationId xmlns:a16="http://schemas.microsoft.com/office/drawing/2014/main" id="{B7518280-D2C0-D948-87A7-1760BE07FCCA}"/>
              </a:ext>
            </a:extLst>
          </p:cNvPr>
          <p:cNvSpPr/>
          <p:nvPr/>
        </p:nvSpPr>
        <p:spPr>
          <a:xfrm>
            <a:off x="2315017" y="2278212"/>
            <a:ext cx="1516679"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2" name="Shape 9">
            <a:extLst>
              <a:ext uri="{FF2B5EF4-FFF2-40B4-BE49-F238E27FC236}">
                <a16:creationId xmlns:a16="http://schemas.microsoft.com/office/drawing/2014/main" id="{22197259-D119-5044-859E-60AB30D8373E}"/>
              </a:ext>
            </a:extLst>
          </p:cNvPr>
          <p:cNvSpPr/>
          <p:nvPr/>
        </p:nvSpPr>
        <p:spPr>
          <a:xfrm>
            <a:off x="3900352" y="2278212"/>
            <a:ext cx="664717"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3" name="Shape 10">
            <a:extLst>
              <a:ext uri="{FF2B5EF4-FFF2-40B4-BE49-F238E27FC236}">
                <a16:creationId xmlns:a16="http://schemas.microsoft.com/office/drawing/2014/main" id="{AAD80CB9-2516-8643-891E-604B2B90574F}"/>
              </a:ext>
            </a:extLst>
          </p:cNvPr>
          <p:cNvSpPr/>
          <p:nvPr/>
        </p:nvSpPr>
        <p:spPr>
          <a:xfrm>
            <a:off x="7648360" y="2278212"/>
            <a:ext cx="664717"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4" name="Shape 11">
            <a:extLst>
              <a:ext uri="{FF2B5EF4-FFF2-40B4-BE49-F238E27FC236}">
                <a16:creationId xmlns:a16="http://schemas.microsoft.com/office/drawing/2014/main" id="{F7B4E2A6-1B00-F542-A5F2-B3B61B85BAE8}"/>
              </a:ext>
            </a:extLst>
          </p:cNvPr>
          <p:cNvSpPr/>
          <p:nvPr/>
        </p:nvSpPr>
        <p:spPr>
          <a:xfrm>
            <a:off x="3884315" y="3318425"/>
            <a:ext cx="4437691"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55" name="Shape 12">
            <a:extLst>
              <a:ext uri="{FF2B5EF4-FFF2-40B4-BE49-F238E27FC236}">
                <a16:creationId xmlns:a16="http://schemas.microsoft.com/office/drawing/2014/main" id="{5E6D29BE-659C-2044-B8E3-8FF7CCE0ABBC}"/>
              </a:ext>
            </a:extLst>
          </p:cNvPr>
          <p:cNvSpPr/>
          <p:nvPr/>
        </p:nvSpPr>
        <p:spPr>
          <a:xfrm>
            <a:off x="4627485" y="2278212"/>
            <a:ext cx="2827390"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56" name="Shape 13">
            <a:extLst>
              <a:ext uri="{FF2B5EF4-FFF2-40B4-BE49-F238E27FC236}">
                <a16:creationId xmlns:a16="http://schemas.microsoft.com/office/drawing/2014/main" id="{96F56A45-AA6A-684A-B011-DB6735010D74}"/>
              </a:ext>
            </a:extLst>
          </p:cNvPr>
          <p:cNvSpPr/>
          <p:nvPr/>
        </p:nvSpPr>
        <p:spPr>
          <a:xfrm>
            <a:off x="3508500" y="2535343"/>
            <a:ext cx="1497955"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7" name="Shape 14">
            <a:extLst>
              <a:ext uri="{FF2B5EF4-FFF2-40B4-BE49-F238E27FC236}">
                <a16:creationId xmlns:a16="http://schemas.microsoft.com/office/drawing/2014/main" id="{B714E882-B579-4A4E-9B2F-6CD010948416}"/>
              </a:ext>
            </a:extLst>
          </p:cNvPr>
          <p:cNvSpPr/>
          <p:nvPr/>
        </p:nvSpPr>
        <p:spPr>
          <a:xfrm>
            <a:off x="4554429" y="3575556"/>
            <a:ext cx="2256294"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8" name="Shape 15">
            <a:extLst>
              <a:ext uri="{FF2B5EF4-FFF2-40B4-BE49-F238E27FC236}">
                <a16:creationId xmlns:a16="http://schemas.microsoft.com/office/drawing/2014/main" id="{7E3BC140-998A-4741-8344-A8D8FA7B2818}"/>
              </a:ext>
            </a:extLst>
          </p:cNvPr>
          <p:cNvSpPr/>
          <p:nvPr/>
        </p:nvSpPr>
        <p:spPr>
          <a:xfrm>
            <a:off x="6623209" y="2792474"/>
            <a:ext cx="1207726"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9" name="Shape 16">
            <a:extLst>
              <a:ext uri="{FF2B5EF4-FFF2-40B4-BE49-F238E27FC236}">
                <a16:creationId xmlns:a16="http://schemas.microsoft.com/office/drawing/2014/main" id="{E251A9D8-5C4D-7042-8B26-6A52BB94F462}"/>
              </a:ext>
            </a:extLst>
          </p:cNvPr>
          <p:cNvSpPr/>
          <p:nvPr/>
        </p:nvSpPr>
        <p:spPr>
          <a:xfrm>
            <a:off x="4411901" y="3820999"/>
            <a:ext cx="3922769"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60" name="Shape 17">
            <a:extLst>
              <a:ext uri="{FF2B5EF4-FFF2-40B4-BE49-F238E27FC236}">
                <a16:creationId xmlns:a16="http://schemas.microsoft.com/office/drawing/2014/main" id="{0DD2A884-33D3-5846-B02B-33C1AC8620B3}"/>
              </a:ext>
            </a:extLst>
          </p:cNvPr>
          <p:cNvSpPr/>
          <p:nvPr/>
        </p:nvSpPr>
        <p:spPr>
          <a:xfrm>
            <a:off x="2311550" y="4849524"/>
            <a:ext cx="914400" cy="210380"/>
          </a:xfrm>
          <a:prstGeom prst="roundRect">
            <a:avLst>
              <a:gd name="adj" fmla="val 16667"/>
            </a:avLst>
          </a:prstGeom>
          <a:solidFill>
            <a:srgbClr val="C4F8F3"/>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61" name="Shape 18">
            <a:extLst>
              <a:ext uri="{FF2B5EF4-FFF2-40B4-BE49-F238E27FC236}">
                <a16:creationId xmlns:a16="http://schemas.microsoft.com/office/drawing/2014/main" id="{426026ED-A8FB-B844-BD7F-BDD66D65674B}"/>
              </a:ext>
            </a:extLst>
          </p:cNvPr>
          <p:cNvSpPr/>
          <p:nvPr/>
        </p:nvSpPr>
        <p:spPr>
          <a:xfrm>
            <a:off x="2311549" y="5109578"/>
            <a:ext cx="914400"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62" name="Shape 19">
            <a:extLst>
              <a:ext uri="{FF2B5EF4-FFF2-40B4-BE49-F238E27FC236}">
                <a16:creationId xmlns:a16="http://schemas.microsoft.com/office/drawing/2014/main" id="{F03630EF-9FA0-D04A-BE0E-A6F9FF225385}"/>
              </a:ext>
            </a:extLst>
          </p:cNvPr>
          <p:cNvSpPr/>
          <p:nvPr/>
        </p:nvSpPr>
        <p:spPr>
          <a:xfrm>
            <a:off x="2311550" y="5623840"/>
            <a:ext cx="914400" cy="210380"/>
          </a:xfrm>
          <a:prstGeom prst="roundRect">
            <a:avLst>
              <a:gd name="adj" fmla="val 16667"/>
            </a:avLst>
          </a:prstGeom>
          <a:solidFill>
            <a:srgbClr val="ABD2FF"/>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63" name="Shape 20">
            <a:extLst>
              <a:ext uri="{FF2B5EF4-FFF2-40B4-BE49-F238E27FC236}">
                <a16:creationId xmlns:a16="http://schemas.microsoft.com/office/drawing/2014/main" id="{C723BFBE-597C-C148-B4EE-0B351E625EBF}"/>
              </a:ext>
            </a:extLst>
          </p:cNvPr>
          <p:cNvSpPr/>
          <p:nvPr/>
        </p:nvSpPr>
        <p:spPr>
          <a:xfrm>
            <a:off x="6980639" y="4078131"/>
            <a:ext cx="1348159"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64" name="Shape 21">
            <a:extLst>
              <a:ext uri="{FF2B5EF4-FFF2-40B4-BE49-F238E27FC236}">
                <a16:creationId xmlns:a16="http://schemas.microsoft.com/office/drawing/2014/main" id="{459828E7-2CC3-6F4D-BD52-9614E667051F}"/>
              </a:ext>
            </a:extLst>
          </p:cNvPr>
          <p:cNvSpPr/>
          <p:nvPr/>
        </p:nvSpPr>
        <p:spPr>
          <a:xfrm>
            <a:off x="2311550" y="5363787"/>
            <a:ext cx="914400"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65" name="Shape 22">
            <a:extLst>
              <a:ext uri="{FF2B5EF4-FFF2-40B4-BE49-F238E27FC236}">
                <a16:creationId xmlns:a16="http://schemas.microsoft.com/office/drawing/2014/main" id="{2B9C6CAC-98FE-994E-8916-59210B1EED82}"/>
              </a:ext>
            </a:extLst>
          </p:cNvPr>
          <p:cNvSpPr/>
          <p:nvPr/>
        </p:nvSpPr>
        <p:spPr>
          <a:xfrm>
            <a:off x="6367027" y="4346950"/>
            <a:ext cx="2761854"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67" name="Shape 23">
            <a:extLst>
              <a:ext uri="{FF2B5EF4-FFF2-40B4-BE49-F238E27FC236}">
                <a16:creationId xmlns:a16="http://schemas.microsoft.com/office/drawing/2014/main" id="{15CFE7B0-3BE6-6142-B2B0-86013E67D546}"/>
              </a:ext>
            </a:extLst>
          </p:cNvPr>
          <p:cNvSpPr/>
          <p:nvPr/>
        </p:nvSpPr>
        <p:spPr>
          <a:xfrm>
            <a:off x="2311549" y="4592393"/>
            <a:ext cx="914400"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68" name="Shape 22">
            <a:extLst>
              <a:ext uri="{FF2B5EF4-FFF2-40B4-BE49-F238E27FC236}">
                <a16:creationId xmlns:a16="http://schemas.microsoft.com/office/drawing/2014/main" id="{CCB7AB80-8460-CC4A-9EBD-48F2B8D8DFB2}"/>
              </a:ext>
            </a:extLst>
          </p:cNvPr>
          <p:cNvSpPr/>
          <p:nvPr/>
        </p:nvSpPr>
        <p:spPr>
          <a:xfrm>
            <a:off x="2311550" y="5878049"/>
            <a:ext cx="914400"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grpSp>
        <p:nvGrpSpPr>
          <p:cNvPr id="107" name="Group 106">
            <a:extLst>
              <a:ext uri="{FF2B5EF4-FFF2-40B4-BE49-F238E27FC236}">
                <a16:creationId xmlns:a16="http://schemas.microsoft.com/office/drawing/2014/main" id="{95413781-E14F-CB4D-B86D-8FB03D95B1EF}"/>
              </a:ext>
            </a:extLst>
          </p:cNvPr>
          <p:cNvGrpSpPr/>
          <p:nvPr/>
        </p:nvGrpSpPr>
        <p:grpSpPr>
          <a:xfrm>
            <a:off x="2280260" y="1079307"/>
            <a:ext cx="6582622" cy="320040"/>
            <a:chOff x="1289050" y="0"/>
            <a:chExt cx="6508539" cy="320040"/>
          </a:xfrm>
        </p:grpSpPr>
        <p:sp>
          <p:nvSpPr>
            <p:cNvPr id="109" name="Rounded Rectangle 108">
              <a:extLst>
                <a:ext uri="{FF2B5EF4-FFF2-40B4-BE49-F238E27FC236}">
                  <a16:creationId xmlns:a16="http://schemas.microsoft.com/office/drawing/2014/main" id="{31F90DC4-34A3-A145-AB1A-C09C97CCC7B2}"/>
                </a:ext>
              </a:extLst>
            </p:cNvPr>
            <p:cNvSpPr/>
            <p:nvPr/>
          </p:nvSpPr>
          <p:spPr>
            <a:xfrm>
              <a:off x="6424083" y="0"/>
              <a:ext cx="457200" cy="320040"/>
            </a:xfrm>
            <a:prstGeom prst="roundRect">
              <a:avLst/>
            </a:prstGeom>
            <a:solidFill>
              <a:srgbClr val="C4F8F3"/>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0" name="Rounded Rectangle 109">
              <a:extLst>
                <a:ext uri="{FF2B5EF4-FFF2-40B4-BE49-F238E27FC236}">
                  <a16:creationId xmlns:a16="http://schemas.microsoft.com/office/drawing/2014/main" id="{9828DEEB-9DEC-BC41-BB04-0F725319529E}"/>
                </a:ext>
              </a:extLst>
            </p:cNvPr>
            <p:cNvSpPr/>
            <p:nvPr/>
          </p:nvSpPr>
          <p:spPr>
            <a:xfrm>
              <a:off x="3003550" y="0"/>
              <a:ext cx="452966" cy="320040"/>
            </a:xfrm>
            <a:prstGeom prst="roundRect">
              <a:avLst/>
            </a:prstGeom>
            <a:solidFill>
              <a:schemeClr val="accent4"/>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1" name="Rounded Rectangle 110">
              <a:extLst>
                <a:ext uri="{FF2B5EF4-FFF2-40B4-BE49-F238E27FC236}">
                  <a16:creationId xmlns:a16="http://schemas.microsoft.com/office/drawing/2014/main" id="{6400F283-9CAE-C843-A704-B795FC8E055A}"/>
                </a:ext>
              </a:extLst>
            </p:cNvPr>
            <p:cNvSpPr/>
            <p:nvPr/>
          </p:nvSpPr>
          <p:spPr>
            <a:xfrm>
              <a:off x="4713816" y="0"/>
              <a:ext cx="452967" cy="320040"/>
            </a:xfrm>
            <a:prstGeom prst="roundRect">
              <a:avLst/>
            </a:prstGeom>
            <a:solidFill>
              <a:srgbClr val="ABD2FF"/>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12" name="Rounded Rectangle 111">
              <a:extLst>
                <a:ext uri="{FF2B5EF4-FFF2-40B4-BE49-F238E27FC236}">
                  <a16:creationId xmlns:a16="http://schemas.microsoft.com/office/drawing/2014/main" id="{87DAD5A4-0BA0-1442-83D7-B152C5CF51A7}"/>
                </a:ext>
              </a:extLst>
            </p:cNvPr>
            <p:cNvSpPr/>
            <p:nvPr/>
          </p:nvSpPr>
          <p:spPr>
            <a:xfrm>
              <a:off x="1289050" y="0"/>
              <a:ext cx="457200" cy="320040"/>
            </a:xfrm>
            <a:prstGeom prst="roundRect">
              <a:avLst/>
            </a:prstGeom>
            <a:solidFill>
              <a:schemeClr val="accent4">
                <a:lumMod val="40000"/>
                <a:lumOff val="6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3" name="TextBox 1">
              <a:extLst>
                <a:ext uri="{FF2B5EF4-FFF2-40B4-BE49-F238E27FC236}">
                  <a16:creationId xmlns:a16="http://schemas.microsoft.com/office/drawing/2014/main" id="{FAB1ADFC-3521-9047-BEDB-1EFAA9534DFB}"/>
                </a:ext>
              </a:extLst>
            </p:cNvPr>
            <p:cNvSpPr txBox="1"/>
            <p:nvPr/>
          </p:nvSpPr>
          <p:spPr>
            <a:xfrm>
              <a:off x="1771650"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1</a:t>
              </a:r>
            </a:p>
          </p:txBody>
        </p:sp>
        <p:sp>
          <p:nvSpPr>
            <p:cNvPr id="114" name="TextBox 40">
              <a:extLst>
                <a:ext uri="{FF2B5EF4-FFF2-40B4-BE49-F238E27FC236}">
                  <a16:creationId xmlns:a16="http://schemas.microsoft.com/office/drawing/2014/main" id="{B7B4AAB0-CEFF-8142-803B-B719C87FA0B7}"/>
                </a:ext>
              </a:extLst>
            </p:cNvPr>
            <p:cNvSpPr txBox="1"/>
            <p:nvPr/>
          </p:nvSpPr>
          <p:spPr>
            <a:xfrm>
              <a:off x="69701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4</a:t>
              </a:r>
            </a:p>
          </p:txBody>
        </p:sp>
        <p:sp>
          <p:nvSpPr>
            <p:cNvPr id="115" name="TextBox 41">
              <a:extLst>
                <a:ext uri="{FF2B5EF4-FFF2-40B4-BE49-F238E27FC236}">
                  <a16:creationId xmlns:a16="http://schemas.microsoft.com/office/drawing/2014/main" id="{7559C27F-7953-2C40-A6F0-B45DFEEFDAFB}"/>
                </a:ext>
              </a:extLst>
            </p:cNvPr>
            <p:cNvSpPr txBox="1"/>
            <p:nvPr/>
          </p:nvSpPr>
          <p:spPr>
            <a:xfrm>
              <a:off x="35030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2</a:t>
              </a:r>
            </a:p>
          </p:txBody>
        </p:sp>
        <p:sp>
          <p:nvSpPr>
            <p:cNvPr id="116" name="TextBox 43">
              <a:extLst>
                <a:ext uri="{FF2B5EF4-FFF2-40B4-BE49-F238E27FC236}">
                  <a16:creationId xmlns:a16="http://schemas.microsoft.com/office/drawing/2014/main" id="{64C944A2-3290-0341-90F8-2EC6ADD61718}"/>
                </a:ext>
              </a:extLst>
            </p:cNvPr>
            <p:cNvSpPr txBox="1"/>
            <p:nvPr/>
          </p:nvSpPr>
          <p:spPr>
            <a:xfrm>
              <a:off x="5234517"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3</a:t>
              </a:r>
            </a:p>
          </p:txBody>
        </p:sp>
      </p:grpSp>
      <p:sp>
        <p:nvSpPr>
          <p:cNvPr id="108" name="TextBox 45">
            <a:extLst>
              <a:ext uri="{FF2B5EF4-FFF2-40B4-BE49-F238E27FC236}">
                <a16:creationId xmlns:a16="http://schemas.microsoft.com/office/drawing/2014/main" id="{99DD3121-0EE1-E943-858A-E82D2900DCA7}"/>
              </a:ext>
            </a:extLst>
          </p:cNvPr>
          <p:cNvSpPr txBox="1"/>
          <p:nvPr/>
        </p:nvSpPr>
        <p:spPr>
          <a:xfrm>
            <a:off x="991210" y="1096492"/>
            <a:ext cx="1211742" cy="31239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latin typeface="Century Gothic" panose="020B0502020202020204" pitchFamily="34" charset="0"/>
              </a:rPr>
              <a:t>STREAM KEY</a:t>
            </a:r>
          </a:p>
        </p:txBody>
      </p:sp>
      <p:grpSp>
        <p:nvGrpSpPr>
          <p:cNvPr id="117" name="Group 116">
            <a:extLst>
              <a:ext uri="{FF2B5EF4-FFF2-40B4-BE49-F238E27FC236}">
                <a16:creationId xmlns:a16="http://schemas.microsoft.com/office/drawing/2014/main" id="{633BFDEF-B38D-2940-A4EE-BA4BCBE37F69}"/>
              </a:ext>
            </a:extLst>
          </p:cNvPr>
          <p:cNvGrpSpPr/>
          <p:nvPr/>
        </p:nvGrpSpPr>
        <p:grpSpPr>
          <a:xfrm>
            <a:off x="8119858" y="1643489"/>
            <a:ext cx="1760982" cy="4572000"/>
            <a:chOff x="10201566" y="8271934"/>
            <a:chExt cx="1760982" cy="7158104"/>
          </a:xfrm>
        </p:grpSpPr>
        <p:cxnSp>
          <p:nvCxnSpPr>
            <p:cNvPr id="118" name="Straight Connector 117">
              <a:extLst>
                <a:ext uri="{FF2B5EF4-FFF2-40B4-BE49-F238E27FC236}">
                  <a16:creationId xmlns:a16="http://schemas.microsoft.com/office/drawing/2014/main" id="{0962BB31-42E1-9D4E-8FCE-637F0A962BE5}"/>
                </a:ext>
              </a:extLst>
            </p:cNvPr>
            <p:cNvCxnSpPr/>
            <p:nvPr/>
          </p:nvCxnSpPr>
          <p:spPr>
            <a:xfrm>
              <a:off x="10201566" y="8271934"/>
              <a:ext cx="0" cy="7158104"/>
            </a:xfrm>
            <a:prstGeom prst="line">
              <a:avLst/>
            </a:prstGeom>
            <a:ln w="34925" cap="rnd">
              <a:solidFill>
                <a:schemeClr val="bg1">
                  <a:lumMod val="50000"/>
                </a:schemeClr>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19" name="Display 118">
              <a:extLst>
                <a:ext uri="{FF2B5EF4-FFF2-40B4-BE49-F238E27FC236}">
                  <a16:creationId xmlns:a16="http://schemas.microsoft.com/office/drawing/2014/main" id="{AEB49B0A-51CA-4848-9BF9-263285577847}"/>
                </a:ext>
              </a:extLst>
            </p:cNvPr>
            <p:cNvSpPr/>
            <p:nvPr/>
          </p:nvSpPr>
          <p:spPr>
            <a:xfrm>
              <a:off x="10214260" y="10145491"/>
              <a:ext cx="1748288" cy="979884"/>
            </a:xfrm>
            <a:prstGeom prst="flowChartDisplay">
              <a:avLst/>
            </a:prstGeom>
            <a:solidFill>
              <a:schemeClr val="bg1">
                <a:lumMod val="95000"/>
              </a:schemeClr>
            </a:solidFill>
            <a:scene3d>
              <a:camera prst="orthographicFront"/>
              <a:lightRig rig="threePt" dir="t"/>
            </a:scene3d>
            <a:sp3d>
              <a:bevelT w="57150" h="38100"/>
            </a:sp3d>
          </p:spPr>
          <p:style>
            <a:lnRef idx="0">
              <a:schemeClr val="dk1"/>
            </a:lnRef>
            <a:fillRef idx="3">
              <a:schemeClr val="dk1"/>
            </a:fillRef>
            <a:effectRef idx="3">
              <a:schemeClr val="dk1"/>
            </a:effectRef>
            <a:fontRef idx="minor">
              <a:schemeClr val="lt1"/>
            </a:fontRef>
          </p:style>
          <p:txBody>
            <a:bodyPr wrap="square" lIns="9144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tx1"/>
                  </a:solidFill>
                  <a:latin typeface="Century Gothic" panose="020B0502020202020204" pitchFamily="34" charset="0"/>
                </a:rPr>
                <a:t>MILESTONE</a:t>
              </a:r>
            </a:p>
            <a:p>
              <a:pPr algn="ctr"/>
              <a:r>
                <a:rPr lang="en-US" sz="1200" b="1" dirty="0">
                  <a:solidFill>
                    <a:schemeClr val="tx1"/>
                  </a:solidFill>
                  <a:latin typeface="Century Gothic" panose="020B0502020202020204" pitchFamily="34" charset="0"/>
                </a:rPr>
                <a:t>May 27th</a:t>
              </a:r>
              <a:endParaRPr lang="en-US" sz="1200" b="1" dirty="0">
                <a:solidFill>
                  <a:schemeClr val="bg1"/>
                </a:solidFill>
                <a:latin typeface="Century Gothic" panose="020B0502020202020204" pitchFamily="34" charset="0"/>
              </a:endParaRPr>
            </a:p>
          </p:txBody>
        </p:sp>
      </p:grpSp>
      <p:sp>
        <p:nvSpPr>
          <p:cNvPr id="5" name="TextBox 4">
            <a:extLst>
              <a:ext uri="{FF2B5EF4-FFF2-40B4-BE49-F238E27FC236}">
                <a16:creationId xmlns:a16="http://schemas.microsoft.com/office/drawing/2014/main" id="{F88B733C-E0C3-EEC4-425B-39419CFB52C6}"/>
              </a:ext>
            </a:extLst>
          </p:cNvPr>
          <p:cNvSpPr txBox="1"/>
          <p:nvPr/>
        </p:nvSpPr>
        <p:spPr>
          <a:xfrm>
            <a:off x="106131" y="197014"/>
            <a:ext cx="6096000" cy="584775"/>
          </a:xfrm>
          <a:prstGeom prst="rect">
            <a:avLst/>
          </a:prstGeom>
          <a:noFill/>
        </p:spPr>
        <p:txBody>
          <a:bodyPr wrap="square">
            <a:spAutoFit/>
          </a:bodyPr>
          <a:lstStyle/>
          <a:p>
            <a:r>
              <a:rPr lang="en-US" sz="3200" dirty="0">
                <a:solidFill>
                  <a:schemeClr val="accent5">
                    <a:lumMod val="75000"/>
                  </a:schemeClr>
                </a:solidFill>
                <a:latin typeface="Century Gothic" panose="020B0502020202020204" pitchFamily="34" charset="0"/>
              </a:rPr>
              <a:t>EXAMPLE TEMPLATE</a:t>
            </a:r>
          </a:p>
        </p:txBody>
      </p:sp>
    </p:spTree>
    <p:extLst>
      <p:ext uri="{BB962C8B-B14F-4D97-AF65-F5344CB8AC3E}">
        <p14:creationId xmlns:p14="http://schemas.microsoft.com/office/powerpoint/2010/main" val="150858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0" y="6477000"/>
            <a:ext cx="11747240"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AGILE PROJECT STATUS REPORT POWERPOINT PRESENTATION</a:t>
            </a:r>
          </a:p>
        </p:txBody>
      </p:sp>
      <p:graphicFrame>
        <p:nvGraphicFramePr>
          <p:cNvPr id="3" name="Table 2">
            <a:extLst>
              <a:ext uri="{FF2B5EF4-FFF2-40B4-BE49-F238E27FC236}">
                <a16:creationId xmlns:a16="http://schemas.microsoft.com/office/drawing/2014/main" id="{C3E2DC83-8454-9748-944C-CAD0373FC21C}"/>
              </a:ext>
            </a:extLst>
          </p:cNvPr>
          <p:cNvGraphicFramePr>
            <a:graphicFrameLocks noGrp="1"/>
          </p:cNvGraphicFramePr>
          <p:nvPr>
            <p:extLst>
              <p:ext uri="{D42A27DB-BD31-4B8C-83A1-F6EECF244321}">
                <p14:modId xmlns:p14="http://schemas.microsoft.com/office/powerpoint/2010/main" val="721808663"/>
              </p:ext>
            </p:extLst>
          </p:nvPr>
        </p:nvGraphicFramePr>
        <p:xfrm>
          <a:off x="221972" y="1537993"/>
          <a:ext cx="11744062" cy="4604393"/>
        </p:xfrm>
        <a:graphic>
          <a:graphicData uri="http://schemas.openxmlformats.org/drawingml/2006/table">
            <a:tbl>
              <a:tblPr>
                <a:tableStyleId>{5C22544A-7EE6-4342-B048-85BDC9FD1C3A}</a:tableStyleId>
              </a:tblPr>
              <a:tblGrid>
                <a:gridCol w="447321">
                  <a:extLst>
                    <a:ext uri="{9D8B030D-6E8A-4147-A177-3AD203B41FA5}">
                      <a16:colId xmlns:a16="http://schemas.microsoft.com/office/drawing/2014/main" val="655174008"/>
                    </a:ext>
                  </a:extLst>
                </a:gridCol>
                <a:gridCol w="1607323">
                  <a:extLst>
                    <a:ext uri="{9D8B030D-6E8A-4147-A177-3AD203B41FA5}">
                      <a16:colId xmlns:a16="http://schemas.microsoft.com/office/drawing/2014/main" val="379967210"/>
                    </a:ext>
                  </a:extLst>
                </a:gridCol>
                <a:gridCol w="538301">
                  <a:extLst>
                    <a:ext uri="{9D8B030D-6E8A-4147-A177-3AD203B41FA5}">
                      <a16:colId xmlns:a16="http://schemas.microsoft.com/office/drawing/2014/main" val="3975312296"/>
                    </a:ext>
                  </a:extLst>
                </a:gridCol>
                <a:gridCol w="538301">
                  <a:extLst>
                    <a:ext uri="{9D8B030D-6E8A-4147-A177-3AD203B41FA5}">
                      <a16:colId xmlns:a16="http://schemas.microsoft.com/office/drawing/2014/main" val="3915670230"/>
                    </a:ext>
                  </a:extLst>
                </a:gridCol>
                <a:gridCol w="538301">
                  <a:extLst>
                    <a:ext uri="{9D8B030D-6E8A-4147-A177-3AD203B41FA5}">
                      <a16:colId xmlns:a16="http://schemas.microsoft.com/office/drawing/2014/main" val="4225603956"/>
                    </a:ext>
                  </a:extLst>
                </a:gridCol>
                <a:gridCol w="538301">
                  <a:extLst>
                    <a:ext uri="{9D8B030D-6E8A-4147-A177-3AD203B41FA5}">
                      <a16:colId xmlns:a16="http://schemas.microsoft.com/office/drawing/2014/main" val="1517423547"/>
                    </a:ext>
                  </a:extLst>
                </a:gridCol>
                <a:gridCol w="538301">
                  <a:extLst>
                    <a:ext uri="{9D8B030D-6E8A-4147-A177-3AD203B41FA5}">
                      <a16:colId xmlns:a16="http://schemas.microsoft.com/office/drawing/2014/main" val="2226319780"/>
                    </a:ext>
                  </a:extLst>
                </a:gridCol>
                <a:gridCol w="538301">
                  <a:extLst>
                    <a:ext uri="{9D8B030D-6E8A-4147-A177-3AD203B41FA5}">
                      <a16:colId xmlns:a16="http://schemas.microsoft.com/office/drawing/2014/main" val="1099638921"/>
                    </a:ext>
                  </a:extLst>
                </a:gridCol>
                <a:gridCol w="538301">
                  <a:extLst>
                    <a:ext uri="{9D8B030D-6E8A-4147-A177-3AD203B41FA5}">
                      <a16:colId xmlns:a16="http://schemas.microsoft.com/office/drawing/2014/main" val="2273876770"/>
                    </a:ext>
                  </a:extLst>
                </a:gridCol>
                <a:gridCol w="538301">
                  <a:extLst>
                    <a:ext uri="{9D8B030D-6E8A-4147-A177-3AD203B41FA5}">
                      <a16:colId xmlns:a16="http://schemas.microsoft.com/office/drawing/2014/main" val="547077787"/>
                    </a:ext>
                  </a:extLst>
                </a:gridCol>
                <a:gridCol w="538301">
                  <a:extLst>
                    <a:ext uri="{9D8B030D-6E8A-4147-A177-3AD203B41FA5}">
                      <a16:colId xmlns:a16="http://schemas.microsoft.com/office/drawing/2014/main" val="2360780514"/>
                    </a:ext>
                  </a:extLst>
                </a:gridCol>
                <a:gridCol w="538301">
                  <a:extLst>
                    <a:ext uri="{9D8B030D-6E8A-4147-A177-3AD203B41FA5}">
                      <a16:colId xmlns:a16="http://schemas.microsoft.com/office/drawing/2014/main" val="45168858"/>
                    </a:ext>
                  </a:extLst>
                </a:gridCol>
                <a:gridCol w="538301">
                  <a:extLst>
                    <a:ext uri="{9D8B030D-6E8A-4147-A177-3AD203B41FA5}">
                      <a16:colId xmlns:a16="http://schemas.microsoft.com/office/drawing/2014/main" val="3859976741"/>
                    </a:ext>
                  </a:extLst>
                </a:gridCol>
                <a:gridCol w="538301">
                  <a:extLst>
                    <a:ext uri="{9D8B030D-6E8A-4147-A177-3AD203B41FA5}">
                      <a16:colId xmlns:a16="http://schemas.microsoft.com/office/drawing/2014/main" val="40770523"/>
                    </a:ext>
                  </a:extLst>
                </a:gridCol>
                <a:gridCol w="538301">
                  <a:extLst>
                    <a:ext uri="{9D8B030D-6E8A-4147-A177-3AD203B41FA5}">
                      <a16:colId xmlns:a16="http://schemas.microsoft.com/office/drawing/2014/main" val="3459679726"/>
                    </a:ext>
                  </a:extLst>
                </a:gridCol>
                <a:gridCol w="538301">
                  <a:extLst>
                    <a:ext uri="{9D8B030D-6E8A-4147-A177-3AD203B41FA5}">
                      <a16:colId xmlns:a16="http://schemas.microsoft.com/office/drawing/2014/main" val="4047575968"/>
                    </a:ext>
                  </a:extLst>
                </a:gridCol>
                <a:gridCol w="538301">
                  <a:extLst>
                    <a:ext uri="{9D8B030D-6E8A-4147-A177-3AD203B41FA5}">
                      <a16:colId xmlns:a16="http://schemas.microsoft.com/office/drawing/2014/main" val="1522727625"/>
                    </a:ext>
                  </a:extLst>
                </a:gridCol>
                <a:gridCol w="538301">
                  <a:extLst>
                    <a:ext uri="{9D8B030D-6E8A-4147-A177-3AD203B41FA5}">
                      <a16:colId xmlns:a16="http://schemas.microsoft.com/office/drawing/2014/main" val="3559668543"/>
                    </a:ext>
                  </a:extLst>
                </a:gridCol>
                <a:gridCol w="538301">
                  <a:extLst>
                    <a:ext uri="{9D8B030D-6E8A-4147-A177-3AD203B41FA5}">
                      <a16:colId xmlns:a16="http://schemas.microsoft.com/office/drawing/2014/main" val="3563266421"/>
                    </a:ext>
                  </a:extLst>
                </a:gridCol>
                <a:gridCol w="538301">
                  <a:extLst>
                    <a:ext uri="{9D8B030D-6E8A-4147-A177-3AD203B41FA5}">
                      <a16:colId xmlns:a16="http://schemas.microsoft.com/office/drawing/2014/main" val="1965671004"/>
                    </a:ext>
                  </a:extLst>
                </a:gridCol>
              </a:tblGrid>
              <a:tr h="295153">
                <a:tc>
                  <a:txBody>
                    <a:bodyPr/>
                    <a:lstStyle/>
                    <a:p>
                      <a:pPr algn="l" fontAlgn="b"/>
                      <a:endParaRPr lang="en-US" sz="700" b="0" i="0" u="none" strike="noStrike">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l" fontAlgn="ctr"/>
                      <a:r>
                        <a:rPr lang="en-US" sz="1050" u="none" strike="noStrike" dirty="0">
                          <a:effectLst/>
                          <a:latin typeface="Century Gothic" panose="020B0502020202020204" pitchFamily="34" charset="0"/>
                        </a:rPr>
                        <a:t>20XX - Q3 </a:t>
                      </a:r>
                      <a:endParaRPr lang="en-US" sz="1050" b="0" i="0" u="none" strike="noStrike" dirty="0">
                        <a:solidFill>
                          <a:srgbClr val="000000"/>
                        </a:solidFill>
                        <a:effectLst/>
                        <a:latin typeface="Century Gothic" panose="020B0502020202020204" pitchFamily="34" charset="0"/>
                      </a:endParaRP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fontAlgn="ctr"/>
                      <a:r>
                        <a:rPr lang="en-US" sz="1050" u="none" strike="noStrike" dirty="0">
                          <a:effectLst/>
                          <a:latin typeface="Century Gothic" panose="020B0502020202020204" pitchFamily="34" charset="0"/>
                        </a:rPr>
                        <a:t>20XX - Q4</a:t>
                      </a:r>
                      <a:endParaRPr lang="en-US" sz="1050" b="0" i="0" u="none" strike="noStrike" dirty="0">
                        <a:solidFill>
                          <a:srgbClr val="000000"/>
                        </a:solidFill>
                        <a:effectLst/>
                        <a:latin typeface="Century Gothic" panose="020B0502020202020204" pitchFamily="34" charset="0"/>
                      </a:endParaRP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fontAlgn="ctr"/>
                      <a:r>
                        <a:rPr lang="en-US" sz="1050" u="none" strike="noStrike" dirty="0">
                          <a:effectLst/>
                          <a:latin typeface="Century Gothic" panose="020B0502020202020204" pitchFamily="34" charset="0"/>
                        </a:rPr>
                        <a:t>20XX - Q1</a:t>
                      </a:r>
                      <a:endParaRPr lang="en-US" sz="1050" b="0" i="0" u="none" strike="noStrike" dirty="0">
                        <a:solidFill>
                          <a:srgbClr val="000000"/>
                        </a:solidFill>
                        <a:effectLst/>
                        <a:latin typeface="Century Gothic" panose="020B0502020202020204" pitchFamily="34" charset="0"/>
                      </a:endParaRP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fontAlgn="ctr"/>
                      <a:r>
                        <a:rPr lang="en-US" sz="1050" u="none" strike="noStrike" dirty="0">
                          <a:effectLst/>
                          <a:latin typeface="Century Gothic" panose="020B0502020202020204" pitchFamily="34" charset="0"/>
                        </a:rPr>
                        <a:t>20XX - Q2</a:t>
                      </a:r>
                      <a:endParaRPr lang="en-US" sz="1050" b="0" i="0" u="none" strike="noStrike" dirty="0">
                        <a:solidFill>
                          <a:srgbClr val="000000"/>
                        </a:solidFill>
                        <a:effectLst/>
                        <a:latin typeface="Century Gothic" panose="020B0502020202020204" pitchFamily="34" charset="0"/>
                      </a:endParaRP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fontAlgn="ctr"/>
                      <a:r>
                        <a:rPr lang="en-US" sz="1050" u="none" strike="noStrike">
                          <a:effectLst/>
                          <a:latin typeface="Century Gothic" panose="020B0502020202020204" pitchFamily="34" charset="0"/>
                        </a:rPr>
                        <a:t>20XX - Q3</a:t>
                      </a:r>
                      <a:endParaRPr lang="en-US" sz="1050" b="0" i="0" u="none" strike="noStrike">
                        <a:solidFill>
                          <a:srgbClr val="000000"/>
                        </a:solidFill>
                        <a:effectLst/>
                        <a:latin typeface="Century Gothic" panose="020B0502020202020204" pitchFamily="34" charset="0"/>
                      </a:endParaRP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fontAlgn="ctr"/>
                      <a:r>
                        <a:rPr lang="en-US" sz="1050" u="none" strike="noStrike" dirty="0">
                          <a:effectLst/>
                          <a:latin typeface="Century Gothic" panose="020B0502020202020204" pitchFamily="34" charset="0"/>
                        </a:rPr>
                        <a:t>20XX - Q4</a:t>
                      </a:r>
                      <a:endParaRPr lang="en-US" sz="1050" b="0" i="0" u="none" strike="noStrike" dirty="0">
                        <a:solidFill>
                          <a:srgbClr val="000000"/>
                        </a:solidFill>
                        <a:effectLst/>
                        <a:latin typeface="Century Gothic" panose="020B0502020202020204" pitchFamily="34" charset="0"/>
                      </a:endParaRP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1655693"/>
                  </a:ext>
                </a:extLst>
              </a:tr>
              <a:tr h="413215">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b">
                    <a:lnL w="12700" cmpd="sng">
                      <a:noFill/>
                    </a:lnL>
                    <a:lnR w="6350" cap="flat" cmpd="sng" algn="ctr">
                      <a:solidFill>
                        <a:schemeClr val="bg1">
                          <a:lumMod val="75000"/>
                        </a:schemeClr>
                      </a:solidFill>
                      <a:prstDash val="solid"/>
                      <a:round/>
                      <a:headEnd type="none" w="med" len="med"/>
                      <a:tailEnd type="none" w="med" len="med"/>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u="none" strike="noStrike" dirty="0">
                          <a:effectLst/>
                          <a:latin typeface="Century Gothic" panose="020B0502020202020204" pitchFamily="34" charset="0"/>
                        </a:rPr>
                        <a:t>JUL</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AUG</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SEPT</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OCT</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NOV</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DEC</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JAN</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FEB</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MAR</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APR</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MAY</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JUN</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JUL</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AUG</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SEPT</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900" u="none" strike="noStrike" dirty="0">
                          <a:effectLst/>
                          <a:latin typeface="Century Gothic" panose="020B0502020202020204" pitchFamily="34" charset="0"/>
                        </a:rPr>
                        <a:t>OCT</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NOV</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u="none" strike="noStrike" dirty="0">
                          <a:effectLst/>
                          <a:latin typeface="Century Gothic" panose="020B0502020202020204" pitchFamily="34" charset="0"/>
                        </a:rPr>
                        <a:t>DEC</a:t>
                      </a:r>
                      <a:endParaRPr lang="en-US" sz="9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13289089"/>
                  </a:ext>
                </a:extLst>
              </a:tr>
              <a:tr h="259735">
                <a:tc rowSpan="8">
                  <a:txBody>
                    <a:bodyPr/>
                    <a:lstStyle/>
                    <a:p>
                      <a:pPr algn="ctr" fontAlgn="ctr"/>
                      <a:r>
                        <a:rPr lang="en-US" sz="1000" u="none" strike="noStrike" dirty="0">
                          <a:effectLst/>
                          <a:latin typeface="Century Gothic" panose="020B0502020202020204" pitchFamily="34" charset="0"/>
                        </a:rPr>
                        <a:t>USER EXPERIENCE</a:t>
                      </a:r>
                      <a:endParaRPr lang="en-US" sz="1000" b="0" i="0" u="none" strike="noStrike" dirty="0">
                        <a:solidFill>
                          <a:srgbClr val="000000"/>
                        </a:solidFill>
                        <a:effectLst/>
                        <a:latin typeface="Century Gothic" panose="020B0502020202020204" pitchFamily="34" charset="0"/>
                      </a:endParaRPr>
                    </a:p>
                  </a:txBody>
                  <a:tcPr marL="6817" marR="6817" marT="6817" marB="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n-US" sz="1050" b="0" i="0" u="none" strike="noStrike" dirty="0">
                          <a:solidFill>
                            <a:srgbClr val="000000"/>
                          </a:solidFill>
                          <a:effectLst/>
                          <a:latin typeface="Century Gothic" panose="020B0502020202020204" pitchFamily="34" charset="0"/>
                        </a:rPr>
                        <a:t>Wireframe</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3598771"/>
                  </a:ext>
                </a:extLst>
              </a:tr>
              <a:tr h="259735">
                <a:tc vMerge="1">
                  <a:txBody>
                    <a:bodyPr/>
                    <a:lstStyle/>
                    <a:p>
                      <a:endParaRPr lang="en-US"/>
                    </a:p>
                  </a:txBody>
                  <a:tcPr/>
                </a:tc>
                <a:tc>
                  <a:txBody>
                    <a:bodyPr/>
                    <a:lstStyle/>
                    <a:p>
                      <a:pPr algn="l" fontAlgn="ctr"/>
                      <a:r>
                        <a:rPr lang="en-US" sz="1050" b="0" i="0" u="none" strike="noStrike" dirty="0">
                          <a:solidFill>
                            <a:srgbClr val="000000"/>
                          </a:solidFill>
                          <a:effectLst/>
                          <a:latin typeface="Century Gothic" panose="020B0502020202020204" pitchFamily="34" charset="0"/>
                        </a:rPr>
                        <a:t>Style Guide Dev</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1965667"/>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Surface Design</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1957916"/>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UX Templates</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1186892"/>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Feature Design</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077582"/>
                  </a:ext>
                </a:extLst>
              </a:tr>
              <a:tr h="259735">
                <a:tc vMerge="1">
                  <a:txBody>
                    <a:bodyPr/>
                    <a:lstStyle/>
                    <a:p>
                      <a:endParaRPr lang="en-US"/>
                    </a:p>
                  </a:txBody>
                  <a:tcPr/>
                </a:tc>
                <a:tc>
                  <a:txBody>
                    <a:bodyPr/>
                    <a:lstStyle/>
                    <a:p>
                      <a:pPr algn="l" fontAlgn="ctr"/>
                      <a:r>
                        <a:rPr lang="en-US" sz="1050" b="0" i="0" u="none" strike="noStrike">
                          <a:solidFill>
                            <a:srgbClr val="000000"/>
                          </a:solidFill>
                          <a:effectLst/>
                          <a:latin typeface="Century Gothic" panose="020B0502020202020204" pitchFamily="34" charset="0"/>
                        </a:rPr>
                        <a:t>UX Audit</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67483141"/>
                  </a:ext>
                </a:extLst>
              </a:tr>
              <a:tr h="259735">
                <a:tc vMerge="1">
                  <a:txBody>
                    <a:bodyPr/>
                    <a:lstStyle/>
                    <a:p>
                      <a:endParaRPr lang="en-US"/>
                    </a:p>
                  </a:txBody>
                  <a:tcPr/>
                </a:tc>
                <a:tc>
                  <a:txBody>
                    <a:bodyPr/>
                    <a:lstStyle/>
                    <a:p>
                      <a:pPr algn="l" fontAlgn="ctr"/>
                      <a:r>
                        <a:rPr lang="en-US" sz="1050" b="0" i="0" u="none" strike="noStrike" dirty="0">
                          <a:solidFill>
                            <a:srgbClr val="000000"/>
                          </a:solidFill>
                          <a:effectLst/>
                          <a:latin typeface="Century Gothic" panose="020B0502020202020204" pitchFamily="34" charset="0"/>
                        </a:rPr>
                        <a:t>Site Test</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7175176"/>
                  </a:ext>
                </a:extLst>
              </a:tr>
              <a:tr h="259735">
                <a:tc vMerge="1">
                  <a:txBody>
                    <a:bodyPr/>
                    <a:lstStyle/>
                    <a:p>
                      <a:endParaRPr lang="en-US"/>
                    </a:p>
                  </a:txBody>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4402746"/>
                  </a:ext>
                </a:extLst>
              </a:tr>
              <a:tr h="259735">
                <a:tc rowSpan="7">
                  <a:txBody>
                    <a:bodyPr/>
                    <a:lstStyle/>
                    <a:p>
                      <a:pPr algn="ctr" fontAlgn="ctr"/>
                      <a:r>
                        <a:rPr lang="en-US" sz="1000" u="none" strike="noStrike" dirty="0">
                          <a:effectLst/>
                          <a:latin typeface="Century Gothic" panose="020B0502020202020204" pitchFamily="34" charset="0"/>
                        </a:rPr>
                        <a:t>QUALITY ASSURANCE</a:t>
                      </a:r>
                      <a:endParaRPr lang="en-US" sz="1000" b="0" i="0" u="none" strike="noStrike" dirty="0">
                        <a:solidFill>
                          <a:srgbClr val="000000"/>
                        </a:solidFill>
                        <a:effectLst/>
                        <a:latin typeface="Century Gothic" panose="020B0502020202020204" pitchFamily="34" charset="0"/>
                      </a:endParaRPr>
                    </a:p>
                  </a:txBody>
                  <a:tcPr marL="6817" marR="6817" marT="6817" marB="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n-US" sz="1100" b="0" i="0" u="none" strike="noStrike" dirty="0">
                          <a:solidFill>
                            <a:srgbClr val="000000"/>
                          </a:solidFill>
                          <a:effectLst/>
                          <a:latin typeface="Century Gothic" panose="020B0502020202020204" pitchFamily="34" charset="0"/>
                        </a:rPr>
                        <a:t>Preview Testing</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4162884"/>
                  </a:ext>
                </a:extLst>
              </a:tr>
              <a:tr h="25973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Quality Assurance</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61387048"/>
                  </a:ext>
                </a:extLst>
              </a:tr>
              <a:tr h="25973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Metrics</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86859347"/>
                  </a:ext>
                </a:extLst>
              </a:tr>
              <a:tr h="25973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Variance Testing</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74451669"/>
                  </a:ext>
                </a:extLst>
              </a:tr>
              <a:tr h="259735">
                <a:tc vMerge="1">
                  <a:txBody>
                    <a:bodyPr/>
                    <a:lstStyle/>
                    <a:p>
                      <a:endParaRPr lang="en-US"/>
                    </a:p>
                  </a:txBody>
                  <a:tcPr/>
                </a:tc>
                <a:tc>
                  <a:txBody>
                    <a:bodyPr/>
                    <a:lstStyle/>
                    <a:p>
                      <a:pPr algn="l" fontAlgn="ctr"/>
                      <a:r>
                        <a:rPr lang="en-US" sz="1100" b="0" i="0" u="none" strike="noStrike" dirty="0">
                          <a:solidFill>
                            <a:srgbClr val="000000"/>
                          </a:solidFill>
                          <a:effectLst/>
                          <a:latin typeface="Century Gothic" panose="020B0502020202020204" pitchFamily="34" charset="0"/>
                        </a:rPr>
                        <a:t>User Accept Test</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2352480"/>
                  </a:ext>
                </a:extLst>
              </a:tr>
              <a:tr h="259735">
                <a:tc vMerge="1">
                  <a:txBody>
                    <a:bodyPr/>
                    <a:lstStyle/>
                    <a:p>
                      <a:endParaRPr lang="en-US"/>
                    </a:p>
                  </a:txBody>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8522510"/>
                  </a:ext>
                </a:extLst>
              </a:tr>
              <a:tr h="259735">
                <a:tc vMerge="1">
                  <a:txBody>
                    <a:bodyPr/>
                    <a:lstStyle/>
                    <a:p>
                      <a:endParaRPr lang="en-US"/>
                    </a:p>
                  </a:txBody>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1534890"/>
                  </a:ext>
                </a:extLst>
              </a:tr>
            </a:tbl>
          </a:graphicData>
        </a:graphic>
      </p:graphicFrame>
      <p:grpSp>
        <p:nvGrpSpPr>
          <p:cNvPr id="49" name="Group 48">
            <a:extLst>
              <a:ext uri="{FF2B5EF4-FFF2-40B4-BE49-F238E27FC236}">
                <a16:creationId xmlns:a16="http://schemas.microsoft.com/office/drawing/2014/main" id="{E449F952-D3FB-074F-86F4-345B19964675}"/>
              </a:ext>
            </a:extLst>
          </p:cNvPr>
          <p:cNvGrpSpPr/>
          <p:nvPr/>
        </p:nvGrpSpPr>
        <p:grpSpPr>
          <a:xfrm>
            <a:off x="8119858" y="1643489"/>
            <a:ext cx="1760982" cy="4572000"/>
            <a:chOff x="10201566" y="8271934"/>
            <a:chExt cx="1760982" cy="7158104"/>
          </a:xfrm>
        </p:grpSpPr>
        <p:cxnSp>
          <p:nvCxnSpPr>
            <p:cNvPr id="104" name="Straight Connector 103">
              <a:extLst>
                <a:ext uri="{FF2B5EF4-FFF2-40B4-BE49-F238E27FC236}">
                  <a16:creationId xmlns:a16="http://schemas.microsoft.com/office/drawing/2014/main" id="{A29E293A-2D79-174C-99E2-92B94AF5DE92}"/>
                </a:ext>
              </a:extLst>
            </p:cNvPr>
            <p:cNvCxnSpPr/>
            <p:nvPr/>
          </p:nvCxnSpPr>
          <p:spPr>
            <a:xfrm>
              <a:off x="10201566" y="8271934"/>
              <a:ext cx="0" cy="7158104"/>
            </a:xfrm>
            <a:prstGeom prst="line">
              <a:avLst/>
            </a:prstGeom>
            <a:ln w="34925" cap="rnd">
              <a:solidFill>
                <a:schemeClr val="bg1">
                  <a:lumMod val="50000"/>
                </a:schemeClr>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05" name="Display 104">
              <a:extLst>
                <a:ext uri="{FF2B5EF4-FFF2-40B4-BE49-F238E27FC236}">
                  <a16:creationId xmlns:a16="http://schemas.microsoft.com/office/drawing/2014/main" id="{5B98B656-4C2E-384D-9879-0B6AAA2251F6}"/>
                </a:ext>
              </a:extLst>
            </p:cNvPr>
            <p:cNvSpPr/>
            <p:nvPr/>
          </p:nvSpPr>
          <p:spPr>
            <a:xfrm>
              <a:off x="10214260" y="10145491"/>
              <a:ext cx="1748288" cy="979884"/>
            </a:xfrm>
            <a:prstGeom prst="flowChartDisplay">
              <a:avLst/>
            </a:prstGeom>
            <a:solidFill>
              <a:schemeClr val="bg1">
                <a:lumMod val="95000"/>
              </a:schemeClr>
            </a:solidFill>
            <a:scene3d>
              <a:camera prst="orthographicFront"/>
              <a:lightRig rig="threePt" dir="t"/>
            </a:scene3d>
            <a:sp3d>
              <a:bevelT w="57150" h="38100"/>
            </a:sp3d>
          </p:spPr>
          <p:style>
            <a:lnRef idx="0">
              <a:schemeClr val="dk1"/>
            </a:lnRef>
            <a:fillRef idx="3">
              <a:schemeClr val="dk1"/>
            </a:fillRef>
            <a:effectRef idx="3">
              <a:schemeClr val="dk1"/>
            </a:effectRef>
            <a:fontRef idx="minor">
              <a:schemeClr val="lt1"/>
            </a:fontRef>
          </p:style>
          <p:txBody>
            <a:bodyPr wrap="square" lIns="9144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tx1"/>
                  </a:solidFill>
                  <a:latin typeface="Century Gothic" panose="020B0502020202020204" pitchFamily="34" charset="0"/>
                </a:rPr>
                <a:t>MILESTONE</a:t>
              </a:r>
            </a:p>
            <a:p>
              <a:pPr algn="ctr"/>
              <a:r>
                <a:rPr lang="en-US" sz="1200" b="1" dirty="0">
                  <a:solidFill>
                    <a:schemeClr val="tx1"/>
                  </a:solidFill>
                  <a:latin typeface="Century Gothic" panose="020B0502020202020204" pitchFamily="34" charset="0"/>
                </a:rPr>
                <a:t>May 27th</a:t>
              </a:r>
              <a:endParaRPr lang="en-US" sz="1200" b="1" dirty="0">
                <a:solidFill>
                  <a:schemeClr val="bg1"/>
                </a:solidFill>
                <a:latin typeface="Century Gothic" panose="020B0502020202020204" pitchFamily="34" charset="0"/>
              </a:endParaRPr>
            </a:p>
          </p:txBody>
        </p:sp>
      </p:grpSp>
      <p:grpSp>
        <p:nvGrpSpPr>
          <p:cNvPr id="107" name="Group 106">
            <a:extLst>
              <a:ext uri="{FF2B5EF4-FFF2-40B4-BE49-F238E27FC236}">
                <a16:creationId xmlns:a16="http://schemas.microsoft.com/office/drawing/2014/main" id="{95413781-E14F-CB4D-B86D-8FB03D95B1EF}"/>
              </a:ext>
            </a:extLst>
          </p:cNvPr>
          <p:cNvGrpSpPr/>
          <p:nvPr/>
        </p:nvGrpSpPr>
        <p:grpSpPr>
          <a:xfrm>
            <a:off x="2280260" y="1079307"/>
            <a:ext cx="6582622" cy="320040"/>
            <a:chOff x="1289050" y="0"/>
            <a:chExt cx="6508539" cy="320040"/>
          </a:xfrm>
        </p:grpSpPr>
        <p:sp>
          <p:nvSpPr>
            <p:cNvPr id="109" name="Rounded Rectangle 108">
              <a:extLst>
                <a:ext uri="{FF2B5EF4-FFF2-40B4-BE49-F238E27FC236}">
                  <a16:creationId xmlns:a16="http://schemas.microsoft.com/office/drawing/2014/main" id="{31F90DC4-34A3-A145-AB1A-C09C97CCC7B2}"/>
                </a:ext>
              </a:extLst>
            </p:cNvPr>
            <p:cNvSpPr/>
            <p:nvPr/>
          </p:nvSpPr>
          <p:spPr>
            <a:xfrm>
              <a:off x="6424083" y="0"/>
              <a:ext cx="457200" cy="320040"/>
            </a:xfrm>
            <a:prstGeom prst="roundRect">
              <a:avLst/>
            </a:prstGeom>
            <a:solidFill>
              <a:srgbClr val="C4F8F3"/>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0" name="Rounded Rectangle 109">
              <a:extLst>
                <a:ext uri="{FF2B5EF4-FFF2-40B4-BE49-F238E27FC236}">
                  <a16:creationId xmlns:a16="http://schemas.microsoft.com/office/drawing/2014/main" id="{9828DEEB-9DEC-BC41-BB04-0F725319529E}"/>
                </a:ext>
              </a:extLst>
            </p:cNvPr>
            <p:cNvSpPr/>
            <p:nvPr/>
          </p:nvSpPr>
          <p:spPr>
            <a:xfrm>
              <a:off x="3003550" y="0"/>
              <a:ext cx="452966" cy="320040"/>
            </a:xfrm>
            <a:prstGeom prst="roundRect">
              <a:avLst/>
            </a:prstGeom>
            <a:solidFill>
              <a:schemeClr val="accent4"/>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1" name="Rounded Rectangle 110">
              <a:extLst>
                <a:ext uri="{FF2B5EF4-FFF2-40B4-BE49-F238E27FC236}">
                  <a16:creationId xmlns:a16="http://schemas.microsoft.com/office/drawing/2014/main" id="{6400F283-9CAE-C843-A704-B795FC8E055A}"/>
                </a:ext>
              </a:extLst>
            </p:cNvPr>
            <p:cNvSpPr/>
            <p:nvPr/>
          </p:nvSpPr>
          <p:spPr>
            <a:xfrm>
              <a:off x="4713816" y="0"/>
              <a:ext cx="452967" cy="320040"/>
            </a:xfrm>
            <a:prstGeom prst="roundRect">
              <a:avLst/>
            </a:prstGeom>
            <a:solidFill>
              <a:srgbClr val="ABD2FF"/>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12" name="Rounded Rectangle 111">
              <a:extLst>
                <a:ext uri="{FF2B5EF4-FFF2-40B4-BE49-F238E27FC236}">
                  <a16:creationId xmlns:a16="http://schemas.microsoft.com/office/drawing/2014/main" id="{87DAD5A4-0BA0-1442-83D7-B152C5CF51A7}"/>
                </a:ext>
              </a:extLst>
            </p:cNvPr>
            <p:cNvSpPr/>
            <p:nvPr/>
          </p:nvSpPr>
          <p:spPr>
            <a:xfrm>
              <a:off x="1289050" y="0"/>
              <a:ext cx="457200" cy="320040"/>
            </a:xfrm>
            <a:prstGeom prst="roundRect">
              <a:avLst/>
            </a:prstGeom>
            <a:solidFill>
              <a:schemeClr val="accent4">
                <a:lumMod val="40000"/>
                <a:lumOff val="6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3" name="TextBox 1">
              <a:extLst>
                <a:ext uri="{FF2B5EF4-FFF2-40B4-BE49-F238E27FC236}">
                  <a16:creationId xmlns:a16="http://schemas.microsoft.com/office/drawing/2014/main" id="{FAB1ADFC-3521-9047-BEDB-1EFAA9534DFB}"/>
                </a:ext>
              </a:extLst>
            </p:cNvPr>
            <p:cNvSpPr txBox="1"/>
            <p:nvPr/>
          </p:nvSpPr>
          <p:spPr>
            <a:xfrm>
              <a:off x="1771650"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1</a:t>
              </a:r>
            </a:p>
          </p:txBody>
        </p:sp>
        <p:sp>
          <p:nvSpPr>
            <p:cNvPr id="114" name="TextBox 40">
              <a:extLst>
                <a:ext uri="{FF2B5EF4-FFF2-40B4-BE49-F238E27FC236}">
                  <a16:creationId xmlns:a16="http://schemas.microsoft.com/office/drawing/2014/main" id="{B7B4AAB0-CEFF-8142-803B-B719C87FA0B7}"/>
                </a:ext>
              </a:extLst>
            </p:cNvPr>
            <p:cNvSpPr txBox="1"/>
            <p:nvPr/>
          </p:nvSpPr>
          <p:spPr>
            <a:xfrm>
              <a:off x="69701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4</a:t>
              </a:r>
            </a:p>
          </p:txBody>
        </p:sp>
        <p:sp>
          <p:nvSpPr>
            <p:cNvPr id="115" name="TextBox 41">
              <a:extLst>
                <a:ext uri="{FF2B5EF4-FFF2-40B4-BE49-F238E27FC236}">
                  <a16:creationId xmlns:a16="http://schemas.microsoft.com/office/drawing/2014/main" id="{7559C27F-7953-2C40-A6F0-B45DFEEFDAFB}"/>
                </a:ext>
              </a:extLst>
            </p:cNvPr>
            <p:cNvSpPr txBox="1"/>
            <p:nvPr/>
          </p:nvSpPr>
          <p:spPr>
            <a:xfrm>
              <a:off x="35030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2</a:t>
              </a:r>
            </a:p>
          </p:txBody>
        </p:sp>
        <p:sp>
          <p:nvSpPr>
            <p:cNvPr id="116" name="TextBox 43">
              <a:extLst>
                <a:ext uri="{FF2B5EF4-FFF2-40B4-BE49-F238E27FC236}">
                  <a16:creationId xmlns:a16="http://schemas.microsoft.com/office/drawing/2014/main" id="{64C944A2-3290-0341-90F8-2EC6ADD61718}"/>
                </a:ext>
              </a:extLst>
            </p:cNvPr>
            <p:cNvSpPr txBox="1"/>
            <p:nvPr/>
          </p:nvSpPr>
          <p:spPr>
            <a:xfrm>
              <a:off x="5234517"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3</a:t>
              </a:r>
            </a:p>
          </p:txBody>
        </p:sp>
      </p:grpSp>
      <p:sp>
        <p:nvSpPr>
          <p:cNvPr id="108" name="TextBox 45">
            <a:extLst>
              <a:ext uri="{FF2B5EF4-FFF2-40B4-BE49-F238E27FC236}">
                <a16:creationId xmlns:a16="http://schemas.microsoft.com/office/drawing/2014/main" id="{99DD3121-0EE1-E943-858A-E82D2900DCA7}"/>
              </a:ext>
            </a:extLst>
          </p:cNvPr>
          <p:cNvSpPr txBox="1"/>
          <p:nvPr/>
        </p:nvSpPr>
        <p:spPr>
          <a:xfrm>
            <a:off x="991210" y="1096492"/>
            <a:ext cx="1211742" cy="31239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latin typeface="Century Gothic" panose="020B0502020202020204" pitchFamily="34" charset="0"/>
              </a:rPr>
              <a:t>STREAM KEY</a:t>
            </a:r>
          </a:p>
        </p:txBody>
      </p:sp>
      <p:sp>
        <p:nvSpPr>
          <p:cNvPr id="70" name="Shape 17">
            <a:extLst>
              <a:ext uri="{FF2B5EF4-FFF2-40B4-BE49-F238E27FC236}">
                <a16:creationId xmlns:a16="http://schemas.microsoft.com/office/drawing/2014/main" id="{EC6A7902-9072-1142-B46F-17198A4D1B0C}"/>
              </a:ext>
            </a:extLst>
          </p:cNvPr>
          <p:cNvSpPr/>
          <p:nvPr/>
        </p:nvSpPr>
        <p:spPr>
          <a:xfrm>
            <a:off x="2311153" y="2538315"/>
            <a:ext cx="914400" cy="210380"/>
          </a:xfrm>
          <a:prstGeom prst="roundRect">
            <a:avLst>
              <a:gd name="adj" fmla="val 16667"/>
            </a:avLst>
          </a:prstGeom>
          <a:solidFill>
            <a:schemeClr val="accent4"/>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71" name="Shape 18">
            <a:extLst>
              <a:ext uri="{FF2B5EF4-FFF2-40B4-BE49-F238E27FC236}">
                <a16:creationId xmlns:a16="http://schemas.microsoft.com/office/drawing/2014/main" id="{91BEB173-B14C-154D-B16E-21A548D2D7D7}"/>
              </a:ext>
            </a:extLst>
          </p:cNvPr>
          <p:cNvSpPr/>
          <p:nvPr/>
        </p:nvSpPr>
        <p:spPr>
          <a:xfrm>
            <a:off x="2311153" y="2798368"/>
            <a:ext cx="914400" cy="210380"/>
          </a:xfrm>
          <a:prstGeom prst="roundRect">
            <a:avLst>
              <a:gd name="adj" fmla="val 16667"/>
            </a:avLst>
          </a:prstGeom>
          <a:solidFill>
            <a:srgbClr val="ABD2FF"/>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72" name="Shape 19">
            <a:extLst>
              <a:ext uri="{FF2B5EF4-FFF2-40B4-BE49-F238E27FC236}">
                <a16:creationId xmlns:a16="http://schemas.microsoft.com/office/drawing/2014/main" id="{D63ADE92-07BF-6745-98A7-006E5C321AA5}"/>
              </a:ext>
            </a:extLst>
          </p:cNvPr>
          <p:cNvSpPr/>
          <p:nvPr/>
        </p:nvSpPr>
        <p:spPr>
          <a:xfrm>
            <a:off x="2311153" y="3312631"/>
            <a:ext cx="914400"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73" name="Shape 21">
            <a:extLst>
              <a:ext uri="{FF2B5EF4-FFF2-40B4-BE49-F238E27FC236}">
                <a16:creationId xmlns:a16="http://schemas.microsoft.com/office/drawing/2014/main" id="{05AB6692-C1F4-B24F-904B-7D192CD26E2D}"/>
              </a:ext>
            </a:extLst>
          </p:cNvPr>
          <p:cNvSpPr/>
          <p:nvPr/>
        </p:nvSpPr>
        <p:spPr>
          <a:xfrm>
            <a:off x="2311153" y="3052577"/>
            <a:ext cx="914400"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74" name="Shape 23">
            <a:extLst>
              <a:ext uri="{FF2B5EF4-FFF2-40B4-BE49-F238E27FC236}">
                <a16:creationId xmlns:a16="http://schemas.microsoft.com/office/drawing/2014/main" id="{99E5773D-5AA7-0642-A82D-C4ABDC605014}"/>
              </a:ext>
            </a:extLst>
          </p:cNvPr>
          <p:cNvSpPr/>
          <p:nvPr/>
        </p:nvSpPr>
        <p:spPr>
          <a:xfrm>
            <a:off x="2311153" y="2281184"/>
            <a:ext cx="914400" cy="210380"/>
          </a:xfrm>
          <a:prstGeom prst="roundRect">
            <a:avLst>
              <a:gd name="adj" fmla="val 16667"/>
            </a:avLst>
          </a:prstGeom>
          <a:solidFill>
            <a:schemeClr val="accent4">
              <a:lumMod val="40000"/>
              <a:lumOff val="60000"/>
            </a:schemeClr>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75" name="Shape 22">
            <a:extLst>
              <a:ext uri="{FF2B5EF4-FFF2-40B4-BE49-F238E27FC236}">
                <a16:creationId xmlns:a16="http://schemas.microsoft.com/office/drawing/2014/main" id="{5B040849-91BA-4C47-92F8-E3942C6DAE8D}"/>
              </a:ext>
            </a:extLst>
          </p:cNvPr>
          <p:cNvSpPr/>
          <p:nvPr/>
        </p:nvSpPr>
        <p:spPr>
          <a:xfrm>
            <a:off x="2311153" y="3566840"/>
            <a:ext cx="914400"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76" name="Shape 17">
            <a:extLst>
              <a:ext uri="{FF2B5EF4-FFF2-40B4-BE49-F238E27FC236}">
                <a16:creationId xmlns:a16="http://schemas.microsoft.com/office/drawing/2014/main" id="{04C3B766-618D-D64B-9B41-4670D0321B4B}"/>
              </a:ext>
            </a:extLst>
          </p:cNvPr>
          <p:cNvSpPr/>
          <p:nvPr/>
        </p:nvSpPr>
        <p:spPr>
          <a:xfrm>
            <a:off x="2311153" y="4081102"/>
            <a:ext cx="914400" cy="210380"/>
          </a:xfrm>
          <a:prstGeom prst="roundRect">
            <a:avLst>
              <a:gd name="adj" fmla="val 16667"/>
            </a:avLst>
          </a:prstGeom>
          <a:solidFill>
            <a:srgbClr val="C4F8F3"/>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77" name="Shape 18">
            <a:extLst>
              <a:ext uri="{FF2B5EF4-FFF2-40B4-BE49-F238E27FC236}">
                <a16:creationId xmlns:a16="http://schemas.microsoft.com/office/drawing/2014/main" id="{9D7FC776-E7FA-9F42-BDE7-954E471C0B32}"/>
              </a:ext>
            </a:extLst>
          </p:cNvPr>
          <p:cNvSpPr/>
          <p:nvPr/>
        </p:nvSpPr>
        <p:spPr>
          <a:xfrm>
            <a:off x="2311153" y="4341156"/>
            <a:ext cx="914400"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78" name="Shape 19">
            <a:extLst>
              <a:ext uri="{FF2B5EF4-FFF2-40B4-BE49-F238E27FC236}">
                <a16:creationId xmlns:a16="http://schemas.microsoft.com/office/drawing/2014/main" id="{927E48AE-B570-2141-9CC3-0ED5CF920BBD}"/>
              </a:ext>
            </a:extLst>
          </p:cNvPr>
          <p:cNvSpPr/>
          <p:nvPr/>
        </p:nvSpPr>
        <p:spPr>
          <a:xfrm>
            <a:off x="2311153" y="4855418"/>
            <a:ext cx="914400" cy="210380"/>
          </a:xfrm>
          <a:prstGeom prst="roundRect">
            <a:avLst>
              <a:gd name="adj" fmla="val 16667"/>
            </a:avLst>
          </a:prstGeom>
          <a:solidFill>
            <a:srgbClr val="ABD2FF"/>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79" name="Shape 21">
            <a:extLst>
              <a:ext uri="{FF2B5EF4-FFF2-40B4-BE49-F238E27FC236}">
                <a16:creationId xmlns:a16="http://schemas.microsoft.com/office/drawing/2014/main" id="{3AA61EC1-5A8B-6049-8AF3-252521BE1972}"/>
              </a:ext>
            </a:extLst>
          </p:cNvPr>
          <p:cNvSpPr/>
          <p:nvPr/>
        </p:nvSpPr>
        <p:spPr>
          <a:xfrm>
            <a:off x="2311153" y="4595365"/>
            <a:ext cx="914400"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80" name="Shape 23">
            <a:extLst>
              <a:ext uri="{FF2B5EF4-FFF2-40B4-BE49-F238E27FC236}">
                <a16:creationId xmlns:a16="http://schemas.microsoft.com/office/drawing/2014/main" id="{E9FA7DA7-B522-1942-90D7-4059014EBB27}"/>
              </a:ext>
            </a:extLst>
          </p:cNvPr>
          <p:cNvSpPr/>
          <p:nvPr/>
        </p:nvSpPr>
        <p:spPr>
          <a:xfrm>
            <a:off x="2311153" y="3823971"/>
            <a:ext cx="914400"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81" name="Shape 22">
            <a:extLst>
              <a:ext uri="{FF2B5EF4-FFF2-40B4-BE49-F238E27FC236}">
                <a16:creationId xmlns:a16="http://schemas.microsoft.com/office/drawing/2014/main" id="{C63AECC4-C276-0841-92CE-63559CC6765D}"/>
              </a:ext>
            </a:extLst>
          </p:cNvPr>
          <p:cNvSpPr/>
          <p:nvPr/>
        </p:nvSpPr>
        <p:spPr>
          <a:xfrm>
            <a:off x="2311153" y="5109627"/>
            <a:ext cx="914400"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83" name="Shape 19">
            <a:extLst>
              <a:ext uri="{FF2B5EF4-FFF2-40B4-BE49-F238E27FC236}">
                <a16:creationId xmlns:a16="http://schemas.microsoft.com/office/drawing/2014/main" id="{1B88CAC1-F466-364C-AD33-93C37402552C}"/>
              </a:ext>
            </a:extLst>
          </p:cNvPr>
          <p:cNvSpPr/>
          <p:nvPr/>
        </p:nvSpPr>
        <p:spPr>
          <a:xfrm>
            <a:off x="2311153" y="5370336"/>
            <a:ext cx="914400"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84" name="Shape 22">
            <a:extLst>
              <a:ext uri="{FF2B5EF4-FFF2-40B4-BE49-F238E27FC236}">
                <a16:creationId xmlns:a16="http://schemas.microsoft.com/office/drawing/2014/main" id="{46F41D01-8820-9441-BBBA-18830EC4BB9D}"/>
              </a:ext>
            </a:extLst>
          </p:cNvPr>
          <p:cNvSpPr/>
          <p:nvPr/>
        </p:nvSpPr>
        <p:spPr>
          <a:xfrm>
            <a:off x="2311153" y="5624545"/>
            <a:ext cx="914400"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85" name="Shape 23">
            <a:extLst>
              <a:ext uri="{FF2B5EF4-FFF2-40B4-BE49-F238E27FC236}">
                <a16:creationId xmlns:a16="http://schemas.microsoft.com/office/drawing/2014/main" id="{05F3D38A-1AAC-954D-A06C-72C9376C734D}"/>
              </a:ext>
            </a:extLst>
          </p:cNvPr>
          <p:cNvSpPr/>
          <p:nvPr/>
        </p:nvSpPr>
        <p:spPr>
          <a:xfrm>
            <a:off x="2311153" y="5881676"/>
            <a:ext cx="914400"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 name="TextBox 1">
            <a:extLst>
              <a:ext uri="{FF2B5EF4-FFF2-40B4-BE49-F238E27FC236}">
                <a16:creationId xmlns:a16="http://schemas.microsoft.com/office/drawing/2014/main" id="{FAA4295B-D527-293F-8D62-7F9791CFBED5}"/>
              </a:ext>
            </a:extLst>
          </p:cNvPr>
          <p:cNvSpPr txBox="1"/>
          <p:nvPr/>
        </p:nvSpPr>
        <p:spPr>
          <a:xfrm>
            <a:off x="106131" y="197014"/>
            <a:ext cx="6096000" cy="584775"/>
          </a:xfrm>
          <a:prstGeom prst="rect">
            <a:avLst/>
          </a:prstGeom>
          <a:noFill/>
        </p:spPr>
        <p:txBody>
          <a:bodyPr wrap="square">
            <a:spAutoFit/>
          </a:bodyPr>
          <a:lstStyle/>
          <a:p>
            <a:r>
              <a:rPr lang="en-US" sz="3200" dirty="0">
                <a:solidFill>
                  <a:schemeClr val="accent5">
                    <a:lumMod val="75000"/>
                  </a:schemeClr>
                </a:solidFill>
                <a:latin typeface="Century Gothic" panose="020B0502020202020204" pitchFamily="34" charset="0"/>
              </a:rPr>
              <a:t>PROJECT NAME</a:t>
            </a:r>
          </a:p>
        </p:txBody>
      </p:sp>
    </p:spTree>
    <p:extLst>
      <p:ext uri="{BB962C8B-B14F-4D97-AF65-F5344CB8AC3E}">
        <p14:creationId xmlns:p14="http://schemas.microsoft.com/office/powerpoint/2010/main" val="411194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 diamond pattern background">
            <a:extLst>
              <a:ext uri="{FF2B5EF4-FFF2-40B4-BE49-F238E27FC236}">
                <a16:creationId xmlns:a16="http://schemas.microsoft.com/office/drawing/2014/main" id="{215E8673-8C1D-1AC4-0070-B32DA8BFE95D}"/>
              </a:ext>
            </a:extLst>
          </p:cNvPr>
          <p:cNvPicPr>
            <a:picLocks noChangeAspect="1"/>
          </p:cNvPicPr>
          <p:nvPr/>
        </p:nvPicPr>
        <p:blipFill rotWithShape="1">
          <a:blip r:embed="rId3">
            <a:alphaModFix amt="29000"/>
          </a:blip>
          <a:srcRect t="15642"/>
          <a:stretch/>
        </p:blipFill>
        <p:spPr>
          <a:xfrm rot="10800000">
            <a:off x="0" y="0"/>
            <a:ext cx="12192000" cy="6858000"/>
          </a:xfrm>
          <a:prstGeom prst="rect">
            <a:avLst/>
          </a:prstGeom>
        </p:spPr>
      </p:pic>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107791790"/>
              </p:ext>
            </p:extLst>
          </p:nvPr>
        </p:nvGraphicFramePr>
        <p:xfrm>
          <a:off x="473710" y="497304"/>
          <a:ext cx="11230609" cy="5394960"/>
        </p:xfrm>
        <a:graphic>
          <a:graphicData uri="http://schemas.openxmlformats.org/drawingml/2006/table">
            <a:tbl>
              <a:tblPr>
                <a:effectLst>
                  <a:outerShdw blurRad="114300" dist="88900" dir="8100000" algn="tr" rotWithShape="0">
                    <a:schemeClr val="bg1">
                      <a:lumMod val="50000"/>
                      <a:alpha val="40000"/>
                    </a:schemeClr>
                  </a:outerShdw>
                  <a:reflection blurRad="6350" stA="52000" endA="300" endPos="35000" dir="5400000" sy="-100000" algn="bl" rotWithShape="0"/>
                </a:effectLst>
                <a:tableStyleId>{5C22544A-7EE6-4342-B048-85BDC9FD1C3A}</a:tableStyleId>
              </a:tblPr>
              <a:tblGrid>
                <a:gridCol w="11230609">
                  <a:extLst>
                    <a:ext uri="{9D8B030D-6E8A-4147-A177-3AD203B41FA5}">
                      <a16:colId xmlns:a16="http://schemas.microsoft.com/office/drawing/2014/main" val="155532388"/>
                    </a:ext>
                  </a:extLst>
                </a:gridCol>
              </a:tblGrid>
              <a:tr h="5394960">
                <a:tc>
                  <a:txBody>
                    <a:bodyPr/>
                    <a:lstStyle/>
                    <a:p>
                      <a:pPr algn="l" fontAlgn="ctr"/>
                      <a:r>
                        <a:rPr lang="en-US" sz="1600" b="0" i="0" u="none" strike="noStrike" dirty="0">
                          <a:solidFill>
                            <a:schemeClr val="tx1"/>
                          </a:solidFill>
                          <a:effectLst/>
                          <a:latin typeface="Century Gothic" panose="020B0502020202020204" pitchFamily="34" charset="0"/>
                        </a:rPr>
                        <a:t>Enter Text</a:t>
                      </a:r>
                    </a:p>
                  </a:txBody>
                  <a:tcPr marL="274320" marR="274320" marT="182880"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100000">
                          <a:schemeClr val="bg1">
                            <a:alpha val="49000"/>
                          </a:schemeClr>
                        </a:gs>
                      </a:gsLst>
                      <a:lin ang="2700000" scaled="0"/>
                    </a:gradFill>
                  </a:tcPr>
                </a:tc>
                <a:extLst>
                  <a:ext uri="{0D108BD9-81ED-4DB2-BD59-A6C34878D82A}">
                    <a16:rowId xmlns:a16="http://schemas.microsoft.com/office/drawing/2014/main" val="2846645468"/>
                  </a:ext>
                </a:extLst>
              </a:tr>
            </a:tbl>
          </a:graphicData>
        </a:graphic>
      </p:graphicFrame>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COMMENTS</a:t>
            </a:r>
            <a:endParaRPr lang="en-US"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82252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crum-Product-Roadmap-Template_PowerPoint" id="{CA023635-0FE3-D447-AE5F-B9A7899BC3F3}" vid="{D2EC3121-5B6E-CB43-98C4-78CDB5BFC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IC-Scrum-Product-Roadmap-Template_PowerPoint</Template>
  <TotalTime>6</TotalTime>
  <Words>891</Words>
  <Application>Microsoft Macintosh PowerPoint</Application>
  <PresentationFormat>Widescreen</PresentationFormat>
  <Paragraphs>705</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Microsoft User</cp:lastModifiedBy>
  <cp:revision>2</cp:revision>
  <dcterms:created xsi:type="dcterms:W3CDTF">2021-07-12T17:22:22Z</dcterms:created>
  <dcterms:modified xsi:type="dcterms:W3CDTF">2023-09-26T19:25:28Z</dcterms:modified>
</cp:coreProperties>
</file>