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408" r:id="rId2"/>
    <p:sldId id="353" r:id="rId3"/>
    <p:sldId id="354" r:id="rId4"/>
    <p:sldId id="409" r:id="rId5"/>
    <p:sldId id="410" r:id="rId6"/>
    <p:sldId id="411" r:id="rId7"/>
    <p:sldId id="412" r:id="rId8"/>
    <p:sldId id="414" r:id="rId9"/>
    <p:sldId id="413" r:id="rId10"/>
    <p:sldId id="338" r:id="rId11"/>
    <p:sldId id="41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F8C2"/>
    <a:srgbClr val="D1E45D"/>
    <a:srgbClr val="D2F8EE"/>
    <a:srgbClr val="FBEBD4"/>
    <a:srgbClr val="F9D5BF"/>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EDA1A1-CFA3-47E8-AAC9-DCE72D1A7DCB}" v="3" dt="2023-09-24T18:01:27.9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0" autoAdjust="0"/>
    <p:restoredTop sz="86447"/>
  </p:normalViewPr>
  <p:slideViewPr>
    <p:cSldViewPr snapToGrid="0" snapToObjects="1">
      <p:cViewPr varScale="1">
        <p:scale>
          <a:sx n="128" d="100"/>
          <a:sy n="128" d="100"/>
        </p:scale>
        <p:origin x="408"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91EDA1A1-CFA3-47E8-AAC9-DCE72D1A7DCB}"/>
    <pc:docChg chg="modSld">
      <pc:chgData name="Bess Dunlevy" userId="dd4b9a8537dbe9d0" providerId="LiveId" clId="{91EDA1A1-CFA3-47E8-AAC9-DCE72D1A7DCB}" dt="2023-09-24T18:01:27.906" v="69"/>
      <pc:docMkLst>
        <pc:docMk/>
      </pc:docMkLst>
      <pc:sldChg chg="setBg">
        <pc:chgData name="Bess Dunlevy" userId="dd4b9a8537dbe9d0" providerId="LiveId" clId="{91EDA1A1-CFA3-47E8-AAC9-DCE72D1A7DCB}" dt="2023-09-24T18:01:27.906" v="69"/>
        <pc:sldMkLst>
          <pc:docMk/>
          <pc:sldMk cId="2882744607" sldId="338"/>
        </pc:sldMkLst>
      </pc:sldChg>
      <pc:sldChg chg="modSp mod setBg">
        <pc:chgData name="Bess Dunlevy" userId="dd4b9a8537dbe9d0" providerId="LiveId" clId="{91EDA1A1-CFA3-47E8-AAC9-DCE72D1A7DCB}" dt="2023-09-24T18:01:27.906" v="69"/>
        <pc:sldMkLst>
          <pc:docMk/>
          <pc:sldMk cId="1179924037" sldId="353"/>
        </pc:sldMkLst>
        <pc:spChg chg="mod">
          <ac:chgData name="Bess Dunlevy" userId="dd4b9a8537dbe9d0" providerId="LiveId" clId="{91EDA1A1-CFA3-47E8-AAC9-DCE72D1A7DCB}" dt="2023-09-24T18:00:25.142" v="66" actId="20577"/>
          <ac:spMkLst>
            <pc:docMk/>
            <pc:sldMk cId="1179924037" sldId="353"/>
            <ac:spMk id="9" creationId="{CB9D49A6-86F7-B744-828A-D7C1D9D15D8C}"/>
          </ac:spMkLst>
        </pc:spChg>
      </pc:sldChg>
      <pc:sldChg chg="setBg">
        <pc:chgData name="Bess Dunlevy" userId="dd4b9a8537dbe9d0" providerId="LiveId" clId="{91EDA1A1-CFA3-47E8-AAC9-DCE72D1A7DCB}" dt="2023-09-24T18:01:27.906" v="69"/>
        <pc:sldMkLst>
          <pc:docMk/>
          <pc:sldMk cId="3634812223" sldId="354"/>
        </pc:sldMkLst>
      </pc:sldChg>
      <pc:sldChg chg="modSp mod setBg">
        <pc:chgData name="Bess Dunlevy" userId="dd4b9a8537dbe9d0" providerId="LiveId" clId="{91EDA1A1-CFA3-47E8-AAC9-DCE72D1A7DCB}" dt="2023-09-24T18:01:10.063" v="68"/>
        <pc:sldMkLst>
          <pc:docMk/>
          <pc:sldMk cId="2079832875" sldId="408"/>
        </pc:sldMkLst>
        <pc:spChg chg="mod">
          <ac:chgData name="Bess Dunlevy" userId="dd4b9a8537dbe9d0" providerId="LiveId" clId="{91EDA1A1-CFA3-47E8-AAC9-DCE72D1A7DCB}" dt="2023-09-24T18:00:16.187" v="64" actId="1076"/>
          <ac:spMkLst>
            <pc:docMk/>
            <pc:sldMk cId="2079832875" sldId="408"/>
            <ac:spMk id="4" creationId="{533963B4-4E0A-77DE-5C4C-C56FE205B941}"/>
          </ac:spMkLst>
        </pc:spChg>
        <pc:spChg chg="mod">
          <ac:chgData name="Bess Dunlevy" userId="dd4b9a8537dbe9d0" providerId="LiveId" clId="{91EDA1A1-CFA3-47E8-AAC9-DCE72D1A7DCB}" dt="2023-09-24T18:00:19.145" v="65" actId="20577"/>
          <ac:spMkLst>
            <pc:docMk/>
            <pc:sldMk cId="2079832875" sldId="408"/>
            <ac:spMk id="9" creationId="{CB9D49A6-86F7-B744-828A-D7C1D9D15D8C}"/>
          </ac:spMkLst>
        </pc:spChg>
      </pc:sldChg>
      <pc:sldChg chg="setBg">
        <pc:chgData name="Bess Dunlevy" userId="dd4b9a8537dbe9d0" providerId="LiveId" clId="{91EDA1A1-CFA3-47E8-AAC9-DCE72D1A7DCB}" dt="2023-09-24T18:01:27.906" v="69"/>
        <pc:sldMkLst>
          <pc:docMk/>
          <pc:sldMk cId="3507051280" sldId="409"/>
        </pc:sldMkLst>
      </pc:sldChg>
      <pc:sldChg chg="setBg">
        <pc:chgData name="Bess Dunlevy" userId="dd4b9a8537dbe9d0" providerId="LiveId" clId="{91EDA1A1-CFA3-47E8-AAC9-DCE72D1A7DCB}" dt="2023-09-24T18:01:27.906" v="69"/>
        <pc:sldMkLst>
          <pc:docMk/>
          <pc:sldMk cId="986114593" sldId="410"/>
        </pc:sldMkLst>
      </pc:sldChg>
      <pc:sldChg chg="setBg">
        <pc:chgData name="Bess Dunlevy" userId="dd4b9a8537dbe9d0" providerId="LiveId" clId="{91EDA1A1-CFA3-47E8-AAC9-DCE72D1A7DCB}" dt="2023-09-24T18:01:27.906" v="69"/>
        <pc:sldMkLst>
          <pc:docMk/>
          <pc:sldMk cId="2510856216" sldId="411"/>
        </pc:sldMkLst>
      </pc:sldChg>
      <pc:sldChg chg="setBg">
        <pc:chgData name="Bess Dunlevy" userId="dd4b9a8537dbe9d0" providerId="LiveId" clId="{91EDA1A1-CFA3-47E8-AAC9-DCE72D1A7DCB}" dt="2023-09-24T18:01:27.906" v="69"/>
        <pc:sldMkLst>
          <pc:docMk/>
          <pc:sldMk cId="3282589506" sldId="412"/>
        </pc:sldMkLst>
      </pc:sldChg>
      <pc:sldChg chg="setBg">
        <pc:chgData name="Bess Dunlevy" userId="dd4b9a8537dbe9d0" providerId="LiveId" clId="{91EDA1A1-CFA3-47E8-AAC9-DCE72D1A7DCB}" dt="2023-09-24T18:01:27.906" v="69"/>
        <pc:sldMkLst>
          <pc:docMk/>
          <pc:sldMk cId="2303516070" sldId="413"/>
        </pc:sldMkLst>
      </pc:sldChg>
      <pc:sldChg chg="setBg">
        <pc:chgData name="Bess Dunlevy" userId="dd4b9a8537dbe9d0" providerId="LiveId" clId="{91EDA1A1-CFA3-47E8-AAC9-DCE72D1A7DCB}" dt="2023-09-24T18:01:27.906" v="69"/>
        <pc:sldMkLst>
          <pc:docMk/>
          <pc:sldMk cId="1453029406" sldId="414"/>
        </pc:sldMkLst>
      </pc:sldChg>
      <pc:sldChg chg="setBg">
        <pc:chgData name="Bess Dunlevy" userId="dd4b9a8537dbe9d0" providerId="LiveId" clId="{91EDA1A1-CFA3-47E8-AAC9-DCE72D1A7DCB}" dt="2023-09-24T18:01:27.906" v="69"/>
        <pc:sldMkLst>
          <pc:docMk/>
          <pc:sldMk cId="1518768116" sldId="41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276335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914717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567759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939659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293772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976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10128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003175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hyperlink" Target="https://www.smartsheet.com/try-it?trp=11839&amp;utm_source=template-powerpoint&amp;utm_medium=content&amp;utm_campaign=Basic+Project+Status+PowerPoint-powerpoint-11839&amp;lpa=Basic+Project+Status+PowerPoint+powerpoint+11839" TargetMode="External"/><Relationship Id="rId9" Type="http://schemas.openxmlformats.org/officeDocument/2006/relationships/image" Target="../media/image6.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5.sv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9.svg"/></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1.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STATUS TEMPLATE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4"/>
            <a:extLst>
              <a:ext uri="{FF2B5EF4-FFF2-40B4-BE49-F238E27FC236}">
                <a16:creationId xmlns:a16="http://schemas.microsoft.com/office/drawing/2014/main" id="{CCDD0F85-5309-8854-91CB-140148D9F376}"/>
              </a:ext>
            </a:extLst>
          </p:cNvPr>
          <p:cNvPicPr>
            <a:picLocks noChangeAspect="1"/>
          </p:cNvPicPr>
          <p:nvPr/>
        </p:nvPicPr>
        <p:blipFill>
          <a:blip r:embed="rId5"/>
          <a:stretch>
            <a:fillRect/>
          </a:stretch>
        </p:blipFill>
        <p:spPr>
          <a:xfrm>
            <a:off x="7668702" y="291588"/>
            <a:ext cx="4222851" cy="58602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88116" y="272791"/>
            <a:ext cx="5456297" cy="830997"/>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BASIC PROJECT STATUS POWERPOINT TEMPLATE</a:t>
            </a:r>
          </a:p>
        </p:txBody>
      </p:sp>
      <p:sp>
        <p:nvSpPr>
          <p:cNvPr id="11" name="TextBox 10">
            <a:extLst>
              <a:ext uri="{FF2B5EF4-FFF2-40B4-BE49-F238E27FC236}">
                <a16:creationId xmlns:a16="http://schemas.microsoft.com/office/drawing/2014/main" id="{517457DF-4369-553F-C39B-527FABAF7F72}"/>
              </a:ext>
            </a:extLst>
          </p:cNvPr>
          <p:cNvSpPr txBox="1"/>
          <p:nvPr/>
        </p:nvSpPr>
        <p:spPr>
          <a:xfrm>
            <a:off x="221258" y="2469149"/>
            <a:ext cx="11221474" cy="1015663"/>
          </a:xfrm>
          <a:prstGeom prst="rect">
            <a:avLst/>
          </a:prstGeom>
          <a:noFill/>
        </p:spPr>
        <p:txBody>
          <a:bodyPr wrap="square" rtlCol="0">
            <a:spAutoFit/>
          </a:bodyPr>
          <a:lstStyle/>
          <a:p>
            <a:r>
              <a:rPr lang="en-US" sz="6000" dirty="0">
                <a:solidFill>
                  <a:schemeClr val="accent5">
                    <a:lumMod val="75000"/>
                  </a:schemeClr>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A2EED31C-1F71-3D9B-3771-BCD7E1804AA5}"/>
              </a:ext>
            </a:extLst>
          </p:cNvPr>
          <p:cNvCxnSpPr>
            <a:cxnSpLocks/>
          </p:cNvCxnSpPr>
          <p:nvPr/>
        </p:nvCxnSpPr>
        <p:spPr>
          <a:xfrm>
            <a:off x="221258" y="3670534"/>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2949441833"/>
              </p:ext>
            </p:extLst>
          </p:nvPr>
        </p:nvGraphicFramePr>
        <p:xfrm>
          <a:off x="221258" y="3799392"/>
          <a:ext cx="11070972" cy="2180992"/>
        </p:xfrm>
        <a:graphic>
          <a:graphicData uri="http://schemas.openxmlformats.org/drawingml/2006/table">
            <a:tbl>
              <a:tblPr/>
              <a:tblGrid>
                <a:gridCol w="4028186">
                  <a:extLst>
                    <a:ext uri="{9D8B030D-6E8A-4147-A177-3AD203B41FA5}">
                      <a16:colId xmlns:a16="http://schemas.microsoft.com/office/drawing/2014/main" val="1531615838"/>
                    </a:ext>
                  </a:extLst>
                </a:gridCol>
                <a:gridCol w="7042786">
                  <a:extLst>
                    <a:ext uri="{9D8B030D-6E8A-4147-A177-3AD203B41FA5}">
                      <a16:colId xmlns:a16="http://schemas.microsoft.com/office/drawing/2014/main" val="947185427"/>
                    </a:ext>
                  </a:extLst>
                </a:gridCol>
              </a:tblGrid>
              <a:tr h="482399">
                <a:tc>
                  <a:txBody>
                    <a:bodyPr/>
                    <a:lstStyle/>
                    <a:p>
                      <a:pPr algn="r" fontAlgn="ctr"/>
                      <a:r>
                        <a:rPr lang="en-US" sz="900" b="0" i="0" u="none" strike="noStrike" dirty="0">
                          <a:solidFill>
                            <a:srgbClr val="000000"/>
                          </a:solidFill>
                          <a:effectLst/>
                          <a:latin typeface="Century Gothic" panose="020B0502020202020204" pitchFamily="34" charset="0"/>
                        </a:rPr>
                        <a:t>PROJECT MANAGER</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508332055"/>
                  </a:ext>
                </a:extLst>
              </a:tr>
              <a:tr h="482399">
                <a:tc>
                  <a:txBody>
                    <a:bodyPr/>
                    <a:lstStyle/>
                    <a:p>
                      <a:pPr algn="r" fontAlgn="ctr"/>
                      <a:r>
                        <a:rPr lang="en-US" sz="900" b="0" i="0" u="none" strike="noStrike" dirty="0">
                          <a:solidFill>
                            <a:srgbClr val="000000"/>
                          </a:solidFill>
                          <a:effectLst/>
                          <a:latin typeface="Century Gothic" panose="020B0502020202020204" pitchFamily="34" charset="0"/>
                        </a:rPr>
                        <a:t>PERIOD COVERED</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PROJECT CODE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Code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DATE OF STATUS ENTRY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18879638"/>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PROJECTED DATE OF COMPLETION</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902156543"/>
                  </a:ext>
                </a:extLst>
              </a:tr>
            </a:tbl>
          </a:graphicData>
        </a:graphic>
      </p:graphicFrame>
      <p:grpSp>
        <p:nvGrpSpPr>
          <p:cNvPr id="16" name="Group 15">
            <a:extLst>
              <a:ext uri="{FF2B5EF4-FFF2-40B4-BE49-F238E27FC236}">
                <a16:creationId xmlns:a16="http://schemas.microsoft.com/office/drawing/2014/main" id="{DF38D61A-B763-8CB6-9EC8-EB7FB842B1F5}"/>
              </a:ext>
            </a:extLst>
          </p:cNvPr>
          <p:cNvGrpSpPr/>
          <p:nvPr/>
        </p:nvGrpSpPr>
        <p:grpSpPr>
          <a:xfrm>
            <a:off x="367747" y="1639581"/>
            <a:ext cx="599819" cy="599819"/>
            <a:chOff x="8339779" y="346394"/>
            <a:chExt cx="684363" cy="684363"/>
          </a:xfrm>
        </p:grpSpPr>
        <p:pic>
          <p:nvPicPr>
            <p:cNvPr id="18" name="Graphic 17" descr="Speedometer Low outline">
              <a:extLst>
                <a:ext uri="{FF2B5EF4-FFF2-40B4-BE49-F238E27FC236}">
                  <a16:creationId xmlns:a16="http://schemas.microsoft.com/office/drawing/2014/main" id="{59910CA2-3B98-45CE-FD8B-ECE6446B17C3}"/>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8442557" y="361951"/>
              <a:ext cx="472532" cy="472533"/>
            </a:xfrm>
            <a:prstGeom prst="rect">
              <a:avLst/>
            </a:prstGeom>
          </p:spPr>
        </p:pic>
        <p:sp>
          <p:nvSpPr>
            <p:cNvPr id="19" name="Oval 18">
              <a:extLst>
                <a:ext uri="{FF2B5EF4-FFF2-40B4-BE49-F238E27FC236}">
                  <a16:creationId xmlns:a16="http://schemas.microsoft.com/office/drawing/2014/main" id="{62103A70-EDA6-0037-83E2-F1387B4633A9}"/>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FA4C3007-6B83-0141-05C1-8EE065A7D8A9}"/>
              </a:ext>
            </a:extLst>
          </p:cNvPr>
          <p:cNvGrpSpPr/>
          <p:nvPr/>
        </p:nvGrpSpPr>
        <p:grpSpPr>
          <a:xfrm>
            <a:off x="2216446" y="1639581"/>
            <a:ext cx="599819" cy="599819"/>
            <a:chOff x="8862200" y="209758"/>
            <a:chExt cx="599819" cy="599819"/>
          </a:xfrm>
        </p:grpSpPr>
        <p:sp>
          <p:nvSpPr>
            <p:cNvPr id="24" name="Oval 23">
              <a:extLst>
                <a:ext uri="{FF2B5EF4-FFF2-40B4-BE49-F238E27FC236}">
                  <a16:creationId xmlns:a16="http://schemas.microsoft.com/office/drawing/2014/main" id="{E0039004-B698-893D-BF33-1ECEDA720613}"/>
                </a:ext>
              </a:extLst>
            </p:cNvPr>
            <p:cNvSpPr/>
            <p:nvPr/>
          </p:nvSpPr>
          <p:spPr>
            <a:xfrm>
              <a:off x="8862200" y="209758"/>
              <a:ext cx="599819" cy="59981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Graphic 21" descr="Gauge outline">
              <a:extLst>
                <a:ext uri="{FF2B5EF4-FFF2-40B4-BE49-F238E27FC236}">
                  <a16:creationId xmlns:a16="http://schemas.microsoft.com/office/drawing/2014/main" id="{283E99CE-B07B-8F56-AE0B-47815897367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8956658" y="246483"/>
              <a:ext cx="393655" cy="393655"/>
            </a:xfrm>
            <a:prstGeom prst="rect">
              <a:avLst/>
            </a:prstGeom>
          </p:spPr>
        </p:pic>
      </p:grpSp>
      <p:grpSp>
        <p:nvGrpSpPr>
          <p:cNvPr id="26" name="Group 25">
            <a:extLst>
              <a:ext uri="{FF2B5EF4-FFF2-40B4-BE49-F238E27FC236}">
                <a16:creationId xmlns:a16="http://schemas.microsoft.com/office/drawing/2014/main" id="{172CFFBD-9C85-2D1A-E418-91BE216A850A}"/>
              </a:ext>
            </a:extLst>
          </p:cNvPr>
          <p:cNvGrpSpPr/>
          <p:nvPr/>
        </p:nvGrpSpPr>
        <p:grpSpPr>
          <a:xfrm>
            <a:off x="1269489" y="1613712"/>
            <a:ext cx="599819" cy="599819"/>
            <a:chOff x="8862202" y="913132"/>
            <a:chExt cx="599819" cy="599819"/>
          </a:xfrm>
        </p:grpSpPr>
        <p:sp>
          <p:nvSpPr>
            <p:cNvPr id="30" name="Oval 29">
              <a:extLst>
                <a:ext uri="{FF2B5EF4-FFF2-40B4-BE49-F238E27FC236}">
                  <a16:creationId xmlns:a16="http://schemas.microsoft.com/office/drawing/2014/main" id="{8AE79EB5-58D1-D007-6E23-A8365E2A82D1}"/>
                </a:ext>
              </a:extLst>
            </p:cNvPr>
            <p:cNvSpPr/>
            <p:nvPr/>
          </p:nvSpPr>
          <p:spPr>
            <a:xfrm>
              <a:off x="8862202" y="913132"/>
              <a:ext cx="599819" cy="599819"/>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Speedometer Middle outline">
              <a:extLst>
                <a:ext uri="{FF2B5EF4-FFF2-40B4-BE49-F238E27FC236}">
                  <a16:creationId xmlns:a16="http://schemas.microsoft.com/office/drawing/2014/main" id="{04DC4E9A-0C97-B1F9-1935-5660C8EF6C37}"/>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952512" y="933581"/>
              <a:ext cx="415337" cy="415337"/>
            </a:xfrm>
            <a:prstGeom prst="rect">
              <a:avLst/>
            </a:prstGeom>
          </p:spPr>
        </p:pic>
      </p:grpSp>
    </p:spTree>
    <p:extLst>
      <p:ext uri="{BB962C8B-B14F-4D97-AF65-F5344CB8AC3E}">
        <p14:creationId xmlns:p14="http://schemas.microsoft.com/office/powerpoint/2010/main" val="2079832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0000000-0008-0000-0000-00003E000000}"/>
              </a:ext>
            </a:extLst>
          </p:cNvPr>
          <p:cNvGrpSpPr/>
          <p:nvPr/>
        </p:nvGrpSpPr>
        <p:grpSpPr>
          <a:xfrm>
            <a:off x="736845" y="2418942"/>
            <a:ext cx="9891728" cy="380988"/>
            <a:chOff x="98778" y="1555750"/>
            <a:chExt cx="9372600" cy="381000"/>
          </a:xfrm>
        </p:grpSpPr>
        <p:cxnSp>
          <p:nvCxnSpPr>
            <p:cNvPr id="35" name="Straight Connector 34">
              <a:extLst>
                <a:ext uri="{FF2B5EF4-FFF2-40B4-BE49-F238E27FC236}">
                  <a16:creationId xmlns:a16="http://schemas.microsoft.com/office/drawing/2014/main" id="{00000000-0008-0000-0000-000009000000}"/>
                </a:ext>
              </a:extLst>
            </p:cNvPr>
            <p:cNvCxnSpPr/>
            <p:nvPr/>
          </p:nvCxnSpPr>
          <p:spPr>
            <a:xfrm>
              <a:off x="98778" y="1746250"/>
              <a:ext cx="9372600" cy="0"/>
            </a:xfrm>
            <a:prstGeom prst="line">
              <a:avLst/>
            </a:prstGeom>
            <a:ln w="28575">
              <a:solidFill>
                <a:schemeClr val="bg1">
                  <a:lumMod val="50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36" name="Group 35">
              <a:extLst>
                <a:ext uri="{FF2B5EF4-FFF2-40B4-BE49-F238E27FC236}">
                  <a16:creationId xmlns:a16="http://schemas.microsoft.com/office/drawing/2014/main" id="{00000000-0008-0000-0000-00003D000000}"/>
                </a:ext>
              </a:extLst>
            </p:cNvPr>
            <p:cNvGrpSpPr/>
            <p:nvPr/>
          </p:nvGrpSpPr>
          <p:grpSpPr>
            <a:xfrm>
              <a:off x="299907" y="1555750"/>
              <a:ext cx="8983751" cy="381000"/>
              <a:chOff x="299907" y="1555750"/>
              <a:chExt cx="8983751" cy="381000"/>
            </a:xfrm>
          </p:grpSpPr>
          <p:cxnSp>
            <p:nvCxnSpPr>
              <p:cNvPr id="37" name="Straight Connector 36">
                <a:extLst>
                  <a:ext uri="{FF2B5EF4-FFF2-40B4-BE49-F238E27FC236}">
                    <a16:creationId xmlns:a16="http://schemas.microsoft.com/office/drawing/2014/main" id="{00000000-0008-0000-0000-00000B000000}"/>
                  </a:ext>
                </a:extLst>
              </p:cNvPr>
              <p:cNvCxnSpPr/>
              <p:nvPr/>
            </p:nvCxnSpPr>
            <p:spPr>
              <a:xfrm>
                <a:off x="29990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0000000-0008-0000-0000-00000C000000}"/>
                  </a:ext>
                </a:extLst>
              </p:cNvPr>
              <p:cNvCxnSpPr/>
              <p:nvPr/>
            </p:nvCxnSpPr>
            <p:spPr>
              <a:xfrm>
                <a:off x="749094"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0000000-0008-0000-0000-00000D000000}"/>
                  </a:ext>
                </a:extLst>
              </p:cNvPr>
              <p:cNvCxnSpPr/>
              <p:nvPr/>
            </p:nvCxnSpPr>
            <p:spPr>
              <a:xfrm>
                <a:off x="119828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0000000-0008-0000-0000-00000E000000}"/>
                  </a:ext>
                </a:extLst>
              </p:cNvPr>
              <p:cNvCxnSpPr/>
              <p:nvPr/>
            </p:nvCxnSpPr>
            <p:spPr>
              <a:xfrm>
                <a:off x="1647469"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0000000-0008-0000-0000-00000F000000}"/>
                  </a:ext>
                </a:extLst>
              </p:cNvPr>
              <p:cNvCxnSpPr/>
              <p:nvPr/>
            </p:nvCxnSpPr>
            <p:spPr>
              <a:xfrm>
                <a:off x="209665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0000000-0008-0000-0000-000010000000}"/>
                  </a:ext>
                </a:extLst>
              </p:cNvPr>
              <p:cNvCxnSpPr/>
              <p:nvPr/>
            </p:nvCxnSpPr>
            <p:spPr>
              <a:xfrm>
                <a:off x="254584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0000000-0008-0000-0000-000011000000}"/>
                  </a:ext>
                </a:extLst>
              </p:cNvPr>
              <p:cNvCxnSpPr/>
              <p:nvPr/>
            </p:nvCxnSpPr>
            <p:spPr>
              <a:xfrm>
                <a:off x="299503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0000000-0008-0000-0000-000012000000}"/>
                  </a:ext>
                </a:extLst>
              </p:cNvPr>
              <p:cNvCxnSpPr/>
              <p:nvPr/>
            </p:nvCxnSpPr>
            <p:spPr>
              <a:xfrm>
                <a:off x="344422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0000000-0008-0000-0000-000013000000}"/>
                  </a:ext>
                </a:extLst>
              </p:cNvPr>
              <p:cNvCxnSpPr/>
              <p:nvPr/>
            </p:nvCxnSpPr>
            <p:spPr>
              <a:xfrm>
                <a:off x="389340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0000000-0008-0000-0000-000014000000}"/>
                  </a:ext>
                </a:extLst>
              </p:cNvPr>
              <p:cNvCxnSpPr/>
              <p:nvPr/>
            </p:nvCxnSpPr>
            <p:spPr>
              <a:xfrm>
                <a:off x="434259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0000000-0008-0000-0000-000015000000}"/>
                  </a:ext>
                </a:extLst>
              </p:cNvPr>
              <p:cNvCxnSpPr/>
              <p:nvPr/>
            </p:nvCxnSpPr>
            <p:spPr>
              <a:xfrm>
                <a:off x="479178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0000000-0008-0000-0000-000016000000}"/>
                  </a:ext>
                </a:extLst>
              </p:cNvPr>
              <p:cNvCxnSpPr/>
              <p:nvPr/>
            </p:nvCxnSpPr>
            <p:spPr>
              <a:xfrm>
                <a:off x="524097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00000000-0008-0000-0000-000017000000}"/>
                  </a:ext>
                </a:extLst>
              </p:cNvPr>
              <p:cNvCxnSpPr/>
              <p:nvPr/>
            </p:nvCxnSpPr>
            <p:spPr>
              <a:xfrm>
                <a:off x="569015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0000000-0008-0000-0000-000018000000}"/>
                  </a:ext>
                </a:extLst>
              </p:cNvPr>
              <p:cNvCxnSpPr/>
              <p:nvPr/>
            </p:nvCxnSpPr>
            <p:spPr>
              <a:xfrm>
                <a:off x="613934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0000000-0008-0000-0000-000019000000}"/>
                  </a:ext>
                </a:extLst>
              </p:cNvPr>
              <p:cNvCxnSpPr/>
              <p:nvPr/>
            </p:nvCxnSpPr>
            <p:spPr>
              <a:xfrm>
                <a:off x="6588533"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00000000-0008-0000-0000-00001A000000}"/>
                  </a:ext>
                </a:extLst>
              </p:cNvPr>
              <p:cNvCxnSpPr/>
              <p:nvPr/>
            </p:nvCxnSpPr>
            <p:spPr>
              <a:xfrm>
                <a:off x="703772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0000000-0008-0000-0000-00001B000000}"/>
                  </a:ext>
                </a:extLst>
              </p:cNvPr>
              <p:cNvCxnSpPr/>
              <p:nvPr/>
            </p:nvCxnSpPr>
            <p:spPr>
              <a:xfrm>
                <a:off x="7486908"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0000000-0008-0000-0000-00001C000000}"/>
                  </a:ext>
                </a:extLst>
              </p:cNvPr>
              <p:cNvCxnSpPr/>
              <p:nvPr/>
            </p:nvCxnSpPr>
            <p:spPr>
              <a:xfrm>
                <a:off x="793609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0000000-0008-0000-0000-00001D000000}"/>
                  </a:ext>
                </a:extLst>
              </p:cNvPr>
              <p:cNvCxnSpPr/>
              <p:nvPr/>
            </p:nvCxnSpPr>
            <p:spPr>
              <a:xfrm>
                <a:off x="8385283"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0000000-0008-0000-0000-00001E000000}"/>
                  </a:ext>
                </a:extLst>
              </p:cNvPr>
              <p:cNvCxnSpPr/>
              <p:nvPr/>
            </p:nvCxnSpPr>
            <p:spPr>
              <a:xfrm>
                <a:off x="883447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0000000-0008-0000-0000-00001F000000}"/>
                  </a:ext>
                </a:extLst>
              </p:cNvPr>
              <p:cNvCxnSpPr/>
              <p:nvPr/>
            </p:nvCxnSpPr>
            <p:spPr>
              <a:xfrm>
                <a:off x="9283658"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grpSp>
      </p:grpSp>
      <p:grpSp>
        <p:nvGrpSpPr>
          <p:cNvPr id="9" name="Group 8">
            <a:extLst>
              <a:ext uri="{FF2B5EF4-FFF2-40B4-BE49-F238E27FC236}">
                <a16:creationId xmlns:a16="http://schemas.microsoft.com/office/drawing/2014/main" id="{00000000-0008-0000-0000-000026000000}"/>
              </a:ext>
            </a:extLst>
          </p:cNvPr>
          <p:cNvGrpSpPr/>
          <p:nvPr/>
        </p:nvGrpSpPr>
        <p:grpSpPr>
          <a:xfrm>
            <a:off x="828641" y="886195"/>
            <a:ext cx="1718327" cy="1800352"/>
            <a:chOff x="174978" y="393700"/>
            <a:chExt cx="1498600" cy="1473200"/>
          </a:xfrm>
          <a:solidFill>
            <a:srgbClr val="ECF8C2"/>
          </a:solidFill>
        </p:grpSpPr>
        <p:cxnSp>
          <p:nvCxnSpPr>
            <p:cNvPr id="33" name="Straight Connector 32">
              <a:extLst>
                <a:ext uri="{FF2B5EF4-FFF2-40B4-BE49-F238E27FC236}">
                  <a16:creationId xmlns:a16="http://schemas.microsoft.com/office/drawing/2014/main" id="{00000000-0008-0000-0000-000025000000}"/>
                </a:ext>
              </a:extLst>
            </p:cNvPr>
            <p:cNvCxnSpPr/>
            <p:nvPr/>
          </p:nvCxnSpPr>
          <p:spPr>
            <a:xfrm>
              <a:off x="213078" y="1193800"/>
              <a:ext cx="0" cy="673100"/>
            </a:xfrm>
            <a:prstGeom prst="line">
              <a:avLst/>
            </a:prstGeom>
            <a:grpFill/>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4" name="Round Single Corner Rectangle 33">
              <a:extLst>
                <a:ext uri="{FF2B5EF4-FFF2-40B4-BE49-F238E27FC236}">
                  <a16:creationId xmlns:a16="http://schemas.microsoft.com/office/drawing/2014/main" id="{00000000-0008-0000-0000-000023000000}"/>
                </a:ext>
              </a:extLst>
            </p:cNvPr>
            <p:cNvSpPr/>
            <p:nvPr/>
          </p:nvSpPr>
          <p:spPr>
            <a:xfrm>
              <a:off x="174978" y="393700"/>
              <a:ext cx="1498600" cy="8890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0" name="Group 9">
            <a:extLst>
              <a:ext uri="{FF2B5EF4-FFF2-40B4-BE49-F238E27FC236}">
                <a16:creationId xmlns:a16="http://schemas.microsoft.com/office/drawing/2014/main" id="{00000000-0008-0000-0000-000028000000}"/>
              </a:ext>
            </a:extLst>
          </p:cNvPr>
          <p:cNvGrpSpPr/>
          <p:nvPr/>
        </p:nvGrpSpPr>
        <p:grpSpPr>
          <a:xfrm>
            <a:off x="2834846" y="400075"/>
            <a:ext cx="1718327" cy="2281478"/>
            <a:chOff x="1928989" y="0"/>
            <a:chExt cx="1498600" cy="1790700"/>
          </a:xfrm>
        </p:grpSpPr>
        <p:cxnSp>
          <p:nvCxnSpPr>
            <p:cNvPr id="31" name="Straight Connector 30">
              <a:extLst>
                <a:ext uri="{FF2B5EF4-FFF2-40B4-BE49-F238E27FC236}">
                  <a16:creationId xmlns:a16="http://schemas.microsoft.com/office/drawing/2014/main" id="{00000000-0008-0000-0000-000029000000}"/>
                </a:ext>
              </a:extLst>
            </p:cNvPr>
            <p:cNvCxnSpPr/>
            <p:nvPr/>
          </p:nvCxnSpPr>
          <p:spPr>
            <a:xfrm>
              <a:off x="1967089" y="800100"/>
              <a:ext cx="0" cy="9906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2" name="Round Single Corner Rectangle 31">
              <a:extLst>
                <a:ext uri="{FF2B5EF4-FFF2-40B4-BE49-F238E27FC236}">
                  <a16:creationId xmlns:a16="http://schemas.microsoft.com/office/drawing/2014/main" id="{00000000-0008-0000-0000-00002A000000}"/>
                </a:ext>
              </a:extLst>
            </p:cNvPr>
            <p:cNvSpPr/>
            <p:nvPr/>
          </p:nvSpPr>
          <p:spPr>
            <a:xfrm>
              <a:off x="1928989" y="0"/>
              <a:ext cx="1498600" cy="1333500"/>
            </a:xfrm>
            <a:prstGeom prst="round1Rect">
              <a:avLst>
                <a:gd name="adj" fmla="val 9524"/>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1" name="Group 10">
            <a:extLst>
              <a:ext uri="{FF2B5EF4-FFF2-40B4-BE49-F238E27FC236}">
                <a16:creationId xmlns:a16="http://schemas.microsoft.com/office/drawing/2014/main" id="{00000000-0008-0000-0000-00002C000000}"/>
              </a:ext>
            </a:extLst>
          </p:cNvPr>
          <p:cNvGrpSpPr/>
          <p:nvPr/>
        </p:nvGrpSpPr>
        <p:grpSpPr>
          <a:xfrm>
            <a:off x="5280689" y="400076"/>
            <a:ext cx="1718327" cy="2281479"/>
            <a:chOff x="4049889" y="0"/>
            <a:chExt cx="1498600" cy="1790700"/>
          </a:xfrm>
          <a:solidFill>
            <a:schemeClr val="accent5">
              <a:lumMod val="20000"/>
              <a:lumOff val="80000"/>
            </a:schemeClr>
          </a:solidFill>
        </p:grpSpPr>
        <p:cxnSp>
          <p:nvCxnSpPr>
            <p:cNvPr id="29" name="Straight Connector 28">
              <a:extLst>
                <a:ext uri="{FF2B5EF4-FFF2-40B4-BE49-F238E27FC236}">
                  <a16:creationId xmlns:a16="http://schemas.microsoft.com/office/drawing/2014/main" id="{00000000-0008-0000-0000-00002D000000}"/>
                </a:ext>
              </a:extLst>
            </p:cNvPr>
            <p:cNvCxnSpPr/>
            <p:nvPr/>
          </p:nvCxnSpPr>
          <p:spPr>
            <a:xfrm>
              <a:off x="4087989" y="596900"/>
              <a:ext cx="0" cy="1193800"/>
            </a:xfrm>
            <a:prstGeom prst="line">
              <a:avLst/>
            </a:prstGeom>
            <a:grpFill/>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0" name="Round Single Corner Rectangle 29">
              <a:extLst>
                <a:ext uri="{FF2B5EF4-FFF2-40B4-BE49-F238E27FC236}">
                  <a16:creationId xmlns:a16="http://schemas.microsoft.com/office/drawing/2014/main" id="{00000000-0008-0000-0000-00002E000000}"/>
                </a:ext>
              </a:extLst>
            </p:cNvPr>
            <p:cNvSpPr/>
            <p:nvPr/>
          </p:nvSpPr>
          <p:spPr>
            <a:xfrm>
              <a:off x="4049889" y="0"/>
              <a:ext cx="1498600" cy="7239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3</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00000000-0008-0000-0000-00002F000000}"/>
              </a:ext>
            </a:extLst>
          </p:cNvPr>
          <p:cNvGrpSpPr/>
          <p:nvPr/>
        </p:nvGrpSpPr>
        <p:grpSpPr>
          <a:xfrm>
            <a:off x="5936116" y="1638526"/>
            <a:ext cx="2912419" cy="1039857"/>
            <a:chOff x="4634089" y="1016000"/>
            <a:chExt cx="2540000" cy="850900"/>
          </a:xfrm>
        </p:grpSpPr>
        <p:cxnSp>
          <p:nvCxnSpPr>
            <p:cNvPr id="27" name="Straight Connector 26">
              <a:extLst>
                <a:ext uri="{FF2B5EF4-FFF2-40B4-BE49-F238E27FC236}">
                  <a16:creationId xmlns:a16="http://schemas.microsoft.com/office/drawing/2014/main" id="{00000000-0008-0000-0000-000030000000}"/>
                </a:ext>
              </a:extLst>
            </p:cNvPr>
            <p:cNvCxnSpPr/>
            <p:nvPr/>
          </p:nvCxnSpPr>
          <p:spPr>
            <a:xfrm>
              <a:off x="5954889" y="1485900"/>
              <a:ext cx="0" cy="3810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28" name="Round Single Corner Rectangle 27">
              <a:extLst>
                <a:ext uri="{FF2B5EF4-FFF2-40B4-BE49-F238E27FC236}">
                  <a16:creationId xmlns:a16="http://schemas.microsoft.com/office/drawing/2014/main" id="{00000000-0008-0000-0000-000031000000}"/>
                </a:ext>
              </a:extLst>
            </p:cNvPr>
            <p:cNvSpPr/>
            <p:nvPr/>
          </p:nvSpPr>
          <p:spPr>
            <a:xfrm>
              <a:off x="4634089" y="1016000"/>
              <a:ext cx="2540000" cy="482600"/>
            </a:xfrm>
            <a:prstGeom prst="round1Rect">
              <a:avLst>
                <a:gd name="adj" fmla="val 9524"/>
              </a:avLst>
            </a:prstGeom>
            <a:solidFill>
              <a:srgbClr val="EAEEF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4</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3" name="Group 12">
            <a:extLst>
              <a:ext uri="{FF2B5EF4-FFF2-40B4-BE49-F238E27FC236}">
                <a16:creationId xmlns:a16="http://schemas.microsoft.com/office/drawing/2014/main" id="{00000000-0008-0000-0000-000036000000}"/>
              </a:ext>
            </a:extLst>
          </p:cNvPr>
          <p:cNvGrpSpPr/>
          <p:nvPr/>
        </p:nvGrpSpPr>
        <p:grpSpPr>
          <a:xfrm>
            <a:off x="9321380" y="400075"/>
            <a:ext cx="1718327" cy="2281478"/>
            <a:chOff x="7580489" y="0"/>
            <a:chExt cx="1498600" cy="1790700"/>
          </a:xfrm>
          <a:solidFill>
            <a:schemeClr val="accent5">
              <a:lumMod val="20000"/>
              <a:lumOff val="80000"/>
            </a:schemeClr>
          </a:solidFill>
        </p:grpSpPr>
        <p:cxnSp>
          <p:nvCxnSpPr>
            <p:cNvPr id="25" name="Straight Connector 24">
              <a:extLst>
                <a:ext uri="{FF2B5EF4-FFF2-40B4-BE49-F238E27FC236}">
                  <a16:creationId xmlns:a16="http://schemas.microsoft.com/office/drawing/2014/main" id="{00000000-0008-0000-0000-000037000000}"/>
                </a:ext>
              </a:extLst>
            </p:cNvPr>
            <p:cNvCxnSpPr/>
            <p:nvPr/>
          </p:nvCxnSpPr>
          <p:spPr>
            <a:xfrm>
              <a:off x="7618589" y="800100"/>
              <a:ext cx="0" cy="990600"/>
            </a:xfrm>
            <a:prstGeom prst="line">
              <a:avLst/>
            </a:prstGeom>
            <a:grpFill/>
            <a:ln w="28575">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26" name="Round Single Corner Rectangle 25">
              <a:extLst>
                <a:ext uri="{FF2B5EF4-FFF2-40B4-BE49-F238E27FC236}">
                  <a16:creationId xmlns:a16="http://schemas.microsoft.com/office/drawing/2014/main" id="{00000000-0008-0000-0000-000038000000}"/>
                </a:ext>
              </a:extLst>
            </p:cNvPr>
            <p:cNvSpPr/>
            <p:nvPr/>
          </p:nvSpPr>
          <p:spPr>
            <a:xfrm>
              <a:off x="7580489" y="0"/>
              <a:ext cx="1498600" cy="13335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4" name="Group 13">
            <a:extLst>
              <a:ext uri="{FF2B5EF4-FFF2-40B4-BE49-F238E27FC236}">
                <a16:creationId xmlns:a16="http://schemas.microsoft.com/office/drawing/2014/main" id="{00000000-0008-0000-0000-00003A000000}"/>
              </a:ext>
            </a:extLst>
          </p:cNvPr>
          <p:cNvGrpSpPr/>
          <p:nvPr/>
        </p:nvGrpSpPr>
        <p:grpSpPr>
          <a:xfrm>
            <a:off x="3671370" y="2544697"/>
            <a:ext cx="1516171" cy="1645151"/>
            <a:chOff x="2106789" y="1752596"/>
            <a:chExt cx="1322294" cy="1877896"/>
          </a:xfrm>
        </p:grpSpPr>
        <p:cxnSp>
          <p:nvCxnSpPr>
            <p:cNvPr id="23" name="Straight Connector 22">
              <a:extLst>
                <a:ext uri="{FF2B5EF4-FFF2-40B4-BE49-F238E27FC236}">
                  <a16:creationId xmlns:a16="http://schemas.microsoft.com/office/drawing/2014/main" id="{00000000-0008-0000-0000-00003B000000}"/>
                </a:ext>
              </a:extLst>
            </p:cNvPr>
            <p:cNvCxnSpPr/>
            <p:nvPr/>
          </p:nvCxnSpPr>
          <p:spPr>
            <a:xfrm>
              <a:off x="2215411" y="1752596"/>
              <a:ext cx="0" cy="990600"/>
            </a:xfrm>
            <a:prstGeom prst="line">
              <a:avLst/>
            </a:prstGeom>
            <a:ln w="28575">
              <a:solidFill>
                <a:srgbClr val="92D050">
                  <a:alpha val="90000"/>
                </a:srgbClr>
              </a:solidFill>
              <a:headEnd type="diamond" w="lg" len="lg"/>
              <a:tailEnd type="oval"/>
            </a:ln>
          </p:spPr>
          <p:style>
            <a:lnRef idx="1">
              <a:schemeClr val="accent1"/>
            </a:lnRef>
            <a:fillRef idx="0">
              <a:schemeClr val="accent1"/>
            </a:fillRef>
            <a:effectRef idx="0">
              <a:schemeClr val="accent1"/>
            </a:effectRef>
            <a:fontRef idx="minor">
              <a:schemeClr val="tx1"/>
            </a:fontRef>
          </p:style>
        </p:cxnSp>
        <p:sp>
          <p:nvSpPr>
            <p:cNvPr id="24" name="Round Single Corner Rectangle 59">
              <a:extLst>
                <a:ext uri="{FF2B5EF4-FFF2-40B4-BE49-F238E27FC236}">
                  <a16:creationId xmlns:a16="http://schemas.microsoft.com/office/drawing/2014/main" id="{00000000-0008-0000-0000-00003C000000}"/>
                </a:ext>
              </a:extLst>
            </p:cNvPr>
            <p:cNvSpPr/>
            <p:nvPr/>
          </p:nvSpPr>
          <p:spPr>
            <a:xfrm>
              <a:off x="2106789" y="2394359"/>
              <a:ext cx="1322294" cy="1236133"/>
            </a:xfrm>
            <a:prstGeom prst="foldedCorner">
              <a:avLst/>
            </a:prstGeom>
            <a:gradFill flip="none" rotWithShape="1">
              <a:gsLst>
                <a:gs pos="8000">
                  <a:srgbClr val="00B050"/>
                </a:gs>
                <a:gs pos="54000">
                  <a:srgbClr val="92D050"/>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marL="0" marR="0">
                <a:spcBef>
                  <a:spcPts val="0"/>
                </a:spcBef>
                <a:spcAft>
                  <a:spcPts val="0"/>
                </a:spcAft>
              </a:pPr>
              <a:r>
                <a:rPr lang="en-US" sz="1000" b="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CURRENT TIMELINE POSITION</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5" name="Group 14">
            <a:extLst>
              <a:ext uri="{FF2B5EF4-FFF2-40B4-BE49-F238E27FC236}">
                <a16:creationId xmlns:a16="http://schemas.microsoft.com/office/drawing/2014/main" id="{3825AEBA-BDBE-AA48-BD75-0450CA263F7B}"/>
              </a:ext>
            </a:extLst>
          </p:cNvPr>
          <p:cNvGrpSpPr/>
          <p:nvPr/>
        </p:nvGrpSpPr>
        <p:grpSpPr>
          <a:xfrm>
            <a:off x="961175" y="2533123"/>
            <a:ext cx="2422838" cy="3389540"/>
            <a:chOff x="-100874" y="0"/>
            <a:chExt cx="2113023" cy="3389650"/>
          </a:xfrm>
          <a:solidFill>
            <a:schemeClr val="accent2">
              <a:lumMod val="40000"/>
              <a:lumOff val="60000"/>
            </a:schemeClr>
          </a:solidFill>
        </p:grpSpPr>
        <p:cxnSp>
          <p:nvCxnSpPr>
            <p:cNvPr id="21" name="Straight Connector 20">
              <a:extLst>
                <a:ext uri="{FF2B5EF4-FFF2-40B4-BE49-F238E27FC236}">
                  <a16:creationId xmlns:a16="http://schemas.microsoft.com/office/drawing/2014/main" id="{00000000-0008-0000-0000-000040000000}"/>
                </a:ext>
              </a:extLst>
            </p:cNvPr>
            <p:cNvCxnSpPr/>
            <p:nvPr/>
          </p:nvCxnSpPr>
          <p:spPr>
            <a:xfrm>
              <a:off x="965379" y="0"/>
              <a:ext cx="0" cy="2002179"/>
            </a:xfrm>
            <a:prstGeom prst="line">
              <a:avLst/>
            </a:prstGeom>
            <a:grpFill/>
            <a:ln w="28575">
              <a:gradFill>
                <a:gsLst>
                  <a:gs pos="0">
                    <a:srgbClr val="FF0000"/>
                  </a:gs>
                  <a:gs pos="53000">
                    <a:srgbClr val="C00000"/>
                  </a:gs>
                </a:gsLst>
                <a:lin ang="5400000" scaled="1"/>
              </a:gradFill>
              <a:headEnd type="diamond" w="lg" len="lg"/>
              <a:tailEnd type="none" w="sm" len="sm"/>
            </a:ln>
          </p:spPr>
          <p:style>
            <a:lnRef idx="1">
              <a:schemeClr val="accent1"/>
            </a:lnRef>
            <a:fillRef idx="0">
              <a:schemeClr val="accent1"/>
            </a:fillRef>
            <a:effectRef idx="0">
              <a:schemeClr val="accent1"/>
            </a:effectRef>
            <a:fontRef idx="minor">
              <a:schemeClr val="tx1"/>
            </a:fontRef>
          </p:style>
        </p:cxnSp>
        <p:sp>
          <p:nvSpPr>
            <p:cNvPr id="22" name="Round Single Corner Rectangle 64">
              <a:extLst>
                <a:ext uri="{FF2B5EF4-FFF2-40B4-BE49-F238E27FC236}">
                  <a16:creationId xmlns:a16="http://schemas.microsoft.com/office/drawing/2014/main" id="{00000000-0008-0000-0000-000041000000}"/>
                </a:ext>
              </a:extLst>
            </p:cNvPr>
            <p:cNvSpPr/>
            <p:nvPr/>
          </p:nvSpPr>
          <p:spPr>
            <a:xfrm>
              <a:off x="-100874" y="1713407"/>
              <a:ext cx="2113023" cy="1676243"/>
            </a:xfrm>
            <a:prstGeom prst="trapezoid">
              <a:avLst>
                <a:gd name="adj" fmla="val 16023"/>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marL="5715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ROADBLOCK 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5715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6" name="Group 15">
            <a:extLst>
              <a:ext uri="{FF2B5EF4-FFF2-40B4-BE49-F238E27FC236}">
                <a16:creationId xmlns:a16="http://schemas.microsoft.com/office/drawing/2014/main" id="{00000000-0008-0000-0000-000051000000}"/>
              </a:ext>
            </a:extLst>
          </p:cNvPr>
          <p:cNvGrpSpPr/>
          <p:nvPr/>
        </p:nvGrpSpPr>
        <p:grpSpPr>
          <a:xfrm>
            <a:off x="7458328" y="2544697"/>
            <a:ext cx="2651045" cy="3074153"/>
            <a:chOff x="5962197" y="1752600"/>
            <a:chExt cx="2312049" cy="2515534"/>
          </a:xfrm>
          <a:solidFill>
            <a:schemeClr val="accent2">
              <a:lumMod val="40000"/>
              <a:lumOff val="60000"/>
            </a:schemeClr>
          </a:solidFill>
        </p:grpSpPr>
        <p:cxnSp>
          <p:nvCxnSpPr>
            <p:cNvPr id="19" name="Straight Connector 18">
              <a:extLst>
                <a:ext uri="{FF2B5EF4-FFF2-40B4-BE49-F238E27FC236}">
                  <a16:creationId xmlns:a16="http://schemas.microsoft.com/office/drawing/2014/main" id="{00000000-0008-0000-0000-00004F000000}"/>
                </a:ext>
              </a:extLst>
            </p:cNvPr>
            <p:cNvCxnSpPr/>
            <p:nvPr/>
          </p:nvCxnSpPr>
          <p:spPr>
            <a:xfrm>
              <a:off x="7148689" y="1752600"/>
              <a:ext cx="0" cy="1638300"/>
            </a:xfrm>
            <a:prstGeom prst="line">
              <a:avLst/>
            </a:prstGeom>
            <a:grpFill/>
            <a:ln w="28575">
              <a:gradFill>
                <a:gsLst>
                  <a:gs pos="0">
                    <a:srgbClr val="FF0000"/>
                  </a:gs>
                  <a:gs pos="53000">
                    <a:srgbClr val="C00000"/>
                  </a:gs>
                </a:gsLst>
                <a:lin ang="5400000" scaled="1"/>
              </a:gradFill>
              <a:headEnd type="diamond" w="lg" len="lg"/>
              <a:tailEnd type="none" w="sm" len="sm"/>
            </a:ln>
          </p:spPr>
          <p:style>
            <a:lnRef idx="1">
              <a:schemeClr val="accent1"/>
            </a:lnRef>
            <a:fillRef idx="0">
              <a:schemeClr val="accent1"/>
            </a:fillRef>
            <a:effectRef idx="0">
              <a:schemeClr val="accent1"/>
            </a:effectRef>
            <a:fontRef idx="minor">
              <a:schemeClr val="tx1"/>
            </a:fontRef>
          </p:style>
        </p:cxnSp>
        <p:sp>
          <p:nvSpPr>
            <p:cNvPr id="20" name="Round Single Corner Rectangle 64">
              <a:extLst>
                <a:ext uri="{FF2B5EF4-FFF2-40B4-BE49-F238E27FC236}">
                  <a16:creationId xmlns:a16="http://schemas.microsoft.com/office/drawing/2014/main" id="{00000000-0008-0000-0000-000050000000}"/>
                </a:ext>
              </a:extLst>
            </p:cNvPr>
            <p:cNvSpPr/>
            <p:nvPr/>
          </p:nvSpPr>
          <p:spPr>
            <a:xfrm>
              <a:off x="5962197" y="2693334"/>
              <a:ext cx="2312049" cy="1574800"/>
            </a:xfrm>
            <a:prstGeom prst="trapezoid">
              <a:avLst>
                <a:gd name="adj" fmla="val 15376"/>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marL="11430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ROADBLOCK 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11430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sp>
        <p:nvSpPr>
          <p:cNvPr id="17" name="TextBox 32">
            <a:extLst>
              <a:ext uri="{FF2B5EF4-FFF2-40B4-BE49-F238E27FC236}">
                <a16:creationId xmlns:a16="http://schemas.microsoft.com/office/drawing/2014/main" id="{00000000-0008-0000-0000-000021000000}"/>
              </a:ext>
            </a:extLst>
          </p:cNvPr>
          <p:cNvSpPr txBox="1"/>
          <p:nvPr/>
        </p:nvSpPr>
        <p:spPr>
          <a:xfrm>
            <a:off x="626799" y="3025192"/>
            <a:ext cx="1587990" cy="82257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p>
            <a:pPr marL="0" marR="0">
              <a:spcBef>
                <a:spcPts val="0"/>
              </a:spcBef>
              <a:spcAft>
                <a:spcPts val="0"/>
              </a:spcAft>
            </a:pPr>
            <a:r>
              <a:rPr lang="en-US" sz="10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PROJECT START DATE</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 name="TextBox 33">
            <a:extLst>
              <a:ext uri="{FF2B5EF4-FFF2-40B4-BE49-F238E27FC236}">
                <a16:creationId xmlns:a16="http://schemas.microsoft.com/office/drawing/2014/main" id="{00000000-0008-0000-0000-000022000000}"/>
              </a:ext>
            </a:extLst>
          </p:cNvPr>
          <p:cNvSpPr txBox="1"/>
          <p:nvPr/>
        </p:nvSpPr>
        <p:spPr>
          <a:xfrm>
            <a:off x="9558709" y="3025192"/>
            <a:ext cx="1130438" cy="82257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p>
            <a:pPr marL="0" marR="0" algn="r">
              <a:spcBef>
                <a:spcPts val="0"/>
              </a:spcBef>
              <a:spcAft>
                <a:spcPts val="0"/>
              </a:spcAft>
            </a:pPr>
            <a:r>
              <a:rPr lang="en-US" sz="10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PROJECT END DATE</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algn="r">
              <a:spcBef>
                <a:spcPts val="0"/>
              </a:spcBef>
              <a:spcAft>
                <a:spcPts val="0"/>
              </a:spcAft>
            </a:pPr>
            <a:r>
              <a:rPr lang="en-US" sz="11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Rectangle 7">
            <a:extLst>
              <a:ext uri="{FF2B5EF4-FFF2-40B4-BE49-F238E27FC236}">
                <a16:creationId xmlns:a16="http://schemas.microsoft.com/office/drawing/2014/main" id="{14934AF5-EB3F-1119-D70B-7385FF34F67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2A4D1F3-6441-C296-531B-257E29AFAE14}"/>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D880D28-FE68-0B75-AB9C-12172F000F8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TIMELINE</a:t>
            </a:r>
          </a:p>
        </p:txBody>
      </p:sp>
    </p:spTree>
    <p:extLst>
      <p:ext uri="{BB962C8B-B14F-4D97-AF65-F5344CB8AC3E}">
        <p14:creationId xmlns:p14="http://schemas.microsoft.com/office/powerpoint/2010/main" val="2882744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STATUS TEMPLATE PRESENTATION</a:t>
            </a:r>
            <a:r>
              <a:rPr lang="en-US" dirty="0">
                <a:solidFill>
                  <a:schemeClr val="bg1"/>
                </a:solidFill>
                <a:latin typeface="Century Gothic" panose="020B0502020202020204" pitchFamily="34" charset="0"/>
                <a:cs typeface="Arial" charset="0"/>
              </a:rPr>
              <a:t>  </a:t>
            </a:r>
            <a:r>
              <a:rPr lang="en-US" dirty="0">
                <a:solidFill>
                  <a:schemeClr val="bg1"/>
                </a:solidFill>
                <a:latin typeface="Century Gothic" panose="020B0502020202020204" pitchFamily="34" charset="0"/>
              </a:rPr>
              <a:t>|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89374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STATUS REPORT</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COMPONENTS</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WORK ACCOMPLISHED</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HIGHLIGHTS AND KEY TAKEAWAYS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3462807"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SCHEDULE (WEEKLY)</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266760"/>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RISKS AND ROADBLOCKS</a:t>
            </a:r>
          </a:p>
        </p:txBody>
      </p:sp>
      <p:sp>
        <p:nvSpPr>
          <p:cNvPr id="8" name="TextBox 7">
            <a:hlinkClick r:id="rId7" action="ppaction://hlinksldjump"/>
            <a:extLst>
              <a:ext uri="{FF2B5EF4-FFF2-40B4-BE49-F238E27FC236}">
                <a16:creationId xmlns:a16="http://schemas.microsoft.com/office/drawing/2014/main" id="{AE2F8BAE-3767-9650-FDB7-B8E9B9892313}"/>
              </a:ext>
            </a:extLst>
          </p:cNvPr>
          <p:cNvSpPr txBox="1"/>
          <p:nvPr/>
        </p:nvSpPr>
        <p:spPr>
          <a:xfrm>
            <a:off x="8363223" y="891291"/>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7</a:t>
            </a:r>
          </a:p>
        </p:txBody>
      </p:sp>
      <p:sp>
        <p:nvSpPr>
          <p:cNvPr id="10" name="TextBox 9">
            <a:extLst>
              <a:ext uri="{FF2B5EF4-FFF2-40B4-BE49-F238E27FC236}">
                <a16:creationId xmlns:a16="http://schemas.microsoft.com/office/drawing/2014/main" id="{0C63A608-567A-F53F-CF08-E69B4929DDDA}"/>
              </a:ext>
            </a:extLst>
          </p:cNvPr>
          <p:cNvSpPr txBox="1"/>
          <p:nvPr/>
        </p:nvSpPr>
        <p:spPr>
          <a:xfrm>
            <a:off x="8995033" y="1235102"/>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TIMELINE (MILESTONES)</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15049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STATUS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STATUS REPORT</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3118849939"/>
              </p:ext>
            </p:extLst>
          </p:nvPr>
        </p:nvGraphicFramePr>
        <p:xfrm>
          <a:off x="457802" y="700540"/>
          <a:ext cx="11276392" cy="4685647"/>
        </p:xfrm>
        <a:graphic>
          <a:graphicData uri="http://schemas.openxmlformats.org/drawingml/2006/table">
            <a:tbl>
              <a:tblPr firstRow="1" bandRow="1">
                <a:tableStyleId>{5C22544A-7EE6-4342-B048-85BDC9FD1C3A}</a:tableStyleId>
              </a:tblPr>
              <a:tblGrid>
                <a:gridCol w="3139413">
                  <a:extLst>
                    <a:ext uri="{9D8B030D-6E8A-4147-A177-3AD203B41FA5}">
                      <a16:colId xmlns:a16="http://schemas.microsoft.com/office/drawing/2014/main" val="3528287004"/>
                    </a:ext>
                  </a:extLst>
                </a:gridCol>
                <a:gridCol w="8136979">
                  <a:extLst>
                    <a:ext uri="{9D8B030D-6E8A-4147-A177-3AD203B41FA5}">
                      <a16:colId xmlns:a16="http://schemas.microsoft.com/office/drawing/2014/main" val="1284637964"/>
                    </a:ext>
                  </a:extLst>
                </a:gridCol>
              </a:tblGrid>
              <a:tr h="972985">
                <a:tc>
                  <a:txBody>
                    <a:bodyPr/>
                    <a:lstStyle/>
                    <a:p>
                      <a:pPr algn="ctr"/>
                      <a:r>
                        <a:rPr lang="en-US" b="0" dirty="0">
                          <a:solidFill>
                            <a:schemeClr val="tx1">
                              <a:lumMod val="65000"/>
                              <a:lumOff val="35000"/>
                            </a:schemeClr>
                          </a:solidFill>
                          <a:latin typeface="Century Gothic" panose="020B0502020202020204" pitchFamily="34" charset="0"/>
                        </a:rPr>
                        <a:t>OVERALL PROJECT 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721265"/>
                  </a:ext>
                </a:extLst>
              </a:tr>
              <a:tr h="18563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lumMod val="65000"/>
                              <a:lumOff val="35000"/>
                            </a:schemeClr>
                          </a:solidFill>
                          <a:latin typeface="Century Gothic" panose="020B0502020202020204" pitchFamily="34" charset="0"/>
                        </a:rPr>
                        <a:t>SUMMARY</a:t>
                      </a:r>
                      <a:endParaRPr lang="en-US" sz="18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1" dirty="0">
                          <a:solidFill>
                            <a:schemeClr val="tx1">
                              <a:lumMod val="65000"/>
                              <a:lumOff val="35000"/>
                            </a:schemeClr>
                          </a:solidFill>
                          <a:latin typeface="Century Gothic" panose="020B0502020202020204" pitchFamily="34" charset="0"/>
                        </a:rPr>
                        <a:t>Enter information here about overall status and highlights: “Regained lost time from last period;" "QA began two days earlier than anticipated;" "Delay in some client feedback, but minimal.”</a:t>
                      </a:r>
                    </a:p>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8563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solidFill>
                            <a:schemeClr val="tx1">
                              <a:lumMod val="65000"/>
                              <a:lumOff val="35000"/>
                            </a:schemeClr>
                          </a:solidFill>
                          <a:latin typeface="Century Gothic" panose="020B0502020202020204" pitchFamily="34" charset="0"/>
                        </a:rPr>
                        <a:t>MILESTONES</a:t>
                      </a:r>
                    </a:p>
                    <a:p>
                      <a:pPr algn="ctr"/>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1" dirty="0">
                          <a:solidFill>
                            <a:schemeClr val="tx1">
                              <a:lumMod val="65000"/>
                              <a:lumOff val="35000"/>
                            </a:schemeClr>
                          </a:solidFill>
                          <a:latin typeface="Century Gothic" panose="020B0502020202020204" pitchFamily="34" charset="0"/>
                        </a:rPr>
                        <a:t>Enter project milestones here.</a:t>
                      </a:r>
                    </a:p>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bl>
          </a:graphicData>
        </a:graphic>
      </p:graphicFrame>
      <p:grpSp>
        <p:nvGrpSpPr>
          <p:cNvPr id="15" name="Group 14">
            <a:extLst>
              <a:ext uri="{FF2B5EF4-FFF2-40B4-BE49-F238E27FC236}">
                <a16:creationId xmlns:a16="http://schemas.microsoft.com/office/drawing/2014/main" id="{78F19280-E82A-4BB3-B1E9-10010DE3C7DF}"/>
              </a:ext>
            </a:extLst>
          </p:cNvPr>
          <p:cNvGrpSpPr/>
          <p:nvPr/>
        </p:nvGrpSpPr>
        <p:grpSpPr>
          <a:xfrm>
            <a:off x="3465772" y="5604451"/>
            <a:ext cx="1701993" cy="599819"/>
            <a:chOff x="8339779" y="346394"/>
            <a:chExt cx="1941887" cy="684363"/>
          </a:xfrm>
        </p:grpSpPr>
        <p:sp>
          <p:nvSpPr>
            <p:cNvPr id="8" name="TextBox 7">
              <a:extLst>
                <a:ext uri="{FF2B5EF4-FFF2-40B4-BE49-F238E27FC236}">
                  <a16:creationId xmlns:a16="http://schemas.microsoft.com/office/drawing/2014/main" id="{05B87D38-9910-4F23-DE5B-63AE4BF6FF52}"/>
                </a:ext>
              </a:extLst>
            </p:cNvPr>
            <p:cNvSpPr txBox="1"/>
            <p:nvPr/>
          </p:nvSpPr>
          <p:spPr>
            <a:xfrm>
              <a:off x="9024142" y="502980"/>
              <a:ext cx="1148071" cy="32316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ON TRACK</a:t>
              </a:r>
            </a:p>
          </p:txBody>
        </p:sp>
        <p:grpSp>
          <p:nvGrpSpPr>
            <p:cNvPr id="11" name="Group 10">
              <a:extLst>
                <a:ext uri="{FF2B5EF4-FFF2-40B4-BE49-F238E27FC236}">
                  <a16:creationId xmlns:a16="http://schemas.microsoft.com/office/drawing/2014/main" id="{C8B738DA-CAE0-7300-C387-4A694EED0F35}"/>
                </a:ext>
              </a:extLst>
            </p:cNvPr>
            <p:cNvGrpSpPr/>
            <p:nvPr/>
          </p:nvGrpSpPr>
          <p:grpSpPr>
            <a:xfrm>
              <a:off x="8339779" y="346394"/>
              <a:ext cx="684363" cy="684363"/>
              <a:chOff x="8339779" y="346394"/>
              <a:chExt cx="684363" cy="684363"/>
            </a:xfrm>
          </p:grpSpPr>
          <p:pic>
            <p:nvPicPr>
              <p:cNvPr id="4" name="Graphic 3" descr="Arrow: Straight outline">
                <a:extLst>
                  <a:ext uri="{FF2B5EF4-FFF2-40B4-BE49-F238E27FC236}">
                    <a16:creationId xmlns:a16="http://schemas.microsoft.com/office/drawing/2014/main" id="{CDDBA9A7-565E-B195-DE74-93288529ED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8339779" y="355450"/>
                <a:ext cx="618225" cy="618225"/>
              </a:xfrm>
              <a:prstGeom prst="rect">
                <a:avLst/>
              </a:prstGeom>
            </p:spPr>
          </p:pic>
          <p:sp>
            <p:nvSpPr>
              <p:cNvPr id="10" name="Oval 9">
                <a:extLst>
                  <a:ext uri="{FF2B5EF4-FFF2-40B4-BE49-F238E27FC236}">
                    <a16:creationId xmlns:a16="http://schemas.microsoft.com/office/drawing/2014/main" id="{C5DDD257-0E49-99AB-A10D-B03E9438F574}"/>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 name="Straight Connector 12">
              <a:extLst>
                <a:ext uri="{FF2B5EF4-FFF2-40B4-BE49-F238E27FC236}">
                  <a16:creationId xmlns:a16="http://schemas.microsoft.com/office/drawing/2014/main" id="{877CAF4E-05CC-9776-A2D3-CF31B82F4C12}"/>
                </a:ext>
              </a:extLst>
            </p:cNvPr>
            <p:cNvCxnSpPr>
              <a:cxnSpLocks/>
            </p:cNvCxnSpPr>
            <p:nvPr/>
          </p:nvCxnSpPr>
          <p:spPr>
            <a:xfrm>
              <a:off x="8975255" y="845851"/>
              <a:ext cx="1306411"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27" name="Group 26">
            <a:extLst>
              <a:ext uri="{FF2B5EF4-FFF2-40B4-BE49-F238E27FC236}">
                <a16:creationId xmlns:a16="http://schemas.microsoft.com/office/drawing/2014/main" id="{130B34F1-3060-3AEA-773B-1D7D57CAEB57}"/>
              </a:ext>
            </a:extLst>
          </p:cNvPr>
          <p:cNvGrpSpPr/>
          <p:nvPr/>
        </p:nvGrpSpPr>
        <p:grpSpPr>
          <a:xfrm>
            <a:off x="5468726" y="5644864"/>
            <a:ext cx="3073574" cy="599819"/>
            <a:chOff x="8862203" y="209758"/>
            <a:chExt cx="3073574" cy="599819"/>
          </a:xfrm>
        </p:grpSpPr>
        <p:grpSp>
          <p:nvGrpSpPr>
            <p:cNvPr id="16" name="Group 15">
              <a:extLst>
                <a:ext uri="{FF2B5EF4-FFF2-40B4-BE49-F238E27FC236}">
                  <a16:creationId xmlns:a16="http://schemas.microsoft.com/office/drawing/2014/main" id="{44249192-50A5-4B29-701E-F47C3F19D22E}"/>
                </a:ext>
              </a:extLst>
            </p:cNvPr>
            <p:cNvGrpSpPr/>
            <p:nvPr/>
          </p:nvGrpSpPr>
          <p:grpSpPr>
            <a:xfrm>
              <a:off x="8862203" y="209758"/>
              <a:ext cx="3073574" cy="599819"/>
              <a:chOff x="8339779" y="346394"/>
              <a:chExt cx="3506790" cy="684363"/>
            </a:xfrm>
          </p:grpSpPr>
          <p:sp>
            <p:nvSpPr>
              <p:cNvPr id="20" name="TextBox 19">
                <a:extLst>
                  <a:ext uri="{FF2B5EF4-FFF2-40B4-BE49-F238E27FC236}">
                    <a16:creationId xmlns:a16="http://schemas.microsoft.com/office/drawing/2014/main" id="{8F58E88E-1BF4-0F64-B48B-BE8A05BC467E}"/>
                  </a:ext>
                </a:extLst>
              </p:cNvPr>
              <p:cNvSpPr txBox="1"/>
              <p:nvPr/>
            </p:nvSpPr>
            <p:spPr>
              <a:xfrm>
                <a:off x="9024142" y="502980"/>
                <a:ext cx="2822427" cy="368715"/>
              </a:xfrm>
              <a:prstGeom prst="rect">
                <a:avLst/>
              </a:prstGeom>
              <a:noFill/>
            </p:spPr>
            <p:txBody>
              <a:bodyPr wrap="none" rtlCol="0">
                <a:spAutoFit/>
              </a:bodyPr>
              <a:lstStyle/>
              <a:p>
                <a:r>
                  <a:rPr lang="en-US" sz="1500" b="1" dirty="0">
                    <a:solidFill>
                      <a:srgbClr val="FF0000"/>
                    </a:solidFill>
                    <a:latin typeface="Century Gothic" panose="020B0502020202020204" pitchFamily="34" charset="0"/>
                  </a:rPr>
                  <a:t>ROADBLOCK / OVERAGE</a:t>
                </a:r>
              </a:p>
            </p:txBody>
          </p:sp>
          <p:sp>
            <p:nvSpPr>
              <p:cNvPr id="24" name="Oval 23">
                <a:extLst>
                  <a:ext uri="{FF2B5EF4-FFF2-40B4-BE49-F238E27FC236}">
                    <a16:creationId xmlns:a16="http://schemas.microsoft.com/office/drawing/2014/main" id="{62676983-5A72-11E1-C605-299CECEAAE1B}"/>
                  </a:ext>
                </a:extLst>
              </p:cNvPr>
              <p:cNvSpPr/>
              <p:nvPr/>
            </p:nvSpPr>
            <p:spPr>
              <a:xfrm>
                <a:off x="8339779" y="346394"/>
                <a:ext cx="684363" cy="6843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3E68B63-0E4E-4F7D-3D67-091B7AC5816E}"/>
                  </a:ext>
                </a:extLst>
              </p:cNvPr>
              <p:cNvCxnSpPr>
                <a:cxnSpLocks/>
              </p:cNvCxnSpPr>
              <p:nvPr/>
            </p:nvCxnSpPr>
            <p:spPr>
              <a:xfrm>
                <a:off x="8975255" y="845851"/>
                <a:ext cx="2744070" cy="2727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26" name="Graphic 25" descr="Stop outline">
              <a:extLst>
                <a:ext uri="{FF2B5EF4-FFF2-40B4-BE49-F238E27FC236}">
                  <a16:creationId xmlns:a16="http://schemas.microsoft.com/office/drawing/2014/main" id="{B7850983-CE3D-A9B8-6B43-6D3459E9947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8973911" y="315208"/>
              <a:ext cx="368060" cy="368060"/>
            </a:xfrm>
            <a:prstGeom prst="rect">
              <a:avLst/>
            </a:prstGeom>
          </p:spPr>
        </p:pic>
      </p:grpSp>
      <p:grpSp>
        <p:nvGrpSpPr>
          <p:cNvPr id="37" name="Group 36">
            <a:extLst>
              <a:ext uri="{FF2B5EF4-FFF2-40B4-BE49-F238E27FC236}">
                <a16:creationId xmlns:a16="http://schemas.microsoft.com/office/drawing/2014/main" id="{396719C3-C046-0EED-DBC8-90058D2517A6}"/>
              </a:ext>
            </a:extLst>
          </p:cNvPr>
          <p:cNvGrpSpPr/>
          <p:nvPr/>
        </p:nvGrpSpPr>
        <p:grpSpPr>
          <a:xfrm>
            <a:off x="8640253" y="5653290"/>
            <a:ext cx="3153724" cy="599819"/>
            <a:chOff x="8862203" y="913132"/>
            <a:chExt cx="3153724" cy="599819"/>
          </a:xfrm>
        </p:grpSpPr>
        <p:grpSp>
          <p:nvGrpSpPr>
            <p:cNvPr id="31" name="Group 30">
              <a:extLst>
                <a:ext uri="{FF2B5EF4-FFF2-40B4-BE49-F238E27FC236}">
                  <a16:creationId xmlns:a16="http://schemas.microsoft.com/office/drawing/2014/main" id="{2432CE22-1990-F774-54D1-2E2F0F068D26}"/>
                </a:ext>
              </a:extLst>
            </p:cNvPr>
            <p:cNvGrpSpPr/>
            <p:nvPr/>
          </p:nvGrpSpPr>
          <p:grpSpPr>
            <a:xfrm>
              <a:off x="8862203" y="913132"/>
              <a:ext cx="3153724" cy="599819"/>
              <a:chOff x="8339779" y="346394"/>
              <a:chExt cx="3598237" cy="684363"/>
            </a:xfrm>
          </p:grpSpPr>
          <p:sp>
            <p:nvSpPr>
              <p:cNvPr id="33" name="TextBox 32">
                <a:extLst>
                  <a:ext uri="{FF2B5EF4-FFF2-40B4-BE49-F238E27FC236}">
                    <a16:creationId xmlns:a16="http://schemas.microsoft.com/office/drawing/2014/main" id="{94677830-13E3-2768-6D24-296B389FC4F2}"/>
                  </a:ext>
                </a:extLst>
              </p:cNvPr>
              <p:cNvSpPr txBox="1"/>
              <p:nvPr/>
            </p:nvSpPr>
            <p:spPr>
              <a:xfrm>
                <a:off x="9024142" y="502980"/>
                <a:ext cx="2913874"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POTENTIAL RISKS / DELAYS</a:t>
                </a:r>
              </a:p>
            </p:txBody>
          </p:sp>
          <p:sp>
            <p:nvSpPr>
              <p:cNvPr id="34" name="Oval 33">
                <a:extLst>
                  <a:ext uri="{FF2B5EF4-FFF2-40B4-BE49-F238E27FC236}">
                    <a16:creationId xmlns:a16="http://schemas.microsoft.com/office/drawing/2014/main" id="{45FE32A4-2EBF-9E6C-7684-0EA47535B247}"/>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19CD9BB8-B76E-8EF9-2E16-99B31F231E0F}"/>
                  </a:ext>
                </a:extLst>
              </p:cNvPr>
              <p:cNvCxnSpPr>
                <a:cxnSpLocks/>
              </p:cNvCxnSpPr>
              <p:nvPr/>
            </p:nvCxnSpPr>
            <p:spPr>
              <a:xfrm>
                <a:off x="8975255" y="845851"/>
                <a:ext cx="2744070" cy="27279"/>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36" name="Graphic 35" descr="Warning outline">
              <a:extLst>
                <a:ext uri="{FF2B5EF4-FFF2-40B4-BE49-F238E27FC236}">
                  <a16:creationId xmlns:a16="http://schemas.microsoft.com/office/drawing/2014/main" id="{CD8870BE-3CC3-312E-1DF0-DFACDAB9F82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956659" y="985338"/>
              <a:ext cx="368060" cy="368060"/>
            </a:xfrm>
            <a:prstGeom prst="rect">
              <a:avLst/>
            </a:prstGeom>
          </p:spPr>
        </p:pic>
      </p:grpSp>
      <p:sp>
        <p:nvSpPr>
          <p:cNvPr id="39" name="TextBox 38">
            <a:extLst>
              <a:ext uri="{FF2B5EF4-FFF2-40B4-BE49-F238E27FC236}">
                <a16:creationId xmlns:a16="http://schemas.microsoft.com/office/drawing/2014/main" id="{69A9D246-CD1C-795D-AF15-24F8001C471D}"/>
              </a:ext>
            </a:extLst>
          </p:cNvPr>
          <p:cNvSpPr txBox="1"/>
          <p:nvPr/>
        </p:nvSpPr>
        <p:spPr>
          <a:xfrm>
            <a:off x="376950" y="5670670"/>
            <a:ext cx="2426163" cy="507831"/>
          </a:xfrm>
          <a:prstGeom prst="rect">
            <a:avLst/>
          </a:prstGeom>
          <a:noFill/>
        </p:spPr>
        <p:txBody>
          <a:bodyPr wrap="square" rtlCol="0">
            <a:spAutoFit/>
          </a:bodyPr>
          <a:lstStyle/>
          <a:p>
            <a:pPr algn="r"/>
            <a:r>
              <a:rPr lang="en-US" sz="900" i="1" dirty="0">
                <a:solidFill>
                  <a:schemeClr val="tx1">
                    <a:lumMod val="65000"/>
                    <a:lumOff val="35000"/>
                  </a:schemeClr>
                </a:solidFill>
                <a:latin typeface="Century Gothic" panose="020B0502020202020204" pitchFamily="34" charset="0"/>
              </a:rPr>
              <a:t>Choose an icon, at right, to reflect the OVERALL PROJECT STATUS. Drag the icon and place it in the top right cell.</a:t>
            </a:r>
          </a:p>
        </p:txBody>
      </p:sp>
      <p:grpSp>
        <p:nvGrpSpPr>
          <p:cNvPr id="40" name="Group 39">
            <a:extLst>
              <a:ext uri="{FF2B5EF4-FFF2-40B4-BE49-F238E27FC236}">
                <a16:creationId xmlns:a16="http://schemas.microsoft.com/office/drawing/2014/main" id="{912B46FA-7737-4BDF-D32C-0D3B720D482A}"/>
              </a:ext>
            </a:extLst>
          </p:cNvPr>
          <p:cNvGrpSpPr/>
          <p:nvPr/>
        </p:nvGrpSpPr>
        <p:grpSpPr>
          <a:xfrm>
            <a:off x="3878441" y="875109"/>
            <a:ext cx="1701993" cy="599819"/>
            <a:chOff x="8339779" y="346394"/>
            <a:chExt cx="1941887" cy="684363"/>
          </a:xfrm>
        </p:grpSpPr>
        <p:sp>
          <p:nvSpPr>
            <p:cNvPr id="41" name="TextBox 40">
              <a:extLst>
                <a:ext uri="{FF2B5EF4-FFF2-40B4-BE49-F238E27FC236}">
                  <a16:creationId xmlns:a16="http://schemas.microsoft.com/office/drawing/2014/main" id="{C0B71C4C-154B-A39C-431F-1A58D4114E90}"/>
                </a:ext>
              </a:extLst>
            </p:cNvPr>
            <p:cNvSpPr txBox="1"/>
            <p:nvPr/>
          </p:nvSpPr>
          <p:spPr>
            <a:xfrm>
              <a:off x="9024142" y="502980"/>
              <a:ext cx="1148071" cy="32316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ON TRACK</a:t>
              </a:r>
            </a:p>
          </p:txBody>
        </p:sp>
        <p:grpSp>
          <p:nvGrpSpPr>
            <p:cNvPr id="42" name="Group 41">
              <a:extLst>
                <a:ext uri="{FF2B5EF4-FFF2-40B4-BE49-F238E27FC236}">
                  <a16:creationId xmlns:a16="http://schemas.microsoft.com/office/drawing/2014/main" id="{02AB2D9F-BEEE-957A-E97A-2D8B4D5EE641}"/>
                </a:ext>
              </a:extLst>
            </p:cNvPr>
            <p:cNvGrpSpPr/>
            <p:nvPr/>
          </p:nvGrpSpPr>
          <p:grpSpPr>
            <a:xfrm>
              <a:off x="8339779" y="346394"/>
              <a:ext cx="684363" cy="684363"/>
              <a:chOff x="8339779" y="346394"/>
              <a:chExt cx="684363" cy="684363"/>
            </a:xfrm>
          </p:grpSpPr>
          <p:pic>
            <p:nvPicPr>
              <p:cNvPr id="44" name="Graphic 43" descr="Arrow: Straight outline">
                <a:extLst>
                  <a:ext uri="{FF2B5EF4-FFF2-40B4-BE49-F238E27FC236}">
                    <a16:creationId xmlns:a16="http://schemas.microsoft.com/office/drawing/2014/main" id="{F205278C-300D-CF59-DB56-FFBC0AE78E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8339779" y="355450"/>
                <a:ext cx="618225" cy="618225"/>
              </a:xfrm>
              <a:prstGeom prst="rect">
                <a:avLst/>
              </a:prstGeom>
            </p:spPr>
          </p:pic>
          <p:sp>
            <p:nvSpPr>
              <p:cNvPr id="45" name="Oval 44">
                <a:extLst>
                  <a:ext uri="{FF2B5EF4-FFF2-40B4-BE49-F238E27FC236}">
                    <a16:creationId xmlns:a16="http://schemas.microsoft.com/office/drawing/2014/main" id="{16C5AAFA-5B19-7A07-4813-AC32B3A6812B}"/>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3" name="Straight Connector 42">
              <a:extLst>
                <a:ext uri="{FF2B5EF4-FFF2-40B4-BE49-F238E27FC236}">
                  <a16:creationId xmlns:a16="http://schemas.microsoft.com/office/drawing/2014/main" id="{B5A616D2-9862-ECA9-A0C3-12C0E83AB764}"/>
                </a:ext>
              </a:extLst>
            </p:cNvPr>
            <p:cNvCxnSpPr>
              <a:cxnSpLocks/>
            </p:cNvCxnSpPr>
            <p:nvPr/>
          </p:nvCxnSpPr>
          <p:spPr>
            <a:xfrm>
              <a:off x="8975255" y="845851"/>
              <a:ext cx="1306411"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09919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PROJECT COMPONENTS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COMPONENTS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3631383965"/>
              </p:ext>
            </p:extLst>
          </p:nvPr>
        </p:nvGraphicFramePr>
        <p:xfrm>
          <a:off x="457802" y="700540"/>
          <a:ext cx="11276391" cy="4259648"/>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COMPONENTS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NOTES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6721265"/>
                  </a:ext>
                </a:extLst>
              </a:tr>
              <a:tr h="9057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lumMod val="65000"/>
                              <a:lumOff val="35000"/>
                            </a:schemeClr>
                          </a:solidFill>
                          <a:latin typeface="Century Gothic" panose="020B0502020202020204" pitchFamily="34" charset="0"/>
                        </a:rPr>
                        <a:t>BUDGET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8885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lumMod val="65000"/>
                              <a:lumOff val="35000"/>
                            </a:schemeClr>
                          </a:solidFill>
                          <a:latin typeface="Century Gothic" panose="020B0502020202020204" pitchFamily="34" charset="0"/>
                        </a:rPr>
                        <a:t>RESOURCES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845388">
                <a:tc>
                  <a:txBody>
                    <a:bodyPr/>
                    <a:lstStyle/>
                    <a:p>
                      <a:pPr algn="l"/>
                      <a:r>
                        <a:rPr lang="en-US" sz="1000" b="1" dirty="0">
                          <a:solidFill>
                            <a:schemeClr val="tx1">
                              <a:lumMod val="65000"/>
                              <a:lumOff val="35000"/>
                            </a:schemeClr>
                          </a:solidFill>
                          <a:latin typeface="Century Gothic" panose="020B0502020202020204" pitchFamily="34" charset="0"/>
                        </a:rPr>
                        <a:t>TIMELINE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l"/>
                      <a:r>
                        <a:rPr lang="en-US" sz="1000" b="1" dirty="0">
                          <a:solidFill>
                            <a:schemeClr val="tx1">
                              <a:lumMod val="65000"/>
                              <a:lumOff val="35000"/>
                            </a:schemeClr>
                          </a:solidFill>
                          <a:latin typeface="Century Gothic" panose="020B0502020202020204" pitchFamily="34" charset="0"/>
                        </a:rPr>
                        <a:t>SCOPE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grpSp>
        <p:nvGrpSpPr>
          <p:cNvPr id="15" name="Group 14">
            <a:extLst>
              <a:ext uri="{FF2B5EF4-FFF2-40B4-BE49-F238E27FC236}">
                <a16:creationId xmlns:a16="http://schemas.microsoft.com/office/drawing/2014/main" id="{78F19280-E82A-4BB3-B1E9-10010DE3C7DF}"/>
              </a:ext>
            </a:extLst>
          </p:cNvPr>
          <p:cNvGrpSpPr/>
          <p:nvPr/>
        </p:nvGrpSpPr>
        <p:grpSpPr>
          <a:xfrm>
            <a:off x="3083169" y="5618043"/>
            <a:ext cx="1396833" cy="599819"/>
            <a:chOff x="8339779" y="346394"/>
            <a:chExt cx="1593714" cy="684363"/>
          </a:xfrm>
        </p:grpSpPr>
        <p:sp>
          <p:nvSpPr>
            <p:cNvPr id="8" name="TextBox 7">
              <a:extLst>
                <a:ext uri="{FF2B5EF4-FFF2-40B4-BE49-F238E27FC236}">
                  <a16:creationId xmlns:a16="http://schemas.microsoft.com/office/drawing/2014/main" id="{05B87D38-9910-4F23-DE5B-63AE4BF6FF52}"/>
                </a:ext>
              </a:extLst>
            </p:cNvPr>
            <p:cNvSpPr txBox="1"/>
            <p:nvPr/>
          </p:nvSpPr>
          <p:spPr>
            <a:xfrm>
              <a:off x="9024142" y="502980"/>
              <a:ext cx="909351" cy="36871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UNDER</a:t>
              </a:r>
            </a:p>
          </p:txBody>
        </p:sp>
        <p:grpSp>
          <p:nvGrpSpPr>
            <p:cNvPr id="11" name="Group 10">
              <a:extLst>
                <a:ext uri="{FF2B5EF4-FFF2-40B4-BE49-F238E27FC236}">
                  <a16:creationId xmlns:a16="http://schemas.microsoft.com/office/drawing/2014/main" id="{C8B738DA-CAE0-7300-C387-4A694EED0F35}"/>
                </a:ext>
              </a:extLst>
            </p:cNvPr>
            <p:cNvGrpSpPr/>
            <p:nvPr/>
          </p:nvGrpSpPr>
          <p:grpSpPr>
            <a:xfrm>
              <a:off x="8339779" y="346394"/>
              <a:ext cx="684363" cy="684363"/>
              <a:chOff x="8339779" y="346394"/>
              <a:chExt cx="684363" cy="684363"/>
            </a:xfrm>
          </p:grpSpPr>
          <p:pic>
            <p:nvPicPr>
              <p:cNvPr id="4" name="Graphic 3" descr="Speedometer Low outline">
                <a:extLst>
                  <a:ext uri="{FF2B5EF4-FFF2-40B4-BE49-F238E27FC236}">
                    <a16:creationId xmlns:a16="http://schemas.microsoft.com/office/drawing/2014/main" id="{CDDBA9A7-565E-B195-DE74-93288529EDB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442557" y="361951"/>
                <a:ext cx="472532" cy="472533"/>
              </a:xfrm>
              <a:prstGeom prst="rect">
                <a:avLst/>
              </a:prstGeom>
            </p:spPr>
          </p:pic>
          <p:sp>
            <p:nvSpPr>
              <p:cNvPr id="10" name="Oval 9">
                <a:extLst>
                  <a:ext uri="{FF2B5EF4-FFF2-40B4-BE49-F238E27FC236}">
                    <a16:creationId xmlns:a16="http://schemas.microsoft.com/office/drawing/2014/main" id="{C5DDD257-0E49-99AB-A10D-B03E9438F574}"/>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 name="Straight Connector 12">
              <a:extLst>
                <a:ext uri="{FF2B5EF4-FFF2-40B4-BE49-F238E27FC236}">
                  <a16:creationId xmlns:a16="http://schemas.microsoft.com/office/drawing/2014/main" id="{877CAF4E-05CC-9776-A2D3-CF31B82F4C12}"/>
                </a:ext>
              </a:extLst>
            </p:cNvPr>
            <p:cNvCxnSpPr>
              <a:cxnSpLocks/>
            </p:cNvCxnSpPr>
            <p:nvPr/>
          </p:nvCxnSpPr>
          <p:spPr>
            <a:xfrm>
              <a:off x="8975255" y="845851"/>
              <a:ext cx="886856"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27" name="Group 26">
            <a:extLst>
              <a:ext uri="{FF2B5EF4-FFF2-40B4-BE49-F238E27FC236}">
                <a16:creationId xmlns:a16="http://schemas.microsoft.com/office/drawing/2014/main" id="{130B34F1-3060-3AEA-773B-1D7D57CAEB57}"/>
              </a:ext>
            </a:extLst>
          </p:cNvPr>
          <p:cNvGrpSpPr/>
          <p:nvPr/>
        </p:nvGrpSpPr>
        <p:grpSpPr>
          <a:xfrm>
            <a:off x="4931867" y="5618043"/>
            <a:ext cx="1388842" cy="599819"/>
            <a:chOff x="8862200" y="209758"/>
            <a:chExt cx="1388842" cy="599819"/>
          </a:xfrm>
        </p:grpSpPr>
        <p:grpSp>
          <p:nvGrpSpPr>
            <p:cNvPr id="16" name="Group 15">
              <a:extLst>
                <a:ext uri="{FF2B5EF4-FFF2-40B4-BE49-F238E27FC236}">
                  <a16:creationId xmlns:a16="http://schemas.microsoft.com/office/drawing/2014/main" id="{44249192-50A5-4B29-701E-F47C3F19D22E}"/>
                </a:ext>
              </a:extLst>
            </p:cNvPr>
            <p:cNvGrpSpPr/>
            <p:nvPr/>
          </p:nvGrpSpPr>
          <p:grpSpPr>
            <a:xfrm>
              <a:off x="8862200" y="209758"/>
              <a:ext cx="1388842" cy="599819"/>
              <a:chOff x="8339779" y="346394"/>
              <a:chExt cx="1584598" cy="684363"/>
            </a:xfrm>
          </p:grpSpPr>
          <p:sp>
            <p:nvSpPr>
              <p:cNvPr id="20" name="TextBox 19">
                <a:extLst>
                  <a:ext uri="{FF2B5EF4-FFF2-40B4-BE49-F238E27FC236}">
                    <a16:creationId xmlns:a16="http://schemas.microsoft.com/office/drawing/2014/main" id="{8F58E88E-1BF4-0F64-B48B-BE8A05BC467E}"/>
                  </a:ext>
                </a:extLst>
              </p:cNvPr>
              <p:cNvSpPr txBox="1"/>
              <p:nvPr/>
            </p:nvSpPr>
            <p:spPr>
              <a:xfrm>
                <a:off x="9024142" y="502980"/>
                <a:ext cx="790470" cy="368715"/>
              </a:xfrm>
              <a:prstGeom prst="rect">
                <a:avLst/>
              </a:prstGeom>
              <a:noFill/>
            </p:spPr>
            <p:txBody>
              <a:bodyPr wrap="none" rtlCol="0">
                <a:spAutoFit/>
              </a:bodyPr>
              <a:lstStyle/>
              <a:p>
                <a:r>
                  <a:rPr lang="en-US" sz="1500" b="1" dirty="0">
                    <a:solidFill>
                      <a:srgbClr val="FF0000"/>
                    </a:solidFill>
                    <a:latin typeface="Century Gothic" panose="020B0502020202020204" pitchFamily="34" charset="0"/>
                  </a:rPr>
                  <a:t>OVER</a:t>
                </a:r>
              </a:p>
            </p:txBody>
          </p:sp>
          <p:sp>
            <p:nvSpPr>
              <p:cNvPr id="24" name="Oval 23">
                <a:extLst>
                  <a:ext uri="{FF2B5EF4-FFF2-40B4-BE49-F238E27FC236}">
                    <a16:creationId xmlns:a16="http://schemas.microsoft.com/office/drawing/2014/main" id="{62676983-5A72-11E1-C605-299CECEAAE1B}"/>
                  </a:ext>
                </a:extLst>
              </p:cNvPr>
              <p:cNvSpPr/>
              <p:nvPr/>
            </p:nvSpPr>
            <p:spPr>
              <a:xfrm>
                <a:off x="8339779" y="346394"/>
                <a:ext cx="684363" cy="6843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3E68B63-0E4E-4F7D-3D67-091B7AC5816E}"/>
                  </a:ext>
                </a:extLst>
              </p:cNvPr>
              <p:cNvCxnSpPr>
                <a:cxnSpLocks/>
              </p:cNvCxnSpPr>
              <p:nvPr/>
            </p:nvCxnSpPr>
            <p:spPr>
              <a:xfrm>
                <a:off x="8975255" y="845851"/>
                <a:ext cx="94912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26" name="Graphic 25" descr="Gauge outline">
              <a:extLst>
                <a:ext uri="{FF2B5EF4-FFF2-40B4-BE49-F238E27FC236}">
                  <a16:creationId xmlns:a16="http://schemas.microsoft.com/office/drawing/2014/main" id="{B7850983-CE3D-A9B8-6B43-6D3459E9947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8956658" y="246483"/>
              <a:ext cx="393655" cy="393655"/>
            </a:xfrm>
            <a:prstGeom prst="rect">
              <a:avLst/>
            </a:prstGeom>
          </p:spPr>
        </p:pic>
      </p:grpSp>
      <p:grpSp>
        <p:nvGrpSpPr>
          <p:cNvPr id="37" name="Group 36">
            <a:extLst>
              <a:ext uri="{FF2B5EF4-FFF2-40B4-BE49-F238E27FC236}">
                <a16:creationId xmlns:a16="http://schemas.microsoft.com/office/drawing/2014/main" id="{396719C3-C046-0EED-DBC8-90058D2517A6}"/>
              </a:ext>
            </a:extLst>
          </p:cNvPr>
          <p:cNvGrpSpPr/>
          <p:nvPr/>
        </p:nvGrpSpPr>
        <p:grpSpPr>
          <a:xfrm>
            <a:off x="6667761" y="5592174"/>
            <a:ext cx="1245620" cy="599819"/>
            <a:chOff x="8862205" y="913132"/>
            <a:chExt cx="1245620" cy="599819"/>
          </a:xfrm>
        </p:grpSpPr>
        <p:grpSp>
          <p:nvGrpSpPr>
            <p:cNvPr id="31" name="Group 30">
              <a:extLst>
                <a:ext uri="{FF2B5EF4-FFF2-40B4-BE49-F238E27FC236}">
                  <a16:creationId xmlns:a16="http://schemas.microsoft.com/office/drawing/2014/main" id="{2432CE22-1990-F774-54D1-2E2F0F068D26}"/>
                </a:ext>
              </a:extLst>
            </p:cNvPr>
            <p:cNvGrpSpPr/>
            <p:nvPr/>
          </p:nvGrpSpPr>
          <p:grpSpPr>
            <a:xfrm>
              <a:off x="8862205" y="913132"/>
              <a:ext cx="1245620" cy="599819"/>
              <a:chOff x="8339779" y="346394"/>
              <a:chExt cx="1421188" cy="684363"/>
            </a:xfrm>
          </p:grpSpPr>
          <p:sp>
            <p:nvSpPr>
              <p:cNvPr id="33" name="TextBox 32">
                <a:extLst>
                  <a:ext uri="{FF2B5EF4-FFF2-40B4-BE49-F238E27FC236}">
                    <a16:creationId xmlns:a16="http://schemas.microsoft.com/office/drawing/2014/main" id="{94677830-13E3-2768-6D24-296B389FC4F2}"/>
                  </a:ext>
                </a:extLst>
              </p:cNvPr>
              <p:cNvSpPr txBox="1"/>
              <p:nvPr/>
            </p:nvSpPr>
            <p:spPr>
              <a:xfrm>
                <a:off x="9024142" y="502980"/>
                <a:ext cx="558193"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ON</a:t>
                </a:r>
              </a:p>
            </p:txBody>
          </p:sp>
          <p:sp>
            <p:nvSpPr>
              <p:cNvPr id="34" name="Oval 33">
                <a:extLst>
                  <a:ext uri="{FF2B5EF4-FFF2-40B4-BE49-F238E27FC236}">
                    <a16:creationId xmlns:a16="http://schemas.microsoft.com/office/drawing/2014/main" id="{45FE32A4-2EBF-9E6C-7684-0EA47535B247}"/>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19CD9BB8-B76E-8EF9-2E16-99B31F231E0F}"/>
                  </a:ext>
                </a:extLst>
              </p:cNvPr>
              <p:cNvCxnSpPr>
                <a:cxnSpLocks/>
              </p:cNvCxnSpPr>
              <p:nvPr/>
            </p:nvCxnSpPr>
            <p:spPr>
              <a:xfrm>
                <a:off x="8975255" y="845851"/>
                <a:ext cx="785712"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36" name="Graphic 35" descr="Speedometer Middle outline">
              <a:extLst>
                <a:ext uri="{FF2B5EF4-FFF2-40B4-BE49-F238E27FC236}">
                  <a16:creationId xmlns:a16="http://schemas.microsoft.com/office/drawing/2014/main" id="{CD8870BE-3CC3-312E-1DF0-DFACDAB9F822}"/>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952512" y="933581"/>
              <a:ext cx="415337" cy="415337"/>
            </a:xfrm>
            <a:prstGeom prst="rect">
              <a:avLst/>
            </a:prstGeom>
          </p:spPr>
        </p:pic>
      </p:grpSp>
      <p:sp>
        <p:nvSpPr>
          <p:cNvPr id="39" name="TextBox 38">
            <a:extLst>
              <a:ext uri="{FF2B5EF4-FFF2-40B4-BE49-F238E27FC236}">
                <a16:creationId xmlns:a16="http://schemas.microsoft.com/office/drawing/2014/main" id="{69A9D246-CD1C-795D-AF15-24F8001C471D}"/>
              </a:ext>
            </a:extLst>
          </p:cNvPr>
          <p:cNvSpPr txBox="1"/>
          <p:nvPr/>
        </p:nvSpPr>
        <p:spPr>
          <a:xfrm>
            <a:off x="376950" y="5670670"/>
            <a:ext cx="2426163" cy="646331"/>
          </a:xfrm>
          <a:prstGeom prst="rect">
            <a:avLst/>
          </a:prstGeom>
          <a:noFill/>
        </p:spPr>
        <p:txBody>
          <a:bodyPr wrap="square" rtlCol="0">
            <a:spAutoFit/>
          </a:bodyPr>
          <a:lstStyle/>
          <a:p>
            <a:pPr algn="r"/>
            <a:r>
              <a:rPr lang="en-US" sz="900" i="1" dirty="0">
                <a:solidFill>
                  <a:schemeClr val="tx1">
                    <a:lumMod val="65000"/>
                    <a:lumOff val="35000"/>
                  </a:schemeClr>
                </a:solidFill>
                <a:latin typeface="Century Gothic" panose="020B0502020202020204" pitchFamily="34" charset="0"/>
              </a:rPr>
              <a:t>Choose an icon, at right, to reflect the STATUS of each component. Drag the icon and place it in each Status column cell.</a:t>
            </a:r>
          </a:p>
        </p:txBody>
      </p:sp>
      <p:grpSp>
        <p:nvGrpSpPr>
          <p:cNvPr id="17" name="Group 16">
            <a:extLst>
              <a:ext uri="{FF2B5EF4-FFF2-40B4-BE49-F238E27FC236}">
                <a16:creationId xmlns:a16="http://schemas.microsoft.com/office/drawing/2014/main" id="{7AB7E10E-AE60-9B8E-7E26-3800D228A127}"/>
              </a:ext>
            </a:extLst>
          </p:cNvPr>
          <p:cNvGrpSpPr/>
          <p:nvPr/>
        </p:nvGrpSpPr>
        <p:grpSpPr>
          <a:xfrm>
            <a:off x="2781726" y="1381395"/>
            <a:ext cx="1245620" cy="599819"/>
            <a:chOff x="8862205" y="913132"/>
            <a:chExt cx="1245620" cy="599819"/>
          </a:xfrm>
        </p:grpSpPr>
        <p:grpSp>
          <p:nvGrpSpPr>
            <p:cNvPr id="18" name="Group 17">
              <a:extLst>
                <a:ext uri="{FF2B5EF4-FFF2-40B4-BE49-F238E27FC236}">
                  <a16:creationId xmlns:a16="http://schemas.microsoft.com/office/drawing/2014/main" id="{DC8A82DE-41CC-7BF9-63FD-0FC7366796A6}"/>
                </a:ext>
              </a:extLst>
            </p:cNvPr>
            <p:cNvGrpSpPr/>
            <p:nvPr/>
          </p:nvGrpSpPr>
          <p:grpSpPr>
            <a:xfrm>
              <a:off x="8862205" y="913132"/>
              <a:ext cx="1245620" cy="599819"/>
              <a:chOff x="8339779" y="346394"/>
              <a:chExt cx="1421188" cy="684363"/>
            </a:xfrm>
          </p:grpSpPr>
          <p:sp>
            <p:nvSpPr>
              <p:cNvPr id="21" name="TextBox 20">
                <a:extLst>
                  <a:ext uri="{FF2B5EF4-FFF2-40B4-BE49-F238E27FC236}">
                    <a16:creationId xmlns:a16="http://schemas.microsoft.com/office/drawing/2014/main" id="{8EE33841-0A39-41D8-EA0D-295F12BC686E}"/>
                  </a:ext>
                </a:extLst>
              </p:cNvPr>
              <p:cNvSpPr txBox="1"/>
              <p:nvPr/>
            </p:nvSpPr>
            <p:spPr>
              <a:xfrm>
                <a:off x="9024142" y="502980"/>
                <a:ext cx="558193"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ON</a:t>
                </a:r>
              </a:p>
            </p:txBody>
          </p:sp>
          <p:sp>
            <p:nvSpPr>
              <p:cNvPr id="23" name="Oval 22">
                <a:extLst>
                  <a:ext uri="{FF2B5EF4-FFF2-40B4-BE49-F238E27FC236}">
                    <a16:creationId xmlns:a16="http://schemas.microsoft.com/office/drawing/2014/main" id="{E12DDEAC-010E-59C6-EBA4-DD247B71EBFC}"/>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E4142383-AA3A-3D28-2EB2-FCCD3C0D6BAE}"/>
                  </a:ext>
                </a:extLst>
              </p:cNvPr>
              <p:cNvCxnSpPr>
                <a:cxnSpLocks/>
              </p:cNvCxnSpPr>
              <p:nvPr/>
            </p:nvCxnSpPr>
            <p:spPr>
              <a:xfrm>
                <a:off x="8975255" y="845851"/>
                <a:ext cx="785712"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19" name="Graphic 18" descr="Speedometer Middle outline">
              <a:extLst>
                <a:ext uri="{FF2B5EF4-FFF2-40B4-BE49-F238E27FC236}">
                  <a16:creationId xmlns:a16="http://schemas.microsoft.com/office/drawing/2014/main" id="{55119FA4-0C6D-34F5-4543-1E58B73F1E3F}"/>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952512" y="933581"/>
              <a:ext cx="415337" cy="415337"/>
            </a:xfrm>
            <a:prstGeom prst="rect">
              <a:avLst/>
            </a:prstGeom>
          </p:spPr>
        </p:pic>
      </p:grpSp>
    </p:spTree>
    <p:extLst>
      <p:ext uri="{BB962C8B-B14F-4D97-AF65-F5344CB8AC3E}">
        <p14:creationId xmlns:p14="http://schemas.microsoft.com/office/powerpoint/2010/main" val="3507051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97095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WORK ACCOMPLISHED</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ACCOMPLISHED</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1874823932"/>
              </p:ext>
            </p:extLst>
          </p:nvPr>
        </p:nvGraphicFramePr>
        <p:xfrm>
          <a:off x="457802" y="1083341"/>
          <a:ext cx="11276391" cy="5070532"/>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TASK NO.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RECEPTION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6721265"/>
                  </a:ext>
                </a:extLst>
              </a:tr>
              <a:tr h="11300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2076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1112808">
                <a:tc>
                  <a:txBody>
                    <a:bodyPr/>
                    <a:lstStyle/>
                    <a:p>
                      <a:pPr algn="ctr"/>
                      <a:r>
                        <a:rPr lang="en-US" sz="1400" b="0"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ctr"/>
                      <a:r>
                        <a:rPr lang="en-US" sz="1400" b="0"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pic>
        <p:nvPicPr>
          <p:cNvPr id="12" name="Graphic 11" descr="Bullseye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150641" y="73324"/>
            <a:ext cx="914400" cy="914400"/>
          </a:xfrm>
          <a:prstGeom prst="rect">
            <a:avLst/>
          </a:prstGeom>
        </p:spPr>
      </p:pic>
    </p:spTree>
    <p:extLst>
      <p:ext uri="{BB962C8B-B14F-4D97-AF65-F5344CB8AC3E}">
        <p14:creationId xmlns:p14="http://schemas.microsoft.com/office/powerpoint/2010/main" val="986114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20820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RISKS AND ROADBLOCKS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RISKS AND ROADBLOCKS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2478076631"/>
              </p:ext>
            </p:extLst>
          </p:nvPr>
        </p:nvGraphicFramePr>
        <p:xfrm>
          <a:off x="457802" y="1083341"/>
          <a:ext cx="11276391" cy="5070532"/>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RISK NO.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RECEPTION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16721265"/>
                  </a:ext>
                </a:extLst>
              </a:tr>
              <a:tr h="11300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rgbClr val="FF0000"/>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2076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rgbClr val="FF0000"/>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1112808">
                <a:tc>
                  <a:txBody>
                    <a:bodyPr/>
                    <a:lstStyle/>
                    <a:p>
                      <a:pPr algn="ctr"/>
                      <a:r>
                        <a:rPr lang="en-US" sz="1400" b="0" dirty="0">
                          <a:solidFill>
                            <a:srgbClr val="FF0000"/>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ctr"/>
                      <a:r>
                        <a:rPr lang="en-US" sz="1400" b="0" dirty="0">
                          <a:solidFill>
                            <a:srgbClr val="FF0000"/>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pic>
        <p:nvPicPr>
          <p:cNvPr id="12" name="Graphic 11" descr="Warning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150641" y="73324"/>
            <a:ext cx="914400" cy="914400"/>
          </a:xfrm>
          <a:prstGeom prst="rect">
            <a:avLst/>
          </a:prstGeom>
        </p:spPr>
      </p:pic>
    </p:spTree>
    <p:extLst>
      <p:ext uri="{BB962C8B-B14F-4D97-AF65-F5344CB8AC3E}">
        <p14:creationId xmlns:p14="http://schemas.microsoft.com/office/powerpoint/2010/main" val="2510856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55162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HIGHLIGHTS AND KEY TAKEAWAYS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HIGHLIGHTS AND KEY TAKEAWAYS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448635938"/>
              </p:ext>
            </p:extLst>
          </p:nvPr>
        </p:nvGraphicFramePr>
        <p:xfrm>
          <a:off x="457802" y="987724"/>
          <a:ext cx="11276391" cy="5068019"/>
        </p:xfrm>
        <a:graphic>
          <a:graphicData uri="http://schemas.openxmlformats.org/drawingml/2006/table">
            <a:tbl>
              <a:tblPr firstRow="1" bandRow="1">
                <a:tableStyleId>{5C22544A-7EE6-4342-B048-85BDC9FD1C3A}</a:tableStyleId>
              </a:tblPr>
              <a:tblGrid>
                <a:gridCol w="11276391">
                  <a:extLst>
                    <a:ext uri="{9D8B030D-6E8A-4147-A177-3AD203B41FA5}">
                      <a16:colId xmlns:a16="http://schemas.microsoft.com/office/drawing/2014/main" val="3528287004"/>
                    </a:ext>
                  </a:extLst>
                </a:gridCol>
              </a:tblGrid>
              <a:tr h="5068019">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Provide bullets of great work;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Who owns what;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Where teams are pivoting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Feedback received during the week;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Etc.</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bl>
          </a:graphicData>
        </a:graphic>
      </p:graphicFrame>
      <p:pic>
        <p:nvPicPr>
          <p:cNvPr id="12" name="Graphic 11" descr="Key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150641" y="73324"/>
            <a:ext cx="914400" cy="914400"/>
          </a:xfrm>
          <a:prstGeom prst="rect">
            <a:avLst/>
          </a:prstGeom>
        </p:spPr>
      </p:pic>
    </p:spTree>
    <p:extLst>
      <p:ext uri="{BB962C8B-B14F-4D97-AF65-F5344CB8AC3E}">
        <p14:creationId xmlns:p14="http://schemas.microsoft.com/office/powerpoint/2010/main" val="3282589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1"/>
            <a:ext cx="11300791" cy="1066588"/>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AD6C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solidFill>
              <a:srgbClr val="ECF3EB"/>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046209"/>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EBCBB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solidFill>
              <a:srgbClr val="F7E5DD"/>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5" name="Group 4">
            <a:extLst>
              <a:ext uri="{FF2B5EF4-FFF2-40B4-BE49-F238E27FC236}">
                <a16:creationId xmlns:a16="http://schemas.microsoft.com/office/drawing/2014/main" id="{B22B8F2A-9031-F104-F936-4D7640636B04}"/>
              </a:ext>
            </a:extLst>
          </p:cNvPr>
          <p:cNvGrpSpPr/>
          <p:nvPr/>
        </p:nvGrpSpPr>
        <p:grpSpPr>
          <a:xfrm>
            <a:off x="327991" y="1857943"/>
            <a:ext cx="11300791" cy="1066588"/>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DDCFB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solidFill>
              <a:srgbClr val="F0E6D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6" name="Group 5">
            <a:extLst>
              <a:ext uri="{FF2B5EF4-FFF2-40B4-BE49-F238E27FC236}">
                <a16:creationId xmlns:a16="http://schemas.microsoft.com/office/drawing/2014/main" id="{371BC64B-03AB-831F-23A5-134E0BE90166}"/>
              </a:ext>
            </a:extLst>
          </p:cNvPr>
          <p:cNvGrpSpPr/>
          <p:nvPr/>
        </p:nvGrpSpPr>
        <p:grpSpPr>
          <a:xfrm>
            <a:off x="327991" y="4029105"/>
            <a:ext cx="11300791" cy="1120539"/>
            <a:chOff x="0" y="4203700"/>
            <a:chExt cx="9575800" cy="1388733"/>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6022"/>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bg2">
                <a:lumMod val="9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solidFill>
              <a:schemeClr val="bg1">
                <a:lumMod val="95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89" y="5265636"/>
            <a:ext cx="11300791" cy="1110283"/>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tx2">
                <a:lumMod val="20000"/>
                <a:lumOff val="8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solidFill>
              <a:srgbClr val="EAEEF3"/>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grpSp>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extLst>
              <p:ext uri="{D42A27DB-BD31-4B8C-83A1-F6EECF244321}">
                <p14:modId xmlns:p14="http://schemas.microsoft.com/office/powerpoint/2010/main" val="1834459716"/>
              </p:ext>
            </p:extLst>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WEEK 1</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WEEK 2</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WEEK 3</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WEEK 4</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
        <p:nvSpPr>
          <p:cNvPr id="3" name="Rectangle 7">
            <a:extLst>
              <a:ext uri="{FF2B5EF4-FFF2-40B4-BE49-F238E27FC236}">
                <a16:creationId xmlns:a16="http://schemas.microsoft.com/office/drawing/2014/main" id="{1DEB6686-1E1E-A0D8-9E23-FA2A3C4A119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8" name="Parallelogram 37">
            <a:extLst>
              <a:ext uri="{FF2B5EF4-FFF2-40B4-BE49-F238E27FC236}">
                <a16:creationId xmlns:a16="http://schemas.microsoft.com/office/drawing/2014/main" id="{B0718643-2DDD-9703-EE38-209D050DF70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DC23AD51-1293-D32F-60A1-AF4A13D3E137}"/>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SCHEDULE</a:t>
            </a:r>
          </a:p>
        </p:txBody>
      </p:sp>
    </p:spTree>
    <p:extLst>
      <p:ext uri="{BB962C8B-B14F-4D97-AF65-F5344CB8AC3E}">
        <p14:creationId xmlns:p14="http://schemas.microsoft.com/office/powerpoint/2010/main" val="1453029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1"/>
            <a:ext cx="11300791" cy="1066588"/>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AD6C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solidFill>
              <a:srgbClr val="ECF3EB"/>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046209"/>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EBCBB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solidFill>
              <a:srgbClr val="F7E5DD"/>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5" name="Group 4">
            <a:extLst>
              <a:ext uri="{FF2B5EF4-FFF2-40B4-BE49-F238E27FC236}">
                <a16:creationId xmlns:a16="http://schemas.microsoft.com/office/drawing/2014/main" id="{B22B8F2A-9031-F104-F936-4D7640636B04}"/>
              </a:ext>
            </a:extLst>
          </p:cNvPr>
          <p:cNvGrpSpPr/>
          <p:nvPr/>
        </p:nvGrpSpPr>
        <p:grpSpPr>
          <a:xfrm>
            <a:off x="327991" y="1857943"/>
            <a:ext cx="11300791" cy="1066588"/>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DDCFB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solidFill>
              <a:srgbClr val="F0E6D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6" name="Group 5">
            <a:extLst>
              <a:ext uri="{FF2B5EF4-FFF2-40B4-BE49-F238E27FC236}">
                <a16:creationId xmlns:a16="http://schemas.microsoft.com/office/drawing/2014/main" id="{371BC64B-03AB-831F-23A5-134E0BE90166}"/>
              </a:ext>
            </a:extLst>
          </p:cNvPr>
          <p:cNvGrpSpPr/>
          <p:nvPr/>
        </p:nvGrpSpPr>
        <p:grpSpPr>
          <a:xfrm>
            <a:off x="327991" y="4029105"/>
            <a:ext cx="11300791" cy="1120539"/>
            <a:chOff x="0" y="4203700"/>
            <a:chExt cx="9575800" cy="1388733"/>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6022"/>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bg2">
                <a:lumMod val="9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solidFill>
              <a:schemeClr val="bg1">
                <a:lumMod val="95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89" y="5265636"/>
            <a:ext cx="11300791" cy="1110283"/>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tx2">
                <a:lumMod val="20000"/>
                <a:lumOff val="8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solidFill>
              <a:srgbClr val="EAEEF3"/>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grpSp>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extLst>
              <p:ext uri="{D42A27DB-BD31-4B8C-83A1-F6EECF244321}">
                <p14:modId xmlns:p14="http://schemas.microsoft.com/office/powerpoint/2010/main" val="2325290042"/>
              </p:ext>
            </p:extLst>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WEEK 5</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WEEK 6</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WEEK 7</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WEEK 8</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
        <p:nvSpPr>
          <p:cNvPr id="3" name="Rectangle 7">
            <a:extLst>
              <a:ext uri="{FF2B5EF4-FFF2-40B4-BE49-F238E27FC236}">
                <a16:creationId xmlns:a16="http://schemas.microsoft.com/office/drawing/2014/main" id="{1DEB6686-1E1E-A0D8-9E23-FA2A3C4A119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8" name="Parallelogram 37">
            <a:extLst>
              <a:ext uri="{FF2B5EF4-FFF2-40B4-BE49-F238E27FC236}">
                <a16:creationId xmlns:a16="http://schemas.microsoft.com/office/drawing/2014/main" id="{B0718643-2DDD-9703-EE38-209D050DF70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DC23AD51-1293-D32F-60A1-AF4A13D3E137}"/>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SCHEDULE</a:t>
            </a:r>
          </a:p>
        </p:txBody>
      </p:sp>
    </p:spTree>
    <p:extLst>
      <p:ext uri="{BB962C8B-B14F-4D97-AF65-F5344CB8AC3E}">
        <p14:creationId xmlns:p14="http://schemas.microsoft.com/office/powerpoint/2010/main" val="230351607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5087</TotalTime>
  <Words>569</Words>
  <Application>Microsoft Macintosh PowerPoint</Application>
  <PresentationFormat>Widescreen</PresentationFormat>
  <Paragraphs>208</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Microsoft User</cp:lastModifiedBy>
  <cp:revision>34</cp:revision>
  <dcterms:created xsi:type="dcterms:W3CDTF">2022-01-31T17:15:25Z</dcterms:created>
  <dcterms:modified xsi:type="dcterms:W3CDTF">2023-09-26T19:25:58Z</dcterms:modified>
</cp:coreProperties>
</file>