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342" r:id="rId2"/>
    <p:sldId id="399" r:id="rId3"/>
    <p:sldId id="353" r:id="rId4"/>
    <p:sldId id="367" r:id="rId5"/>
    <p:sldId id="400" r:id="rId6"/>
    <p:sldId id="401" r:id="rId7"/>
    <p:sldId id="402" r:id="rId8"/>
    <p:sldId id="403" r:id="rId9"/>
    <p:sldId id="404" r:id="rId10"/>
    <p:sldId id="405" r:id="rId11"/>
    <p:sldId id="375"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8F0F"/>
    <a:srgbClr val="FFE497"/>
    <a:srgbClr val="D63519"/>
    <a:srgbClr val="D6A3BB"/>
    <a:srgbClr val="A26C0B"/>
    <a:srgbClr val="B2760B"/>
    <a:srgbClr val="FFF5DE"/>
    <a:srgbClr val="FFF3BA"/>
    <a:srgbClr val="FFD36D"/>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EA0E1B-EF4F-4309-9803-D8B9A2BB2623}" v="7" dt="2023-09-24T17:54:19.9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7" autoAdjust="0"/>
    <p:restoredTop sz="96327"/>
  </p:normalViewPr>
  <p:slideViewPr>
    <p:cSldViewPr snapToGrid="0" snapToObjects="1">
      <p:cViewPr varScale="1">
        <p:scale>
          <a:sx n="128" d="100"/>
          <a:sy n="128" d="100"/>
        </p:scale>
        <p:origin x="20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5" Type="http://schemas.openxmlformats.org/officeDocument/2006/relationships/slide" Target="slides/slide7.xml"/><Relationship Id="rId10" Type="http://schemas.openxmlformats.org/officeDocument/2006/relationships/slide" Target="slides/slide12.xml"/><Relationship Id="rId4" Type="http://schemas.openxmlformats.org/officeDocument/2006/relationships/slide" Target="slides/slide6.xml"/><Relationship Id="rId9" Type="http://schemas.openxmlformats.org/officeDocument/2006/relationships/slide" Target="slides/slide1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5BEA0E1B-EF4F-4309-9803-D8B9A2BB2623}"/>
    <pc:docChg chg="undo custSel modSld">
      <pc:chgData name="Bess Dunlevy" userId="dd4b9a8537dbe9d0" providerId="LiveId" clId="{5BEA0E1B-EF4F-4309-9803-D8B9A2BB2623}" dt="2023-09-24T17:54:19.916" v="157"/>
      <pc:docMkLst>
        <pc:docMk/>
      </pc:docMkLst>
      <pc:sldChg chg="modSp mod">
        <pc:chgData name="Bess Dunlevy" userId="dd4b9a8537dbe9d0" providerId="LiveId" clId="{5BEA0E1B-EF4F-4309-9803-D8B9A2BB2623}" dt="2023-09-24T17:49:16.589" v="66" actId="20577"/>
        <pc:sldMkLst>
          <pc:docMk/>
          <pc:sldMk cId="1508588292" sldId="342"/>
        </pc:sldMkLst>
        <pc:spChg chg="mod">
          <ac:chgData name="Bess Dunlevy" userId="dd4b9a8537dbe9d0" providerId="LiveId" clId="{5BEA0E1B-EF4F-4309-9803-D8B9A2BB2623}" dt="2023-09-24T17:49:09.325" v="49" actId="20577"/>
          <ac:spMkLst>
            <pc:docMk/>
            <pc:sldMk cId="1508588292" sldId="342"/>
            <ac:spMk id="33" creationId="{143A449B-AAB7-994A-92CE-8F48E2CA7DF6}"/>
          </ac:spMkLst>
        </pc:spChg>
        <pc:spChg chg="mod">
          <ac:chgData name="Bess Dunlevy" userId="dd4b9a8537dbe9d0" providerId="LiveId" clId="{5BEA0E1B-EF4F-4309-9803-D8B9A2BB2623}" dt="2023-09-24T17:49:16.589" v="66" actId="20577"/>
          <ac:spMkLst>
            <pc:docMk/>
            <pc:sldMk cId="1508588292" sldId="342"/>
            <ac:spMk id="36" creationId="{C7DC0BFC-32CE-0544-BDE7-E4E8CD4C8E4D}"/>
          </ac:spMkLst>
        </pc:spChg>
      </pc:sldChg>
      <pc:sldChg chg="modSp mod">
        <pc:chgData name="Bess Dunlevy" userId="dd4b9a8537dbe9d0" providerId="LiveId" clId="{5BEA0E1B-EF4F-4309-9803-D8B9A2BB2623}" dt="2023-09-24T17:51:36.379" v="147" actId="20577"/>
        <pc:sldMkLst>
          <pc:docMk/>
          <pc:sldMk cId="1179924037" sldId="353"/>
        </pc:sldMkLst>
        <pc:spChg chg="mod">
          <ac:chgData name="Bess Dunlevy" userId="dd4b9a8537dbe9d0" providerId="LiveId" clId="{5BEA0E1B-EF4F-4309-9803-D8B9A2BB2623}" dt="2023-09-24T17:51:36.379" v="147" actId="20577"/>
          <ac:spMkLst>
            <pc:docMk/>
            <pc:sldMk cId="1179924037" sldId="353"/>
            <ac:spMk id="9" creationId="{CB9D49A6-86F7-B744-828A-D7C1D9D15D8C}"/>
          </ac:spMkLst>
        </pc:spChg>
      </pc:sldChg>
      <pc:sldChg chg="addSp delSp modSp mod">
        <pc:chgData name="Bess Dunlevy" userId="dd4b9a8537dbe9d0" providerId="LiveId" clId="{5BEA0E1B-EF4F-4309-9803-D8B9A2BB2623}" dt="2023-09-24T17:53:24.408" v="151" actId="478"/>
        <pc:sldMkLst>
          <pc:docMk/>
          <pc:sldMk cId="3652727983" sldId="367"/>
        </pc:sldMkLst>
        <pc:picChg chg="add del mod">
          <ac:chgData name="Bess Dunlevy" userId="dd4b9a8537dbe9d0" providerId="LiveId" clId="{5BEA0E1B-EF4F-4309-9803-D8B9A2BB2623}" dt="2023-09-24T17:53:23.807" v="150"/>
          <ac:picMkLst>
            <pc:docMk/>
            <pc:sldMk cId="3652727983" sldId="367"/>
            <ac:picMk id="2" creationId="{F926F68E-5E9E-3BC8-D639-5D62A7D159A8}"/>
          </ac:picMkLst>
        </pc:picChg>
        <pc:picChg chg="add del">
          <ac:chgData name="Bess Dunlevy" userId="dd4b9a8537dbe9d0" providerId="LiveId" clId="{5BEA0E1B-EF4F-4309-9803-D8B9A2BB2623}" dt="2023-09-24T17:53:24.408" v="151" actId="478"/>
          <ac:picMkLst>
            <pc:docMk/>
            <pc:sldMk cId="3652727983" sldId="367"/>
            <ac:picMk id="4" creationId="{0F443B3E-2A01-5487-8BD2-F1DAAA36F306}"/>
          </ac:picMkLst>
        </pc:picChg>
      </pc:sldChg>
      <pc:sldChg chg="addSp delSp modSp mod">
        <pc:chgData name="Bess Dunlevy" userId="dd4b9a8537dbe9d0" providerId="LiveId" clId="{5BEA0E1B-EF4F-4309-9803-D8B9A2BB2623}" dt="2023-09-24T17:51:16.180" v="142" actId="29295"/>
        <pc:sldMkLst>
          <pc:docMk/>
          <pc:sldMk cId="2728107442" sldId="399"/>
        </pc:sldMkLst>
        <pc:spChg chg="mod">
          <ac:chgData name="Bess Dunlevy" userId="dd4b9a8537dbe9d0" providerId="LiveId" clId="{5BEA0E1B-EF4F-4309-9803-D8B9A2BB2623}" dt="2023-09-24T17:50:51.585" v="110" actId="14100"/>
          <ac:spMkLst>
            <pc:docMk/>
            <pc:sldMk cId="2728107442" sldId="399"/>
            <ac:spMk id="12" creationId="{E6138981-03C3-494F-8F6E-EB790F07F244}"/>
          </ac:spMkLst>
        </pc:spChg>
        <pc:spChg chg="mod">
          <ac:chgData name="Bess Dunlevy" userId="dd4b9a8537dbe9d0" providerId="LiveId" clId="{5BEA0E1B-EF4F-4309-9803-D8B9A2BB2623}" dt="2023-09-24T17:49:24.096" v="67"/>
          <ac:spMkLst>
            <pc:docMk/>
            <pc:sldMk cId="2728107442" sldId="399"/>
            <ac:spMk id="36" creationId="{C7DC0BFC-32CE-0544-BDE7-E4E8CD4C8E4D}"/>
          </ac:spMkLst>
        </pc:spChg>
        <pc:spChg chg="del mod">
          <ac:chgData name="Bess Dunlevy" userId="dd4b9a8537dbe9d0" providerId="LiveId" clId="{5BEA0E1B-EF4F-4309-9803-D8B9A2BB2623}" dt="2023-09-24T17:50:40.371" v="106" actId="478"/>
          <ac:spMkLst>
            <pc:docMk/>
            <pc:sldMk cId="2728107442" sldId="399"/>
            <ac:spMk id="92" creationId="{15002CF0-EA59-CE43-9D0C-B9955C66D425}"/>
          </ac:spMkLst>
        </pc:spChg>
        <pc:graphicFrameChg chg="mod modGraphic">
          <ac:chgData name="Bess Dunlevy" userId="dd4b9a8537dbe9d0" providerId="LiveId" clId="{5BEA0E1B-EF4F-4309-9803-D8B9A2BB2623}" dt="2023-09-24T17:50:55.241" v="111" actId="1076"/>
          <ac:graphicFrameMkLst>
            <pc:docMk/>
            <pc:sldMk cId="2728107442" sldId="399"/>
            <ac:graphicFrameMk id="2" creationId="{41EF0A05-BAC1-918A-53D7-36EA2B44B908}"/>
          </ac:graphicFrameMkLst>
        </pc:graphicFrameChg>
        <pc:picChg chg="add mod ord">
          <ac:chgData name="Bess Dunlevy" userId="dd4b9a8537dbe9d0" providerId="LiveId" clId="{5BEA0E1B-EF4F-4309-9803-D8B9A2BB2623}" dt="2023-09-24T17:51:16.180" v="142" actId="29295"/>
          <ac:picMkLst>
            <pc:docMk/>
            <pc:sldMk cId="2728107442" sldId="399"/>
            <ac:picMk id="3" creationId="{4572AAF9-AE38-D704-A296-1088FC7F400E}"/>
          </ac:picMkLst>
        </pc:picChg>
        <pc:picChg chg="del">
          <ac:chgData name="Bess Dunlevy" userId="dd4b9a8537dbe9d0" providerId="LiveId" clId="{5BEA0E1B-EF4F-4309-9803-D8B9A2BB2623}" dt="2023-09-24T17:50:06.106" v="79" actId="478"/>
          <ac:picMkLst>
            <pc:docMk/>
            <pc:sldMk cId="2728107442" sldId="399"/>
            <ac:picMk id="11" creationId="{7C8B43FF-07FE-DC4E-93B9-3BDF41733F2A}"/>
          </ac:picMkLst>
        </pc:picChg>
      </pc:sldChg>
      <pc:sldChg chg="addSp delSp modSp mod">
        <pc:chgData name="Bess Dunlevy" userId="dd4b9a8537dbe9d0" providerId="LiveId" clId="{5BEA0E1B-EF4F-4309-9803-D8B9A2BB2623}" dt="2023-09-24T17:53:40.395" v="153"/>
        <pc:sldMkLst>
          <pc:docMk/>
          <pc:sldMk cId="2827377622" sldId="400"/>
        </pc:sldMkLst>
        <pc:picChg chg="add mod">
          <ac:chgData name="Bess Dunlevy" userId="dd4b9a8537dbe9d0" providerId="LiveId" clId="{5BEA0E1B-EF4F-4309-9803-D8B9A2BB2623}" dt="2023-09-24T17:53:40.395" v="153"/>
          <ac:picMkLst>
            <pc:docMk/>
            <pc:sldMk cId="2827377622" sldId="400"/>
            <ac:picMk id="2" creationId="{194BDDCF-34AB-E489-F698-6A737BD6A481}"/>
          </ac:picMkLst>
        </pc:picChg>
        <pc:picChg chg="del">
          <ac:chgData name="Bess Dunlevy" userId="dd4b9a8537dbe9d0" providerId="LiveId" clId="{5BEA0E1B-EF4F-4309-9803-D8B9A2BB2623}" dt="2023-09-24T17:53:33.912" v="152" actId="478"/>
          <ac:picMkLst>
            <pc:docMk/>
            <pc:sldMk cId="2827377622" sldId="400"/>
            <ac:picMk id="3" creationId="{17EC2159-EAF9-731D-93FE-4F37A3285504}"/>
          </ac:picMkLst>
        </pc:picChg>
      </pc:sldChg>
      <pc:sldChg chg="addSp delSp modSp mod">
        <pc:chgData name="Bess Dunlevy" userId="dd4b9a8537dbe9d0" providerId="LiveId" clId="{5BEA0E1B-EF4F-4309-9803-D8B9A2BB2623}" dt="2023-09-24T17:54:10.903" v="155"/>
        <pc:sldMkLst>
          <pc:docMk/>
          <pc:sldMk cId="1341688866" sldId="404"/>
        </pc:sldMkLst>
        <pc:picChg chg="add mod">
          <ac:chgData name="Bess Dunlevy" userId="dd4b9a8537dbe9d0" providerId="LiveId" clId="{5BEA0E1B-EF4F-4309-9803-D8B9A2BB2623}" dt="2023-09-24T17:54:10.903" v="155"/>
          <ac:picMkLst>
            <pc:docMk/>
            <pc:sldMk cId="1341688866" sldId="404"/>
            <ac:picMk id="2" creationId="{2002154A-7551-B31E-8098-783CDAEC030D}"/>
          </ac:picMkLst>
        </pc:picChg>
        <pc:picChg chg="del">
          <ac:chgData name="Bess Dunlevy" userId="dd4b9a8537dbe9d0" providerId="LiveId" clId="{5BEA0E1B-EF4F-4309-9803-D8B9A2BB2623}" dt="2023-09-24T17:54:07.265" v="154" actId="478"/>
          <ac:picMkLst>
            <pc:docMk/>
            <pc:sldMk cId="1341688866" sldId="404"/>
            <ac:picMk id="3" creationId="{A1AD0D25-645C-2AF6-F080-C65BF7549D20}"/>
          </ac:picMkLst>
        </pc:picChg>
      </pc:sldChg>
      <pc:sldChg chg="addSp delSp modSp mod">
        <pc:chgData name="Bess Dunlevy" userId="dd4b9a8537dbe9d0" providerId="LiveId" clId="{5BEA0E1B-EF4F-4309-9803-D8B9A2BB2623}" dt="2023-09-24T17:54:19.916" v="157"/>
        <pc:sldMkLst>
          <pc:docMk/>
          <pc:sldMk cId="3890148313" sldId="405"/>
        </pc:sldMkLst>
        <pc:picChg chg="add mod">
          <ac:chgData name="Bess Dunlevy" userId="dd4b9a8537dbe9d0" providerId="LiveId" clId="{5BEA0E1B-EF4F-4309-9803-D8B9A2BB2623}" dt="2023-09-24T17:54:19.916" v="157"/>
          <ac:picMkLst>
            <pc:docMk/>
            <pc:sldMk cId="3890148313" sldId="405"/>
            <ac:picMk id="2" creationId="{5AC45225-9B5F-968D-BEB0-921405A5D5F5}"/>
          </ac:picMkLst>
        </pc:picChg>
        <pc:picChg chg="del">
          <ac:chgData name="Bess Dunlevy" userId="dd4b9a8537dbe9d0" providerId="LiveId" clId="{5BEA0E1B-EF4F-4309-9803-D8B9A2BB2623}" dt="2023-09-24T17:54:19.482" v="156" actId="478"/>
          <ac:picMkLst>
            <pc:docMk/>
            <pc:sldMk cId="3890148313" sldId="405"/>
            <ac:picMk id="3" creationId="{BF115C65-2ECA-BFBD-1177-158E74AD8E0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739298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21091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3962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724846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582459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41091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688484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39&amp;utm_source=template-powerpoint&amp;utm_medium=content&amp;utm_campaign=IT+Project+Status+Report+PowerPoint-powerpoint-11839&amp;lpa=IT+Project+Status+Report+PowerPoint+powerpoint+11839"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981122" y="317165"/>
            <a:ext cx="3812855" cy="52913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86153"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IT PROJECT STATUS REPORT POWERPOINT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PROJECT STATUS REPORT PRESENTATION</a:t>
            </a:r>
            <a:endParaRPr lang="en-US" dirty="0">
              <a:solidFill>
                <a:schemeClr val="bg1"/>
              </a:solidFill>
              <a:latin typeface="Century Gothic" panose="020B0502020202020204" pitchFamily="34"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3" y="2628781"/>
            <a:ext cx="6145982" cy="2803781"/>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Use the IT Project Dashboard Template in Excel to enter data that will populate the charts and graphs for your dashboard.  Place screenshots of each element on the following slides to build out your IT Project Dashboard Presentation. </a:t>
            </a:r>
          </a:p>
          <a:p>
            <a:pPr>
              <a:lnSpc>
                <a:spcPct val="150000"/>
              </a:lnSpc>
            </a:pPr>
            <a:r>
              <a:rPr lang="en-US" sz="2000" dirty="0">
                <a:latin typeface="Century Gothic" panose="020B0502020202020204" pitchFamily="34" charset="0"/>
              </a:rPr>
              <a:t> </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4"/>
          <a:srcRect/>
          <a:stretch/>
        </p:blipFill>
        <p:spPr>
          <a:xfrm>
            <a:off x="8071487" y="1922224"/>
            <a:ext cx="3567521" cy="4313113"/>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PENDING ITEMS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4875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6. PENDING ITEMS</a:t>
            </a:r>
          </a:p>
        </p:txBody>
      </p:sp>
      <p:pic>
        <p:nvPicPr>
          <p:cNvPr id="2" name="Picture 1">
            <a:extLst>
              <a:ext uri="{FF2B5EF4-FFF2-40B4-BE49-F238E27FC236}">
                <a16:creationId xmlns:a16="http://schemas.microsoft.com/office/drawing/2014/main" id="{5AC45225-9B5F-968D-BEB0-921405A5D5F5}"/>
              </a:ext>
            </a:extLst>
          </p:cNvPr>
          <p:cNvPicPr>
            <a:picLocks noChangeAspect="1"/>
          </p:cNvPicPr>
          <p:nvPr/>
        </p:nvPicPr>
        <p:blipFill rotWithShape="1">
          <a:blip r:embed="rId3"/>
          <a:srcRect l="244" t="56547" r="-244" b="1890"/>
          <a:stretch/>
        </p:blipFill>
        <p:spPr>
          <a:xfrm>
            <a:off x="227940" y="2162095"/>
            <a:ext cx="8065371" cy="2533810"/>
          </a:xfrm>
          <a:prstGeom prst="rect">
            <a:avLst/>
          </a:prstGeom>
        </p:spPr>
      </p:pic>
    </p:spTree>
    <p:extLst>
      <p:ext uri="{BB962C8B-B14F-4D97-AF65-F5344CB8AC3E}">
        <p14:creationId xmlns:p14="http://schemas.microsoft.com/office/powerpoint/2010/main" val="3890148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Completed with solid fill">
            <a:extLst>
              <a:ext uri="{FF2B5EF4-FFF2-40B4-BE49-F238E27FC236}">
                <a16:creationId xmlns:a16="http://schemas.microsoft.com/office/drawing/2014/main" id="{72956F95-6DA7-5146-9209-07B90796D5E5}"/>
              </a:ext>
            </a:extLst>
          </p:cNvPr>
          <p:cNvPicPr>
            <a:picLocks/>
          </p:cNvPicPr>
          <p:nvPr/>
        </p:nvPicPr>
        <p:blipFill>
          <a:blip r:embed="rId3">
            <a:extLst>
              <a:ext uri="{96DAC541-7B7A-43D3-8B79-37D633B846F1}">
                <asvg:svgBlip xmlns:asvg="http://schemas.microsoft.com/office/drawing/2016/SVG/main" r:embed="rId4"/>
              </a:ext>
            </a:extLst>
          </a:blip>
          <a:srcRect/>
          <a:stretch/>
        </p:blipFill>
        <p:spPr>
          <a:xfrm>
            <a:off x="8393723" y="3429000"/>
            <a:ext cx="3718055" cy="3718055"/>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SUMMARY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66290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7. SUMMARY</a:t>
            </a:r>
          </a:p>
        </p:txBody>
      </p:sp>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Include any other critical information. </a:t>
            </a:r>
          </a:p>
        </p:txBody>
      </p:sp>
    </p:spTree>
    <p:extLst>
      <p:ext uri="{BB962C8B-B14F-4D97-AF65-F5344CB8AC3E}">
        <p14:creationId xmlns:p14="http://schemas.microsoft.com/office/powerpoint/2010/main" val="370049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572AAF9-AE38-D704-A296-1088FC7F400E}"/>
              </a:ext>
            </a:extLst>
          </p:cNvPr>
          <p:cNvPicPr>
            <a:picLocks noChangeAspect="1"/>
          </p:cNvPicPr>
          <p:nvPr/>
        </p:nvPicPr>
        <p:blipFill>
          <a:blip r:embed="rId2">
            <a:alphaModFix amt="26000"/>
          </a:blip>
          <a:srcRect/>
          <a:stretch/>
        </p:blipFill>
        <p:spPr>
          <a:xfrm>
            <a:off x="7107105" y="255512"/>
            <a:ext cx="4997547" cy="6042007"/>
          </a:xfrm>
          <a:prstGeom prst="rect">
            <a:avLst/>
          </a:prstGeom>
        </p:spPr>
      </p:pic>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PROJECT STATUS REPORT PRESENTATION</a:t>
            </a:r>
            <a:endParaRPr lang="en-US" dirty="0">
              <a:solidFill>
                <a:schemeClr val="bg1"/>
              </a:solidFill>
              <a:latin typeface="Century Gothic" panose="020B0502020202020204" pitchFamily="34" charset="0"/>
              <a:ea typeface="Arial" charset="0"/>
              <a:cs typeface="Arial" charset="0"/>
            </a:endParaRPr>
          </a:p>
        </p:txBody>
      </p:sp>
      <p:sp>
        <p:nvSpPr>
          <p:cNvPr id="12" name="TextBox 11">
            <a:extLst>
              <a:ext uri="{FF2B5EF4-FFF2-40B4-BE49-F238E27FC236}">
                <a16:creationId xmlns:a16="http://schemas.microsoft.com/office/drawing/2014/main" id="{E6138981-03C3-494F-8F6E-EB790F07F244}"/>
              </a:ext>
            </a:extLst>
          </p:cNvPr>
          <p:cNvSpPr txBox="1"/>
          <p:nvPr/>
        </p:nvSpPr>
        <p:spPr>
          <a:xfrm>
            <a:off x="0" y="849644"/>
            <a:ext cx="12191188" cy="830997"/>
          </a:xfrm>
          <a:prstGeom prst="rect">
            <a:avLst/>
          </a:prstGeom>
          <a:noFill/>
        </p:spPr>
        <p:txBody>
          <a:bodyPr wrap="square" rtlCol="0">
            <a:spAutoFit/>
          </a:bodyPr>
          <a:lstStyle/>
          <a:p>
            <a:pPr algn="ctr"/>
            <a:r>
              <a:rPr lang="en-US" sz="4800" dirty="0">
                <a:solidFill>
                  <a:schemeClr val="accent5">
                    <a:lumMod val="75000"/>
                  </a:schemeClr>
                </a:solidFill>
                <a:latin typeface="Century Gothic" panose="020B0502020202020204" pitchFamily="34" charset="0"/>
              </a:rPr>
              <a:t>IT PROJECT NAME</a:t>
            </a:r>
            <a:endParaRPr lang="en-US" sz="2000" dirty="0">
              <a:solidFill>
                <a:schemeClr val="accent5">
                  <a:lumMod val="75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41EF0A05-BAC1-918A-53D7-36EA2B44B908}"/>
              </a:ext>
            </a:extLst>
          </p:cNvPr>
          <p:cNvGraphicFramePr>
            <a:graphicFrameLocks noGrp="1"/>
          </p:cNvGraphicFramePr>
          <p:nvPr>
            <p:extLst>
              <p:ext uri="{D42A27DB-BD31-4B8C-83A1-F6EECF244321}">
                <p14:modId xmlns:p14="http://schemas.microsoft.com/office/powerpoint/2010/main" val="2791772958"/>
              </p:ext>
            </p:extLst>
          </p:nvPr>
        </p:nvGraphicFramePr>
        <p:xfrm>
          <a:off x="345821" y="2097322"/>
          <a:ext cx="11499546" cy="1253508"/>
        </p:xfrm>
        <a:graphic>
          <a:graphicData uri="http://schemas.openxmlformats.org/drawingml/2006/table">
            <a:tbl>
              <a:tblPr>
                <a:tableStyleId>{5C22544A-7EE6-4342-B048-85BDC9FD1C3A}</a:tableStyleId>
              </a:tblPr>
              <a:tblGrid>
                <a:gridCol w="3833182">
                  <a:extLst>
                    <a:ext uri="{9D8B030D-6E8A-4147-A177-3AD203B41FA5}">
                      <a16:colId xmlns:a16="http://schemas.microsoft.com/office/drawing/2014/main" val="308985738"/>
                    </a:ext>
                  </a:extLst>
                </a:gridCol>
                <a:gridCol w="3833182">
                  <a:extLst>
                    <a:ext uri="{9D8B030D-6E8A-4147-A177-3AD203B41FA5}">
                      <a16:colId xmlns:a16="http://schemas.microsoft.com/office/drawing/2014/main" val="2844705123"/>
                    </a:ext>
                  </a:extLst>
                </a:gridCol>
                <a:gridCol w="3833182">
                  <a:extLst>
                    <a:ext uri="{9D8B030D-6E8A-4147-A177-3AD203B41FA5}">
                      <a16:colId xmlns:a16="http://schemas.microsoft.com/office/drawing/2014/main" val="2942674131"/>
                    </a:ext>
                  </a:extLst>
                </a:gridCol>
              </a:tblGrid>
              <a:tr h="478006">
                <a:tc>
                  <a:txBody>
                    <a:bodyPr/>
                    <a:lstStyle/>
                    <a:p>
                      <a:pPr algn="ctr" fontAlgn="ctr"/>
                      <a:r>
                        <a:rPr lang="en-US" sz="1400" u="none" strike="noStrike">
                          <a:effectLst/>
                          <a:latin typeface="Century Gothic" panose="020B0502020202020204" pitchFamily="34" charset="0"/>
                        </a:rPr>
                        <a:t>DATE</a:t>
                      </a:r>
                      <a:endParaRPr lang="en-US" sz="1400" b="0" i="0" u="none" strike="noStrike">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PROJECT  STATUS</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 COMPLETE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64062293"/>
                  </a:ext>
                </a:extLst>
              </a:tr>
              <a:tr h="775502">
                <a:tc>
                  <a:txBody>
                    <a:bodyPr/>
                    <a:lstStyle/>
                    <a:p>
                      <a:pPr algn="ctr" fontAlgn="ctr"/>
                      <a:r>
                        <a:rPr lang="en-US" sz="2000" b="0" i="0" u="none" strike="noStrike" dirty="0">
                          <a:solidFill>
                            <a:schemeClr val="accent5">
                              <a:lumMod val="75000"/>
                            </a:schemeClr>
                          </a:solidFill>
                          <a:effectLst/>
                          <a:latin typeface="Century Gothic" panose="020B0502020202020204" pitchFamily="34" charset="0"/>
                        </a:rPr>
                        <a:t>MM/DD/YY</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2000" b="0" u="none" strike="noStrike" dirty="0">
                          <a:solidFill>
                            <a:schemeClr val="accent5">
                              <a:lumMod val="75000"/>
                            </a:schemeClr>
                          </a:solidFill>
                          <a:effectLst/>
                          <a:latin typeface="Century Gothic" panose="020B0502020202020204" pitchFamily="34" charset="0"/>
                        </a:rPr>
                        <a:t>In Progress</a:t>
                      </a:r>
                      <a:endParaRPr lang="en-US" sz="2000" b="0" i="0" u="none" strike="noStrike" dirty="0">
                        <a:solidFill>
                          <a:schemeClr val="accent5">
                            <a:lumMod val="75000"/>
                          </a:schemeClr>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tc>
                  <a:txBody>
                    <a:bodyPr/>
                    <a:lstStyle/>
                    <a:p>
                      <a:pPr algn="ctr" fontAlgn="ctr"/>
                      <a:r>
                        <a:rPr lang="en-US" sz="2000" b="0" u="none" strike="noStrike" dirty="0">
                          <a:solidFill>
                            <a:schemeClr val="accent5">
                              <a:lumMod val="75000"/>
                            </a:schemeClr>
                          </a:solidFill>
                          <a:effectLst/>
                          <a:latin typeface="Century Gothic" panose="020B0502020202020204" pitchFamily="34" charset="0"/>
                        </a:rPr>
                        <a:t>72%</a:t>
                      </a:r>
                      <a:endParaRPr lang="en-US" sz="2000" b="0" i="0" u="none" strike="noStrike" dirty="0">
                        <a:solidFill>
                          <a:schemeClr val="accent5">
                            <a:lumMod val="75000"/>
                          </a:schemeClr>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3918707"/>
                  </a:ext>
                </a:extLst>
              </a:tr>
            </a:tbl>
          </a:graphicData>
        </a:graphic>
      </p:graphicFrame>
    </p:spTree>
    <p:extLst>
      <p:ext uri="{BB962C8B-B14F-4D97-AF65-F5344CB8AC3E}">
        <p14:creationId xmlns:p14="http://schemas.microsoft.com/office/powerpoint/2010/main" val="272810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0" y="6477000"/>
            <a:ext cx="1174724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PROJECT STATUS REPORT PRESENTATION</a:t>
            </a:r>
            <a:r>
              <a:rPr lang="en-US" dirty="0">
                <a:solidFill>
                  <a:schemeClr val="bg1"/>
                </a:solidFill>
                <a:latin typeface="Century Gothic" panose="020B0502020202020204" pitchFamily="34" charset="0"/>
                <a:cs typeface="Arial" charset="0"/>
              </a:rPr>
              <a:t>  </a:t>
            </a:r>
            <a:r>
              <a:rPr lang="en-US" dirty="0">
                <a:solidFill>
                  <a:schemeClr val="bg1"/>
                </a:solidFill>
                <a:latin typeface="Century Gothic" panose="020B0502020202020204" pitchFamily="34" charset="0"/>
              </a:rPr>
              <a:t>|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883564" y="938682"/>
            <a:ext cx="4270894" cy="4669548"/>
          </a:xfrm>
          <a:prstGeom prst="rect">
            <a:avLst/>
          </a:prstGeom>
          <a:noFill/>
        </p:spPr>
        <p:txBody>
          <a:bodyPr wrap="square" numCol="1" rtlCol="0">
            <a:spAutoFit/>
          </a:bodyPr>
          <a:lstStyle/>
          <a:p>
            <a:pPr>
              <a:lnSpc>
                <a:spcPct val="150000"/>
              </a:lnSpc>
              <a:spcBef>
                <a:spcPts val="600"/>
              </a:spcBef>
              <a:spcAft>
                <a:spcPts val="400"/>
              </a:spcAft>
            </a:pPr>
            <a:r>
              <a:rPr lang="en-US" sz="2400" dirty="0">
                <a:latin typeface="Century Gothic" panose="020B0502020202020204" pitchFamily="34" charset="0"/>
              </a:rPr>
              <a:t>Dashboard Data</a:t>
            </a:r>
          </a:p>
          <a:p>
            <a:pPr>
              <a:lnSpc>
                <a:spcPct val="150000"/>
              </a:lnSpc>
              <a:spcBef>
                <a:spcPts val="600"/>
              </a:spcBef>
              <a:spcAft>
                <a:spcPts val="400"/>
              </a:spcAft>
            </a:pPr>
            <a:r>
              <a:rPr lang="en-US" sz="2400" dirty="0">
                <a:latin typeface="Century Gothic" panose="020B0502020202020204" pitchFamily="34" charset="0"/>
              </a:rPr>
              <a:t>Task Timeline</a:t>
            </a:r>
          </a:p>
          <a:p>
            <a:pPr>
              <a:lnSpc>
                <a:spcPct val="150000"/>
              </a:lnSpc>
              <a:spcBef>
                <a:spcPts val="600"/>
              </a:spcBef>
              <a:spcAft>
                <a:spcPts val="400"/>
              </a:spcAft>
            </a:pPr>
            <a:r>
              <a:rPr lang="en-US" sz="2400" dirty="0">
                <a:latin typeface="Century Gothic" panose="020B0502020202020204" pitchFamily="34" charset="0"/>
              </a:rPr>
              <a:t>Task Status</a:t>
            </a:r>
          </a:p>
          <a:p>
            <a:pPr>
              <a:lnSpc>
                <a:spcPct val="150000"/>
              </a:lnSpc>
              <a:spcBef>
                <a:spcPts val="600"/>
              </a:spcBef>
              <a:spcAft>
                <a:spcPts val="400"/>
              </a:spcAft>
            </a:pPr>
            <a:r>
              <a:rPr lang="en-US" sz="2400" dirty="0">
                <a:latin typeface="Century Gothic" panose="020B0502020202020204" pitchFamily="34" charset="0"/>
              </a:rPr>
              <a:t>Task Priority</a:t>
            </a:r>
          </a:p>
          <a:p>
            <a:pPr>
              <a:lnSpc>
                <a:spcPct val="150000"/>
              </a:lnSpc>
              <a:spcBef>
                <a:spcPts val="600"/>
              </a:spcBef>
              <a:spcAft>
                <a:spcPts val="400"/>
              </a:spcAft>
            </a:pPr>
            <a:r>
              <a:rPr lang="en-US" sz="2400" dirty="0">
                <a:latin typeface="Century Gothic" panose="020B0502020202020204" pitchFamily="34" charset="0"/>
              </a:rPr>
              <a:t>Budget</a:t>
            </a:r>
          </a:p>
          <a:p>
            <a:pPr>
              <a:lnSpc>
                <a:spcPct val="150000"/>
              </a:lnSpc>
              <a:spcBef>
                <a:spcPts val="600"/>
              </a:spcBef>
              <a:spcAft>
                <a:spcPts val="400"/>
              </a:spcAft>
            </a:pPr>
            <a:r>
              <a:rPr lang="en-US" sz="2400" dirty="0">
                <a:latin typeface="Century Gothic" panose="020B0502020202020204" pitchFamily="34" charset="0"/>
              </a:rPr>
              <a:t>Pending Items</a:t>
            </a:r>
          </a:p>
          <a:p>
            <a:pPr>
              <a:lnSpc>
                <a:spcPct val="150000"/>
              </a:lnSpc>
              <a:spcBef>
                <a:spcPts val="600"/>
              </a:spcBef>
              <a:spcAft>
                <a:spcPts val="400"/>
              </a:spcAft>
            </a:pPr>
            <a:r>
              <a:rPr lang="en-US" sz="2400" dirty="0">
                <a:latin typeface="Century Gothic" panose="020B0502020202020204" pitchFamily="34" charset="0"/>
              </a:rPr>
              <a:t>Summary</a:t>
            </a:r>
          </a:p>
        </p:txBody>
      </p:sp>
      <p:sp>
        <p:nvSpPr>
          <p:cNvPr id="40" name="TextBox 39">
            <a:extLst>
              <a:ext uri="{FF2B5EF4-FFF2-40B4-BE49-F238E27FC236}">
                <a16:creationId xmlns:a16="http://schemas.microsoft.com/office/drawing/2014/main" id="{0912F814-D179-264A-96E2-2790AF8762EE}"/>
              </a:ext>
            </a:extLst>
          </p:cNvPr>
          <p:cNvSpPr txBox="1"/>
          <p:nvPr/>
        </p:nvSpPr>
        <p:spPr>
          <a:xfrm>
            <a:off x="367748" y="938682"/>
            <a:ext cx="515816" cy="4669548"/>
          </a:xfrm>
          <a:prstGeom prst="rect">
            <a:avLst/>
          </a:prstGeom>
          <a:noFill/>
        </p:spPr>
        <p:txBody>
          <a:bodyPr wrap="square" numCol="1" rtlCol="0">
            <a:spAutoFit/>
          </a:bodyPr>
          <a:lstStyle/>
          <a:p>
            <a:pPr algn="r">
              <a:lnSpc>
                <a:spcPct val="150000"/>
              </a:lnSpc>
              <a:spcBef>
                <a:spcPts val="600"/>
              </a:spcBef>
              <a:spcAft>
                <a:spcPts val="400"/>
              </a:spcAft>
            </a:pPr>
            <a:r>
              <a:rPr lang="en-US" sz="2400" dirty="0">
                <a:solidFill>
                  <a:schemeClr val="accent2"/>
                </a:solidFill>
                <a:latin typeface="Century Gothic" panose="020B0502020202020204" pitchFamily="34" charset="0"/>
              </a:rPr>
              <a:t>1</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2</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3</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4</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5</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6</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7</a:t>
            </a:r>
          </a:p>
        </p:txBody>
      </p:sp>
      <p:pic>
        <p:nvPicPr>
          <p:cNvPr id="41" name="Picture 40">
            <a:extLst>
              <a:ext uri="{FF2B5EF4-FFF2-40B4-BE49-F238E27FC236}">
                <a16:creationId xmlns:a16="http://schemas.microsoft.com/office/drawing/2014/main" id="{62D9CAD0-6D0F-CD41-AD4D-C7722330F15A}"/>
              </a:ext>
            </a:extLst>
          </p:cNvPr>
          <p:cNvPicPr>
            <a:picLocks noChangeAspect="1"/>
          </p:cNvPicPr>
          <p:nvPr/>
        </p:nvPicPr>
        <p:blipFill>
          <a:blip r:embed="rId3"/>
          <a:srcRect/>
          <a:stretch/>
        </p:blipFill>
        <p:spPr>
          <a:xfrm>
            <a:off x="7107105" y="255512"/>
            <a:ext cx="4997547" cy="6042007"/>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DASHBOARD DATA</a:t>
            </a:r>
          </a:p>
        </p:txBody>
      </p:sp>
      <p:pic>
        <p:nvPicPr>
          <p:cNvPr id="4" name="Picture 3" descr="Table&#10;&#10;Description automatically generated">
            <a:extLst>
              <a:ext uri="{FF2B5EF4-FFF2-40B4-BE49-F238E27FC236}">
                <a16:creationId xmlns:a16="http://schemas.microsoft.com/office/drawing/2014/main" id="{0F443B3E-2A01-5487-8BD2-F1DAAA36F306}"/>
              </a:ext>
            </a:extLst>
          </p:cNvPr>
          <p:cNvPicPr>
            <a:picLocks noChangeAspect="1"/>
          </p:cNvPicPr>
          <p:nvPr/>
        </p:nvPicPr>
        <p:blipFill>
          <a:blip r:embed="rId3"/>
          <a:stretch>
            <a:fillRect/>
          </a:stretch>
        </p:blipFill>
        <p:spPr>
          <a:xfrm>
            <a:off x="367748" y="1283904"/>
            <a:ext cx="11508230" cy="4290192"/>
          </a:xfrm>
          <a:prstGeom prst="rect">
            <a:avLst/>
          </a:prstGeom>
        </p:spPr>
      </p:pic>
    </p:spTree>
    <p:extLst>
      <p:ext uri="{BB962C8B-B14F-4D97-AF65-F5344CB8AC3E}">
        <p14:creationId xmlns:p14="http://schemas.microsoft.com/office/powerpoint/2010/main" val="365272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DASHBOARD DATA</a:t>
            </a:r>
          </a:p>
        </p:txBody>
      </p:sp>
      <p:pic>
        <p:nvPicPr>
          <p:cNvPr id="2" name="Picture 1">
            <a:extLst>
              <a:ext uri="{FF2B5EF4-FFF2-40B4-BE49-F238E27FC236}">
                <a16:creationId xmlns:a16="http://schemas.microsoft.com/office/drawing/2014/main" id="{194BDDCF-34AB-E489-F698-6A737BD6A481}"/>
              </a:ext>
            </a:extLst>
          </p:cNvPr>
          <p:cNvPicPr>
            <a:picLocks noChangeAspect="1"/>
          </p:cNvPicPr>
          <p:nvPr/>
        </p:nvPicPr>
        <p:blipFill>
          <a:blip r:embed="rId3"/>
          <a:srcRect/>
          <a:stretch/>
        </p:blipFill>
        <p:spPr>
          <a:xfrm>
            <a:off x="367747" y="1148831"/>
            <a:ext cx="10263011" cy="4983028"/>
          </a:xfrm>
          <a:prstGeom prst="rect">
            <a:avLst/>
          </a:prstGeom>
        </p:spPr>
      </p:pic>
    </p:spTree>
    <p:extLst>
      <p:ext uri="{BB962C8B-B14F-4D97-AF65-F5344CB8AC3E}">
        <p14:creationId xmlns:p14="http://schemas.microsoft.com/office/powerpoint/2010/main" val="2827377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4739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TASK TIMELINE</a:t>
            </a:r>
          </a:p>
        </p:txBody>
      </p:sp>
      <p:pic>
        <p:nvPicPr>
          <p:cNvPr id="3" name="Picture 2" descr="Chart, waterfall chart&#10;&#10;Description automatically generated">
            <a:extLst>
              <a:ext uri="{FF2B5EF4-FFF2-40B4-BE49-F238E27FC236}">
                <a16:creationId xmlns:a16="http://schemas.microsoft.com/office/drawing/2014/main" id="{E2645407-A4A5-75C9-7C77-21DA6679728A}"/>
              </a:ext>
            </a:extLst>
          </p:cNvPr>
          <p:cNvPicPr>
            <a:picLocks noChangeAspect="1"/>
          </p:cNvPicPr>
          <p:nvPr/>
        </p:nvPicPr>
        <p:blipFill>
          <a:blip r:embed="rId3"/>
          <a:stretch>
            <a:fillRect/>
          </a:stretch>
        </p:blipFill>
        <p:spPr>
          <a:xfrm>
            <a:off x="566530" y="833175"/>
            <a:ext cx="10883348" cy="5402943"/>
          </a:xfrm>
          <a:prstGeom prst="rect">
            <a:avLst/>
          </a:prstGeom>
        </p:spPr>
      </p:pic>
    </p:spTree>
    <p:extLst>
      <p:ext uri="{BB962C8B-B14F-4D97-AF65-F5344CB8AC3E}">
        <p14:creationId xmlns:p14="http://schemas.microsoft.com/office/powerpoint/2010/main" val="3568714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STATUS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01076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TASK STATUS</a:t>
            </a:r>
          </a:p>
        </p:txBody>
      </p:sp>
      <p:pic>
        <p:nvPicPr>
          <p:cNvPr id="3" name="Picture 2" descr="Chart, pie chart&#10;&#10;Description automatically generated">
            <a:extLst>
              <a:ext uri="{FF2B5EF4-FFF2-40B4-BE49-F238E27FC236}">
                <a16:creationId xmlns:a16="http://schemas.microsoft.com/office/drawing/2014/main" id="{61953230-69FD-E74E-DF98-52DAC793D188}"/>
              </a:ext>
            </a:extLst>
          </p:cNvPr>
          <p:cNvPicPr>
            <a:picLocks noChangeAspect="1"/>
          </p:cNvPicPr>
          <p:nvPr/>
        </p:nvPicPr>
        <p:blipFill>
          <a:blip r:embed="rId3"/>
          <a:stretch>
            <a:fillRect/>
          </a:stretch>
        </p:blipFill>
        <p:spPr>
          <a:xfrm>
            <a:off x="2401110" y="810727"/>
            <a:ext cx="8199507" cy="5363267"/>
          </a:xfrm>
          <a:prstGeom prst="rect">
            <a:avLst/>
          </a:prstGeom>
        </p:spPr>
      </p:pic>
    </p:spTree>
    <p:extLst>
      <p:ext uri="{BB962C8B-B14F-4D97-AF65-F5344CB8AC3E}">
        <p14:creationId xmlns:p14="http://schemas.microsoft.com/office/powerpoint/2010/main" val="136267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PRIORITY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8105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TASK PRIORITY</a:t>
            </a:r>
          </a:p>
        </p:txBody>
      </p:sp>
      <p:pic>
        <p:nvPicPr>
          <p:cNvPr id="3" name="Picture 2" descr="Chart, pie chart&#10;&#10;Description automatically generated">
            <a:extLst>
              <a:ext uri="{FF2B5EF4-FFF2-40B4-BE49-F238E27FC236}">
                <a16:creationId xmlns:a16="http://schemas.microsoft.com/office/drawing/2014/main" id="{1EED433A-1063-7B43-618D-B5917BAF1AA9}"/>
              </a:ext>
            </a:extLst>
          </p:cNvPr>
          <p:cNvPicPr>
            <a:picLocks noChangeAspect="1"/>
          </p:cNvPicPr>
          <p:nvPr/>
        </p:nvPicPr>
        <p:blipFill>
          <a:blip r:embed="rId3"/>
          <a:stretch>
            <a:fillRect/>
          </a:stretch>
        </p:blipFill>
        <p:spPr>
          <a:xfrm>
            <a:off x="2485738" y="906393"/>
            <a:ext cx="7220523" cy="5206172"/>
          </a:xfrm>
          <a:prstGeom prst="rect">
            <a:avLst/>
          </a:prstGeom>
        </p:spPr>
      </p:pic>
    </p:spTree>
    <p:extLst>
      <p:ext uri="{BB962C8B-B14F-4D97-AF65-F5344CB8AC3E}">
        <p14:creationId xmlns:p14="http://schemas.microsoft.com/office/powerpoint/2010/main" val="201687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20284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5. BUDGET</a:t>
            </a:r>
          </a:p>
        </p:txBody>
      </p:sp>
      <p:pic>
        <p:nvPicPr>
          <p:cNvPr id="2" name="Picture 1">
            <a:extLst>
              <a:ext uri="{FF2B5EF4-FFF2-40B4-BE49-F238E27FC236}">
                <a16:creationId xmlns:a16="http://schemas.microsoft.com/office/drawing/2014/main" id="{2002154A-7551-B31E-8098-783CDAEC030D}"/>
              </a:ext>
            </a:extLst>
          </p:cNvPr>
          <p:cNvPicPr>
            <a:picLocks noChangeAspect="1"/>
          </p:cNvPicPr>
          <p:nvPr/>
        </p:nvPicPr>
        <p:blipFill rotWithShape="1">
          <a:blip r:embed="rId3"/>
          <a:srcRect t="9407" b="52276"/>
          <a:stretch/>
        </p:blipFill>
        <p:spPr>
          <a:xfrm>
            <a:off x="227940" y="2261027"/>
            <a:ext cx="8065371" cy="2335946"/>
          </a:xfrm>
          <a:prstGeom prst="rect">
            <a:avLst/>
          </a:prstGeom>
        </p:spPr>
      </p:pic>
    </p:spTree>
    <p:extLst>
      <p:ext uri="{BB962C8B-B14F-4D97-AF65-F5344CB8AC3E}">
        <p14:creationId xmlns:p14="http://schemas.microsoft.com/office/powerpoint/2010/main" val="134168886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30</TotalTime>
  <Words>278</Words>
  <Application>Microsoft Macintosh PowerPoint</Application>
  <PresentationFormat>Widescreen</PresentationFormat>
  <Paragraphs>67</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Microsoft User</cp:lastModifiedBy>
  <cp:revision>3</cp:revision>
  <dcterms:created xsi:type="dcterms:W3CDTF">2022-04-18T18:36:26Z</dcterms:created>
  <dcterms:modified xsi:type="dcterms:W3CDTF">2023-09-26T19:26:46Z</dcterms:modified>
</cp:coreProperties>
</file>