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3" r:id="rId2"/>
    <p:sldId id="351"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D7E"/>
    <a:srgbClr val="F2D171"/>
    <a:srgbClr val="F2C38F"/>
    <a:srgbClr val="F29997"/>
    <a:srgbClr val="F2A2C1"/>
    <a:srgbClr val="CDC429"/>
    <a:srgbClr val="E5C288"/>
    <a:srgbClr val="E5D898"/>
    <a:srgbClr val="E5C3A4"/>
    <a:srgbClr val="B4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6058"/>
  </p:normalViewPr>
  <p:slideViewPr>
    <p:cSldViewPr snapToGrid="0" snapToObjects="1">
      <p:cViewPr varScale="1">
        <p:scale>
          <a:sx n="128" d="100"/>
          <a:sy n="128" d="100"/>
        </p:scale>
        <p:origin x="536" y="24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064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9/25/23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795&amp;utm_source=template-powerpoint&amp;utm_medium=content&amp;utm_campaign=Simple+Customer+Profile+Presentation-powerpoint-11795&amp;lpa=Simple+Customer+Profile+Presentation+powerpoint+11795"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Graphic 5">
            <a:extLst>
              <a:ext uri="{FF2B5EF4-FFF2-40B4-BE49-F238E27FC236}">
                <a16:creationId xmlns:a16="http://schemas.microsoft.com/office/drawing/2014/main" id="{F23D666F-BACB-7A01-D072-01C1F2730071}"/>
              </a:ext>
            </a:extLst>
          </p:cNvPr>
          <p:cNvSpPr/>
          <p:nvPr/>
        </p:nvSpPr>
        <p:spPr>
          <a:xfrm>
            <a:off x="-1"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249647" y="157864"/>
            <a:ext cx="7843330" cy="584775"/>
          </a:xfrm>
          <a:prstGeom prst="rect">
            <a:avLst/>
          </a:prstGeom>
          <a:noFill/>
          <a:effectLst/>
        </p:spPr>
        <p:txBody>
          <a:bodyPr wrap="square" rtlCol="0">
            <a:spAutoFit/>
          </a:bodyPr>
          <a:lstStyle/>
          <a:p>
            <a:r>
              <a:rPr lang="en-US" sz="3200" b="1" i="0" u="none" strike="noStrike" dirty="0">
                <a:solidFill>
                  <a:schemeClr val="tx1">
                    <a:lumMod val="65000"/>
                    <a:lumOff val="35000"/>
                  </a:schemeClr>
                </a:solidFill>
                <a:effectLst/>
                <a:latin typeface="Century Gothic" panose="020B0502020202020204" pitchFamily="34" charset="0"/>
              </a:rPr>
              <a:t>SIMPLE CUSTOMER PROFILE TEMPLATE</a:t>
            </a:r>
            <a:endParaRPr lang="en-US" sz="3200" b="1" dirty="0">
              <a:solidFill>
                <a:schemeClr val="tx1">
                  <a:lumMod val="65000"/>
                  <a:lumOff val="35000"/>
                </a:schemeClr>
              </a:solidFill>
              <a:latin typeface="Century Gothic" panose="020B0502020202020204" pitchFamily="34" charset="0"/>
            </a:endParaRP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9464" y="184654"/>
            <a:ext cx="4019326" cy="557784"/>
          </a:xfrm>
          <a:prstGeom prst="rect">
            <a:avLst/>
          </a:prstGeom>
        </p:spPr>
      </p:pic>
      <p:sp>
        <p:nvSpPr>
          <p:cNvPr id="2" name="TextBox 1">
            <a:extLst>
              <a:ext uri="{FF2B5EF4-FFF2-40B4-BE49-F238E27FC236}">
                <a16:creationId xmlns:a16="http://schemas.microsoft.com/office/drawing/2014/main" id="{3AD59D7C-4E7D-9601-B899-95D8E394156C}"/>
              </a:ext>
            </a:extLst>
          </p:cNvPr>
          <p:cNvSpPr txBox="1"/>
          <p:nvPr/>
        </p:nvSpPr>
        <p:spPr>
          <a:xfrm>
            <a:off x="526774" y="1101859"/>
            <a:ext cx="6985196" cy="3181897"/>
          </a:xfrm>
          <a:prstGeom prst="rect">
            <a:avLst/>
          </a:prstGeom>
          <a:noFill/>
        </p:spPr>
        <p:txBody>
          <a:bodyPr wrap="square" rtlCol="0">
            <a:spAutoFit/>
          </a:bodyPr>
          <a:lstStyle/>
          <a:p>
            <a:pPr>
              <a:lnSpc>
                <a:spcPct val="150000"/>
              </a:lnSpc>
            </a:pPr>
            <a:r>
              <a:rPr lang="en-US" sz="1700" b="0" i="0" u="none" strike="noStrike" dirty="0">
                <a:solidFill>
                  <a:srgbClr val="000000"/>
                </a:solidFill>
                <a:effectLst/>
                <a:latin typeface="Century Gothic" panose="020B0502020202020204" pitchFamily="34" charset="0"/>
              </a:rPr>
              <a:t>This simple customer profile presentation template offers a visually appealing and straightforward layout so that teams can highlight key points in a single Google Slides or PowerPoint slide. Simply add your data to the bullet points under each heading and include a customer photo or illustration to personify the type of customer you are targeting. Use this template when you want to give viewers a quick, yet comprehensive profile snapshot of your target customers. </a:t>
            </a:r>
            <a:endParaRPr lang="en-US" sz="1700" dirty="0">
              <a:latin typeface="Century Gothic" panose="020B0502020202020204" pitchFamily="34" charset="0"/>
            </a:endParaRPr>
          </a:p>
        </p:txBody>
      </p:sp>
      <p:pic>
        <p:nvPicPr>
          <p:cNvPr id="5" name="Picture 4" descr="A chart of a customer profile&#10;&#10;Description automatically generated">
            <a:extLst>
              <a:ext uri="{FF2B5EF4-FFF2-40B4-BE49-F238E27FC236}">
                <a16:creationId xmlns:a16="http://schemas.microsoft.com/office/drawing/2014/main" id="{8891E2D7-1CC0-366F-61F6-88CE459B3F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9464" y="1260079"/>
            <a:ext cx="4020774" cy="2263829"/>
          </a:xfrm>
          <a:prstGeom prst="rect">
            <a:avLst/>
          </a:prstGeom>
        </p:spPr>
      </p:pic>
      <p:pic>
        <p:nvPicPr>
          <p:cNvPr id="15" name="Picture 14" descr="A person with a basketball on a pile of coins&#10;&#10;Description automatically generated">
            <a:extLst>
              <a:ext uri="{FF2B5EF4-FFF2-40B4-BE49-F238E27FC236}">
                <a16:creationId xmlns:a16="http://schemas.microsoft.com/office/drawing/2014/main" id="{4CA8FCD2-3901-70F8-F6D3-BECB3C0F84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04842" y="3883128"/>
            <a:ext cx="4565396" cy="2579124"/>
          </a:xfrm>
          <a:prstGeom prst="rect">
            <a:avLst/>
          </a:prstGeom>
        </p:spPr>
      </p:pic>
      <p:pic>
        <p:nvPicPr>
          <p:cNvPr id="17" name="Picture 16" descr="A chart of a dog&#10;&#10;Description automatically generated">
            <a:extLst>
              <a:ext uri="{FF2B5EF4-FFF2-40B4-BE49-F238E27FC236}">
                <a16:creationId xmlns:a16="http://schemas.microsoft.com/office/drawing/2014/main" id="{214701CB-03FA-98FF-1146-2CF5128EC2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34834" y="4283756"/>
            <a:ext cx="3856306" cy="217901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E9C5B-7B06-2C16-5610-EE3D378C602F}"/>
              </a:ext>
            </a:extLst>
          </p:cNvPr>
          <p:cNvSpPr/>
          <p:nvPr/>
        </p:nvSpPr>
        <p:spPr>
          <a:xfrm>
            <a:off x="3655461" y="0"/>
            <a:ext cx="8544910" cy="1719072"/>
          </a:xfrm>
          <a:prstGeom prst="rect">
            <a:avLst/>
          </a:prstGeom>
          <a:solidFill>
            <a:srgbClr val="CDC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raphic 5">
            <a:extLst>
              <a:ext uri="{FF2B5EF4-FFF2-40B4-BE49-F238E27FC236}">
                <a16:creationId xmlns:a16="http://schemas.microsoft.com/office/drawing/2014/main" id="{FED8D56C-972B-D25D-782B-FB7B016F5E9C}"/>
              </a:ext>
            </a:extLst>
          </p:cNvPr>
          <p:cNvSpPr/>
          <p:nvPr/>
        </p:nvSpPr>
        <p:spPr>
          <a:xfrm>
            <a:off x="-1"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rgbClr val="61D2CD"/>
          </a:solidFill>
          <a:ln w="8653"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7E26B51C-5B33-0BB5-12B6-3CD834C31BF4}"/>
              </a:ext>
            </a:extLst>
          </p:cNvPr>
          <p:cNvSpPr/>
          <p:nvPr/>
        </p:nvSpPr>
        <p:spPr>
          <a:xfrm>
            <a:off x="3655461" y="1712976"/>
            <a:ext cx="8544910" cy="1719072"/>
          </a:xfrm>
          <a:prstGeom prst="rect">
            <a:avLst/>
          </a:prstGeom>
          <a:solidFill>
            <a:srgbClr val="E3EA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B6BDC2-F625-A489-05E1-18D40F661112}"/>
              </a:ext>
            </a:extLst>
          </p:cNvPr>
          <p:cNvSpPr/>
          <p:nvPr/>
        </p:nvSpPr>
        <p:spPr>
          <a:xfrm>
            <a:off x="3655461" y="3425952"/>
            <a:ext cx="8544910" cy="1719072"/>
          </a:xfrm>
          <a:prstGeom prst="rect">
            <a:avLst/>
          </a:prstGeom>
          <a:solidFill>
            <a:srgbClr val="8BAD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2AF58D4-64FA-EBE0-CF8C-036B8B52BD18}"/>
              </a:ext>
            </a:extLst>
          </p:cNvPr>
          <p:cNvSpPr/>
          <p:nvPr/>
        </p:nvSpPr>
        <p:spPr>
          <a:xfrm>
            <a:off x="3655461" y="5138929"/>
            <a:ext cx="8544910" cy="1719072"/>
          </a:xfrm>
          <a:prstGeom prst="rect">
            <a:avLst/>
          </a:prstGeom>
          <a:solidFill>
            <a:srgbClr val="E0AE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A0B4A06-61C8-C11F-08FE-F22D78A3DC55}"/>
              </a:ext>
            </a:extLst>
          </p:cNvPr>
          <p:cNvSpPr txBox="1"/>
          <p:nvPr/>
        </p:nvSpPr>
        <p:spPr>
          <a:xfrm>
            <a:off x="865873" y="0"/>
            <a:ext cx="2642070" cy="1200329"/>
          </a:xfrm>
          <a:prstGeom prst="rect">
            <a:avLst/>
          </a:prstGeom>
          <a:noFill/>
        </p:spPr>
        <p:txBody>
          <a:bodyPr wrap="none" rtlCol="0">
            <a:spAutoFit/>
          </a:bodyPr>
          <a:lstStyle/>
          <a:p>
            <a:pPr algn="r"/>
            <a:r>
              <a:rPr lang="en-US" sz="3600" dirty="0">
                <a:solidFill>
                  <a:srgbClr val="61D2CD"/>
                </a:solidFill>
                <a:latin typeface="Century Gothic" panose="020B0502020202020204" pitchFamily="34" charset="0"/>
              </a:rPr>
              <a:t>CUSTOMER</a:t>
            </a:r>
          </a:p>
          <a:p>
            <a:pPr algn="r"/>
            <a:r>
              <a:rPr lang="en-US" sz="3600" dirty="0">
                <a:solidFill>
                  <a:srgbClr val="61D2CD"/>
                </a:solidFill>
                <a:latin typeface="Century Gothic" panose="020B0502020202020204" pitchFamily="34" charset="0"/>
              </a:rPr>
              <a:t>PROFILE</a:t>
            </a:r>
          </a:p>
        </p:txBody>
      </p:sp>
      <p:sp>
        <p:nvSpPr>
          <p:cNvPr id="14" name="TextBox 13">
            <a:extLst>
              <a:ext uri="{FF2B5EF4-FFF2-40B4-BE49-F238E27FC236}">
                <a16:creationId xmlns:a16="http://schemas.microsoft.com/office/drawing/2014/main" id="{0477A21A-0FF2-F375-6BDE-F7C81683C76E}"/>
              </a:ext>
            </a:extLst>
          </p:cNvPr>
          <p:cNvSpPr txBox="1"/>
          <p:nvPr/>
        </p:nvSpPr>
        <p:spPr>
          <a:xfrm>
            <a:off x="3693583" y="0"/>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Demographics </a:t>
            </a:r>
          </a:p>
        </p:txBody>
      </p:sp>
      <p:sp>
        <p:nvSpPr>
          <p:cNvPr id="37" name="TextBox 36">
            <a:extLst>
              <a:ext uri="{FF2B5EF4-FFF2-40B4-BE49-F238E27FC236}">
                <a16:creationId xmlns:a16="http://schemas.microsoft.com/office/drawing/2014/main" id="{77F28906-A11D-F4C3-7FDC-818B0ED2D990}"/>
              </a:ext>
            </a:extLst>
          </p:cNvPr>
          <p:cNvSpPr txBox="1"/>
          <p:nvPr/>
        </p:nvSpPr>
        <p:spPr>
          <a:xfrm>
            <a:off x="3693583" y="1719072"/>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Psychographics </a:t>
            </a:r>
          </a:p>
        </p:txBody>
      </p:sp>
      <p:sp>
        <p:nvSpPr>
          <p:cNvPr id="38" name="TextBox 37">
            <a:extLst>
              <a:ext uri="{FF2B5EF4-FFF2-40B4-BE49-F238E27FC236}">
                <a16:creationId xmlns:a16="http://schemas.microsoft.com/office/drawing/2014/main" id="{7F1E406E-8582-9486-BD14-3506759FD75E}"/>
              </a:ext>
            </a:extLst>
          </p:cNvPr>
          <p:cNvSpPr txBox="1"/>
          <p:nvPr/>
        </p:nvSpPr>
        <p:spPr>
          <a:xfrm>
            <a:off x="3693583" y="3444825"/>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Buying Behaviors </a:t>
            </a:r>
          </a:p>
        </p:txBody>
      </p:sp>
      <p:sp>
        <p:nvSpPr>
          <p:cNvPr id="39" name="TextBox 38">
            <a:extLst>
              <a:ext uri="{FF2B5EF4-FFF2-40B4-BE49-F238E27FC236}">
                <a16:creationId xmlns:a16="http://schemas.microsoft.com/office/drawing/2014/main" id="{313EF4CD-9613-B8EA-985A-053AD3104356}"/>
              </a:ext>
            </a:extLst>
          </p:cNvPr>
          <p:cNvSpPr txBox="1"/>
          <p:nvPr/>
        </p:nvSpPr>
        <p:spPr>
          <a:xfrm>
            <a:off x="3693583" y="5135132"/>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Desires </a:t>
            </a:r>
          </a:p>
        </p:txBody>
      </p:sp>
      <p:sp>
        <p:nvSpPr>
          <p:cNvPr id="40" name="TextBox 39">
            <a:extLst>
              <a:ext uri="{FF2B5EF4-FFF2-40B4-BE49-F238E27FC236}">
                <a16:creationId xmlns:a16="http://schemas.microsoft.com/office/drawing/2014/main" id="{2189BC4F-27D8-1C74-730D-F54E88DF137D}"/>
              </a:ext>
            </a:extLst>
          </p:cNvPr>
          <p:cNvSpPr txBox="1"/>
          <p:nvPr/>
        </p:nvSpPr>
        <p:spPr>
          <a:xfrm>
            <a:off x="9041479" y="0"/>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who they are</a:t>
            </a:r>
          </a:p>
        </p:txBody>
      </p:sp>
      <p:sp>
        <p:nvSpPr>
          <p:cNvPr id="41" name="TextBox 40">
            <a:extLst>
              <a:ext uri="{FF2B5EF4-FFF2-40B4-BE49-F238E27FC236}">
                <a16:creationId xmlns:a16="http://schemas.microsoft.com/office/drawing/2014/main" id="{39BBDB67-86BC-1A8D-CD43-DFE755E685E1}"/>
              </a:ext>
            </a:extLst>
          </p:cNvPr>
          <p:cNvSpPr txBox="1"/>
          <p:nvPr/>
        </p:nvSpPr>
        <p:spPr>
          <a:xfrm>
            <a:off x="9041479" y="1719072"/>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how they think</a:t>
            </a:r>
          </a:p>
        </p:txBody>
      </p:sp>
      <p:sp>
        <p:nvSpPr>
          <p:cNvPr id="42" name="TextBox 41">
            <a:extLst>
              <a:ext uri="{FF2B5EF4-FFF2-40B4-BE49-F238E27FC236}">
                <a16:creationId xmlns:a16="http://schemas.microsoft.com/office/drawing/2014/main" id="{EB62367B-E8AA-9811-D080-0536691EB342}"/>
              </a:ext>
            </a:extLst>
          </p:cNvPr>
          <p:cNvSpPr txBox="1"/>
          <p:nvPr/>
        </p:nvSpPr>
        <p:spPr>
          <a:xfrm>
            <a:off x="9041479" y="3444825"/>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what they do</a:t>
            </a:r>
          </a:p>
        </p:txBody>
      </p:sp>
      <p:sp>
        <p:nvSpPr>
          <p:cNvPr id="43" name="TextBox 42">
            <a:extLst>
              <a:ext uri="{FF2B5EF4-FFF2-40B4-BE49-F238E27FC236}">
                <a16:creationId xmlns:a16="http://schemas.microsoft.com/office/drawing/2014/main" id="{912CE84A-838F-4D4F-9531-858A792C1D7C}"/>
              </a:ext>
            </a:extLst>
          </p:cNvPr>
          <p:cNvSpPr txBox="1"/>
          <p:nvPr/>
        </p:nvSpPr>
        <p:spPr>
          <a:xfrm>
            <a:off x="9041479" y="5135132"/>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what they want</a:t>
            </a:r>
          </a:p>
        </p:txBody>
      </p:sp>
      <p:pic>
        <p:nvPicPr>
          <p:cNvPr id="44" name="Picture 43" descr="Person wearing headphones">
            <a:extLst>
              <a:ext uri="{FF2B5EF4-FFF2-40B4-BE49-F238E27FC236}">
                <a16:creationId xmlns:a16="http://schemas.microsoft.com/office/drawing/2014/main" id="{CC05B806-77A4-75D3-0B6C-125700AF252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11500"/>
                    </a14:imgEffect>
                    <a14:imgEffect>
                      <a14:saturation sat="258000"/>
                    </a14:imgEffect>
                    <a14:imgEffect>
                      <a14:brightnessContrast contrast="26000"/>
                    </a14:imgEffect>
                  </a14:imgLayer>
                </a14:imgProps>
              </a:ext>
              <a:ext uri="{28A0092B-C50C-407E-A947-70E740481C1C}">
                <a14:useLocalDpi xmlns:a14="http://schemas.microsoft.com/office/drawing/2010/main"/>
              </a:ext>
            </a:extLst>
          </a:blip>
          <a:srcRect/>
          <a:stretch/>
        </p:blipFill>
        <p:spPr>
          <a:xfrm>
            <a:off x="184210" y="1416750"/>
            <a:ext cx="3137292" cy="3105495"/>
          </a:xfrm>
          <a:prstGeom prst="ellipse">
            <a:avLst/>
          </a:prstGeom>
          <a:ln w="57150">
            <a:solidFill>
              <a:schemeClr val="bg1"/>
            </a:solidFill>
          </a:ln>
        </p:spPr>
      </p:pic>
      <p:sp>
        <p:nvSpPr>
          <p:cNvPr id="45" name="Graphic 5">
            <a:extLst>
              <a:ext uri="{FF2B5EF4-FFF2-40B4-BE49-F238E27FC236}">
                <a16:creationId xmlns:a16="http://schemas.microsoft.com/office/drawing/2014/main" id="{F5A799BF-F4E5-1828-30BB-AF98C929A9EB}"/>
              </a:ext>
            </a:extLst>
          </p:cNvPr>
          <p:cNvSpPr/>
          <p:nvPr/>
        </p:nvSpPr>
        <p:spPr>
          <a:xfrm flipH="1">
            <a:off x="11872993" y="-6681"/>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6" name="Graphic 5">
            <a:extLst>
              <a:ext uri="{FF2B5EF4-FFF2-40B4-BE49-F238E27FC236}">
                <a16:creationId xmlns:a16="http://schemas.microsoft.com/office/drawing/2014/main" id="{DF722BCC-93FC-071E-A5BC-347884381E2E}"/>
              </a:ext>
            </a:extLst>
          </p:cNvPr>
          <p:cNvSpPr/>
          <p:nvPr/>
        </p:nvSpPr>
        <p:spPr>
          <a:xfrm flipH="1">
            <a:off x="11872993" y="1725753"/>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7" name="Graphic 5">
            <a:extLst>
              <a:ext uri="{FF2B5EF4-FFF2-40B4-BE49-F238E27FC236}">
                <a16:creationId xmlns:a16="http://schemas.microsoft.com/office/drawing/2014/main" id="{190ED250-FED9-0596-4DA6-C1D283543182}"/>
              </a:ext>
            </a:extLst>
          </p:cNvPr>
          <p:cNvSpPr/>
          <p:nvPr/>
        </p:nvSpPr>
        <p:spPr>
          <a:xfrm flipH="1">
            <a:off x="11872993" y="3428273"/>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8" name="Graphic 5">
            <a:extLst>
              <a:ext uri="{FF2B5EF4-FFF2-40B4-BE49-F238E27FC236}">
                <a16:creationId xmlns:a16="http://schemas.microsoft.com/office/drawing/2014/main" id="{99E84144-5035-83E5-2A7C-8340EFDFB7B4}"/>
              </a:ext>
            </a:extLst>
          </p:cNvPr>
          <p:cNvSpPr/>
          <p:nvPr/>
        </p:nvSpPr>
        <p:spPr>
          <a:xfrm flipH="1">
            <a:off x="11872993" y="5160707"/>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9" name="Graphic 5">
            <a:extLst>
              <a:ext uri="{FF2B5EF4-FFF2-40B4-BE49-F238E27FC236}">
                <a16:creationId xmlns:a16="http://schemas.microsoft.com/office/drawing/2014/main" id="{9A60EB6B-7100-17F6-D5BF-5EE33D01C2D1}"/>
              </a:ext>
            </a:extLst>
          </p:cNvPr>
          <p:cNvSpPr/>
          <p:nvPr/>
        </p:nvSpPr>
        <p:spPr>
          <a:xfrm flipH="1">
            <a:off x="12047971" y="115299"/>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rgbClr val="CDC429"/>
          </a:solidFill>
          <a:ln w="8653" cap="flat">
            <a:noFill/>
            <a:prstDash val="solid"/>
            <a:miter/>
          </a:ln>
        </p:spPr>
        <p:txBody>
          <a:bodyPr rtlCol="0" anchor="ctr"/>
          <a:lstStyle/>
          <a:p>
            <a:endParaRPr lang="en-US" dirty="0"/>
          </a:p>
        </p:txBody>
      </p:sp>
      <p:sp>
        <p:nvSpPr>
          <p:cNvPr id="50" name="Graphic 5">
            <a:extLst>
              <a:ext uri="{FF2B5EF4-FFF2-40B4-BE49-F238E27FC236}">
                <a16:creationId xmlns:a16="http://schemas.microsoft.com/office/drawing/2014/main" id="{814BEFE5-2A63-6670-A1A3-E8FC6EFC82AD}"/>
              </a:ext>
            </a:extLst>
          </p:cNvPr>
          <p:cNvSpPr/>
          <p:nvPr/>
        </p:nvSpPr>
        <p:spPr>
          <a:xfrm flipH="1">
            <a:off x="12047971" y="1847733"/>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rgbClr val="E3EA86"/>
          </a:solidFill>
          <a:ln w="8653" cap="flat">
            <a:noFill/>
            <a:prstDash val="solid"/>
            <a:miter/>
          </a:ln>
        </p:spPr>
        <p:txBody>
          <a:bodyPr rtlCol="0" anchor="ctr"/>
          <a:lstStyle/>
          <a:p>
            <a:endParaRPr lang="en-US" dirty="0"/>
          </a:p>
        </p:txBody>
      </p:sp>
      <p:sp>
        <p:nvSpPr>
          <p:cNvPr id="51" name="Graphic 5">
            <a:extLst>
              <a:ext uri="{FF2B5EF4-FFF2-40B4-BE49-F238E27FC236}">
                <a16:creationId xmlns:a16="http://schemas.microsoft.com/office/drawing/2014/main" id="{EC3ACCC5-C7F8-2ED2-CE80-07C0CE008913}"/>
              </a:ext>
            </a:extLst>
          </p:cNvPr>
          <p:cNvSpPr/>
          <p:nvPr/>
        </p:nvSpPr>
        <p:spPr>
          <a:xfrm flipH="1">
            <a:off x="12047971" y="3550253"/>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rgbClr val="8BAD7E"/>
          </a:solidFill>
          <a:ln w="8653" cap="flat">
            <a:noFill/>
            <a:prstDash val="solid"/>
            <a:miter/>
          </a:ln>
        </p:spPr>
        <p:txBody>
          <a:bodyPr rtlCol="0" anchor="ctr"/>
          <a:lstStyle/>
          <a:p>
            <a:endParaRPr lang="en-US" dirty="0"/>
          </a:p>
        </p:txBody>
      </p:sp>
      <p:sp>
        <p:nvSpPr>
          <p:cNvPr id="52" name="Graphic 5">
            <a:extLst>
              <a:ext uri="{FF2B5EF4-FFF2-40B4-BE49-F238E27FC236}">
                <a16:creationId xmlns:a16="http://schemas.microsoft.com/office/drawing/2014/main" id="{AD6C8660-C589-F832-5269-8E2A32B796B6}"/>
              </a:ext>
            </a:extLst>
          </p:cNvPr>
          <p:cNvSpPr/>
          <p:nvPr/>
        </p:nvSpPr>
        <p:spPr>
          <a:xfrm flipH="1">
            <a:off x="12047971" y="5282687"/>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rgbClr val="E0AED0"/>
          </a:solidFill>
          <a:ln w="8653" cap="flat">
            <a:noFill/>
            <a:prstDash val="solid"/>
            <a:miter/>
          </a:ln>
        </p:spPr>
        <p:txBody>
          <a:bodyPr rtlCol="0" anchor="ctr"/>
          <a:lstStyle/>
          <a:p>
            <a:endParaRPr lang="en-US" dirty="0"/>
          </a:p>
        </p:txBody>
      </p:sp>
      <p:sp>
        <p:nvSpPr>
          <p:cNvPr id="53" name="Right Triangle 52">
            <a:extLst>
              <a:ext uri="{FF2B5EF4-FFF2-40B4-BE49-F238E27FC236}">
                <a16:creationId xmlns:a16="http://schemas.microsoft.com/office/drawing/2014/main" id="{09E87C20-C945-604A-FEB4-E30FF4E69048}"/>
              </a:ext>
            </a:extLst>
          </p:cNvPr>
          <p:cNvSpPr/>
          <p:nvPr/>
        </p:nvSpPr>
        <p:spPr>
          <a:xfrm>
            <a:off x="3655461" y="1428325"/>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ight Triangle 53">
            <a:extLst>
              <a:ext uri="{FF2B5EF4-FFF2-40B4-BE49-F238E27FC236}">
                <a16:creationId xmlns:a16="http://schemas.microsoft.com/office/drawing/2014/main" id="{5C6F0705-EF22-AC5A-BD0A-A905FF35E1CF}"/>
              </a:ext>
            </a:extLst>
          </p:cNvPr>
          <p:cNvSpPr/>
          <p:nvPr/>
        </p:nvSpPr>
        <p:spPr>
          <a:xfrm>
            <a:off x="3655461" y="3136731"/>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EE3E69F6-3DB2-8D99-4DF1-C7FFB15D28AA}"/>
              </a:ext>
            </a:extLst>
          </p:cNvPr>
          <p:cNvSpPr/>
          <p:nvPr/>
        </p:nvSpPr>
        <p:spPr>
          <a:xfrm>
            <a:off x="3650426" y="4849090"/>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Triangle 55">
            <a:extLst>
              <a:ext uri="{FF2B5EF4-FFF2-40B4-BE49-F238E27FC236}">
                <a16:creationId xmlns:a16="http://schemas.microsoft.com/office/drawing/2014/main" id="{297809D5-5D06-9D87-E4ED-B967DA3BF82A}"/>
              </a:ext>
            </a:extLst>
          </p:cNvPr>
          <p:cNvSpPr/>
          <p:nvPr/>
        </p:nvSpPr>
        <p:spPr>
          <a:xfrm>
            <a:off x="3650426" y="6568162"/>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ravel with solid fill">
            <a:extLst>
              <a:ext uri="{FF2B5EF4-FFF2-40B4-BE49-F238E27FC236}">
                <a16:creationId xmlns:a16="http://schemas.microsoft.com/office/drawing/2014/main" id="{2141A913-EBEF-E730-953D-9F44F8C84F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06" y="5190850"/>
            <a:ext cx="1461360" cy="1461360"/>
          </a:xfrm>
          <a:prstGeom prst="rect">
            <a:avLst/>
          </a:prstGeom>
          <a:effectLst>
            <a:glow rad="63597">
              <a:schemeClr val="bg1"/>
            </a:glow>
          </a:effectLst>
        </p:spPr>
      </p:pic>
      <p:pic>
        <p:nvPicPr>
          <p:cNvPr id="60" name="Graphic 59" descr="Frappe Cup with solid fill">
            <a:extLst>
              <a:ext uri="{FF2B5EF4-FFF2-40B4-BE49-F238E27FC236}">
                <a16:creationId xmlns:a16="http://schemas.microsoft.com/office/drawing/2014/main" id="{B24A49C3-3D21-8A48-EEF5-504E127459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7128" y="4662940"/>
            <a:ext cx="1163273" cy="1163273"/>
          </a:xfrm>
          <a:prstGeom prst="rect">
            <a:avLst/>
          </a:prstGeom>
          <a:effectLst>
            <a:glow rad="63597">
              <a:schemeClr val="bg1"/>
            </a:glow>
          </a:effectLst>
        </p:spPr>
      </p:pic>
      <p:pic>
        <p:nvPicPr>
          <p:cNvPr id="62" name="Graphic 61" descr="Soundwave with solid fill">
            <a:extLst>
              <a:ext uri="{FF2B5EF4-FFF2-40B4-BE49-F238E27FC236}">
                <a16:creationId xmlns:a16="http://schemas.microsoft.com/office/drawing/2014/main" id="{7CA67EE8-6FC9-F40B-E081-C3DAAFCF76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3674" y="4246307"/>
            <a:ext cx="914400" cy="914400"/>
          </a:xfrm>
          <a:prstGeom prst="rect">
            <a:avLst/>
          </a:prstGeom>
          <a:effectLst>
            <a:glow rad="63597">
              <a:schemeClr val="bg1"/>
            </a:glow>
          </a:effectLst>
        </p:spPr>
      </p:pic>
      <p:pic>
        <p:nvPicPr>
          <p:cNvPr id="64" name="Graphic 63" descr="Piggy Bank with solid fill">
            <a:extLst>
              <a:ext uri="{FF2B5EF4-FFF2-40B4-BE49-F238E27FC236}">
                <a16:creationId xmlns:a16="http://schemas.microsoft.com/office/drawing/2014/main" id="{F79A7CA9-3F80-D8EA-4B7D-74E2F847B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2000601" y="5727247"/>
            <a:ext cx="1066690" cy="1066690"/>
          </a:xfrm>
          <a:prstGeom prst="rect">
            <a:avLst/>
          </a:prstGeom>
          <a:effectLst>
            <a:glow rad="63597">
              <a:schemeClr val="bg1"/>
            </a:glow>
          </a:effectLst>
        </p:spPr>
      </p:pic>
      <p:sp>
        <p:nvSpPr>
          <p:cNvPr id="66" name="TextBox 65">
            <a:extLst>
              <a:ext uri="{FF2B5EF4-FFF2-40B4-BE49-F238E27FC236}">
                <a16:creationId xmlns:a16="http://schemas.microsoft.com/office/drawing/2014/main" id="{FBD5CC8B-76A3-50BA-C42B-3384E0F432D4}"/>
              </a:ext>
            </a:extLst>
          </p:cNvPr>
          <p:cNvSpPr txBox="1"/>
          <p:nvPr/>
        </p:nvSpPr>
        <p:spPr>
          <a:xfrm>
            <a:off x="3983420" y="512943"/>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67" name="TextBox 66">
            <a:extLst>
              <a:ext uri="{FF2B5EF4-FFF2-40B4-BE49-F238E27FC236}">
                <a16:creationId xmlns:a16="http://schemas.microsoft.com/office/drawing/2014/main" id="{82043EC6-1834-7B66-472E-C0DDFE893BED}"/>
              </a:ext>
            </a:extLst>
          </p:cNvPr>
          <p:cNvSpPr txBox="1"/>
          <p:nvPr/>
        </p:nvSpPr>
        <p:spPr>
          <a:xfrm>
            <a:off x="8038616" y="512943"/>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68" name="TextBox 67">
            <a:extLst>
              <a:ext uri="{FF2B5EF4-FFF2-40B4-BE49-F238E27FC236}">
                <a16:creationId xmlns:a16="http://schemas.microsoft.com/office/drawing/2014/main" id="{5B0FB139-FCDA-101A-1D02-AD3CA9D1E294}"/>
              </a:ext>
            </a:extLst>
          </p:cNvPr>
          <p:cNvSpPr txBox="1"/>
          <p:nvPr/>
        </p:nvSpPr>
        <p:spPr>
          <a:xfrm>
            <a:off x="3978420" y="2217772"/>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69" name="TextBox 68">
            <a:extLst>
              <a:ext uri="{FF2B5EF4-FFF2-40B4-BE49-F238E27FC236}">
                <a16:creationId xmlns:a16="http://schemas.microsoft.com/office/drawing/2014/main" id="{4566B44C-395C-001F-37F2-B7F1813EBD56}"/>
              </a:ext>
            </a:extLst>
          </p:cNvPr>
          <p:cNvSpPr txBox="1"/>
          <p:nvPr/>
        </p:nvSpPr>
        <p:spPr>
          <a:xfrm>
            <a:off x="8033616" y="2217772"/>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70" name="TextBox 69">
            <a:extLst>
              <a:ext uri="{FF2B5EF4-FFF2-40B4-BE49-F238E27FC236}">
                <a16:creationId xmlns:a16="http://schemas.microsoft.com/office/drawing/2014/main" id="{A7A87294-FBA8-E3AC-2836-E84EDEC9199C}"/>
              </a:ext>
            </a:extLst>
          </p:cNvPr>
          <p:cNvSpPr txBox="1"/>
          <p:nvPr/>
        </p:nvSpPr>
        <p:spPr>
          <a:xfrm>
            <a:off x="3978386" y="3972322"/>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71" name="TextBox 70">
            <a:extLst>
              <a:ext uri="{FF2B5EF4-FFF2-40B4-BE49-F238E27FC236}">
                <a16:creationId xmlns:a16="http://schemas.microsoft.com/office/drawing/2014/main" id="{1275848B-83EA-A764-A27B-E24F627DADBB}"/>
              </a:ext>
            </a:extLst>
          </p:cNvPr>
          <p:cNvSpPr txBox="1"/>
          <p:nvPr/>
        </p:nvSpPr>
        <p:spPr>
          <a:xfrm>
            <a:off x="8033582" y="3972322"/>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72" name="TextBox 71">
            <a:extLst>
              <a:ext uri="{FF2B5EF4-FFF2-40B4-BE49-F238E27FC236}">
                <a16:creationId xmlns:a16="http://schemas.microsoft.com/office/drawing/2014/main" id="{E3AEE5C1-4A81-BA14-E362-D22BBF8F1B1C}"/>
              </a:ext>
            </a:extLst>
          </p:cNvPr>
          <p:cNvSpPr txBox="1"/>
          <p:nvPr/>
        </p:nvSpPr>
        <p:spPr>
          <a:xfrm>
            <a:off x="3973386" y="5637294"/>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73" name="TextBox 72">
            <a:extLst>
              <a:ext uri="{FF2B5EF4-FFF2-40B4-BE49-F238E27FC236}">
                <a16:creationId xmlns:a16="http://schemas.microsoft.com/office/drawing/2014/main" id="{C2B81099-2DD2-FAEA-8306-11F3EB20961A}"/>
              </a:ext>
            </a:extLst>
          </p:cNvPr>
          <p:cNvSpPr txBox="1"/>
          <p:nvPr/>
        </p:nvSpPr>
        <p:spPr>
          <a:xfrm>
            <a:off x="8028582" y="5637294"/>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Tree>
    <p:extLst>
      <p:ext uri="{BB962C8B-B14F-4D97-AF65-F5344CB8AC3E}">
        <p14:creationId xmlns:p14="http://schemas.microsoft.com/office/powerpoint/2010/main" val="109622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E9C5B-7B06-2C16-5610-EE3D378C602F}"/>
              </a:ext>
            </a:extLst>
          </p:cNvPr>
          <p:cNvSpPr/>
          <p:nvPr/>
        </p:nvSpPr>
        <p:spPr>
          <a:xfrm>
            <a:off x="3655461" y="0"/>
            <a:ext cx="8544910" cy="1719072"/>
          </a:xfrm>
          <a:prstGeom prst="rect">
            <a:avLst/>
          </a:prstGeom>
          <a:solidFill>
            <a:srgbClr val="B6B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raphic 5">
            <a:extLst>
              <a:ext uri="{FF2B5EF4-FFF2-40B4-BE49-F238E27FC236}">
                <a16:creationId xmlns:a16="http://schemas.microsoft.com/office/drawing/2014/main" id="{FED8D56C-972B-D25D-782B-FB7B016F5E9C}"/>
              </a:ext>
            </a:extLst>
          </p:cNvPr>
          <p:cNvSpPr/>
          <p:nvPr/>
        </p:nvSpPr>
        <p:spPr>
          <a:xfrm>
            <a:off x="-1"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accent3"/>
          </a:solidFill>
          <a:ln w="8653"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7E26B51C-5B33-0BB5-12B6-3CD834C31BF4}"/>
              </a:ext>
            </a:extLst>
          </p:cNvPr>
          <p:cNvSpPr/>
          <p:nvPr/>
        </p:nvSpPr>
        <p:spPr>
          <a:xfrm>
            <a:off x="3655461" y="1712976"/>
            <a:ext cx="8544910" cy="1719072"/>
          </a:xfrm>
          <a:prstGeom prst="rect">
            <a:avLst/>
          </a:prstGeom>
          <a:solidFill>
            <a:srgbClr val="B4D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B6BDC2-F625-A489-05E1-18D40F661112}"/>
              </a:ext>
            </a:extLst>
          </p:cNvPr>
          <p:cNvSpPr/>
          <p:nvPr/>
        </p:nvSpPr>
        <p:spPr>
          <a:xfrm>
            <a:off x="3655461" y="3425952"/>
            <a:ext cx="8544910" cy="1719072"/>
          </a:xfrm>
          <a:prstGeom prst="rect">
            <a:avLst/>
          </a:prstGeom>
          <a:solidFill>
            <a:srgbClr val="CDC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2AF58D4-64FA-EBE0-CF8C-036B8B52BD18}"/>
              </a:ext>
            </a:extLst>
          </p:cNvPr>
          <p:cNvSpPr/>
          <p:nvPr/>
        </p:nvSpPr>
        <p:spPr>
          <a:xfrm>
            <a:off x="3655461" y="5138929"/>
            <a:ext cx="8544910" cy="1719072"/>
          </a:xfrm>
          <a:prstGeom prst="rect">
            <a:avLst/>
          </a:prstGeom>
          <a:solidFill>
            <a:srgbClr val="E5D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A0B4A06-61C8-C11F-08FE-F22D78A3DC55}"/>
              </a:ext>
            </a:extLst>
          </p:cNvPr>
          <p:cNvSpPr txBox="1"/>
          <p:nvPr/>
        </p:nvSpPr>
        <p:spPr>
          <a:xfrm>
            <a:off x="865873" y="0"/>
            <a:ext cx="2642070" cy="1200329"/>
          </a:xfrm>
          <a:prstGeom prst="rect">
            <a:avLst/>
          </a:prstGeom>
          <a:noFill/>
        </p:spPr>
        <p:txBody>
          <a:bodyPr wrap="none" rtlCol="0">
            <a:spAutoFit/>
          </a:bodyPr>
          <a:lstStyle/>
          <a:p>
            <a:pPr algn="r"/>
            <a:r>
              <a:rPr lang="en-US" sz="3600" dirty="0">
                <a:solidFill>
                  <a:schemeClr val="accent3">
                    <a:lumMod val="75000"/>
                  </a:schemeClr>
                </a:solidFill>
                <a:latin typeface="Century Gothic" panose="020B0502020202020204" pitchFamily="34" charset="0"/>
              </a:rPr>
              <a:t>CUSTOMER</a:t>
            </a:r>
          </a:p>
          <a:p>
            <a:pPr algn="r"/>
            <a:r>
              <a:rPr lang="en-US" sz="3600" dirty="0">
                <a:solidFill>
                  <a:schemeClr val="accent3">
                    <a:lumMod val="75000"/>
                  </a:schemeClr>
                </a:solidFill>
                <a:latin typeface="Century Gothic" panose="020B0502020202020204" pitchFamily="34" charset="0"/>
              </a:rPr>
              <a:t>PROFILE</a:t>
            </a:r>
          </a:p>
        </p:txBody>
      </p:sp>
      <p:sp>
        <p:nvSpPr>
          <p:cNvPr id="14" name="TextBox 13">
            <a:extLst>
              <a:ext uri="{FF2B5EF4-FFF2-40B4-BE49-F238E27FC236}">
                <a16:creationId xmlns:a16="http://schemas.microsoft.com/office/drawing/2014/main" id="{0477A21A-0FF2-F375-6BDE-F7C81683C76E}"/>
              </a:ext>
            </a:extLst>
          </p:cNvPr>
          <p:cNvSpPr txBox="1"/>
          <p:nvPr/>
        </p:nvSpPr>
        <p:spPr>
          <a:xfrm>
            <a:off x="3693583" y="0"/>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Demographics </a:t>
            </a:r>
          </a:p>
        </p:txBody>
      </p:sp>
      <p:sp>
        <p:nvSpPr>
          <p:cNvPr id="37" name="TextBox 36">
            <a:extLst>
              <a:ext uri="{FF2B5EF4-FFF2-40B4-BE49-F238E27FC236}">
                <a16:creationId xmlns:a16="http://schemas.microsoft.com/office/drawing/2014/main" id="{77F28906-A11D-F4C3-7FDC-818B0ED2D990}"/>
              </a:ext>
            </a:extLst>
          </p:cNvPr>
          <p:cNvSpPr txBox="1"/>
          <p:nvPr/>
        </p:nvSpPr>
        <p:spPr>
          <a:xfrm>
            <a:off x="3693583" y="1719072"/>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Psychographics </a:t>
            </a:r>
          </a:p>
        </p:txBody>
      </p:sp>
      <p:sp>
        <p:nvSpPr>
          <p:cNvPr id="38" name="TextBox 37">
            <a:extLst>
              <a:ext uri="{FF2B5EF4-FFF2-40B4-BE49-F238E27FC236}">
                <a16:creationId xmlns:a16="http://schemas.microsoft.com/office/drawing/2014/main" id="{7F1E406E-8582-9486-BD14-3506759FD75E}"/>
              </a:ext>
            </a:extLst>
          </p:cNvPr>
          <p:cNvSpPr txBox="1"/>
          <p:nvPr/>
        </p:nvSpPr>
        <p:spPr>
          <a:xfrm>
            <a:off x="3693583" y="3444825"/>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Buying Behaviors </a:t>
            </a:r>
          </a:p>
        </p:txBody>
      </p:sp>
      <p:sp>
        <p:nvSpPr>
          <p:cNvPr id="39" name="TextBox 38">
            <a:extLst>
              <a:ext uri="{FF2B5EF4-FFF2-40B4-BE49-F238E27FC236}">
                <a16:creationId xmlns:a16="http://schemas.microsoft.com/office/drawing/2014/main" id="{313EF4CD-9613-B8EA-985A-053AD3104356}"/>
              </a:ext>
            </a:extLst>
          </p:cNvPr>
          <p:cNvSpPr txBox="1"/>
          <p:nvPr/>
        </p:nvSpPr>
        <p:spPr>
          <a:xfrm>
            <a:off x="3693583" y="5135132"/>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Desires </a:t>
            </a:r>
          </a:p>
        </p:txBody>
      </p:sp>
      <p:sp>
        <p:nvSpPr>
          <p:cNvPr id="40" name="TextBox 39">
            <a:extLst>
              <a:ext uri="{FF2B5EF4-FFF2-40B4-BE49-F238E27FC236}">
                <a16:creationId xmlns:a16="http://schemas.microsoft.com/office/drawing/2014/main" id="{2189BC4F-27D8-1C74-730D-F54E88DF137D}"/>
              </a:ext>
            </a:extLst>
          </p:cNvPr>
          <p:cNvSpPr txBox="1"/>
          <p:nvPr/>
        </p:nvSpPr>
        <p:spPr>
          <a:xfrm>
            <a:off x="9041479" y="0"/>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who they are</a:t>
            </a:r>
          </a:p>
        </p:txBody>
      </p:sp>
      <p:sp>
        <p:nvSpPr>
          <p:cNvPr id="41" name="TextBox 40">
            <a:extLst>
              <a:ext uri="{FF2B5EF4-FFF2-40B4-BE49-F238E27FC236}">
                <a16:creationId xmlns:a16="http://schemas.microsoft.com/office/drawing/2014/main" id="{39BBDB67-86BC-1A8D-CD43-DFE755E685E1}"/>
              </a:ext>
            </a:extLst>
          </p:cNvPr>
          <p:cNvSpPr txBox="1"/>
          <p:nvPr/>
        </p:nvSpPr>
        <p:spPr>
          <a:xfrm>
            <a:off x="9041479" y="1719072"/>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how they think</a:t>
            </a:r>
          </a:p>
        </p:txBody>
      </p:sp>
      <p:sp>
        <p:nvSpPr>
          <p:cNvPr id="42" name="TextBox 41">
            <a:extLst>
              <a:ext uri="{FF2B5EF4-FFF2-40B4-BE49-F238E27FC236}">
                <a16:creationId xmlns:a16="http://schemas.microsoft.com/office/drawing/2014/main" id="{EB62367B-E8AA-9811-D080-0536691EB342}"/>
              </a:ext>
            </a:extLst>
          </p:cNvPr>
          <p:cNvSpPr txBox="1"/>
          <p:nvPr/>
        </p:nvSpPr>
        <p:spPr>
          <a:xfrm>
            <a:off x="9041479" y="3444825"/>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what they do</a:t>
            </a:r>
          </a:p>
        </p:txBody>
      </p:sp>
      <p:sp>
        <p:nvSpPr>
          <p:cNvPr id="43" name="TextBox 42">
            <a:extLst>
              <a:ext uri="{FF2B5EF4-FFF2-40B4-BE49-F238E27FC236}">
                <a16:creationId xmlns:a16="http://schemas.microsoft.com/office/drawing/2014/main" id="{912CE84A-838F-4D4F-9531-858A792C1D7C}"/>
              </a:ext>
            </a:extLst>
          </p:cNvPr>
          <p:cNvSpPr txBox="1"/>
          <p:nvPr/>
        </p:nvSpPr>
        <p:spPr>
          <a:xfrm>
            <a:off x="9041479" y="5135132"/>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what they want</a:t>
            </a:r>
          </a:p>
        </p:txBody>
      </p:sp>
      <p:sp>
        <p:nvSpPr>
          <p:cNvPr id="45" name="Graphic 5">
            <a:extLst>
              <a:ext uri="{FF2B5EF4-FFF2-40B4-BE49-F238E27FC236}">
                <a16:creationId xmlns:a16="http://schemas.microsoft.com/office/drawing/2014/main" id="{F5A799BF-F4E5-1828-30BB-AF98C929A9EB}"/>
              </a:ext>
            </a:extLst>
          </p:cNvPr>
          <p:cNvSpPr/>
          <p:nvPr/>
        </p:nvSpPr>
        <p:spPr>
          <a:xfrm flipH="1">
            <a:off x="11872993" y="-6681"/>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6" name="Graphic 5">
            <a:extLst>
              <a:ext uri="{FF2B5EF4-FFF2-40B4-BE49-F238E27FC236}">
                <a16:creationId xmlns:a16="http://schemas.microsoft.com/office/drawing/2014/main" id="{DF722BCC-93FC-071E-A5BC-347884381E2E}"/>
              </a:ext>
            </a:extLst>
          </p:cNvPr>
          <p:cNvSpPr/>
          <p:nvPr/>
        </p:nvSpPr>
        <p:spPr>
          <a:xfrm flipH="1">
            <a:off x="11872993" y="1725753"/>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7" name="Graphic 5">
            <a:extLst>
              <a:ext uri="{FF2B5EF4-FFF2-40B4-BE49-F238E27FC236}">
                <a16:creationId xmlns:a16="http://schemas.microsoft.com/office/drawing/2014/main" id="{190ED250-FED9-0596-4DA6-C1D283543182}"/>
              </a:ext>
            </a:extLst>
          </p:cNvPr>
          <p:cNvSpPr/>
          <p:nvPr/>
        </p:nvSpPr>
        <p:spPr>
          <a:xfrm flipH="1">
            <a:off x="11872993" y="3428273"/>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8" name="Graphic 5">
            <a:extLst>
              <a:ext uri="{FF2B5EF4-FFF2-40B4-BE49-F238E27FC236}">
                <a16:creationId xmlns:a16="http://schemas.microsoft.com/office/drawing/2014/main" id="{99E84144-5035-83E5-2A7C-8340EFDFB7B4}"/>
              </a:ext>
            </a:extLst>
          </p:cNvPr>
          <p:cNvSpPr/>
          <p:nvPr/>
        </p:nvSpPr>
        <p:spPr>
          <a:xfrm flipH="1">
            <a:off x="11872993" y="5160707"/>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9" name="Graphic 5">
            <a:extLst>
              <a:ext uri="{FF2B5EF4-FFF2-40B4-BE49-F238E27FC236}">
                <a16:creationId xmlns:a16="http://schemas.microsoft.com/office/drawing/2014/main" id="{9A60EB6B-7100-17F6-D5BF-5EE33D01C2D1}"/>
              </a:ext>
            </a:extLst>
          </p:cNvPr>
          <p:cNvSpPr/>
          <p:nvPr/>
        </p:nvSpPr>
        <p:spPr>
          <a:xfrm flipH="1">
            <a:off x="12047971" y="115299"/>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0" name="Graphic 5">
            <a:extLst>
              <a:ext uri="{FF2B5EF4-FFF2-40B4-BE49-F238E27FC236}">
                <a16:creationId xmlns:a16="http://schemas.microsoft.com/office/drawing/2014/main" id="{814BEFE5-2A63-6670-A1A3-E8FC6EFC82AD}"/>
              </a:ext>
            </a:extLst>
          </p:cNvPr>
          <p:cNvSpPr/>
          <p:nvPr/>
        </p:nvSpPr>
        <p:spPr>
          <a:xfrm flipH="1">
            <a:off x="12047971" y="1847733"/>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1" name="Graphic 5">
            <a:extLst>
              <a:ext uri="{FF2B5EF4-FFF2-40B4-BE49-F238E27FC236}">
                <a16:creationId xmlns:a16="http://schemas.microsoft.com/office/drawing/2014/main" id="{EC3ACCC5-C7F8-2ED2-CE80-07C0CE008913}"/>
              </a:ext>
            </a:extLst>
          </p:cNvPr>
          <p:cNvSpPr/>
          <p:nvPr/>
        </p:nvSpPr>
        <p:spPr>
          <a:xfrm flipH="1">
            <a:off x="12047971" y="3550253"/>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2" name="Graphic 5">
            <a:extLst>
              <a:ext uri="{FF2B5EF4-FFF2-40B4-BE49-F238E27FC236}">
                <a16:creationId xmlns:a16="http://schemas.microsoft.com/office/drawing/2014/main" id="{AD6C8660-C589-F832-5269-8E2A32B796B6}"/>
              </a:ext>
            </a:extLst>
          </p:cNvPr>
          <p:cNvSpPr/>
          <p:nvPr/>
        </p:nvSpPr>
        <p:spPr>
          <a:xfrm flipH="1">
            <a:off x="12047971" y="5282687"/>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3" name="Right Triangle 52">
            <a:extLst>
              <a:ext uri="{FF2B5EF4-FFF2-40B4-BE49-F238E27FC236}">
                <a16:creationId xmlns:a16="http://schemas.microsoft.com/office/drawing/2014/main" id="{09E87C20-C945-604A-FEB4-E30FF4E69048}"/>
              </a:ext>
            </a:extLst>
          </p:cNvPr>
          <p:cNvSpPr/>
          <p:nvPr/>
        </p:nvSpPr>
        <p:spPr>
          <a:xfrm>
            <a:off x="3655461" y="1428325"/>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ight Triangle 53">
            <a:extLst>
              <a:ext uri="{FF2B5EF4-FFF2-40B4-BE49-F238E27FC236}">
                <a16:creationId xmlns:a16="http://schemas.microsoft.com/office/drawing/2014/main" id="{5C6F0705-EF22-AC5A-BD0A-A905FF35E1CF}"/>
              </a:ext>
            </a:extLst>
          </p:cNvPr>
          <p:cNvSpPr/>
          <p:nvPr/>
        </p:nvSpPr>
        <p:spPr>
          <a:xfrm>
            <a:off x="3655461" y="3136731"/>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EE3E69F6-3DB2-8D99-4DF1-C7FFB15D28AA}"/>
              </a:ext>
            </a:extLst>
          </p:cNvPr>
          <p:cNvSpPr/>
          <p:nvPr/>
        </p:nvSpPr>
        <p:spPr>
          <a:xfrm>
            <a:off x="3650426" y="4849090"/>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Triangle 55">
            <a:extLst>
              <a:ext uri="{FF2B5EF4-FFF2-40B4-BE49-F238E27FC236}">
                <a16:creationId xmlns:a16="http://schemas.microsoft.com/office/drawing/2014/main" id="{297809D5-5D06-9D87-E4ED-B967DA3BF82A}"/>
              </a:ext>
            </a:extLst>
          </p:cNvPr>
          <p:cNvSpPr/>
          <p:nvPr/>
        </p:nvSpPr>
        <p:spPr>
          <a:xfrm>
            <a:off x="3650426" y="6568162"/>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FBD5CC8B-76A3-50BA-C42B-3384E0F432D4}"/>
              </a:ext>
            </a:extLst>
          </p:cNvPr>
          <p:cNvSpPr txBox="1"/>
          <p:nvPr/>
        </p:nvSpPr>
        <p:spPr>
          <a:xfrm>
            <a:off x="3983420" y="512943"/>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67" name="TextBox 66">
            <a:extLst>
              <a:ext uri="{FF2B5EF4-FFF2-40B4-BE49-F238E27FC236}">
                <a16:creationId xmlns:a16="http://schemas.microsoft.com/office/drawing/2014/main" id="{82043EC6-1834-7B66-472E-C0DDFE893BED}"/>
              </a:ext>
            </a:extLst>
          </p:cNvPr>
          <p:cNvSpPr txBox="1"/>
          <p:nvPr/>
        </p:nvSpPr>
        <p:spPr>
          <a:xfrm>
            <a:off x="8038616" y="512943"/>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68" name="TextBox 67">
            <a:extLst>
              <a:ext uri="{FF2B5EF4-FFF2-40B4-BE49-F238E27FC236}">
                <a16:creationId xmlns:a16="http://schemas.microsoft.com/office/drawing/2014/main" id="{5B0FB139-FCDA-101A-1D02-AD3CA9D1E294}"/>
              </a:ext>
            </a:extLst>
          </p:cNvPr>
          <p:cNvSpPr txBox="1"/>
          <p:nvPr/>
        </p:nvSpPr>
        <p:spPr>
          <a:xfrm>
            <a:off x="3978420" y="2217772"/>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69" name="TextBox 68">
            <a:extLst>
              <a:ext uri="{FF2B5EF4-FFF2-40B4-BE49-F238E27FC236}">
                <a16:creationId xmlns:a16="http://schemas.microsoft.com/office/drawing/2014/main" id="{4566B44C-395C-001F-37F2-B7F1813EBD56}"/>
              </a:ext>
            </a:extLst>
          </p:cNvPr>
          <p:cNvSpPr txBox="1"/>
          <p:nvPr/>
        </p:nvSpPr>
        <p:spPr>
          <a:xfrm>
            <a:off x="8033616" y="2217772"/>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70" name="TextBox 69">
            <a:extLst>
              <a:ext uri="{FF2B5EF4-FFF2-40B4-BE49-F238E27FC236}">
                <a16:creationId xmlns:a16="http://schemas.microsoft.com/office/drawing/2014/main" id="{A7A87294-FBA8-E3AC-2836-E84EDEC9199C}"/>
              </a:ext>
            </a:extLst>
          </p:cNvPr>
          <p:cNvSpPr txBox="1"/>
          <p:nvPr/>
        </p:nvSpPr>
        <p:spPr>
          <a:xfrm>
            <a:off x="3978386" y="3972322"/>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71" name="TextBox 70">
            <a:extLst>
              <a:ext uri="{FF2B5EF4-FFF2-40B4-BE49-F238E27FC236}">
                <a16:creationId xmlns:a16="http://schemas.microsoft.com/office/drawing/2014/main" id="{1275848B-83EA-A764-A27B-E24F627DADBB}"/>
              </a:ext>
            </a:extLst>
          </p:cNvPr>
          <p:cNvSpPr txBox="1"/>
          <p:nvPr/>
        </p:nvSpPr>
        <p:spPr>
          <a:xfrm>
            <a:off x="8033582" y="3972322"/>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72" name="TextBox 71">
            <a:extLst>
              <a:ext uri="{FF2B5EF4-FFF2-40B4-BE49-F238E27FC236}">
                <a16:creationId xmlns:a16="http://schemas.microsoft.com/office/drawing/2014/main" id="{E3AEE5C1-4A81-BA14-E362-D22BBF8F1B1C}"/>
              </a:ext>
            </a:extLst>
          </p:cNvPr>
          <p:cNvSpPr txBox="1"/>
          <p:nvPr/>
        </p:nvSpPr>
        <p:spPr>
          <a:xfrm>
            <a:off x="3973386" y="5637294"/>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73" name="TextBox 72">
            <a:extLst>
              <a:ext uri="{FF2B5EF4-FFF2-40B4-BE49-F238E27FC236}">
                <a16:creationId xmlns:a16="http://schemas.microsoft.com/office/drawing/2014/main" id="{C2B81099-2DD2-FAEA-8306-11F3EB20961A}"/>
              </a:ext>
            </a:extLst>
          </p:cNvPr>
          <p:cNvSpPr txBox="1"/>
          <p:nvPr/>
        </p:nvSpPr>
        <p:spPr>
          <a:xfrm>
            <a:off x="8028582" y="5637294"/>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pic>
        <p:nvPicPr>
          <p:cNvPr id="3" name="Picture 2" descr="Colosseum in Rome">
            <a:extLst>
              <a:ext uri="{FF2B5EF4-FFF2-40B4-BE49-F238E27FC236}">
                <a16:creationId xmlns:a16="http://schemas.microsoft.com/office/drawing/2014/main" id="{223012F8-8011-94FC-61FD-8B9A20EBE82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1" y="3918011"/>
            <a:ext cx="2293900" cy="2127087"/>
          </a:xfrm>
          <a:prstGeom prst="rect">
            <a:avLst/>
          </a:prstGeom>
        </p:spPr>
      </p:pic>
      <p:pic>
        <p:nvPicPr>
          <p:cNvPr id="6" name="Picture 5" descr="Basketball going through hoop">
            <a:extLst>
              <a:ext uri="{FF2B5EF4-FFF2-40B4-BE49-F238E27FC236}">
                <a16:creationId xmlns:a16="http://schemas.microsoft.com/office/drawing/2014/main" id="{D7DA67C8-98D7-C79A-D89E-50C47EEBEAD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8000"/>
                    </a14:imgEffect>
                  </a14:imgLayer>
                </a14:imgProps>
              </a:ext>
              <a:ext uri="{28A0092B-C50C-407E-A947-70E740481C1C}">
                <a14:useLocalDpi xmlns:a14="http://schemas.microsoft.com/office/drawing/2010/main"/>
              </a:ext>
            </a:extLst>
          </a:blip>
          <a:srcRect/>
          <a:stretch/>
        </p:blipFill>
        <p:spPr>
          <a:xfrm>
            <a:off x="2239941" y="3918011"/>
            <a:ext cx="1606822" cy="1535054"/>
          </a:xfrm>
          <a:prstGeom prst="ellipse">
            <a:avLst/>
          </a:prstGeom>
        </p:spPr>
      </p:pic>
      <p:pic>
        <p:nvPicPr>
          <p:cNvPr id="15" name="Picture 14">
            <a:extLst>
              <a:ext uri="{FF2B5EF4-FFF2-40B4-BE49-F238E27FC236}">
                <a16:creationId xmlns:a16="http://schemas.microsoft.com/office/drawing/2014/main" id="{A988865A-3C1D-0EB6-F6DC-1BB58ED723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17769" y="5500240"/>
            <a:ext cx="2220684" cy="1615043"/>
          </a:xfrm>
          <a:prstGeom prst="rect">
            <a:avLst/>
          </a:prstGeom>
        </p:spPr>
      </p:pic>
      <p:pic>
        <p:nvPicPr>
          <p:cNvPr id="44" name="Picture 43" descr="Middle aged man wearing glasses">
            <a:extLst>
              <a:ext uri="{FF2B5EF4-FFF2-40B4-BE49-F238E27FC236}">
                <a16:creationId xmlns:a16="http://schemas.microsoft.com/office/drawing/2014/main" id="{CC05B806-77A4-75D3-0B6C-125700AF252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4210" y="1416750"/>
            <a:ext cx="3137292" cy="3105495"/>
          </a:xfrm>
          <a:prstGeom prst="ellipse">
            <a:avLst/>
          </a:prstGeom>
          <a:ln w="57150">
            <a:solidFill>
              <a:schemeClr val="bg1"/>
            </a:solidFill>
          </a:ln>
        </p:spPr>
      </p:pic>
    </p:spTree>
    <p:extLst>
      <p:ext uri="{BB962C8B-B14F-4D97-AF65-F5344CB8AC3E}">
        <p14:creationId xmlns:p14="http://schemas.microsoft.com/office/powerpoint/2010/main" val="20349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E9C5B-7B06-2C16-5610-EE3D378C602F}"/>
              </a:ext>
            </a:extLst>
          </p:cNvPr>
          <p:cNvSpPr/>
          <p:nvPr/>
        </p:nvSpPr>
        <p:spPr>
          <a:xfrm>
            <a:off x="3655461" y="0"/>
            <a:ext cx="8544910" cy="1719072"/>
          </a:xfrm>
          <a:prstGeom prst="rect">
            <a:avLst/>
          </a:prstGeom>
          <a:solidFill>
            <a:srgbClr val="F2D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Graphic 5">
            <a:extLst>
              <a:ext uri="{FF2B5EF4-FFF2-40B4-BE49-F238E27FC236}">
                <a16:creationId xmlns:a16="http://schemas.microsoft.com/office/drawing/2014/main" id="{FED8D56C-972B-D25D-782B-FB7B016F5E9C}"/>
              </a:ext>
            </a:extLst>
          </p:cNvPr>
          <p:cNvSpPr/>
          <p:nvPr/>
        </p:nvSpPr>
        <p:spPr>
          <a:xfrm>
            <a:off x="-1" y="0"/>
            <a:ext cx="4918841" cy="685800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rgbClr val="8BAD7E"/>
          </a:solidFill>
          <a:ln w="8653"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7E26B51C-5B33-0BB5-12B6-3CD834C31BF4}"/>
              </a:ext>
            </a:extLst>
          </p:cNvPr>
          <p:cNvSpPr/>
          <p:nvPr/>
        </p:nvSpPr>
        <p:spPr>
          <a:xfrm>
            <a:off x="3655461" y="1712976"/>
            <a:ext cx="8544910" cy="1719072"/>
          </a:xfrm>
          <a:prstGeom prst="rect">
            <a:avLst/>
          </a:prstGeom>
          <a:solidFill>
            <a:srgbClr val="F2C3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B6BDC2-F625-A489-05E1-18D40F661112}"/>
              </a:ext>
            </a:extLst>
          </p:cNvPr>
          <p:cNvSpPr/>
          <p:nvPr/>
        </p:nvSpPr>
        <p:spPr>
          <a:xfrm>
            <a:off x="3655461" y="3425952"/>
            <a:ext cx="8544910" cy="1719072"/>
          </a:xfrm>
          <a:prstGeom prst="rect">
            <a:avLst/>
          </a:prstGeom>
          <a:solidFill>
            <a:srgbClr val="F299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2AF58D4-64FA-EBE0-CF8C-036B8B52BD18}"/>
              </a:ext>
            </a:extLst>
          </p:cNvPr>
          <p:cNvSpPr/>
          <p:nvPr/>
        </p:nvSpPr>
        <p:spPr>
          <a:xfrm>
            <a:off x="3655461" y="5138929"/>
            <a:ext cx="8544910" cy="1719072"/>
          </a:xfrm>
          <a:prstGeom prst="rect">
            <a:avLst/>
          </a:prstGeom>
          <a:solidFill>
            <a:srgbClr val="F2A2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A0B4A06-61C8-C11F-08FE-F22D78A3DC55}"/>
              </a:ext>
            </a:extLst>
          </p:cNvPr>
          <p:cNvSpPr txBox="1"/>
          <p:nvPr/>
        </p:nvSpPr>
        <p:spPr>
          <a:xfrm>
            <a:off x="865873" y="0"/>
            <a:ext cx="2642070" cy="1200329"/>
          </a:xfrm>
          <a:prstGeom prst="rect">
            <a:avLst/>
          </a:prstGeom>
          <a:noFill/>
        </p:spPr>
        <p:txBody>
          <a:bodyPr wrap="none" rtlCol="0">
            <a:spAutoFit/>
          </a:bodyPr>
          <a:lstStyle/>
          <a:p>
            <a:pPr algn="r"/>
            <a:r>
              <a:rPr lang="en-US" sz="3600" dirty="0">
                <a:solidFill>
                  <a:srgbClr val="8BAD7E"/>
                </a:solidFill>
                <a:latin typeface="Century Gothic" panose="020B0502020202020204" pitchFamily="34" charset="0"/>
              </a:rPr>
              <a:t>CUSTOMER</a:t>
            </a:r>
          </a:p>
          <a:p>
            <a:pPr algn="r"/>
            <a:r>
              <a:rPr lang="en-US" sz="3600" dirty="0">
                <a:solidFill>
                  <a:srgbClr val="8BAD7E"/>
                </a:solidFill>
                <a:latin typeface="Century Gothic" panose="020B0502020202020204" pitchFamily="34" charset="0"/>
              </a:rPr>
              <a:t>PROFILE</a:t>
            </a:r>
          </a:p>
        </p:txBody>
      </p:sp>
      <p:sp>
        <p:nvSpPr>
          <p:cNvPr id="14" name="TextBox 13">
            <a:extLst>
              <a:ext uri="{FF2B5EF4-FFF2-40B4-BE49-F238E27FC236}">
                <a16:creationId xmlns:a16="http://schemas.microsoft.com/office/drawing/2014/main" id="{0477A21A-0FF2-F375-6BDE-F7C81683C76E}"/>
              </a:ext>
            </a:extLst>
          </p:cNvPr>
          <p:cNvSpPr txBox="1"/>
          <p:nvPr/>
        </p:nvSpPr>
        <p:spPr>
          <a:xfrm>
            <a:off x="3693583" y="0"/>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Demographics </a:t>
            </a:r>
          </a:p>
        </p:txBody>
      </p:sp>
      <p:sp>
        <p:nvSpPr>
          <p:cNvPr id="37" name="TextBox 36">
            <a:extLst>
              <a:ext uri="{FF2B5EF4-FFF2-40B4-BE49-F238E27FC236}">
                <a16:creationId xmlns:a16="http://schemas.microsoft.com/office/drawing/2014/main" id="{77F28906-A11D-F4C3-7FDC-818B0ED2D990}"/>
              </a:ext>
            </a:extLst>
          </p:cNvPr>
          <p:cNvSpPr txBox="1"/>
          <p:nvPr/>
        </p:nvSpPr>
        <p:spPr>
          <a:xfrm>
            <a:off x="3693583" y="1719072"/>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Psychographics </a:t>
            </a:r>
          </a:p>
        </p:txBody>
      </p:sp>
      <p:sp>
        <p:nvSpPr>
          <p:cNvPr id="38" name="TextBox 37">
            <a:extLst>
              <a:ext uri="{FF2B5EF4-FFF2-40B4-BE49-F238E27FC236}">
                <a16:creationId xmlns:a16="http://schemas.microsoft.com/office/drawing/2014/main" id="{7F1E406E-8582-9486-BD14-3506759FD75E}"/>
              </a:ext>
            </a:extLst>
          </p:cNvPr>
          <p:cNvSpPr txBox="1"/>
          <p:nvPr/>
        </p:nvSpPr>
        <p:spPr>
          <a:xfrm>
            <a:off x="3693583" y="3444825"/>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Buying Behaviors </a:t>
            </a:r>
          </a:p>
        </p:txBody>
      </p:sp>
      <p:sp>
        <p:nvSpPr>
          <p:cNvPr id="39" name="TextBox 38">
            <a:extLst>
              <a:ext uri="{FF2B5EF4-FFF2-40B4-BE49-F238E27FC236}">
                <a16:creationId xmlns:a16="http://schemas.microsoft.com/office/drawing/2014/main" id="{313EF4CD-9613-B8EA-985A-053AD3104356}"/>
              </a:ext>
            </a:extLst>
          </p:cNvPr>
          <p:cNvSpPr txBox="1"/>
          <p:nvPr/>
        </p:nvSpPr>
        <p:spPr>
          <a:xfrm>
            <a:off x="3693583" y="5135132"/>
            <a:ext cx="3750557" cy="523220"/>
          </a:xfrm>
          <a:prstGeom prst="rect">
            <a:avLst/>
          </a:prstGeom>
          <a:noFill/>
        </p:spPr>
        <p:txBody>
          <a:bodyPr wrap="square">
            <a:spAutoFit/>
          </a:bodyPr>
          <a:lstStyle/>
          <a:p>
            <a:pPr marL="0" marR="0">
              <a:spcBef>
                <a:spcPts val="0"/>
              </a:spcBef>
              <a:spcAft>
                <a:spcPts val="0"/>
              </a:spcAft>
            </a:pPr>
            <a:r>
              <a:rPr lang="en-US" sz="2800" kern="100" dirty="0">
                <a:effectLst/>
                <a:latin typeface="Courier" pitchFamily="2" charset="0"/>
                <a:ea typeface="Calibri" panose="020F0502020204030204" pitchFamily="34" charset="0"/>
                <a:cs typeface="Times New Roman" panose="02020603050405020304" pitchFamily="18" charset="0"/>
              </a:rPr>
              <a:t>Desires </a:t>
            </a:r>
          </a:p>
        </p:txBody>
      </p:sp>
      <p:sp>
        <p:nvSpPr>
          <p:cNvPr id="40" name="TextBox 39">
            <a:extLst>
              <a:ext uri="{FF2B5EF4-FFF2-40B4-BE49-F238E27FC236}">
                <a16:creationId xmlns:a16="http://schemas.microsoft.com/office/drawing/2014/main" id="{2189BC4F-27D8-1C74-730D-F54E88DF137D}"/>
              </a:ext>
            </a:extLst>
          </p:cNvPr>
          <p:cNvSpPr txBox="1"/>
          <p:nvPr/>
        </p:nvSpPr>
        <p:spPr>
          <a:xfrm>
            <a:off x="9041479" y="0"/>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who they are</a:t>
            </a:r>
          </a:p>
        </p:txBody>
      </p:sp>
      <p:sp>
        <p:nvSpPr>
          <p:cNvPr id="41" name="TextBox 40">
            <a:extLst>
              <a:ext uri="{FF2B5EF4-FFF2-40B4-BE49-F238E27FC236}">
                <a16:creationId xmlns:a16="http://schemas.microsoft.com/office/drawing/2014/main" id="{39BBDB67-86BC-1A8D-CD43-DFE755E685E1}"/>
              </a:ext>
            </a:extLst>
          </p:cNvPr>
          <p:cNvSpPr txBox="1"/>
          <p:nvPr/>
        </p:nvSpPr>
        <p:spPr>
          <a:xfrm>
            <a:off x="9041479" y="1719072"/>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how they think</a:t>
            </a:r>
          </a:p>
        </p:txBody>
      </p:sp>
      <p:sp>
        <p:nvSpPr>
          <p:cNvPr id="42" name="TextBox 41">
            <a:extLst>
              <a:ext uri="{FF2B5EF4-FFF2-40B4-BE49-F238E27FC236}">
                <a16:creationId xmlns:a16="http://schemas.microsoft.com/office/drawing/2014/main" id="{EB62367B-E8AA-9811-D080-0536691EB342}"/>
              </a:ext>
            </a:extLst>
          </p:cNvPr>
          <p:cNvSpPr txBox="1"/>
          <p:nvPr/>
        </p:nvSpPr>
        <p:spPr>
          <a:xfrm>
            <a:off x="9041479" y="3444825"/>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what they do</a:t>
            </a:r>
          </a:p>
        </p:txBody>
      </p:sp>
      <p:sp>
        <p:nvSpPr>
          <p:cNvPr id="43" name="TextBox 42">
            <a:extLst>
              <a:ext uri="{FF2B5EF4-FFF2-40B4-BE49-F238E27FC236}">
                <a16:creationId xmlns:a16="http://schemas.microsoft.com/office/drawing/2014/main" id="{912CE84A-838F-4D4F-9531-858A792C1D7C}"/>
              </a:ext>
            </a:extLst>
          </p:cNvPr>
          <p:cNvSpPr txBox="1"/>
          <p:nvPr/>
        </p:nvSpPr>
        <p:spPr>
          <a:xfrm>
            <a:off x="9041479" y="5135132"/>
            <a:ext cx="2788356" cy="461665"/>
          </a:xfrm>
          <a:prstGeom prst="rect">
            <a:avLst/>
          </a:prstGeom>
          <a:noFill/>
        </p:spPr>
        <p:txBody>
          <a:bodyPr wrap="square">
            <a:spAutoFit/>
          </a:bodyPr>
          <a:lstStyle/>
          <a:p>
            <a:pPr marL="0" marR="0" algn="r">
              <a:spcBef>
                <a:spcPts val="0"/>
              </a:spcBef>
              <a:spcAft>
                <a:spcPts val="0"/>
              </a:spcAft>
            </a:pPr>
            <a:r>
              <a:rPr lang="en-US" sz="2400" kern="100" dirty="0">
                <a:solidFill>
                  <a:schemeClr val="tx1">
                    <a:alpha val="75000"/>
                  </a:schemeClr>
                </a:solidFill>
                <a:effectLst/>
                <a:latin typeface="Courier" pitchFamily="2" charset="0"/>
                <a:ea typeface="Calibri" panose="020F0502020204030204" pitchFamily="34" charset="0"/>
                <a:cs typeface="Times New Roman" panose="02020603050405020304" pitchFamily="18" charset="0"/>
              </a:rPr>
              <a:t>what they want</a:t>
            </a:r>
          </a:p>
        </p:txBody>
      </p:sp>
      <p:sp>
        <p:nvSpPr>
          <p:cNvPr id="45" name="Graphic 5">
            <a:extLst>
              <a:ext uri="{FF2B5EF4-FFF2-40B4-BE49-F238E27FC236}">
                <a16:creationId xmlns:a16="http://schemas.microsoft.com/office/drawing/2014/main" id="{F5A799BF-F4E5-1828-30BB-AF98C929A9EB}"/>
              </a:ext>
            </a:extLst>
          </p:cNvPr>
          <p:cNvSpPr/>
          <p:nvPr/>
        </p:nvSpPr>
        <p:spPr>
          <a:xfrm flipH="1">
            <a:off x="11872993" y="-6681"/>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6" name="Graphic 5">
            <a:extLst>
              <a:ext uri="{FF2B5EF4-FFF2-40B4-BE49-F238E27FC236}">
                <a16:creationId xmlns:a16="http://schemas.microsoft.com/office/drawing/2014/main" id="{DF722BCC-93FC-071E-A5BC-347884381E2E}"/>
              </a:ext>
            </a:extLst>
          </p:cNvPr>
          <p:cNvSpPr/>
          <p:nvPr/>
        </p:nvSpPr>
        <p:spPr>
          <a:xfrm flipH="1">
            <a:off x="11872993" y="1725753"/>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7" name="Graphic 5">
            <a:extLst>
              <a:ext uri="{FF2B5EF4-FFF2-40B4-BE49-F238E27FC236}">
                <a16:creationId xmlns:a16="http://schemas.microsoft.com/office/drawing/2014/main" id="{190ED250-FED9-0596-4DA6-C1D283543182}"/>
              </a:ext>
            </a:extLst>
          </p:cNvPr>
          <p:cNvSpPr/>
          <p:nvPr/>
        </p:nvSpPr>
        <p:spPr>
          <a:xfrm flipH="1">
            <a:off x="11872993" y="3428273"/>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8" name="Graphic 5">
            <a:extLst>
              <a:ext uri="{FF2B5EF4-FFF2-40B4-BE49-F238E27FC236}">
                <a16:creationId xmlns:a16="http://schemas.microsoft.com/office/drawing/2014/main" id="{99E84144-5035-83E5-2A7C-8340EFDFB7B4}"/>
              </a:ext>
            </a:extLst>
          </p:cNvPr>
          <p:cNvSpPr/>
          <p:nvPr/>
        </p:nvSpPr>
        <p:spPr>
          <a:xfrm flipH="1">
            <a:off x="11872993" y="5160707"/>
            <a:ext cx="327378" cy="456440"/>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alpha val="50000"/>
            </a:schemeClr>
          </a:solidFill>
          <a:ln w="8653" cap="flat">
            <a:noFill/>
            <a:prstDash val="solid"/>
            <a:miter/>
          </a:ln>
          <a:effectLst/>
        </p:spPr>
        <p:txBody>
          <a:bodyPr rtlCol="0" anchor="ctr"/>
          <a:lstStyle/>
          <a:p>
            <a:endParaRPr lang="en-US" dirty="0"/>
          </a:p>
        </p:txBody>
      </p:sp>
      <p:sp>
        <p:nvSpPr>
          <p:cNvPr id="49" name="Graphic 5">
            <a:extLst>
              <a:ext uri="{FF2B5EF4-FFF2-40B4-BE49-F238E27FC236}">
                <a16:creationId xmlns:a16="http://schemas.microsoft.com/office/drawing/2014/main" id="{9A60EB6B-7100-17F6-D5BF-5EE33D01C2D1}"/>
              </a:ext>
            </a:extLst>
          </p:cNvPr>
          <p:cNvSpPr/>
          <p:nvPr/>
        </p:nvSpPr>
        <p:spPr>
          <a:xfrm flipH="1">
            <a:off x="12047971" y="115299"/>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0" name="Graphic 5">
            <a:extLst>
              <a:ext uri="{FF2B5EF4-FFF2-40B4-BE49-F238E27FC236}">
                <a16:creationId xmlns:a16="http://schemas.microsoft.com/office/drawing/2014/main" id="{814BEFE5-2A63-6670-A1A3-E8FC6EFC82AD}"/>
              </a:ext>
            </a:extLst>
          </p:cNvPr>
          <p:cNvSpPr/>
          <p:nvPr/>
        </p:nvSpPr>
        <p:spPr>
          <a:xfrm flipH="1">
            <a:off x="12047971" y="1847733"/>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1" name="Graphic 5">
            <a:extLst>
              <a:ext uri="{FF2B5EF4-FFF2-40B4-BE49-F238E27FC236}">
                <a16:creationId xmlns:a16="http://schemas.microsoft.com/office/drawing/2014/main" id="{EC3ACCC5-C7F8-2ED2-CE80-07C0CE008913}"/>
              </a:ext>
            </a:extLst>
          </p:cNvPr>
          <p:cNvSpPr/>
          <p:nvPr/>
        </p:nvSpPr>
        <p:spPr>
          <a:xfrm flipH="1">
            <a:off x="12047971" y="3550253"/>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2" name="Graphic 5">
            <a:extLst>
              <a:ext uri="{FF2B5EF4-FFF2-40B4-BE49-F238E27FC236}">
                <a16:creationId xmlns:a16="http://schemas.microsoft.com/office/drawing/2014/main" id="{AD6C8660-C589-F832-5269-8E2A32B796B6}"/>
              </a:ext>
            </a:extLst>
          </p:cNvPr>
          <p:cNvSpPr/>
          <p:nvPr/>
        </p:nvSpPr>
        <p:spPr>
          <a:xfrm flipH="1">
            <a:off x="12047971" y="5282687"/>
            <a:ext cx="152400" cy="212481"/>
          </a:xfrm>
          <a:custGeom>
            <a:avLst/>
            <a:gdLst>
              <a:gd name="connsiteX0" fmla="*/ 0 w 3276600"/>
              <a:gd name="connsiteY0" fmla="*/ 3613439 h 3613438"/>
              <a:gd name="connsiteX1" fmla="*/ 0 w 3276600"/>
              <a:gd name="connsiteY1" fmla="*/ 0 h 3613438"/>
              <a:gd name="connsiteX2" fmla="*/ 3276600 w 3276600"/>
              <a:gd name="connsiteY2" fmla="*/ 1806287 h 3613438"/>
            </a:gdLst>
            <a:ahLst/>
            <a:cxnLst>
              <a:cxn ang="0">
                <a:pos x="connsiteX0" y="connsiteY0"/>
              </a:cxn>
              <a:cxn ang="0">
                <a:pos x="connsiteX1" y="connsiteY1"/>
              </a:cxn>
              <a:cxn ang="0">
                <a:pos x="connsiteX2" y="connsiteY2"/>
              </a:cxn>
            </a:cxnLst>
            <a:rect l="l" t="t" r="r" b="b"/>
            <a:pathLst>
              <a:path w="3276600" h="3613438">
                <a:moveTo>
                  <a:pt x="0" y="3613439"/>
                </a:moveTo>
                <a:lnTo>
                  <a:pt x="0" y="0"/>
                </a:lnTo>
                <a:lnTo>
                  <a:pt x="3276600" y="1806287"/>
                </a:lnTo>
                <a:close/>
              </a:path>
            </a:pathLst>
          </a:custGeom>
          <a:solidFill>
            <a:schemeClr val="bg1"/>
          </a:solidFill>
          <a:ln w="8653" cap="flat">
            <a:noFill/>
            <a:prstDash val="solid"/>
            <a:miter/>
          </a:ln>
        </p:spPr>
        <p:txBody>
          <a:bodyPr rtlCol="0" anchor="ctr"/>
          <a:lstStyle/>
          <a:p>
            <a:endParaRPr lang="en-US" dirty="0"/>
          </a:p>
        </p:txBody>
      </p:sp>
      <p:sp>
        <p:nvSpPr>
          <p:cNvPr id="53" name="Right Triangle 52">
            <a:extLst>
              <a:ext uri="{FF2B5EF4-FFF2-40B4-BE49-F238E27FC236}">
                <a16:creationId xmlns:a16="http://schemas.microsoft.com/office/drawing/2014/main" id="{09E87C20-C945-604A-FEB4-E30FF4E69048}"/>
              </a:ext>
            </a:extLst>
          </p:cNvPr>
          <p:cNvSpPr/>
          <p:nvPr/>
        </p:nvSpPr>
        <p:spPr>
          <a:xfrm>
            <a:off x="3655461" y="1428325"/>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ight Triangle 53">
            <a:extLst>
              <a:ext uri="{FF2B5EF4-FFF2-40B4-BE49-F238E27FC236}">
                <a16:creationId xmlns:a16="http://schemas.microsoft.com/office/drawing/2014/main" id="{5C6F0705-EF22-AC5A-BD0A-A905FF35E1CF}"/>
              </a:ext>
            </a:extLst>
          </p:cNvPr>
          <p:cNvSpPr/>
          <p:nvPr/>
        </p:nvSpPr>
        <p:spPr>
          <a:xfrm>
            <a:off x="3655461" y="3136731"/>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EE3E69F6-3DB2-8D99-4DF1-C7FFB15D28AA}"/>
              </a:ext>
            </a:extLst>
          </p:cNvPr>
          <p:cNvSpPr/>
          <p:nvPr/>
        </p:nvSpPr>
        <p:spPr>
          <a:xfrm>
            <a:off x="3650426" y="4849090"/>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Triangle 55">
            <a:extLst>
              <a:ext uri="{FF2B5EF4-FFF2-40B4-BE49-F238E27FC236}">
                <a16:creationId xmlns:a16="http://schemas.microsoft.com/office/drawing/2014/main" id="{297809D5-5D06-9D87-E4ED-B967DA3BF82A}"/>
              </a:ext>
            </a:extLst>
          </p:cNvPr>
          <p:cNvSpPr/>
          <p:nvPr/>
        </p:nvSpPr>
        <p:spPr>
          <a:xfrm>
            <a:off x="3650426" y="6568162"/>
            <a:ext cx="289838" cy="289838"/>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FBD5CC8B-76A3-50BA-C42B-3384E0F432D4}"/>
              </a:ext>
            </a:extLst>
          </p:cNvPr>
          <p:cNvSpPr txBox="1"/>
          <p:nvPr/>
        </p:nvSpPr>
        <p:spPr>
          <a:xfrm>
            <a:off x="3983420" y="512943"/>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67" name="TextBox 66">
            <a:extLst>
              <a:ext uri="{FF2B5EF4-FFF2-40B4-BE49-F238E27FC236}">
                <a16:creationId xmlns:a16="http://schemas.microsoft.com/office/drawing/2014/main" id="{82043EC6-1834-7B66-472E-C0DDFE893BED}"/>
              </a:ext>
            </a:extLst>
          </p:cNvPr>
          <p:cNvSpPr txBox="1"/>
          <p:nvPr/>
        </p:nvSpPr>
        <p:spPr>
          <a:xfrm>
            <a:off x="8038616" y="512943"/>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68" name="TextBox 67">
            <a:extLst>
              <a:ext uri="{FF2B5EF4-FFF2-40B4-BE49-F238E27FC236}">
                <a16:creationId xmlns:a16="http://schemas.microsoft.com/office/drawing/2014/main" id="{5B0FB139-FCDA-101A-1D02-AD3CA9D1E294}"/>
              </a:ext>
            </a:extLst>
          </p:cNvPr>
          <p:cNvSpPr txBox="1"/>
          <p:nvPr/>
        </p:nvSpPr>
        <p:spPr>
          <a:xfrm>
            <a:off x="3978420" y="2217772"/>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69" name="TextBox 68">
            <a:extLst>
              <a:ext uri="{FF2B5EF4-FFF2-40B4-BE49-F238E27FC236}">
                <a16:creationId xmlns:a16="http://schemas.microsoft.com/office/drawing/2014/main" id="{4566B44C-395C-001F-37F2-B7F1813EBD56}"/>
              </a:ext>
            </a:extLst>
          </p:cNvPr>
          <p:cNvSpPr txBox="1"/>
          <p:nvPr/>
        </p:nvSpPr>
        <p:spPr>
          <a:xfrm>
            <a:off x="8033616" y="2217772"/>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70" name="TextBox 69">
            <a:extLst>
              <a:ext uri="{FF2B5EF4-FFF2-40B4-BE49-F238E27FC236}">
                <a16:creationId xmlns:a16="http://schemas.microsoft.com/office/drawing/2014/main" id="{A7A87294-FBA8-E3AC-2836-E84EDEC9199C}"/>
              </a:ext>
            </a:extLst>
          </p:cNvPr>
          <p:cNvSpPr txBox="1"/>
          <p:nvPr/>
        </p:nvSpPr>
        <p:spPr>
          <a:xfrm>
            <a:off x="3978386" y="3972322"/>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71" name="TextBox 70">
            <a:extLst>
              <a:ext uri="{FF2B5EF4-FFF2-40B4-BE49-F238E27FC236}">
                <a16:creationId xmlns:a16="http://schemas.microsoft.com/office/drawing/2014/main" id="{1275848B-83EA-A764-A27B-E24F627DADBB}"/>
              </a:ext>
            </a:extLst>
          </p:cNvPr>
          <p:cNvSpPr txBox="1"/>
          <p:nvPr/>
        </p:nvSpPr>
        <p:spPr>
          <a:xfrm>
            <a:off x="8033582" y="3972322"/>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sp>
        <p:nvSpPr>
          <p:cNvPr id="72" name="TextBox 71">
            <a:extLst>
              <a:ext uri="{FF2B5EF4-FFF2-40B4-BE49-F238E27FC236}">
                <a16:creationId xmlns:a16="http://schemas.microsoft.com/office/drawing/2014/main" id="{E3AEE5C1-4A81-BA14-E362-D22BBF8F1B1C}"/>
              </a:ext>
            </a:extLst>
          </p:cNvPr>
          <p:cNvSpPr txBox="1"/>
          <p:nvPr/>
        </p:nvSpPr>
        <p:spPr>
          <a:xfrm>
            <a:off x="3973386" y="5637294"/>
            <a:ext cx="4023360" cy="1069524"/>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One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Two</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Three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Four</a:t>
            </a:r>
          </a:p>
        </p:txBody>
      </p:sp>
      <p:sp>
        <p:nvSpPr>
          <p:cNvPr id="73" name="TextBox 72">
            <a:extLst>
              <a:ext uri="{FF2B5EF4-FFF2-40B4-BE49-F238E27FC236}">
                <a16:creationId xmlns:a16="http://schemas.microsoft.com/office/drawing/2014/main" id="{C2B81099-2DD2-FAEA-8306-11F3EB20961A}"/>
              </a:ext>
            </a:extLst>
          </p:cNvPr>
          <p:cNvSpPr txBox="1"/>
          <p:nvPr/>
        </p:nvSpPr>
        <p:spPr>
          <a:xfrm>
            <a:off x="8028582" y="5637294"/>
            <a:ext cx="4023360" cy="815608"/>
          </a:xfrm>
          <a:prstGeom prst="rect">
            <a:avLst/>
          </a:prstGeom>
          <a:noFill/>
        </p:spPr>
        <p:txBody>
          <a:bodyPr wrap="square" rtlCol="0">
            <a:spAutoFit/>
          </a:bodyPr>
          <a:lstStyle/>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Five</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Six</a:t>
            </a:r>
          </a:p>
          <a:p>
            <a:pPr marL="285750" indent="-285750">
              <a:spcBef>
                <a:spcPts val="300"/>
              </a:spcBef>
              <a:buClr>
                <a:schemeClr val="bg1"/>
              </a:buClr>
              <a:buSzPct val="150000"/>
              <a:buFont typeface="Arial" panose="020B0604020202020204" pitchFamily="34" charset="0"/>
              <a:buChar char="•"/>
            </a:pPr>
            <a:r>
              <a:rPr lang="en-US" sz="1400" dirty="0">
                <a:latin typeface="Century Gothic" panose="020B0502020202020204" pitchFamily="34" charset="0"/>
              </a:rPr>
              <a:t>Factor Seven</a:t>
            </a:r>
          </a:p>
        </p:txBody>
      </p:sp>
      <p:pic>
        <p:nvPicPr>
          <p:cNvPr id="19" name="Picture 18" descr="Heart-shaped cookies on plate">
            <a:extLst>
              <a:ext uri="{FF2B5EF4-FFF2-40B4-BE49-F238E27FC236}">
                <a16:creationId xmlns:a16="http://schemas.microsoft.com/office/drawing/2014/main" id="{10B02C54-0A5B-B5D1-9852-F50B28F94F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026" y="4615879"/>
            <a:ext cx="2013995" cy="2002536"/>
          </a:xfrm>
          <a:prstGeom prst="ellipse">
            <a:avLst/>
          </a:prstGeom>
        </p:spPr>
      </p:pic>
      <p:pic>
        <p:nvPicPr>
          <p:cNvPr id="21" name="Graphic 20" descr="Cathedral with solid fill">
            <a:extLst>
              <a:ext uri="{FF2B5EF4-FFF2-40B4-BE49-F238E27FC236}">
                <a16:creationId xmlns:a16="http://schemas.microsoft.com/office/drawing/2014/main" id="{7F60F9C0-B82B-2B11-0411-17503FB2C4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0680" y="4087650"/>
            <a:ext cx="1264781" cy="1264781"/>
          </a:xfrm>
          <a:prstGeom prst="rect">
            <a:avLst/>
          </a:prstGeom>
        </p:spPr>
      </p:pic>
      <p:pic>
        <p:nvPicPr>
          <p:cNvPr id="9" name="Picture 8">
            <a:extLst>
              <a:ext uri="{FF2B5EF4-FFF2-40B4-BE49-F238E27FC236}">
                <a16:creationId xmlns:a16="http://schemas.microsoft.com/office/drawing/2014/main" id="{38293E44-31B6-0E39-034F-3972207838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3215" y="5157801"/>
            <a:ext cx="1817484" cy="1667638"/>
          </a:xfrm>
          <a:prstGeom prst="rect">
            <a:avLst/>
          </a:prstGeom>
        </p:spPr>
      </p:pic>
      <p:pic>
        <p:nvPicPr>
          <p:cNvPr id="44" name="Picture 43" descr="Old lady with arms wide open">
            <a:extLst>
              <a:ext uri="{FF2B5EF4-FFF2-40B4-BE49-F238E27FC236}">
                <a16:creationId xmlns:a16="http://schemas.microsoft.com/office/drawing/2014/main" id="{CC05B806-77A4-75D3-0B6C-125700AF25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4210" y="1416750"/>
            <a:ext cx="3137292" cy="3105495"/>
          </a:xfrm>
          <a:prstGeom prst="ellipse">
            <a:avLst/>
          </a:prstGeom>
          <a:ln w="57150">
            <a:solidFill>
              <a:schemeClr val="bg1"/>
            </a:solidFill>
          </a:ln>
        </p:spPr>
      </p:pic>
    </p:spTree>
    <p:extLst>
      <p:ext uri="{BB962C8B-B14F-4D97-AF65-F5344CB8AC3E}">
        <p14:creationId xmlns:p14="http://schemas.microsoft.com/office/powerpoint/2010/main" val="140049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6926</TotalTime>
  <Words>404</Words>
  <Application>Microsoft Macintosh PowerPoint</Application>
  <PresentationFormat>Widescreen</PresentationFormat>
  <Paragraphs>121</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Microsoft User</cp:lastModifiedBy>
  <cp:revision>78</cp:revision>
  <cp:lastPrinted>2020-08-31T22:23:58Z</cp:lastPrinted>
  <dcterms:created xsi:type="dcterms:W3CDTF">2021-07-07T23:54:57Z</dcterms:created>
  <dcterms:modified xsi:type="dcterms:W3CDTF">2023-09-26T00:14:14Z</dcterms:modified>
</cp:coreProperties>
</file>