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408" r:id="rId2"/>
    <p:sldId id="416" r:id="rId3"/>
    <p:sldId id="353" r:id="rId4"/>
    <p:sldId id="417" r:id="rId5"/>
    <p:sldId id="418" r:id="rId6"/>
    <p:sldId id="426" r:id="rId7"/>
    <p:sldId id="419" r:id="rId8"/>
    <p:sldId id="427" r:id="rId9"/>
    <p:sldId id="420" r:id="rId10"/>
    <p:sldId id="428" r:id="rId11"/>
    <p:sldId id="429" r:id="rId12"/>
    <p:sldId id="430" r:id="rId13"/>
    <p:sldId id="41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5BF"/>
    <a:srgbClr val="FBEBD4"/>
    <a:srgbClr val="ECF8C2"/>
    <a:srgbClr val="D1E45D"/>
    <a:srgbClr val="D2F8EE"/>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B3771D-6381-439F-A78A-3BD64350F111}" v="21" dt="2023-11-19T16:52:01.2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02" autoAdjust="0"/>
    <p:restoredTop sz="86447"/>
  </p:normalViewPr>
  <p:slideViewPr>
    <p:cSldViewPr snapToGrid="0" snapToObjects="1">
      <p:cViewPr varScale="1">
        <p:scale>
          <a:sx n="128" d="100"/>
          <a:sy n="128" d="100"/>
        </p:scale>
        <p:origin x="672" y="184"/>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3.xml"/><Relationship Id="rId3" Type="http://schemas.openxmlformats.org/officeDocument/2006/relationships/slide" Target="slides/slide3.xml"/><Relationship Id="rId7" Type="http://schemas.openxmlformats.org/officeDocument/2006/relationships/slide" Target="slides/slide7.xml"/><Relationship Id="rId12" Type="http://schemas.openxmlformats.org/officeDocument/2006/relationships/slide" Target="slides/slide12.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06B3771D-6381-439F-A78A-3BD64350F111}"/>
    <pc:docChg chg="undo custSel addSld modSld">
      <pc:chgData name="Bess Dunlevy" userId="dd4b9a8537dbe9d0" providerId="LiveId" clId="{06B3771D-6381-439F-A78A-3BD64350F111}" dt="2023-11-19T16:52:12.292" v="330" actId="20577"/>
      <pc:docMkLst>
        <pc:docMk/>
      </pc:docMkLst>
      <pc:sldChg chg="modSp mod">
        <pc:chgData name="Bess Dunlevy" userId="dd4b9a8537dbe9d0" providerId="LiveId" clId="{06B3771D-6381-439F-A78A-3BD64350F111}" dt="2023-11-19T16:46:09.112" v="123" actId="20577"/>
        <pc:sldMkLst>
          <pc:docMk/>
          <pc:sldMk cId="1179924037" sldId="353"/>
        </pc:sldMkLst>
        <pc:graphicFrameChg chg="mod modGraphic">
          <ac:chgData name="Bess Dunlevy" userId="dd4b9a8537dbe9d0" providerId="LiveId" clId="{06B3771D-6381-439F-A78A-3BD64350F111}" dt="2023-11-19T16:46:09.112" v="123" actId="20577"/>
          <ac:graphicFrameMkLst>
            <pc:docMk/>
            <pc:sldMk cId="1179924037" sldId="353"/>
            <ac:graphicFrameMk id="8" creationId="{EC63B6E0-0CC4-4FCB-2288-40BB7F27CCB7}"/>
          </ac:graphicFrameMkLst>
        </pc:graphicFrameChg>
      </pc:sldChg>
      <pc:sldChg chg="modSp mod">
        <pc:chgData name="Bess Dunlevy" userId="dd4b9a8537dbe9d0" providerId="LiveId" clId="{06B3771D-6381-439F-A78A-3BD64350F111}" dt="2023-11-19T16:45:47.310" v="118" actId="20577"/>
        <pc:sldMkLst>
          <pc:docMk/>
          <pc:sldMk cId="2079832875" sldId="408"/>
        </pc:sldMkLst>
        <pc:spChg chg="mod">
          <ac:chgData name="Bess Dunlevy" userId="dd4b9a8537dbe9d0" providerId="LiveId" clId="{06B3771D-6381-439F-A78A-3BD64350F111}" dt="2023-11-19T16:45:08.264" v="7" actId="20577"/>
          <ac:spMkLst>
            <pc:docMk/>
            <pc:sldMk cId="2079832875" sldId="408"/>
            <ac:spMk id="4" creationId="{533963B4-4E0A-77DE-5C4C-C56FE205B941}"/>
          </ac:spMkLst>
        </pc:spChg>
        <pc:spChg chg="mod">
          <ac:chgData name="Bess Dunlevy" userId="dd4b9a8537dbe9d0" providerId="LiveId" clId="{06B3771D-6381-439F-A78A-3BD64350F111}" dt="2023-11-19T16:45:11.891" v="15" actId="20577"/>
          <ac:spMkLst>
            <pc:docMk/>
            <pc:sldMk cId="2079832875" sldId="408"/>
            <ac:spMk id="9" creationId="{CB9D49A6-86F7-B744-828A-D7C1D9D15D8C}"/>
          </ac:spMkLst>
        </pc:spChg>
        <pc:spChg chg="mod">
          <ac:chgData name="Bess Dunlevy" userId="dd4b9a8537dbe9d0" providerId="LiveId" clId="{06B3771D-6381-439F-A78A-3BD64350F111}" dt="2023-11-19T16:45:16.482" v="27" actId="20577"/>
          <ac:spMkLst>
            <pc:docMk/>
            <pc:sldMk cId="2079832875" sldId="408"/>
            <ac:spMk id="12" creationId="{206FE2BB-C43D-8813-5601-D09E0AF87853}"/>
          </ac:spMkLst>
        </pc:spChg>
        <pc:graphicFrameChg chg="modGraphic">
          <ac:chgData name="Bess Dunlevy" userId="dd4b9a8537dbe9d0" providerId="LiveId" clId="{06B3771D-6381-439F-A78A-3BD64350F111}" dt="2023-11-19T16:45:47.310" v="118" actId="20577"/>
          <ac:graphicFrameMkLst>
            <pc:docMk/>
            <pc:sldMk cId="2079832875" sldId="408"/>
            <ac:graphicFrameMk id="13" creationId="{3CDDA1B3-7873-CAA0-940C-9B363A2EB1BD}"/>
          </ac:graphicFrameMkLst>
        </pc:graphicFrameChg>
      </pc:sldChg>
      <pc:sldChg chg="modSp mod">
        <pc:chgData name="Bess Dunlevy" userId="dd4b9a8537dbe9d0" providerId="LiveId" clId="{06B3771D-6381-439F-A78A-3BD64350F111}" dt="2023-11-19T16:46:27.411" v="126" actId="20577"/>
        <pc:sldMkLst>
          <pc:docMk/>
          <pc:sldMk cId="1723460177" sldId="417"/>
        </pc:sldMkLst>
        <pc:graphicFrameChg chg="mod modGraphic">
          <ac:chgData name="Bess Dunlevy" userId="dd4b9a8537dbe9d0" providerId="LiveId" clId="{06B3771D-6381-439F-A78A-3BD64350F111}" dt="2023-11-19T16:46:27.411" v="126" actId="20577"/>
          <ac:graphicFrameMkLst>
            <pc:docMk/>
            <pc:sldMk cId="1723460177" sldId="417"/>
            <ac:graphicFrameMk id="8" creationId="{EC63B6E0-0CC4-4FCB-2288-40BB7F27CCB7}"/>
          </ac:graphicFrameMkLst>
        </pc:graphicFrameChg>
      </pc:sldChg>
      <pc:sldChg chg="modSp mod">
        <pc:chgData name="Bess Dunlevy" userId="dd4b9a8537dbe9d0" providerId="LiveId" clId="{06B3771D-6381-439F-A78A-3BD64350F111}" dt="2023-11-19T16:47:15.637" v="133" actId="20577"/>
        <pc:sldMkLst>
          <pc:docMk/>
          <pc:sldMk cId="2082553283" sldId="418"/>
        </pc:sldMkLst>
        <pc:graphicFrameChg chg="mod modGraphic">
          <ac:chgData name="Bess Dunlevy" userId="dd4b9a8537dbe9d0" providerId="LiveId" clId="{06B3771D-6381-439F-A78A-3BD64350F111}" dt="2023-11-19T16:47:15.637" v="133" actId="20577"/>
          <ac:graphicFrameMkLst>
            <pc:docMk/>
            <pc:sldMk cId="2082553283" sldId="418"/>
            <ac:graphicFrameMk id="8" creationId="{EC63B6E0-0CC4-4FCB-2288-40BB7F27CCB7}"/>
          </ac:graphicFrameMkLst>
        </pc:graphicFrameChg>
      </pc:sldChg>
      <pc:sldChg chg="modSp">
        <pc:chgData name="Bess Dunlevy" userId="dd4b9a8537dbe9d0" providerId="LiveId" clId="{06B3771D-6381-439F-A78A-3BD64350F111}" dt="2023-11-19T16:49:14.945" v="172"/>
        <pc:sldMkLst>
          <pc:docMk/>
          <pc:sldMk cId="1251268665" sldId="419"/>
        </pc:sldMkLst>
        <pc:graphicFrameChg chg="mod">
          <ac:chgData name="Bess Dunlevy" userId="dd4b9a8537dbe9d0" providerId="LiveId" clId="{06B3771D-6381-439F-A78A-3BD64350F111}" dt="2023-11-19T16:49:14.945" v="172"/>
          <ac:graphicFrameMkLst>
            <pc:docMk/>
            <pc:sldMk cId="1251268665" sldId="419"/>
            <ac:graphicFrameMk id="8" creationId="{EC63B6E0-0CC4-4FCB-2288-40BB7F27CCB7}"/>
          </ac:graphicFrameMkLst>
        </pc:graphicFrameChg>
      </pc:sldChg>
      <pc:sldChg chg="modSp">
        <pc:chgData name="Bess Dunlevy" userId="dd4b9a8537dbe9d0" providerId="LiveId" clId="{06B3771D-6381-439F-A78A-3BD64350F111}" dt="2023-11-19T16:50:01.706" v="188"/>
        <pc:sldMkLst>
          <pc:docMk/>
          <pc:sldMk cId="964296571" sldId="420"/>
        </pc:sldMkLst>
        <pc:graphicFrameChg chg="mod">
          <ac:chgData name="Bess Dunlevy" userId="dd4b9a8537dbe9d0" providerId="LiveId" clId="{06B3771D-6381-439F-A78A-3BD64350F111}" dt="2023-11-19T16:50:01.706" v="188"/>
          <ac:graphicFrameMkLst>
            <pc:docMk/>
            <pc:sldMk cId="964296571" sldId="420"/>
            <ac:graphicFrameMk id="8" creationId="{EC63B6E0-0CC4-4FCB-2288-40BB7F27CCB7}"/>
          </ac:graphicFrameMkLst>
        </pc:graphicFrameChg>
      </pc:sldChg>
      <pc:sldChg chg="modSp mod">
        <pc:chgData name="Bess Dunlevy" userId="dd4b9a8537dbe9d0" providerId="LiveId" clId="{06B3771D-6381-439F-A78A-3BD64350F111}" dt="2023-11-19T16:49:03.877" v="171" actId="1076"/>
        <pc:sldMkLst>
          <pc:docMk/>
          <pc:sldMk cId="1367557608" sldId="426"/>
        </pc:sldMkLst>
        <pc:graphicFrameChg chg="mod modGraphic">
          <ac:chgData name="Bess Dunlevy" userId="dd4b9a8537dbe9d0" providerId="LiveId" clId="{06B3771D-6381-439F-A78A-3BD64350F111}" dt="2023-11-19T16:49:03.877" v="171" actId="1076"/>
          <ac:graphicFrameMkLst>
            <pc:docMk/>
            <pc:sldMk cId="1367557608" sldId="426"/>
            <ac:graphicFrameMk id="8" creationId="{EC63B6E0-0CC4-4FCB-2288-40BB7F27CCB7}"/>
          </ac:graphicFrameMkLst>
        </pc:graphicFrameChg>
      </pc:sldChg>
      <pc:sldChg chg="addSp delSp modSp mod">
        <pc:chgData name="Bess Dunlevy" userId="dd4b9a8537dbe9d0" providerId="LiveId" clId="{06B3771D-6381-439F-A78A-3BD64350F111}" dt="2023-11-19T16:49:47.499" v="187" actId="20577"/>
        <pc:sldMkLst>
          <pc:docMk/>
          <pc:sldMk cId="1475938059" sldId="427"/>
        </pc:sldMkLst>
        <pc:graphicFrameChg chg="add del mod modGraphic">
          <ac:chgData name="Bess Dunlevy" userId="dd4b9a8537dbe9d0" providerId="LiveId" clId="{06B3771D-6381-439F-A78A-3BD64350F111}" dt="2023-11-19T16:49:47.499" v="187" actId="20577"/>
          <ac:graphicFrameMkLst>
            <pc:docMk/>
            <pc:sldMk cId="1475938059" sldId="427"/>
            <ac:graphicFrameMk id="8" creationId="{EC63B6E0-0CC4-4FCB-2288-40BB7F27CCB7}"/>
          </ac:graphicFrameMkLst>
        </pc:graphicFrameChg>
      </pc:sldChg>
      <pc:sldChg chg="modSp mod">
        <pc:chgData name="Bess Dunlevy" userId="dd4b9a8537dbe9d0" providerId="LiveId" clId="{06B3771D-6381-439F-A78A-3BD64350F111}" dt="2023-11-19T16:50:14.215" v="190" actId="20577"/>
        <pc:sldMkLst>
          <pc:docMk/>
          <pc:sldMk cId="1688781405" sldId="428"/>
        </pc:sldMkLst>
        <pc:graphicFrameChg chg="mod modGraphic">
          <ac:chgData name="Bess Dunlevy" userId="dd4b9a8537dbe9d0" providerId="LiveId" clId="{06B3771D-6381-439F-A78A-3BD64350F111}" dt="2023-11-19T16:50:14.215" v="190" actId="20577"/>
          <ac:graphicFrameMkLst>
            <pc:docMk/>
            <pc:sldMk cId="1688781405" sldId="428"/>
            <ac:graphicFrameMk id="8" creationId="{EC63B6E0-0CC4-4FCB-2288-40BB7F27CCB7}"/>
          </ac:graphicFrameMkLst>
        </pc:graphicFrameChg>
      </pc:sldChg>
      <pc:sldChg chg="addSp delSp modSp add mod">
        <pc:chgData name="Bess Dunlevy" userId="dd4b9a8537dbe9d0" providerId="LiveId" clId="{06B3771D-6381-439F-A78A-3BD64350F111}" dt="2023-11-19T16:51:34.529" v="226"/>
        <pc:sldMkLst>
          <pc:docMk/>
          <pc:sldMk cId="260569272" sldId="429"/>
        </pc:sldMkLst>
        <pc:spChg chg="mod">
          <ac:chgData name="Bess Dunlevy" userId="dd4b9a8537dbe9d0" providerId="LiveId" clId="{06B3771D-6381-439F-A78A-3BD64350F111}" dt="2023-11-19T16:51:00.104" v="207" actId="20577"/>
          <ac:spMkLst>
            <pc:docMk/>
            <pc:sldMk cId="260569272" sldId="429"/>
            <ac:spMk id="3" creationId="{BCE760FD-6E50-FD4F-B597-7E228EDE51FD}"/>
          </ac:spMkLst>
        </pc:spChg>
        <pc:spChg chg="mod">
          <ac:chgData name="Bess Dunlevy" userId="dd4b9a8537dbe9d0" providerId="LiveId" clId="{06B3771D-6381-439F-A78A-3BD64350F111}" dt="2023-11-19T16:51:05.786" v="222" actId="20577"/>
          <ac:spMkLst>
            <pc:docMk/>
            <pc:sldMk cId="260569272" sldId="429"/>
            <ac:spMk id="9" creationId="{CB9D49A6-86F7-B744-828A-D7C1D9D15D8C}"/>
          </ac:spMkLst>
        </pc:spChg>
        <pc:graphicFrameChg chg="add del mod">
          <ac:chgData name="Bess Dunlevy" userId="dd4b9a8537dbe9d0" providerId="LiveId" clId="{06B3771D-6381-439F-A78A-3BD64350F111}" dt="2023-11-19T16:51:28.533" v="225"/>
          <ac:graphicFrameMkLst>
            <pc:docMk/>
            <pc:sldMk cId="260569272" sldId="429"/>
            <ac:graphicFrameMk id="4" creationId="{6254EB8A-9EE3-97B9-030B-53D97E180207}"/>
          </ac:graphicFrameMkLst>
        </pc:graphicFrameChg>
        <pc:graphicFrameChg chg="mod">
          <ac:chgData name="Bess Dunlevy" userId="dd4b9a8537dbe9d0" providerId="LiveId" clId="{06B3771D-6381-439F-A78A-3BD64350F111}" dt="2023-11-19T16:51:34.529" v="226"/>
          <ac:graphicFrameMkLst>
            <pc:docMk/>
            <pc:sldMk cId="260569272" sldId="429"/>
            <ac:graphicFrameMk id="8" creationId="{EC63B6E0-0CC4-4FCB-2288-40BB7F27CCB7}"/>
          </ac:graphicFrameMkLst>
        </pc:graphicFrameChg>
      </pc:sldChg>
      <pc:sldChg chg="modSp add mod">
        <pc:chgData name="Bess Dunlevy" userId="dd4b9a8537dbe9d0" providerId="LiveId" clId="{06B3771D-6381-439F-A78A-3BD64350F111}" dt="2023-11-19T16:52:12.292" v="330" actId="20577"/>
        <pc:sldMkLst>
          <pc:docMk/>
          <pc:sldMk cId="3841129180" sldId="430"/>
        </pc:sldMkLst>
        <pc:spChg chg="mod">
          <ac:chgData name="Bess Dunlevy" userId="dd4b9a8537dbe9d0" providerId="LiveId" clId="{06B3771D-6381-439F-A78A-3BD64350F111}" dt="2023-11-19T16:51:53.065" v="275" actId="20577"/>
          <ac:spMkLst>
            <pc:docMk/>
            <pc:sldMk cId="3841129180" sldId="430"/>
            <ac:spMk id="3" creationId="{BCE760FD-6E50-FD4F-B597-7E228EDE51FD}"/>
          </ac:spMkLst>
        </pc:spChg>
        <pc:spChg chg="mod">
          <ac:chgData name="Bess Dunlevy" userId="dd4b9a8537dbe9d0" providerId="LiveId" clId="{06B3771D-6381-439F-A78A-3BD64350F111}" dt="2023-11-19T16:52:12.292" v="330" actId="20577"/>
          <ac:spMkLst>
            <pc:docMk/>
            <pc:sldMk cId="3841129180" sldId="430"/>
            <ac:spMk id="9" creationId="{CB9D49A6-86F7-B744-828A-D7C1D9D15D8C}"/>
          </ac:spMkLst>
        </pc:spChg>
        <pc:graphicFrameChg chg="mod">
          <ac:chgData name="Bess Dunlevy" userId="dd4b9a8537dbe9d0" providerId="LiveId" clId="{06B3771D-6381-439F-A78A-3BD64350F111}" dt="2023-11-19T16:52:01.234" v="276"/>
          <ac:graphicFrameMkLst>
            <pc:docMk/>
            <pc:sldMk cId="3841129180" sldId="430"/>
            <ac:graphicFrameMk id="8" creationId="{EC63B6E0-0CC4-4FCB-2288-40BB7F27CCB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6062641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3693993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34998545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914717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853036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1982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580945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860790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776826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3394641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4013080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87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smartsheet.com/try-it?trp=11903&amp;utm_source=template-powerpoint&amp;utm_medium=content&amp;utm_campaign=Annual+Marketing+Report+Example-powerpoint-11903&amp;lpa=Annual+Marketing+Report+Example+powerpoint+11903"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close-up of a colorful paper&#10;&#10;Description automatically generated">
            <a:extLst>
              <a:ext uri="{FF2B5EF4-FFF2-40B4-BE49-F238E27FC236}">
                <a16:creationId xmlns:a16="http://schemas.microsoft.com/office/drawing/2014/main" id="{6FF29C9C-391A-E895-46FC-62D530287C57}"/>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MARKETING REPORT EXAMPLE PRESENTATION</a:t>
            </a:r>
            <a:endParaRPr lang="en-US" dirty="0">
              <a:solidFill>
                <a:schemeClr val="bg1"/>
              </a:solidFill>
              <a:latin typeface="Century Gothic" panose="020B0502020202020204" pitchFamily="34" charset="0"/>
              <a:ea typeface="Arial" charset="0"/>
              <a:cs typeface="Arial" charset="0"/>
            </a:endParaRPr>
          </a:p>
        </p:txBody>
      </p:sp>
      <p:pic>
        <p:nvPicPr>
          <p:cNvPr id="2" name="Picture 1">
            <a:hlinkClick r:id="rId4"/>
            <a:extLst>
              <a:ext uri="{FF2B5EF4-FFF2-40B4-BE49-F238E27FC236}">
                <a16:creationId xmlns:a16="http://schemas.microsoft.com/office/drawing/2014/main" id="{CCDD0F85-5309-8854-91CB-140148D9F376}"/>
              </a:ext>
            </a:extLst>
          </p:cNvPr>
          <p:cNvPicPr>
            <a:picLocks noChangeAspect="1"/>
          </p:cNvPicPr>
          <p:nvPr/>
        </p:nvPicPr>
        <p:blipFill>
          <a:blip r:embed="rId5"/>
          <a:stretch>
            <a:fillRect/>
          </a:stretch>
        </p:blipFill>
        <p:spPr>
          <a:xfrm>
            <a:off x="7195564" y="291588"/>
            <a:ext cx="4695989"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6264255" cy="1169551"/>
          </a:xfrm>
          <a:prstGeom prst="rect">
            <a:avLst/>
          </a:prstGeom>
          <a:noFill/>
        </p:spPr>
        <p:txBody>
          <a:bodyPr wrap="square" rtlCol="0">
            <a:spAutoFit/>
          </a:bodyPr>
          <a:lstStyle/>
          <a:p>
            <a:r>
              <a:rPr lang="en-US" sz="3500" b="1" dirty="0">
                <a:solidFill>
                  <a:schemeClr val="tx1">
                    <a:lumMod val="65000"/>
                    <a:lumOff val="35000"/>
                  </a:schemeClr>
                </a:solidFill>
                <a:latin typeface="Century Gothic" panose="020B0502020202020204" pitchFamily="34" charset="0"/>
              </a:rPr>
              <a:t>ANNUAL MARKETING REPORT TEMPLATE EXAMPLE</a:t>
            </a:r>
          </a:p>
        </p:txBody>
      </p: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3173837683"/>
              </p:ext>
            </p:extLst>
          </p:nvPr>
        </p:nvGraphicFramePr>
        <p:xfrm>
          <a:off x="367748" y="3297313"/>
          <a:ext cx="11070972" cy="2848405"/>
        </p:xfrm>
        <a:graphic>
          <a:graphicData uri="http://schemas.openxmlformats.org/drawingml/2006/table">
            <a:tbl>
              <a:tblPr/>
              <a:tblGrid>
                <a:gridCol w="4028186">
                  <a:extLst>
                    <a:ext uri="{9D8B030D-6E8A-4147-A177-3AD203B41FA5}">
                      <a16:colId xmlns:a16="http://schemas.microsoft.com/office/drawing/2014/main" val="1531615838"/>
                    </a:ext>
                  </a:extLst>
                </a:gridCol>
                <a:gridCol w="7042786">
                  <a:extLst>
                    <a:ext uri="{9D8B030D-6E8A-4147-A177-3AD203B41FA5}">
                      <a16:colId xmlns:a16="http://schemas.microsoft.com/office/drawing/2014/main" val="947185427"/>
                    </a:ext>
                  </a:extLst>
                </a:gridCol>
              </a:tblGrid>
              <a:tr h="547570">
                <a:tc>
                  <a:txBody>
                    <a:bodyPr/>
                    <a:lstStyle/>
                    <a:p>
                      <a:pPr algn="r" fontAlgn="ctr"/>
                      <a:r>
                        <a:rPr lang="en-US" sz="900" b="0" i="0" u="none" strike="noStrike" dirty="0">
                          <a:solidFill>
                            <a:srgbClr val="000000"/>
                          </a:solidFill>
                          <a:effectLst/>
                          <a:latin typeface="Century Gothic" panose="020B0502020202020204" pitchFamily="34" charset="0"/>
                        </a:rPr>
                        <a:t>ADDRESS</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123 EV Drive, Suite 278B</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PHONE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Phone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EMAIL</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Email Address</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618879638"/>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REPORT DATE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492641583"/>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REPORT PREPARED BY</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Mateus Tobin, Project Manager</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78722126"/>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REPORT APPROVED BY</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Aroha Katou, Sr. Project Manager</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7325066"/>
                  </a:ext>
                </a:extLst>
              </a:tr>
            </a:tbl>
          </a:graphicData>
        </a:graphic>
      </p:graphicFrame>
      <p:sp>
        <p:nvSpPr>
          <p:cNvPr id="12" name="TextBox 11">
            <a:extLst>
              <a:ext uri="{FF2B5EF4-FFF2-40B4-BE49-F238E27FC236}">
                <a16:creationId xmlns:a16="http://schemas.microsoft.com/office/drawing/2014/main" id="{206FE2BB-C43D-8813-5601-D09E0AF87853}"/>
              </a:ext>
            </a:extLst>
          </p:cNvPr>
          <p:cNvSpPr txBox="1"/>
          <p:nvPr/>
        </p:nvSpPr>
        <p:spPr>
          <a:xfrm>
            <a:off x="300446" y="2184076"/>
            <a:ext cx="6264255" cy="630942"/>
          </a:xfrm>
          <a:prstGeom prst="rect">
            <a:avLst/>
          </a:prstGeom>
          <a:noFill/>
        </p:spPr>
        <p:txBody>
          <a:bodyPr wrap="square" rtlCol="0">
            <a:spAutoFit/>
          </a:bodyPr>
          <a:lstStyle/>
          <a:p>
            <a:r>
              <a:rPr lang="en-US" sz="3500" dirty="0">
                <a:solidFill>
                  <a:schemeClr val="accent5">
                    <a:lumMod val="75000"/>
                  </a:schemeClr>
                </a:solidFill>
                <a:latin typeface="Century Gothic" panose="020B0502020202020204" pitchFamily="34" charset="0"/>
              </a:rPr>
              <a:t>EV SOLUTIONS</a:t>
            </a:r>
          </a:p>
        </p:txBody>
      </p:sp>
    </p:spTree>
    <p:extLst>
      <p:ext uri="{BB962C8B-B14F-4D97-AF65-F5344CB8AC3E}">
        <p14:creationId xmlns:p14="http://schemas.microsoft.com/office/powerpoint/2010/main" val="2079832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01890572-7C91-26B9-4FBA-630E76DEBA85}"/>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COMPETITOR ANALYSIS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517802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8. COMPETITOR ANALYSIS</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4104967420"/>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Annual Competitor Analysis - [Your EV Station Company Name]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Top Competitors:</a:t>
                      </a:r>
                      <a:r>
                        <a:rPr lang="en-US" sz="1000" dirty="0">
                          <a:effectLst/>
                          <a:latin typeface="Century Gothic" panose="020B0502020202020204" pitchFamily="34" charset="0"/>
                          <a:ea typeface="Arial" panose="020B0604020202020204" pitchFamily="34" charset="0"/>
                          <a:cs typeface="Arial" panose="020B0604020202020204" pitchFamily="34" charset="0"/>
                        </a:rPr>
                        <a:t> Our primary competitors include [Competitor A], [Competitor B], and [Competitor C].</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Station Coverage:</a:t>
                      </a:r>
                      <a:r>
                        <a:rPr lang="en-US" sz="1000" dirty="0">
                          <a:effectLst/>
                          <a:latin typeface="Century Gothic" panose="020B0502020202020204" pitchFamily="34" charset="0"/>
                          <a:ea typeface="Arial" panose="020B0604020202020204" pitchFamily="34" charset="0"/>
                          <a:cs typeface="Arial" panose="020B0604020202020204" pitchFamily="34" charset="0"/>
                        </a:rPr>
                        <a:t> While [Competitor A] has a larger network in urban areas, our stations dominate suburban and highway routes, offering travelers more convenience on longer journeys.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Charging Speed:</a:t>
                      </a:r>
                      <a:r>
                        <a:rPr lang="en-US" sz="1000" dirty="0">
                          <a:effectLst/>
                          <a:latin typeface="Century Gothic" panose="020B0502020202020204" pitchFamily="34" charset="0"/>
                          <a:ea typeface="Arial" panose="020B0604020202020204" pitchFamily="34" charset="0"/>
                          <a:cs typeface="Arial" panose="020B0604020202020204" pitchFamily="34" charset="0"/>
                        </a:rPr>
                        <a:t> Both [Your Company] and [Competitor B] provide rapid charging options, but our feedback suggests our user interface and payment process are more streamlined.</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Pricing Models:</a:t>
                      </a:r>
                      <a:r>
                        <a:rPr lang="en-US" sz="1000" dirty="0">
                          <a:effectLst/>
                          <a:latin typeface="Century Gothic" panose="020B0502020202020204" pitchFamily="34" charset="0"/>
                          <a:ea typeface="Arial" panose="020B0604020202020204" pitchFamily="34" charset="0"/>
                          <a:cs typeface="Arial" panose="020B0604020202020204" pitchFamily="34" charset="0"/>
                        </a:rPr>
                        <a:t> [Competitor C] offers a subscription model, whereas our pay-as-you-go system is preferred by occasional users and tourists.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Customer Experience:</a:t>
                      </a:r>
                      <a:r>
                        <a:rPr lang="en-US" sz="1000" dirty="0">
                          <a:effectLst/>
                          <a:latin typeface="Century Gothic" panose="020B0502020202020204" pitchFamily="34" charset="0"/>
                          <a:ea typeface="Arial" panose="020B0604020202020204" pitchFamily="34" charset="0"/>
                          <a:cs typeface="Arial" panose="020B0604020202020204" pitchFamily="34" charset="0"/>
                        </a:rPr>
                        <a:t> Based on online reviews, our stations are appreciated for their reliability and cleanliness, while [Competitor A] often faces maintenance issues.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Innovative Features:</a:t>
                      </a:r>
                      <a:r>
                        <a:rPr lang="en-US" sz="1000" dirty="0">
                          <a:effectLst/>
                          <a:latin typeface="Century Gothic" panose="020B0502020202020204" pitchFamily="34" charset="0"/>
                          <a:ea typeface="Arial" panose="020B0604020202020204" pitchFamily="34" charset="0"/>
                          <a:cs typeface="Arial" panose="020B0604020202020204" pitchFamily="34" charset="0"/>
                        </a:rPr>
                        <a:t> [Competitor B] recently introduced an app feature allowing pre-booking of charging slots. Exploring similar features might enhance our user experience.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Partnerships:</a:t>
                      </a:r>
                      <a:r>
                        <a:rPr lang="en-US" sz="1000" dirty="0">
                          <a:effectLst/>
                          <a:latin typeface="Century Gothic" panose="020B0502020202020204" pitchFamily="34" charset="0"/>
                          <a:ea typeface="Arial" panose="020B0604020202020204" pitchFamily="34" charset="0"/>
                          <a:cs typeface="Arial" panose="020B0604020202020204" pitchFamily="34" charset="0"/>
                        </a:rPr>
                        <a:t> [Competitor C] has partnered with retail chains, offering discounts to EV users. Collaborative marketing strategies could be a potential avenue for us.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Marketing Reach:</a:t>
                      </a:r>
                      <a:r>
                        <a:rPr lang="en-US" sz="1000" dirty="0">
                          <a:effectLst/>
                          <a:latin typeface="Century Gothic" panose="020B0502020202020204" pitchFamily="34" charset="0"/>
                          <a:ea typeface="Arial" panose="020B0604020202020204" pitchFamily="34" charset="0"/>
                          <a:cs typeface="Arial" panose="020B0604020202020204" pitchFamily="34" charset="0"/>
                        </a:rPr>
                        <a:t> Our online ad campaigns have a wider reach compared to [Competitor A], but they have a more robust presence in industry events and expos.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Sustainability Initiatives:</a:t>
                      </a:r>
                      <a:r>
                        <a:rPr lang="en-US" sz="1000" dirty="0">
                          <a:effectLst/>
                          <a:latin typeface="Century Gothic" panose="020B0502020202020204" pitchFamily="34" charset="0"/>
                          <a:ea typeface="Arial" panose="020B0604020202020204" pitchFamily="34" charset="0"/>
                          <a:cs typeface="Arial" panose="020B0604020202020204" pitchFamily="34" charset="0"/>
                        </a:rPr>
                        <a:t> [Your Company] stands out for using renewable energy sources at select stations, while competitors haven't yet emphasized green initiatives.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r>
                        <a:rPr lang="en-US" sz="1000" dirty="0">
                          <a:effectLst/>
                          <a:latin typeface="Century Gothic" panose="020B0502020202020204" pitchFamily="34" charset="0"/>
                          <a:ea typeface="Arial" panose="020B0604020202020204" pitchFamily="34" charset="0"/>
                          <a:cs typeface="Arial" panose="020B0604020202020204" pitchFamily="34" charset="0"/>
                        </a:rPr>
                        <a:t>By understanding where we stand against competitors, we can identify our strengths to capitalize on and areas of improvement to ensure we remain at the forefront of the EV station industry.</a:t>
                      </a:r>
                      <a:r>
                        <a:rPr lang="en-US" sz="10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look at what competitors did over the year and how it compares to your efforts.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1688781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8D92C3DF-7BE3-C52B-FE9C-86180B68F8DD}"/>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LESSONS LEARNED</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4227439"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9. LESSONS LEARNED</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1914808207"/>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Annual Marketing Lessons Learned - [Your EV Station Company Name]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Targeting Specific Demographics:</a:t>
                      </a:r>
                      <a:r>
                        <a:rPr lang="en-US" sz="1000" dirty="0">
                          <a:effectLst/>
                          <a:latin typeface="Century Gothic" panose="020B0502020202020204" pitchFamily="34" charset="0"/>
                          <a:ea typeface="Arial" panose="020B0604020202020204" pitchFamily="34" charset="0"/>
                          <a:cs typeface="Arial" panose="020B0604020202020204" pitchFamily="34" charset="0"/>
                        </a:rPr>
                        <a:t> Our campaign focused on eco-conscious consumers yielded a higher ROI compared to broader campaigns. Narrow targeting seems more effective in our niche.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Location Matters:</a:t>
                      </a:r>
                      <a:r>
                        <a:rPr lang="en-US" sz="1000" dirty="0">
                          <a:effectLst/>
                          <a:latin typeface="Century Gothic" panose="020B0502020202020204" pitchFamily="34" charset="0"/>
                          <a:ea typeface="Arial" panose="020B0604020202020204" pitchFamily="34" charset="0"/>
                          <a:cs typeface="Arial" panose="020B0604020202020204" pitchFamily="34" charset="0"/>
                        </a:rPr>
                        <a:t> Ads placed near potential EV station sites or current stations outperformed those in generic urban settings. Geographic targeting should be a priority.</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Influencer Collaborations:</a:t>
                      </a:r>
                      <a:r>
                        <a:rPr lang="en-US" sz="1000" dirty="0">
                          <a:effectLst/>
                          <a:latin typeface="Century Gothic" panose="020B0502020202020204" pitchFamily="34" charset="0"/>
                          <a:ea typeface="Arial" panose="020B0604020202020204" pitchFamily="34" charset="0"/>
                          <a:cs typeface="Arial" panose="020B0604020202020204" pitchFamily="34" charset="0"/>
                        </a:rPr>
                        <a:t> Partnering with green lifestyle influencers increased our brand awareness more than anticipated. Future efforts should further incorporate influencer marketing.</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Feedback Loop:</a:t>
                      </a:r>
                      <a:r>
                        <a:rPr lang="en-US" sz="1000" dirty="0">
                          <a:effectLst/>
                          <a:latin typeface="Century Gothic" panose="020B0502020202020204" pitchFamily="34" charset="0"/>
                          <a:ea typeface="Arial" panose="020B0604020202020204" pitchFamily="34" charset="0"/>
                          <a:cs typeface="Arial" panose="020B0604020202020204" pitchFamily="34" charset="0"/>
                        </a:rPr>
                        <a:t> User surveys revealed that customers value our fast charging but desire more station amenities. Customer feedback is invaluable for both marketing and operational improvements.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Seasonal Trends:</a:t>
                      </a:r>
                      <a:r>
                        <a:rPr lang="en-US" sz="1000" dirty="0">
                          <a:effectLst/>
                          <a:latin typeface="Century Gothic" panose="020B0502020202020204" pitchFamily="34" charset="0"/>
                          <a:ea typeface="Arial" panose="020B0604020202020204" pitchFamily="34" charset="0"/>
                          <a:cs typeface="Arial" panose="020B0604020202020204" pitchFamily="34" charset="0"/>
                        </a:rPr>
                        <a:t> Ad campaigns during holiday travel seasons resulted in a noticeable increase in station use. Timing campaigns with travel peaks can optimize results.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Event Sponsorships:</a:t>
                      </a:r>
                      <a:r>
                        <a:rPr lang="en-US" sz="1000" dirty="0">
                          <a:effectLst/>
                          <a:latin typeface="Century Gothic" panose="020B0502020202020204" pitchFamily="34" charset="0"/>
                          <a:ea typeface="Arial" panose="020B0604020202020204" pitchFamily="34" charset="0"/>
                          <a:cs typeface="Arial" panose="020B0604020202020204" pitchFamily="34" charset="0"/>
                        </a:rPr>
                        <a:t> Our sponsorship at the annual EV expo significantly boosted our brand exposure. However, smaller local events didn't yield the expected traction.</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Digital vs. Traditional:</a:t>
                      </a:r>
                      <a:r>
                        <a:rPr lang="en-US" sz="1000" dirty="0">
                          <a:effectLst/>
                          <a:latin typeface="Century Gothic" panose="020B0502020202020204" pitchFamily="34" charset="0"/>
                          <a:ea typeface="Arial" panose="020B0604020202020204" pitchFamily="34" charset="0"/>
                          <a:cs typeface="Arial" panose="020B0604020202020204" pitchFamily="34" charset="0"/>
                        </a:rPr>
                        <a:t> Digital ads, especially on mobile platforms, showed higher engagement than traditional billboards. However, physical presence in strategic locations still has value.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Pricing Promotions:</a:t>
                      </a:r>
                      <a:r>
                        <a:rPr lang="en-US" sz="1000" dirty="0">
                          <a:effectLst/>
                          <a:latin typeface="Century Gothic" panose="020B0502020202020204" pitchFamily="34" charset="0"/>
                          <a:ea typeface="Arial" panose="020B0604020202020204" pitchFamily="34" charset="0"/>
                          <a:cs typeface="Arial" panose="020B0604020202020204" pitchFamily="34" charset="0"/>
                        </a:rPr>
                        <a:t> Limited-time discounts attracted first-time users, but a few expressed dissatisfactions when regular pricing resumed. Clear communication during promotions is key to maintaining trust.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Collaborative Campaigns:</a:t>
                      </a:r>
                      <a:r>
                        <a:rPr lang="en-US" sz="1000" dirty="0">
                          <a:effectLst/>
                          <a:latin typeface="Century Gothic" panose="020B0502020202020204" pitchFamily="34" charset="0"/>
                          <a:ea typeface="Arial" panose="020B0604020202020204" pitchFamily="34" charset="0"/>
                          <a:cs typeface="Arial" panose="020B0604020202020204" pitchFamily="34" charset="0"/>
                        </a:rPr>
                        <a:t> Joint campaigns with EV manufacturers proved more successful than solo efforts, suggesting potential in further partnerships.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r>
                        <a:rPr lang="en-US" sz="1000" dirty="0">
                          <a:effectLst/>
                          <a:latin typeface="Century Gothic" panose="020B0502020202020204" pitchFamily="34" charset="0"/>
                          <a:ea typeface="Arial" panose="020B0604020202020204" pitchFamily="34" charset="0"/>
                          <a:cs typeface="Arial" panose="020B0604020202020204" pitchFamily="34" charset="0"/>
                        </a:rPr>
                        <a:t>By reflecting on these insights, our marketing approach can be refined to ensure that future strategies are more attuned to our audience's needs and market trends.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260569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01890572-7C91-26B9-4FBA-630E76DEBA85}"/>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a:solidFill>
                  <a:schemeClr val="bg1"/>
                </a:solidFill>
                <a:latin typeface="Century Gothic" panose="020B0502020202020204" pitchFamily="34" charset="0"/>
                <a:ea typeface="Arial" charset="0"/>
                <a:cs typeface="Arial" charset="0"/>
              </a:rPr>
              <a:t>RECOMMENDATIONS AND FUTURE OUTLOOK</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9626353"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10. RECOMMENDATIONS AND FUTURE OUTLOOK</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2631838913"/>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Recommendations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Arial" panose="020B0604020202020204" pitchFamily="34" charset="0"/>
                          <a:cs typeface="Arial" panose="020B0604020202020204" pitchFamily="34" charset="0"/>
                        </a:rPr>
                        <a:t>Niche Targeting:</a:t>
                      </a:r>
                      <a:r>
                        <a:rPr lang="en-US" sz="1000" dirty="0">
                          <a:effectLst/>
                          <a:latin typeface="Century Gothic" panose="020B0502020202020204" pitchFamily="34" charset="0"/>
                          <a:ea typeface="Arial" panose="020B0604020202020204" pitchFamily="34" charset="0"/>
                          <a:cs typeface="Arial" panose="020B0604020202020204" pitchFamily="34" charset="0"/>
                        </a:rPr>
                        <a:t> Given the success of our campaigns targeting eco-conscious consumers, further amplify efforts to reach this demographic. Consider collaborations with green businesses and eco-friendly events.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Arial" panose="020B0604020202020204" pitchFamily="34" charset="0"/>
                          <a:cs typeface="Arial" panose="020B0604020202020204" pitchFamily="34" charset="0"/>
                        </a:rPr>
                        <a:t>Geographic Expansion:</a:t>
                      </a:r>
                      <a:r>
                        <a:rPr lang="en-US" sz="1000" dirty="0">
                          <a:effectLst/>
                          <a:latin typeface="Century Gothic" panose="020B0502020202020204" pitchFamily="34" charset="0"/>
                          <a:ea typeface="Arial" panose="020B0604020202020204" pitchFamily="34" charset="0"/>
                          <a:cs typeface="Arial" panose="020B0604020202020204" pitchFamily="34" charset="0"/>
                        </a:rPr>
                        <a:t> Prioritize advertising near potential new EV station sites. Analyze traffic patterns and EV ownership data to pinpoint the next optimal locations for both stations and ads.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Arial" panose="020B0604020202020204" pitchFamily="34" charset="0"/>
                          <a:cs typeface="Arial" panose="020B0604020202020204" pitchFamily="34" charset="0"/>
                        </a:rPr>
                        <a:t>Enhance Digital Presence:</a:t>
                      </a:r>
                      <a:r>
                        <a:rPr lang="en-US" sz="1000" dirty="0">
                          <a:effectLst/>
                          <a:latin typeface="Century Gothic" panose="020B0502020202020204" pitchFamily="34" charset="0"/>
                          <a:ea typeface="Arial" panose="020B0604020202020204" pitchFamily="34" charset="0"/>
                          <a:cs typeface="Arial" panose="020B0604020202020204" pitchFamily="34" charset="0"/>
                        </a:rPr>
                        <a:t> Double down on digital advertising, especially on platforms frequented by EV owners. Consider introducing an app or improving the current one for a better user experience.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Arial" panose="020B0604020202020204" pitchFamily="34" charset="0"/>
                          <a:cs typeface="Arial" panose="020B0604020202020204" pitchFamily="34" charset="0"/>
                        </a:rPr>
                        <a:t>Strengthen Partnerships:</a:t>
                      </a:r>
                      <a:r>
                        <a:rPr lang="en-US" sz="1000" dirty="0">
                          <a:effectLst/>
                          <a:latin typeface="Century Gothic" panose="020B0502020202020204" pitchFamily="34" charset="0"/>
                          <a:ea typeface="Arial" panose="020B0604020202020204" pitchFamily="34" charset="0"/>
                          <a:cs typeface="Arial" panose="020B0604020202020204" pitchFamily="34" charset="0"/>
                        </a:rPr>
                        <a:t> Foster deeper collaborations with EV manufacturers. Joint promotions or bundled offers could attract a broader customer base.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Arial" panose="020B0604020202020204" pitchFamily="34" charset="0"/>
                          <a:cs typeface="Arial" panose="020B0604020202020204" pitchFamily="34" charset="0"/>
                        </a:rPr>
                        <a:t>Value-added Services:</a:t>
                      </a:r>
                      <a:r>
                        <a:rPr lang="en-US" sz="1000" dirty="0">
                          <a:effectLst/>
                          <a:latin typeface="Century Gothic" panose="020B0502020202020204" pitchFamily="34" charset="0"/>
                          <a:ea typeface="Arial" panose="020B0604020202020204" pitchFamily="34" charset="0"/>
                          <a:cs typeface="Arial" panose="020B0604020202020204" pitchFamily="34" charset="0"/>
                        </a:rPr>
                        <a:t> Based on customer feedback, explore options to enhance station amenities. This could include free Wi-Fi, lounges, or even quick-service cafes.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Arial" panose="020B0604020202020204" pitchFamily="34" charset="0"/>
                          <a:cs typeface="Arial" panose="020B0604020202020204" pitchFamily="34" charset="0"/>
                        </a:rPr>
                        <a:t>Monitor Competitor Moves:</a:t>
                      </a:r>
                      <a:r>
                        <a:rPr lang="en-US" sz="1000" dirty="0">
                          <a:effectLst/>
                          <a:latin typeface="Century Gothic" panose="020B0502020202020204" pitchFamily="34" charset="0"/>
                          <a:ea typeface="Arial" panose="020B0604020202020204" pitchFamily="34" charset="0"/>
                          <a:cs typeface="Arial" panose="020B0604020202020204" pitchFamily="34" charset="0"/>
                        </a:rPr>
                        <a:t> Allocate a dedicated team or tools for regular competitor analysis, ensuring we stay ahead in services, technology, and customer experience.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Arial" panose="020B0604020202020204" pitchFamily="34" charset="0"/>
                          <a:cs typeface="Arial" panose="020B0604020202020204" pitchFamily="34" charset="0"/>
                        </a:rPr>
                        <a:t>Feedback Mechanism:</a:t>
                      </a:r>
                      <a:r>
                        <a:rPr lang="en-US" sz="1000" dirty="0">
                          <a:effectLst/>
                          <a:latin typeface="Century Gothic" panose="020B0502020202020204" pitchFamily="34" charset="0"/>
                          <a:ea typeface="Arial" panose="020B0604020202020204" pitchFamily="34" charset="0"/>
                          <a:cs typeface="Arial" panose="020B0604020202020204" pitchFamily="34" charset="0"/>
                        </a:rPr>
                        <a:t> Introduce more frequent feedback mechanisms like QR-based quick surveys at stations. This will help in real-time adjustments to campaigns or services.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Arial" panose="020B0604020202020204" pitchFamily="34" charset="0"/>
                          <a:cs typeface="Arial" panose="020B0604020202020204" pitchFamily="34" charset="0"/>
                        </a:rPr>
                        <a:t>Seasonal Campaigns:</a:t>
                      </a:r>
                      <a:r>
                        <a:rPr lang="en-US" sz="1000" dirty="0">
                          <a:effectLst/>
                          <a:latin typeface="Century Gothic" panose="020B0502020202020204" pitchFamily="34" charset="0"/>
                          <a:ea typeface="Arial" panose="020B0604020202020204" pitchFamily="34" charset="0"/>
                          <a:cs typeface="Arial" panose="020B0604020202020204" pitchFamily="34" charset="0"/>
                        </a:rPr>
                        <a:t> Align more marketing efforts with travel seasons, ensuring our stations are the top choice for holiday travelers.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Arial" panose="020B0604020202020204" pitchFamily="34" charset="0"/>
                          <a:cs typeface="Arial" panose="020B0604020202020204" pitchFamily="34" charset="0"/>
                        </a:rPr>
                        <a:t>Budget Allocation:</a:t>
                      </a:r>
                      <a:r>
                        <a:rPr lang="en-US" sz="1000" dirty="0">
                          <a:effectLst/>
                          <a:latin typeface="Century Gothic" panose="020B0502020202020204" pitchFamily="34" charset="0"/>
                          <a:ea typeface="Arial" panose="020B0604020202020204" pitchFamily="34" charset="0"/>
                          <a:cs typeface="Arial" panose="020B0604020202020204" pitchFamily="34" charset="0"/>
                        </a:rPr>
                        <a:t> Reallocate budgets based on the performance of past campaigns. Digital and influencer marketing, for instance, could use a larger share given their success.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Future Outlook</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The EV market is poised for significant growth, with more consumers transitioning to electric vehicles. As the industry evolves, our marketing strategies should anticipate and address changing consumer behaviors and needs. By adopting a flexible, data-driven approach, we can remain at the forefront of the EV station market, offering unrivaled services and experiences to our users.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3841129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close-up of a colorful paper&#10;&#10;Description automatically generated">
            <a:extLst>
              <a:ext uri="{FF2B5EF4-FFF2-40B4-BE49-F238E27FC236}">
                <a16:creationId xmlns:a16="http://schemas.microsoft.com/office/drawing/2014/main" id="{DA03B2B0-35E3-4A8E-EC2A-1055E8C6A2CC}"/>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MARKETING REPORT PRESENTATION</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2255746" cy="584775"/>
          </a:xfrm>
          <a:prstGeom prst="rect">
            <a:avLst/>
          </a:prstGeom>
          <a:noFill/>
        </p:spPr>
        <p:txBody>
          <a:bodyPr wrap="none" rtlCol="0">
            <a:spAutoFit/>
          </a:bodyPr>
          <a:lstStyle/>
          <a:p>
            <a:r>
              <a:rPr lang="en-US" sz="3200" dirty="0">
                <a:solidFill>
                  <a:schemeClr val="accent5">
                    <a:lumMod val="75000"/>
                  </a:schemeClr>
                </a:solidFill>
                <a:latin typeface="Century Gothic" panose="020B0502020202020204" pitchFamily="34" charset="0"/>
              </a:rPr>
              <a:t>CONTENTS</a:t>
            </a:r>
          </a:p>
        </p:txBody>
      </p:sp>
      <p:sp>
        <p:nvSpPr>
          <p:cNvPr id="10" name="TextBox 9">
            <a:extLst>
              <a:ext uri="{FF2B5EF4-FFF2-40B4-BE49-F238E27FC236}">
                <a16:creationId xmlns:a16="http://schemas.microsoft.com/office/drawing/2014/main" id="{E0D3559C-3C64-B074-2C1E-73A94F3D45D1}"/>
              </a:ext>
            </a:extLst>
          </p:cNvPr>
          <p:cNvSpPr txBox="1"/>
          <p:nvPr/>
        </p:nvSpPr>
        <p:spPr>
          <a:xfrm>
            <a:off x="214684" y="1357704"/>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1</a:t>
            </a:r>
          </a:p>
        </p:txBody>
      </p:sp>
      <p:sp>
        <p:nvSpPr>
          <p:cNvPr id="11" name="TextBox 10">
            <a:extLst>
              <a:ext uri="{FF2B5EF4-FFF2-40B4-BE49-F238E27FC236}">
                <a16:creationId xmlns:a16="http://schemas.microsoft.com/office/drawing/2014/main" id="{0873CA22-45C1-7BEE-3230-58ED7097A40B}"/>
              </a:ext>
            </a:extLst>
          </p:cNvPr>
          <p:cNvSpPr txBox="1"/>
          <p:nvPr/>
        </p:nvSpPr>
        <p:spPr>
          <a:xfrm>
            <a:off x="773625" y="1511592"/>
            <a:ext cx="3074881"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EXECUTIVE SUMMARY</a:t>
            </a:r>
          </a:p>
        </p:txBody>
      </p:sp>
      <p:sp>
        <p:nvSpPr>
          <p:cNvPr id="12" name="TextBox 11">
            <a:extLst>
              <a:ext uri="{FF2B5EF4-FFF2-40B4-BE49-F238E27FC236}">
                <a16:creationId xmlns:a16="http://schemas.microsoft.com/office/drawing/2014/main" id="{8586357E-2B79-D50C-E01F-2B60D9A97F76}"/>
              </a:ext>
            </a:extLst>
          </p:cNvPr>
          <p:cNvSpPr txBox="1"/>
          <p:nvPr/>
        </p:nvSpPr>
        <p:spPr>
          <a:xfrm>
            <a:off x="214684" y="2181907"/>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2</a:t>
            </a:r>
          </a:p>
        </p:txBody>
      </p:sp>
      <p:sp>
        <p:nvSpPr>
          <p:cNvPr id="13" name="TextBox 12">
            <a:extLst>
              <a:ext uri="{FF2B5EF4-FFF2-40B4-BE49-F238E27FC236}">
                <a16:creationId xmlns:a16="http://schemas.microsoft.com/office/drawing/2014/main" id="{A0AEC3F4-D763-0D4A-2A9E-06EE9497A2A7}"/>
              </a:ext>
            </a:extLst>
          </p:cNvPr>
          <p:cNvSpPr txBox="1"/>
          <p:nvPr/>
        </p:nvSpPr>
        <p:spPr>
          <a:xfrm>
            <a:off x="773625" y="2335795"/>
            <a:ext cx="3536546"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OBJECTIVES AND GOALS</a:t>
            </a:r>
          </a:p>
        </p:txBody>
      </p:sp>
      <p:sp>
        <p:nvSpPr>
          <p:cNvPr id="18" name="TextBox 17">
            <a:extLst>
              <a:ext uri="{FF2B5EF4-FFF2-40B4-BE49-F238E27FC236}">
                <a16:creationId xmlns:a16="http://schemas.microsoft.com/office/drawing/2014/main" id="{0011815F-5195-BB0F-E8A0-F2285905BEE9}"/>
              </a:ext>
            </a:extLst>
          </p:cNvPr>
          <p:cNvSpPr txBox="1"/>
          <p:nvPr/>
        </p:nvSpPr>
        <p:spPr>
          <a:xfrm>
            <a:off x="214684" y="2982029"/>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3</a:t>
            </a:r>
          </a:p>
        </p:txBody>
      </p:sp>
      <p:sp>
        <p:nvSpPr>
          <p:cNvPr id="19" name="TextBox 18">
            <a:extLst>
              <a:ext uri="{FF2B5EF4-FFF2-40B4-BE49-F238E27FC236}">
                <a16:creationId xmlns:a16="http://schemas.microsoft.com/office/drawing/2014/main" id="{FF252E92-BEB0-DA60-8063-0C0D454983E1}"/>
              </a:ext>
            </a:extLst>
          </p:cNvPr>
          <p:cNvSpPr txBox="1"/>
          <p:nvPr/>
        </p:nvSpPr>
        <p:spPr>
          <a:xfrm>
            <a:off x="773625" y="3135917"/>
            <a:ext cx="5270995"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KEY PERFORMANCE INDICATORS (KPI)</a:t>
            </a:r>
          </a:p>
        </p:txBody>
      </p:sp>
      <p:sp>
        <p:nvSpPr>
          <p:cNvPr id="20" name="TextBox 19">
            <a:extLst>
              <a:ext uri="{FF2B5EF4-FFF2-40B4-BE49-F238E27FC236}">
                <a16:creationId xmlns:a16="http://schemas.microsoft.com/office/drawing/2014/main" id="{92A909B6-6F47-9440-9CD1-400DB02923C5}"/>
              </a:ext>
            </a:extLst>
          </p:cNvPr>
          <p:cNvSpPr txBox="1"/>
          <p:nvPr/>
        </p:nvSpPr>
        <p:spPr>
          <a:xfrm>
            <a:off x="214684" y="3807145"/>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4</a:t>
            </a:r>
          </a:p>
        </p:txBody>
      </p:sp>
      <p:sp>
        <p:nvSpPr>
          <p:cNvPr id="21" name="TextBox 20">
            <a:extLst>
              <a:ext uri="{FF2B5EF4-FFF2-40B4-BE49-F238E27FC236}">
                <a16:creationId xmlns:a16="http://schemas.microsoft.com/office/drawing/2014/main" id="{0D05251C-D931-EA19-1555-3BB94704EB2B}"/>
              </a:ext>
            </a:extLst>
          </p:cNvPr>
          <p:cNvSpPr txBox="1"/>
          <p:nvPr/>
        </p:nvSpPr>
        <p:spPr>
          <a:xfrm>
            <a:off x="773625" y="3961033"/>
            <a:ext cx="3688830"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CHANNEL PERFORMANCE</a:t>
            </a:r>
          </a:p>
        </p:txBody>
      </p:sp>
      <p:sp>
        <p:nvSpPr>
          <p:cNvPr id="22" name="TextBox 21">
            <a:extLst>
              <a:ext uri="{FF2B5EF4-FFF2-40B4-BE49-F238E27FC236}">
                <a16:creationId xmlns:a16="http://schemas.microsoft.com/office/drawing/2014/main" id="{61B3739B-3DB6-46E5-A0F9-B26529DB1B96}"/>
              </a:ext>
            </a:extLst>
          </p:cNvPr>
          <p:cNvSpPr txBox="1"/>
          <p:nvPr/>
        </p:nvSpPr>
        <p:spPr>
          <a:xfrm>
            <a:off x="191306" y="4608180"/>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5</a:t>
            </a:r>
          </a:p>
        </p:txBody>
      </p:sp>
      <p:sp>
        <p:nvSpPr>
          <p:cNvPr id="23" name="TextBox 22">
            <a:extLst>
              <a:ext uri="{FF2B5EF4-FFF2-40B4-BE49-F238E27FC236}">
                <a16:creationId xmlns:a16="http://schemas.microsoft.com/office/drawing/2014/main" id="{AEA89774-E1FF-E87C-10C4-D2E0E649D95A}"/>
              </a:ext>
            </a:extLst>
          </p:cNvPr>
          <p:cNvSpPr txBox="1"/>
          <p:nvPr/>
        </p:nvSpPr>
        <p:spPr>
          <a:xfrm>
            <a:off x="750247" y="4762068"/>
            <a:ext cx="3440365"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CAMPAIGN HIGHLIGHTS</a:t>
            </a:r>
          </a:p>
        </p:txBody>
      </p:sp>
      <p:sp>
        <p:nvSpPr>
          <p:cNvPr id="24" name="TextBox 23">
            <a:extLst>
              <a:ext uri="{FF2B5EF4-FFF2-40B4-BE49-F238E27FC236}">
                <a16:creationId xmlns:a16="http://schemas.microsoft.com/office/drawing/2014/main" id="{9441E210-6B0F-51C9-6E58-E89323274B75}"/>
              </a:ext>
            </a:extLst>
          </p:cNvPr>
          <p:cNvSpPr txBox="1"/>
          <p:nvPr/>
        </p:nvSpPr>
        <p:spPr>
          <a:xfrm>
            <a:off x="6297367" y="1356216"/>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6</a:t>
            </a:r>
          </a:p>
        </p:txBody>
      </p:sp>
      <p:sp>
        <p:nvSpPr>
          <p:cNvPr id="25" name="TextBox 24">
            <a:extLst>
              <a:ext uri="{FF2B5EF4-FFF2-40B4-BE49-F238E27FC236}">
                <a16:creationId xmlns:a16="http://schemas.microsoft.com/office/drawing/2014/main" id="{233C7F4B-6B77-3149-C9CA-BAB76B4E7BCE}"/>
              </a:ext>
            </a:extLst>
          </p:cNvPr>
          <p:cNvSpPr txBox="1"/>
          <p:nvPr/>
        </p:nvSpPr>
        <p:spPr>
          <a:xfrm>
            <a:off x="6856308" y="1510104"/>
            <a:ext cx="2786340"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BUDGET OVERVIEW</a:t>
            </a:r>
          </a:p>
        </p:txBody>
      </p:sp>
      <p:sp>
        <p:nvSpPr>
          <p:cNvPr id="26" name="TextBox 25">
            <a:extLst>
              <a:ext uri="{FF2B5EF4-FFF2-40B4-BE49-F238E27FC236}">
                <a16:creationId xmlns:a16="http://schemas.microsoft.com/office/drawing/2014/main" id="{CB7AAFC0-896C-BF63-F738-2547E4C6E268}"/>
              </a:ext>
            </a:extLst>
          </p:cNvPr>
          <p:cNvSpPr txBox="1"/>
          <p:nvPr/>
        </p:nvSpPr>
        <p:spPr>
          <a:xfrm>
            <a:off x="6297367" y="2180419"/>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7</a:t>
            </a:r>
          </a:p>
        </p:txBody>
      </p:sp>
      <p:sp>
        <p:nvSpPr>
          <p:cNvPr id="27" name="TextBox 26">
            <a:extLst>
              <a:ext uri="{FF2B5EF4-FFF2-40B4-BE49-F238E27FC236}">
                <a16:creationId xmlns:a16="http://schemas.microsoft.com/office/drawing/2014/main" id="{BBACAAC2-017A-B608-7AEB-F680EAB2E4BA}"/>
              </a:ext>
            </a:extLst>
          </p:cNvPr>
          <p:cNvSpPr txBox="1"/>
          <p:nvPr/>
        </p:nvSpPr>
        <p:spPr>
          <a:xfrm>
            <a:off x="6856308" y="2334307"/>
            <a:ext cx="2941831"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CUSTOMER INSIGHTS</a:t>
            </a:r>
          </a:p>
        </p:txBody>
      </p:sp>
      <p:sp>
        <p:nvSpPr>
          <p:cNvPr id="28" name="TextBox 27">
            <a:extLst>
              <a:ext uri="{FF2B5EF4-FFF2-40B4-BE49-F238E27FC236}">
                <a16:creationId xmlns:a16="http://schemas.microsoft.com/office/drawing/2014/main" id="{AECC34DF-E594-84B8-A521-57F6240721D6}"/>
              </a:ext>
            </a:extLst>
          </p:cNvPr>
          <p:cNvSpPr txBox="1"/>
          <p:nvPr/>
        </p:nvSpPr>
        <p:spPr>
          <a:xfrm>
            <a:off x="6297367" y="2980541"/>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8</a:t>
            </a:r>
          </a:p>
        </p:txBody>
      </p:sp>
      <p:sp>
        <p:nvSpPr>
          <p:cNvPr id="29" name="TextBox 28">
            <a:extLst>
              <a:ext uri="{FF2B5EF4-FFF2-40B4-BE49-F238E27FC236}">
                <a16:creationId xmlns:a16="http://schemas.microsoft.com/office/drawing/2014/main" id="{90E52649-F44A-8B45-370B-1D5BFE40F2EB}"/>
              </a:ext>
            </a:extLst>
          </p:cNvPr>
          <p:cNvSpPr txBox="1"/>
          <p:nvPr/>
        </p:nvSpPr>
        <p:spPr>
          <a:xfrm>
            <a:off x="6856308" y="3134429"/>
            <a:ext cx="3304110"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COMPETITOR ANALYSIS</a:t>
            </a:r>
          </a:p>
        </p:txBody>
      </p:sp>
      <p:sp>
        <p:nvSpPr>
          <p:cNvPr id="30" name="TextBox 29">
            <a:extLst>
              <a:ext uri="{FF2B5EF4-FFF2-40B4-BE49-F238E27FC236}">
                <a16:creationId xmlns:a16="http://schemas.microsoft.com/office/drawing/2014/main" id="{BBF12466-B540-FFC4-EF67-5F162C852E1E}"/>
              </a:ext>
            </a:extLst>
          </p:cNvPr>
          <p:cNvSpPr txBox="1"/>
          <p:nvPr/>
        </p:nvSpPr>
        <p:spPr>
          <a:xfrm>
            <a:off x="6297367" y="3805657"/>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9</a:t>
            </a:r>
          </a:p>
        </p:txBody>
      </p:sp>
      <p:sp>
        <p:nvSpPr>
          <p:cNvPr id="31" name="TextBox 30">
            <a:extLst>
              <a:ext uri="{FF2B5EF4-FFF2-40B4-BE49-F238E27FC236}">
                <a16:creationId xmlns:a16="http://schemas.microsoft.com/office/drawing/2014/main" id="{17C1697B-4E30-1ADB-E5AC-3F0933A305C8}"/>
              </a:ext>
            </a:extLst>
          </p:cNvPr>
          <p:cNvSpPr txBox="1"/>
          <p:nvPr/>
        </p:nvSpPr>
        <p:spPr>
          <a:xfrm>
            <a:off x="6856308" y="3959545"/>
            <a:ext cx="2650084"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LESSONS LEARNED</a:t>
            </a:r>
          </a:p>
        </p:txBody>
      </p:sp>
      <p:sp>
        <p:nvSpPr>
          <p:cNvPr id="32" name="TextBox 31">
            <a:extLst>
              <a:ext uri="{FF2B5EF4-FFF2-40B4-BE49-F238E27FC236}">
                <a16:creationId xmlns:a16="http://schemas.microsoft.com/office/drawing/2014/main" id="{687F4872-63B0-1DA8-77AE-FB49118EEC25}"/>
              </a:ext>
            </a:extLst>
          </p:cNvPr>
          <p:cNvSpPr txBox="1"/>
          <p:nvPr/>
        </p:nvSpPr>
        <p:spPr>
          <a:xfrm>
            <a:off x="5981022" y="4606692"/>
            <a:ext cx="780983"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10</a:t>
            </a:r>
          </a:p>
        </p:txBody>
      </p:sp>
      <p:sp>
        <p:nvSpPr>
          <p:cNvPr id="33" name="TextBox 32">
            <a:extLst>
              <a:ext uri="{FF2B5EF4-FFF2-40B4-BE49-F238E27FC236}">
                <a16:creationId xmlns:a16="http://schemas.microsoft.com/office/drawing/2014/main" id="{EFE92307-7B5B-669A-2F95-944A4F48EC59}"/>
              </a:ext>
            </a:extLst>
          </p:cNvPr>
          <p:cNvSpPr txBox="1"/>
          <p:nvPr/>
        </p:nvSpPr>
        <p:spPr>
          <a:xfrm>
            <a:off x="6832930" y="4760580"/>
            <a:ext cx="3252814" cy="769441"/>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RECOMMENDATIONS </a:t>
            </a:r>
            <a:br>
              <a:rPr lang="en-US" sz="2200" dirty="0">
                <a:solidFill>
                  <a:schemeClr val="tx1">
                    <a:lumMod val="65000"/>
                    <a:lumOff val="35000"/>
                  </a:schemeClr>
                </a:solidFill>
                <a:latin typeface="Century Gothic" panose="020B0502020202020204" pitchFamily="34" charset="0"/>
              </a:rPr>
            </a:br>
            <a:r>
              <a:rPr lang="en-US" sz="2200" dirty="0">
                <a:solidFill>
                  <a:schemeClr val="tx1">
                    <a:lumMod val="65000"/>
                    <a:lumOff val="35000"/>
                  </a:schemeClr>
                </a:solidFill>
                <a:latin typeface="Century Gothic" panose="020B0502020202020204" pitchFamily="34" charset="0"/>
              </a:rPr>
              <a:t>AND FUTURE OUTLOOK</a:t>
            </a:r>
          </a:p>
        </p:txBody>
      </p:sp>
    </p:spTree>
    <p:extLst>
      <p:ext uri="{BB962C8B-B14F-4D97-AF65-F5344CB8AC3E}">
        <p14:creationId xmlns:p14="http://schemas.microsoft.com/office/powerpoint/2010/main" val="2385030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close-up of a colorful paper&#10;&#10;Description automatically generated">
            <a:extLst>
              <a:ext uri="{FF2B5EF4-FFF2-40B4-BE49-F238E27FC236}">
                <a16:creationId xmlns:a16="http://schemas.microsoft.com/office/drawing/2014/main" id="{C5C74CFA-ED21-10C3-B9F8-066D2679F055}"/>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EXECUTIVE SUMMARY</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484459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EXECUTIVE SUMMARY</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2942275926"/>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228600" marR="0">
                        <a:lnSpc>
                          <a:spcPct val="107000"/>
                        </a:lnSpc>
                        <a:spcBef>
                          <a:spcPts val="0"/>
                        </a:spcBef>
                        <a:spcAft>
                          <a:spcPts val="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In the past year, [Your EV Station Company Name] embarked on a strategic marketing journey to elevate our brand presence and drive engagement in the rapidly growing electric vehicle sector. Through a mix of digital campaigns, event sponsorships, and targeted partnerships, we have seen a [X%] increase in station utilization and a [Y%] growth in our digital audience. As the EV market continues its upward trajectory, our marketing efforts successfully positioned us at the forefront of this transition, with significant growth in brand recognition and customer loyalty. While challenges persisted, such as [specific challenge], our team's agility and the consistent quality of our EV stations have solidified our reputation. Looking ahead, we aim to leverage the insights gained this year to further innovate and solidify our position as industry leaders.</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9C4E6DB5-8430-2C70-27BF-8874C7FB7B50}"/>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OBJECTIVES AND GOALS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551625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OBJECTIVES AND GOALS</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3031310326"/>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07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Objectives: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pPr>
                      <a:r>
                        <a:rPr lang="en-US" sz="1000" u="sng" strike="noStrike" dirty="0">
                          <a:effectLst/>
                          <a:latin typeface="Century Gothic" panose="020B0502020202020204" pitchFamily="34" charset="0"/>
                          <a:ea typeface="Calibri" panose="020F0502020204030204" pitchFamily="34" charset="0"/>
                          <a:cs typeface="Times New Roman" panose="02020603050405020304" pitchFamily="18" charset="0"/>
                        </a:rPr>
                        <a:t>Brand Awareness:</a:t>
                      </a:r>
                      <a:r>
                        <a:rPr lang="en-US" sz="1000" u="none" strike="noStrike" dirty="0">
                          <a:effectLst/>
                          <a:latin typeface="Century Gothic" panose="020B0502020202020204" pitchFamily="34" charset="0"/>
                          <a:ea typeface="Calibri" panose="020F0502020204030204" pitchFamily="34" charset="0"/>
                          <a:cs typeface="Times New Roman" panose="02020603050405020304" pitchFamily="18" charset="0"/>
                        </a:rPr>
                        <a:t> Enhance [Your EV Station Company Name]'s visibility and position as a leading provider in the EV charging infrastructure.</a:t>
                      </a:r>
                    </a:p>
                    <a:p>
                      <a:pPr marL="342900" marR="0" lvl="0" indent="-342900">
                        <a:lnSpc>
                          <a:spcPct val="115000"/>
                        </a:lnSpc>
                        <a:spcBef>
                          <a:spcPts val="0"/>
                        </a:spcBef>
                        <a:spcAft>
                          <a:spcPts val="800"/>
                        </a:spcAft>
                        <a:buFont typeface="Arial" panose="020B0604020202020204" pitchFamily="34" charset="0"/>
                        <a:buChar char="●"/>
                      </a:pPr>
                      <a:r>
                        <a:rPr lang="en-US" sz="1000" u="sng" strike="noStrike" dirty="0">
                          <a:effectLst/>
                          <a:latin typeface="Century Gothic" panose="020B0502020202020204" pitchFamily="34" charset="0"/>
                          <a:ea typeface="Calibri" panose="020F0502020204030204" pitchFamily="34" charset="0"/>
                          <a:cs typeface="Times New Roman" panose="02020603050405020304" pitchFamily="18" charset="0"/>
                        </a:rPr>
                        <a:t>Customer Engagement:</a:t>
                      </a:r>
                      <a:r>
                        <a:rPr lang="en-US" sz="1000" u="none" strike="noStrike" dirty="0">
                          <a:effectLst/>
                          <a:latin typeface="Century Gothic" panose="020B0502020202020204" pitchFamily="34" charset="0"/>
                          <a:ea typeface="Calibri" panose="020F0502020204030204" pitchFamily="34" charset="0"/>
                          <a:cs typeface="Times New Roman" panose="02020603050405020304" pitchFamily="18" charset="0"/>
                        </a:rPr>
                        <a:t> Cultivate meaningful relationships with both B2B partners and end-users through targeted campaigns and feedback mechanisms.</a:t>
                      </a:r>
                    </a:p>
                    <a:p>
                      <a:pPr marL="342900" marR="0" lvl="0" indent="-342900">
                        <a:lnSpc>
                          <a:spcPct val="115000"/>
                        </a:lnSpc>
                        <a:spcBef>
                          <a:spcPts val="0"/>
                        </a:spcBef>
                        <a:spcAft>
                          <a:spcPts val="800"/>
                        </a:spcAft>
                        <a:buFont typeface="Arial" panose="020B0604020202020204" pitchFamily="34" charset="0"/>
                        <a:buChar char="●"/>
                      </a:pPr>
                      <a:r>
                        <a:rPr lang="en-US" sz="1000" u="sng" strike="noStrike" dirty="0">
                          <a:effectLst/>
                          <a:latin typeface="Century Gothic" panose="020B0502020202020204" pitchFamily="34" charset="0"/>
                          <a:ea typeface="Calibri" panose="020F0502020204030204" pitchFamily="34" charset="0"/>
                          <a:cs typeface="Times New Roman" panose="02020603050405020304" pitchFamily="18" charset="0"/>
                        </a:rPr>
                        <a:t>Market Expansion:</a:t>
                      </a:r>
                      <a:r>
                        <a:rPr lang="en-US" sz="1000" u="none" strike="noStrike" dirty="0">
                          <a:effectLst/>
                          <a:latin typeface="Century Gothic" panose="020B0502020202020204" pitchFamily="34" charset="0"/>
                          <a:ea typeface="Calibri" panose="020F0502020204030204" pitchFamily="34" charset="0"/>
                          <a:cs typeface="Times New Roman" panose="02020603050405020304" pitchFamily="18" charset="0"/>
                        </a:rPr>
                        <a:t> Identify and penetrate new geographic regions and sectors, making our EV charging solutions more accessible.</a:t>
                      </a:r>
                    </a:p>
                    <a:p>
                      <a:pPr marL="342900" marR="0" lvl="0" indent="-342900">
                        <a:lnSpc>
                          <a:spcPct val="115000"/>
                        </a:lnSpc>
                        <a:spcBef>
                          <a:spcPts val="0"/>
                        </a:spcBef>
                        <a:spcAft>
                          <a:spcPts val="800"/>
                        </a:spcAft>
                        <a:buFont typeface="Arial" panose="020B0604020202020204" pitchFamily="34" charset="0"/>
                        <a:buChar char="●"/>
                      </a:pPr>
                      <a:r>
                        <a:rPr lang="en-US" sz="1000" u="sng" strike="noStrike" dirty="0">
                          <a:effectLst/>
                          <a:latin typeface="Century Gothic" panose="020B0502020202020204" pitchFamily="34" charset="0"/>
                          <a:ea typeface="Calibri" panose="020F0502020204030204" pitchFamily="34" charset="0"/>
                          <a:cs typeface="Times New Roman" panose="02020603050405020304" pitchFamily="18" charset="0"/>
                        </a:rPr>
                        <a:t>Innovation &amp; Education:</a:t>
                      </a:r>
                      <a:r>
                        <a:rPr lang="en-US" sz="1000" u="none" strike="noStrike" dirty="0">
                          <a:effectLst/>
                          <a:latin typeface="Century Gothic" panose="020B0502020202020204" pitchFamily="34" charset="0"/>
                          <a:ea typeface="Calibri" panose="020F0502020204030204" pitchFamily="34" charset="0"/>
                          <a:cs typeface="Times New Roman" panose="02020603050405020304" pitchFamily="18" charset="0"/>
                        </a:rPr>
                        <a:t> Highlight our advanced charging technologies and educate potential users on the benefits and ease of transitioning to electric vehicles.</a:t>
                      </a:r>
                    </a:p>
                    <a:p>
                      <a:pPr marL="342900" marR="0" lvl="0" indent="-342900">
                        <a:lnSpc>
                          <a:spcPct val="115000"/>
                        </a:lnSpc>
                        <a:spcBef>
                          <a:spcPts val="0"/>
                        </a:spcBef>
                        <a:spcAft>
                          <a:spcPts val="800"/>
                        </a:spcAft>
                        <a:buFont typeface="Arial" panose="020B0604020202020204" pitchFamily="34" charset="0"/>
                        <a:buChar char="●"/>
                      </a:pPr>
                      <a:r>
                        <a:rPr lang="en-US" sz="1000" u="sng" strike="noStrike" dirty="0">
                          <a:effectLst/>
                          <a:latin typeface="Century Gothic" panose="020B0502020202020204" pitchFamily="34" charset="0"/>
                          <a:ea typeface="Calibri" panose="020F0502020204030204" pitchFamily="34" charset="0"/>
                          <a:cs typeface="Times New Roman" panose="02020603050405020304" pitchFamily="18" charset="0"/>
                        </a:rPr>
                        <a:t>Sustainability:</a:t>
                      </a:r>
                      <a:r>
                        <a:rPr lang="en-US" sz="1000" u="none" strike="noStrike" dirty="0">
                          <a:effectLst/>
                          <a:latin typeface="Century Gothic" panose="020B0502020202020204" pitchFamily="34" charset="0"/>
                          <a:ea typeface="Calibri" panose="020F0502020204030204" pitchFamily="34" charset="0"/>
                          <a:cs typeface="Times New Roman" panose="02020603050405020304" pitchFamily="18" charset="0"/>
                        </a:rPr>
                        <a:t> Promote our commitment to a greener future, emphasizing the environmental benefits of EV adoption.</a:t>
                      </a:r>
                    </a:p>
                    <a:p>
                      <a:pPr marL="0" marR="0">
                        <a:lnSpc>
                          <a:spcPct val="107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Goals: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pPr>
                      <a:r>
                        <a:rPr lang="en-US" sz="1000" u="none" strike="noStrike" dirty="0">
                          <a:effectLst/>
                          <a:latin typeface="Century Gothic" panose="020B0502020202020204" pitchFamily="34" charset="0"/>
                          <a:ea typeface="Calibri" panose="020F0502020204030204" pitchFamily="34" charset="0"/>
                          <a:cs typeface="Times New Roman" panose="02020603050405020304" pitchFamily="18" charset="0"/>
                        </a:rPr>
                        <a:t>Achieve a [X%] increase in brand recall and recognition through marketing campaigns and PR activities.</a:t>
                      </a:r>
                    </a:p>
                    <a:p>
                      <a:pPr marL="342900" marR="0" lvl="0" indent="-342900">
                        <a:lnSpc>
                          <a:spcPct val="115000"/>
                        </a:lnSpc>
                        <a:spcBef>
                          <a:spcPts val="0"/>
                        </a:spcBef>
                        <a:spcAft>
                          <a:spcPts val="800"/>
                        </a:spcAft>
                        <a:buFont typeface="Arial" panose="020B0604020202020204" pitchFamily="34" charset="0"/>
                        <a:buChar char="●"/>
                      </a:pPr>
                      <a:r>
                        <a:rPr lang="en-US" sz="1000" u="none" strike="noStrike" dirty="0">
                          <a:effectLst/>
                          <a:latin typeface="Century Gothic" panose="020B0502020202020204" pitchFamily="34" charset="0"/>
                          <a:ea typeface="Calibri" panose="020F0502020204030204" pitchFamily="34" charset="0"/>
                          <a:cs typeface="Times New Roman" panose="02020603050405020304" pitchFamily="18" charset="0"/>
                        </a:rPr>
                        <a:t>Drive a [Y%] growth in user registrations and active users on our mobile app and website.</a:t>
                      </a:r>
                    </a:p>
                    <a:p>
                      <a:pPr marL="342900" marR="0" lvl="0" indent="-342900">
                        <a:lnSpc>
                          <a:spcPct val="115000"/>
                        </a:lnSpc>
                        <a:spcBef>
                          <a:spcPts val="0"/>
                        </a:spcBef>
                        <a:spcAft>
                          <a:spcPts val="800"/>
                        </a:spcAft>
                        <a:buFont typeface="Arial" panose="020B0604020202020204" pitchFamily="34" charset="0"/>
                        <a:buChar char="●"/>
                      </a:pPr>
                      <a:r>
                        <a:rPr lang="en-US" sz="1000" u="none" strike="noStrike" dirty="0">
                          <a:effectLst/>
                          <a:latin typeface="Century Gothic" panose="020B0502020202020204" pitchFamily="34" charset="0"/>
                          <a:ea typeface="Calibri" panose="020F0502020204030204" pitchFamily="34" charset="0"/>
                          <a:cs typeface="Times New Roman" panose="02020603050405020304" pitchFamily="18" charset="0"/>
                        </a:rPr>
                        <a:t>Expand our presence in [Z number] of new cities or regions by year-end.</a:t>
                      </a:r>
                    </a:p>
                    <a:p>
                      <a:pPr marL="342900" marR="0" lvl="0" indent="-342900">
                        <a:lnSpc>
                          <a:spcPct val="115000"/>
                        </a:lnSpc>
                        <a:spcBef>
                          <a:spcPts val="0"/>
                        </a:spcBef>
                        <a:spcAft>
                          <a:spcPts val="800"/>
                        </a:spcAft>
                        <a:buFont typeface="Arial" panose="020B0604020202020204" pitchFamily="34" charset="0"/>
                        <a:buChar char="●"/>
                      </a:pPr>
                      <a:r>
                        <a:rPr lang="en-US" sz="1000" u="none" strike="noStrike" dirty="0">
                          <a:effectLst/>
                          <a:latin typeface="Century Gothic" panose="020B0502020202020204" pitchFamily="34" charset="0"/>
                          <a:ea typeface="Calibri" panose="020F0502020204030204" pitchFamily="34" charset="0"/>
                          <a:cs typeface="Times New Roman" panose="02020603050405020304" pitchFamily="18" charset="0"/>
                        </a:rPr>
                        <a:t>Launch [number] educational campaigns or workshops, aiming for a [A%] increase in public engagement and feedback.</a:t>
                      </a:r>
                    </a:p>
                    <a:p>
                      <a:pPr marL="342900" marR="0" lvl="0" indent="-342900">
                        <a:lnSpc>
                          <a:spcPct val="115000"/>
                        </a:lnSpc>
                        <a:spcBef>
                          <a:spcPts val="0"/>
                        </a:spcBef>
                        <a:spcAft>
                          <a:spcPts val="800"/>
                        </a:spcAft>
                        <a:buFont typeface="Arial" panose="020B0604020202020204" pitchFamily="34" charset="0"/>
                        <a:buChar char="●"/>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Measure and achieve a reduction in the company's carbon footprint by [B%], reinforcing our commitment to sustainable practices.</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1723460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01E6C3EB-7F38-5235-DD1E-99BDD051CB79}"/>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KPIs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8039380"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KEY PERFORMANCE INDICATORS (KPI)</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1588982989"/>
              </p:ext>
            </p:extLst>
          </p:nvPr>
        </p:nvGraphicFramePr>
        <p:xfrm>
          <a:off x="366936" y="941839"/>
          <a:ext cx="11457316" cy="5354186"/>
        </p:xfrm>
        <a:graphic>
          <a:graphicData uri="http://schemas.openxmlformats.org/drawingml/2006/table">
            <a:tbl>
              <a:tblPr firstRow="1" firstCol="1" bandRow="1"/>
              <a:tblGrid>
                <a:gridCol w="11457316">
                  <a:extLst>
                    <a:ext uri="{9D8B030D-6E8A-4147-A177-3AD203B41FA5}">
                      <a16:colId xmlns:a16="http://schemas.microsoft.com/office/drawing/2014/main" val="128044043"/>
                    </a:ext>
                  </a:extLst>
                </a:gridCol>
              </a:tblGrid>
              <a:tr h="5354186">
                <a:tc>
                  <a:txBody>
                    <a:bodyPr/>
                    <a:lstStyle/>
                    <a:p>
                      <a:pPr marL="0" marR="0">
                        <a:lnSpc>
                          <a:spcPct val="115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Brand Awareness Metrics: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Brand Recall Rate:</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Percentage of target audience that can recall our brand after exposure to our ads or campaigns.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Brand Recognition:</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Number of times our brand has been recognized across various media platforms.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Customer Engagement Metrics: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Monthly Active Users (MAU):</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Number of users actively engaging with our app or website monthly.</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Customer Feedback Rate:</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Percentage of customers providing feedback after using our EV stations.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Market Expansion Metrics: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New Locations Activated:</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Number of new EV charging stations set up in new cities or regions.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Market Share:</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Our percentage of the total market in the regions we operate.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Digital Marketing Metrics: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Website Traffic:</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Monthly and yearly visits to our official site.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Conversion Rate:</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Percentage of site visitors who take a desired action, such as signing up for a membership or making a reservation.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Sustainability and PR Metrics: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Green Milestones Reached:</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E.g., "Gigawatt-hours of clean energy provided."</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Press Mentions:</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Number of times our EV company is mentioned in media outlets, emphasizing our sustainable efforts.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Revenue and Profitability Metrics: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Yearly Revenue Growth:</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Increase in revenue compared to the previous year.</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Marketing ROI:</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Net profit from marketing campaigns divided by the cost of those campaigns.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Customer Satisfaction &amp; Retention:</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Net Promoter Score (NPS):</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Measures customer loyalty and satisfaction.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Customer Retention Rate:</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Percentage of customers who continue to use our EV stations year-over-year.</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2082553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8EDF19BB-98B4-2D4D-1D1C-402D80F9FCBC}"/>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CHANNEL PERFORMANCE</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5737468"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4. CHANNEL PERFORMANCE</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880727764"/>
              </p:ext>
            </p:extLst>
          </p:nvPr>
        </p:nvGraphicFramePr>
        <p:xfrm>
          <a:off x="367748" y="799274"/>
          <a:ext cx="11212497" cy="5660644"/>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07000"/>
                        </a:lnSpc>
                        <a:spcBef>
                          <a:spcPts val="0"/>
                        </a:spcBef>
                        <a:spcAft>
                          <a:spcPts val="800"/>
                        </a:spcAft>
                      </a:pPr>
                      <a:r>
                        <a:rPr lang="en-US" sz="1000" dirty="0">
                          <a:effectLst/>
                          <a:latin typeface="Century Gothic" panose="020B0502020202020204" pitchFamily="34" charset="0"/>
                          <a:ea typeface="Calibri" panose="020F0502020204030204" pitchFamily="34" charset="0"/>
                          <a:cs typeface="Times New Roman" panose="02020603050405020304" pitchFamily="18" charset="0"/>
                        </a:rPr>
                        <a:t>Channel Performance Overview for Annual Marketing Efforts - [Your EV Station Company Name]</a:t>
                      </a:r>
                    </a:p>
                    <a:p>
                      <a:pPr marL="0" marR="0">
                        <a:lnSpc>
                          <a:spcPct val="107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Social Media Channels: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Facebook:</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Experienced a 20% increase in followers, with highest engagement seen in posts about new station launches.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Instagram:</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Achieved a 15% growth in followers, with video content about user testimonials receiving the most views.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LinkedIn:</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Noticed a 10% boost in company page followers, particularly after sharing industry news and collaborations.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Search Engine Optimization (SEO):</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Organic Traffic:</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A 25% increase in organic website visits due to improved keyword rankings and optimized content.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Top Keywords</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"Fast EV charging [city name]", "sustainable EV stations", and "best EV charging service" performed the best.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Pay-Per-Click (PPC) Advertising:</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Google Ads:</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Achieved a 4% increase in click-through rate (CTR) and a 3:1 return on ad spend (ROAS).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Facebook Ads:</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Saw a 5:1 ROAS with a higher conversion rate for ads targeting eco-conscious audiences.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Email Marketing:</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Newsletter:</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Maintained an open rate of 18% and a click rate of 5%, with quarterly updates receiving the highest engagement.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Promotional Campaigns:</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Gained a 10% boost in station visits during promotional discount periods communicated through emails.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Content Marketing:</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Blog:</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Saw a 30% rise in monthly views, especially for articles covering EV industry trends and sustainability topics.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Guest Posts:</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Collaborated with 5 major eco-friendly blogs, driving 15% more referral traffic to our site.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Affiliate &amp; Partnership Marketing:</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B2B Collaborations:</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Secured partnerships with 3 major car manufacturers, resulting in co-branded campaigns and a 20% increase in B2B leads.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Affiliate Program:</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Introduced an affiliate program, leading to a 7% increase in new customers referred by partners.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000" b="1" dirty="0">
                          <a:effectLst/>
                          <a:latin typeface="Century Gothic" panose="020B0502020202020204" pitchFamily="34" charset="0"/>
                          <a:ea typeface="Calibri" panose="020F0502020204030204" pitchFamily="34" charset="0"/>
                          <a:cs typeface="Times New Roman" panose="02020603050405020304" pitchFamily="18" charset="0"/>
                        </a:rPr>
                        <a:t>Local Marketing:</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u="sng" dirty="0">
                          <a:effectLst/>
                          <a:latin typeface="Century Gothic" panose="020B0502020202020204" pitchFamily="34" charset="0"/>
                          <a:ea typeface="Calibri" panose="020F0502020204030204" pitchFamily="34" charset="0"/>
                          <a:cs typeface="Times New Roman" panose="02020603050405020304" pitchFamily="18" charset="0"/>
                        </a:rPr>
                        <a:t>Local SEO and Community Events:</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 Enhanced our listings, leading to a 15% increase in searches.</a:t>
                      </a: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r>
                        <a:rPr lang="en-US" sz="1000" dirty="0">
                          <a:effectLst/>
                          <a:latin typeface="Century Gothic" panose="020B0502020202020204" pitchFamily="34" charset="0"/>
                          <a:ea typeface="Calibri" panose="020F0502020204030204" pitchFamily="34" charset="0"/>
                          <a:cs typeface="Times New Roman" panose="02020603050405020304" pitchFamily="18" charset="0"/>
                        </a:rPr>
                        <a:t>Sponsored 4 community initiatives, boosting our brand visibility in local regions.</a:t>
                      </a:r>
                    </a:p>
                    <a:p>
                      <a:pPr marL="0" marR="0" lvl="0" indent="0">
                        <a:lnSpc>
                          <a:spcPct val="115000"/>
                        </a:lnSpc>
                        <a:spcBef>
                          <a:spcPts val="0"/>
                        </a:spcBef>
                        <a:spcAft>
                          <a:spcPts val="0"/>
                        </a:spcAft>
                        <a:buFont typeface="Symbol" panose="05050102010706020507" pitchFamily="18" charset="2"/>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000" dirty="0">
                          <a:effectLst/>
                          <a:latin typeface="Century Gothic" panose="020B0502020202020204" pitchFamily="34" charset="0"/>
                          <a:ea typeface="Calibri" panose="020F0502020204030204" pitchFamily="34" charset="0"/>
                          <a:cs typeface="Times New Roman" panose="02020603050405020304" pitchFamily="18" charset="0"/>
                        </a:rPr>
                        <a:t>By evaluating each channel's performance, the marketing team can refine strategies for the upcoming year, ensuring optimal resource allocation and maximizing return on investment.</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1367557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F690F6FD-4728-3ED6-8A53-F4BB83F6F409}"/>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CAMPAIGN HIGHLIGHTS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5378395"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5. CAMPAIGN HIGHLIGHTS</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737978146"/>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Campaign Highlights for Annual Marketing Efforts - [Your EV Station Company Name]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b="1" dirty="0">
                          <a:effectLst/>
                          <a:latin typeface="Century Gothic" panose="020B0502020202020204" pitchFamily="34" charset="0"/>
                          <a:ea typeface="Arial" panose="020B0604020202020204" pitchFamily="34" charset="0"/>
                          <a:cs typeface="Arial" panose="020B0604020202020204" pitchFamily="34" charset="0"/>
                        </a:rPr>
                        <a:t>Go Green, Drive Clean" Initiative: </a:t>
                      </a:r>
                      <a:r>
                        <a:rPr lang="en-US" sz="1000" dirty="0">
                          <a:effectLst/>
                          <a:latin typeface="Century Gothic" panose="020B0502020202020204" pitchFamily="34" charset="0"/>
                          <a:ea typeface="Arial" panose="020B0604020202020204" pitchFamily="34" charset="0"/>
                          <a:cs typeface="Arial" panose="020B0604020202020204" pitchFamily="34" charset="0"/>
                        </a:rPr>
                        <a:t>Launched in March, this campaign aimed to promote the environmental benefits of using our EV stations. It resulted in a 15% surge in new user registrations and a notable increase in positive brand mentions across social platforms.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b="1" dirty="0">
                          <a:effectLst/>
                          <a:latin typeface="Century Gothic" panose="020B0502020202020204" pitchFamily="34" charset="0"/>
                          <a:ea typeface="Arial" panose="020B0604020202020204" pitchFamily="34" charset="0"/>
                          <a:cs typeface="Arial" panose="020B0604020202020204" pitchFamily="34" charset="0"/>
                        </a:rPr>
                        <a:t>Summer Savings Promotion: </a:t>
                      </a:r>
                      <a:r>
                        <a:rPr lang="en-US" sz="1000" dirty="0">
                          <a:effectLst/>
                          <a:latin typeface="Century Gothic" panose="020B0502020202020204" pitchFamily="34" charset="0"/>
                          <a:ea typeface="Arial" panose="020B0604020202020204" pitchFamily="34" charset="0"/>
                          <a:cs typeface="Arial" panose="020B0604020202020204" pitchFamily="34" charset="0"/>
                        </a:rPr>
                        <a:t>Introduced in June, offering discounted rates for charging during off-peak hours. The campaign led to a 20% increase in station usage during these hours, optimizing capacity and spreading out demand.</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b="1" dirty="0">
                          <a:effectLst/>
                          <a:latin typeface="Century Gothic" panose="020B0502020202020204" pitchFamily="34" charset="0"/>
                          <a:ea typeface="Arial" panose="020B0604020202020204" pitchFamily="34" charset="0"/>
                          <a:cs typeface="Arial" panose="020B0604020202020204" pitchFamily="34" charset="0"/>
                        </a:rPr>
                        <a:t>Referral Bonus Program: </a:t>
                      </a:r>
                      <a:r>
                        <a:rPr lang="en-US" sz="1000" dirty="0">
                          <a:effectLst/>
                          <a:latin typeface="Century Gothic" panose="020B0502020202020204" pitchFamily="34" charset="0"/>
                          <a:ea typeface="Arial" panose="020B0604020202020204" pitchFamily="34" charset="0"/>
                          <a:cs typeface="Arial" panose="020B0604020202020204" pitchFamily="34" charset="0"/>
                        </a:rPr>
                        <a:t>Rolled out in September, allowing current users to refer friends and earn rewards. Within the first two months, we witnessed a 10% growth in new customers, with a significant portion attributed to referrals.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b="1" dirty="0">
                          <a:effectLst/>
                          <a:latin typeface="Century Gothic" panose="020B0502020202020204" pitchFamily="34" charset="0"/>
                          <a:ea typeface="Arial" panose="020B0604020202020204" pitchFamily="34" charset="0"/>
                          <a:cs typeface="Arial" panose="020B0604020202020204" pitchFamily="34" charset="0"/>
                        </a:rPr>
                        <a:t>Winter Ready" Campaign:</a:t>
                      </a:r>
                      <a:r>
                        <a:rPr lang="en-US" sz="1000" dirty="0">
                          <a:effectLst/>
                          <a:latin typeface="Century Gothic" panose="020B0502020202020204" pitchFamily="34" charset="0"/>
                          <a:ea typeface="Arial" panose="020B0604020202020204" pitchFamily="34" charset="0"/>
                          <a:cs typeface="Arial" panose="020B0604020202020204" pitchFamily="34" charset="0"/>
                        </a:rPr>
                        <a:t> Launched in November, focusing on the reliability of our EV stations during colder months. The effort reinforced user confidence, evidenced by a steady usage rate despite the seasonal drop experienced in previous years.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b="1" dirty="0">
                          <a:effectLst/>
                          <a:latin typeface="Century Gothic" panose="020B0502020202020204" pitchFamily="34" charset="0"/>
                          <a:ea typeface="Arial" panose="020B0604020202020204" pitchFamily="34" charset="0"/>
                          <a:cs typeface="Arial" panose="020B0604020202020204" pitchFamily="34" charset="0"/>
                        </a:rPr>
                        <a:t>Year-End Review Webinar:</a:t>
                      </a:r>
                      <a:r>
                        <a:rPr lang="en-US" sz="1000" dirty="0">
                          <a:effectLst/>
                          <a:latin typeface="Century Gothic" panose="020B0502020202020204" pitchFamily="34" charset="0"/>
                          <a:ea typeface="Arial" panose="020B0604020202020204" pitchFamily="34" charset="0"/>
                          <a:cs typeface="Arial" panose="020B0604020202020204" pitchFamily="34" charset="0"/>
                        </a:rPr>
                        <a:t> Hosted in December, showcasing advancements in our technology and previewing upcoming features. The session drew over 2,000 attendees, enhancing brand loyalty and customer engagement.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r>
                        <a:rPr lang="en-US" sz="1000" dirty="0">
                          <a:effectLst/>
                          <a:latin typeface="Century Gothic" panose="020B0502020202020204" pitchFamily="34" charset="0"/>
                          <a:ea typeface="Arial" panose="020B0604020202020204" pitchFamily="34" charset="0"/>
                          <a:cs typeface="Arial" panose="020B0604020202020204" pitchFamily="34" charset="0"/>
                        </a:rPr>
                        <a:t>These campaigns not only bolstered our brand's visibility but also fostered a deeper connection with our user base, driving consistent growth and fortifying our reputation as a leading EV station provider.</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1251268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32BA6E37-069A-C2D4-FD08-90D543B1A27E}"/>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 OVERVIEW</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442621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6. BUDGET OVERVIEW</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3724884848"/>
              </p:ext>
            </p:extLst>
          </p:nvPr>
        </p:nvGraphicFramePr>
        <p:xfrm>
          <a:off x="367748" y="914226"/>
          <a:ext cx="11212497" cy="5318316"/>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Annual Marketing Budget Overview - [Your EV Station Company Name]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Total Marketing Budget: $500,000</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dirty="0">
                          <a:effectLst/>
                          <a:latin typeface="Century Gothic" panose="020B0502020202020204" pitchFamily="34" charset="0"/>
                          <a:ea typeface="Arial" panose="020B0604020202020204" pitchFamily="34" charset="0"/>
                          <a:cs typeface="Arial" panose="020B0604020202020204" pitchFamily="34" charset="0"/>
                        </a:rPr>
                        <a:t>Allocation based on historical data, projected growth, and new market expansion plans.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Digital Advertising: $150,000 (30% of total budget)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dirty="0">
                          <a:effectLst/>
                          <a:latin typeface="Century Gothic" panose="020B0502020202020204" pitchFamily="34" charset="0"/>
                          <a:ea typeface="Arial" panose="020B0604020202020204" pitchFamily="34" charset="0"/>
                          <a:cs typeface="Arial" panose="020B0604020202020204" pitchFamily="34" charset="0"/>
                        </a:rPr>
                        <a:t>Included search engine marketing, social media ads, and display banners targeting eco-conscious drivers.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Public Relations &amp; Events: $75,000 (15%)</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dirty="0">
                          <a:effectLst/>
                          <a:latin typeface="Century Gothic" panose="020B0502020202020204" pitchFamily="34" charset="0"/>
                          <a:ea typeface="Arial" panose="020B0604020202020204" pitchFamily="34" charset="0"/>
                          <a:cs typeface="Arial" panose="020B0604020202020204" pitchFamily="34" charset="0"/>
                        </a:rPr>
                        <a:t>Launch events for new stations, PR releases, and collaborations with eco-friendly brands and events.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Influencer Collaborations: $50,000 (10%)</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dirty="0">
                          <a:effectLst/>
                          <a:latin typeface="Century Gothic" panose="020B0502020202020204" pitchFamily="34" charset="0"/>
                          <a:ea typeface="Arial" panose="020B0604020202020204" pitchFamily="34" charset="0"/>
                          <a:cs typeface="Arial" panose="020B0604020202020204" pitchFamily="34" charset="0"/>
                        </a:rPr>
                        <a:t>Partnered with green lifestyle influencers to showcase the convenience and benefits of our stations.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Content Creation: $60,000 (12%)</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dirty="0">
                          <a:effectLst/>
                          <a:latin typeface="Century Gothic" panose="020B0502020202020204" pitchFamily="34" charset="0"/>
                          <a:ea typeface="Arial" panose="020B0604020202020204" pitchFamily="34" charset="0"/>
                          <a:cs typeface="Arial" panose="020B0604020202020204" pitchFamily="34" charset="0"/>
                        </a:rPr>
                        <a:t>Videos, blogs, and educational materials underscoring the advantages of EVs and our advanced charging technology.</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Local Promotions: $65,000 (13%)</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dirty="0">
                          <a:effectLst/>
                          <a:latin typeface="Century Gothic" panose="020B0502020202020204" pitchFamily="34" charset="0"/>
                          <a:ea typeface="Arial" panose="020B0604020202020204" pitchFamily="34" charset="0"/>
                          <a:cs typeface="Arial" panose="020B0604020202020204" pitchFamily="34" charset="0"/>
                        </a:rPr>
                        <a:t>Localized campaigns, workshops, and community outreach programs promoting EV adoption.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Customer Loyalty Programs: $40,000 (8%)</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dirty="0">
                          <a:effectLst/>
                          <a:latin typeface="Century Gothic" panose="020B0502020202020204" pitchFamily="34" charset="0"/>
                          <a:ea typeface="Arial" panose="020B0604020202020204" pitchFamily="34" charset="0"/>
                          <a:cs typeface="Arial" panose="020B0604020202020204" pitchFamily="34" charset="0"/>
                        </a:rPr>
                        <a:t>Referral bonuses, loyalty rewards, and promotional offers for frequent users.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b="1" dirty="0">
                          <a:effectLst/>
                          <a:latin typeface="Century Gothic" panose="020B0502020202020204" pitchFamily="34" charset="0"/>
                          <a:ea typeface="Arial" panose="020B0604020202020204" pitchFamily="34" charset="0"/>
                          <a:cs typeface="Arial" panose="020B0604020202020204" pitchFamily="34" charset="0"/>
                        </a:rPr>
                        <a:t>Miscellaneous &amp; Contingencies: $60,000 (12%)</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dirty="0">
                          <a:effectLst/>
                          <a:latin typeface="Century Gothic" panose="020B0502020202020204" pitchFamily="34" charset="0"/>
                          <a:ea typeface="Arial" panose="020B0604020202020204" pitchFamily="34" charset="0"/>
                          <a:cs typeface="Arial" panose="020B0604020202020204" pitchFamily="34" charset="0"/>
                        </a:rPr>
                        <a:t>Unforeseen expenses, experimental campaigns, and other miscellaneous costs.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Over the year, periodic reviews ensured budget allocations aligned with performance metrics, adjusting as necessary to maximize ROI. Careful financial planning allowed us to reach a broader audience, reinforce our brand, and achieve a substantial return on our marketing investments, i</a:t>
                      </a:r>
                      <a:r>
                        <a:rPr lang="en-US" sz="10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nitial budget, expenditure breakdown, and ROI analysis.</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1475938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8D92C3DF-7BE3-C52B-FE9C-86180B68F8DD}"/>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CUSTOMER INSIGHTS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465063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7. CUSTOMER INSIGHTS</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1240739488"/>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Annual Customer Insights - [Your EV Station Company Name]</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b="1" dirty="0">
                          <a:effectLst/>
                          <a:latin typeface="Century Gothic" panose="020B0502020202020204" pitchFamily="34" charset="0"/>
                          <a:ea typeface="Arial" panose="020B0604020202020204" pitchFamily="34" charset="0"/>
                          <a:cs typeface="Arial" panose="020B0604020202020204" pitchFamily="34" charset="0"/>
                        </a:rPr>
                        <a:t>Preferred Charging Times:</a:t>
                      </a:r>
                      <a:r>
                        <a:rPr lang="en-US" sz="1000" dirty="0">
                          <a:effectLst/>
                          <a:latin typeface="Century Gothic" panose="020B0502020202020204" pitchFamily="34" charset="0"/>
                          <a:ea typeface="Arial" panose="020B0604020202020204" pitchFamily="34" charset="0"/>
                          <a:cs typeface="Arial" panose="020B0604020202020204" pitchFamily="34" charset="0"/>
                        </a:rPr>
                        <a:t> Peak usage is during early mornings (7-9am) and late afternoons (4-6pm), indicating commuters prefer to charge at the start and end of their workday.</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b="1" dirty="0">
                          <a:effectLst/>
                          <a:latin typeface="Century Gothic" panose="020B0502020202020204" pitchFamily="34" charset="0"/>
                          <a:ea typeface="Arial" panose="020B0604020202020204" pitchFamily="34" charset="0"/>
                          <a:cs typeface="Arial" panose="020B0604020202020204" pitchFamily="34" charset="0"/>
                        </a:rPr>
                        <a:t>Station Feedback:</a:t>
                      </a:r>
                      <a:r>
                        <a:rPr lang="en-US" sz="1000" dirty="0">
                          <a:effectLst/>
                          <a:latin typeface="Century Gothic" panose="020B0502020202020204" pitchFamily="34" charset="0"/>
                          <a:ea typeface="Arial" panose="020B0604020202020204" pitchFamily="34" charset="0"/>
                          <a:cs typeface="Arial" panose="020B0604020202020204" pitchFamily="34" charset="0"/>
                        </a:rPr>
                        <a:t> 80% of customers appreciate our station's fast-charging capability, indicating speed is a significant factor in their station choice.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b="1" dirty="0">
                          <a:effectLst/>
                          <a:latin typeface="Century Gothic" panose="020B0502020202020204" pitchFamily="34" charset="0"/>
                          <a:ea typeface="Arial" panose="020B0604020202020204" pitchFamily="34" charset="0"/>
                          <a:cs typeface="Arial" panose="020B0604020202020204" pitchFamily="34" charset="0"/>
                        </a:rPr>
                        <a:t>App Usage:</a:t>
                      </a:r>
                      <a:r>
                        <a:rPr lang="en-US" sz="1000" dirty="0">
                          <a:effectLst/>
                          <a:latin typeface="Century Gothic" panose="020B0502020202020204" pitchFamily="34" charset="0"/>
                          <a:ea typeface="Arial" panose="020B0604020202020204" pitchFamily="34" charset="0"/>
                          <a:cs typeface="Arial" panose="020B0604020202020204" pitchFamily="34" charset="0"/>
                        </a:rPr>
                        <a:t> 70% of our users frequently engage with our mobile app to locate stations and check availability, pointing to the app's essential role in enhancing the customer experience.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b="1" dirty="0">
                          <a:effectLst/>
                          <a:latin typeface="Century Gothic" panose="020B0502020202020204" pitchFamily="34" charset="0"/>
                          <a:ea typeface="Arial" panose="020B0604020202020204" pitchFamily="34" charset="0"/>
                          <a:cs typeface="Arial" panose="020B0604020202020204" pitchFamily="34" charset="0"/>
                        </a:rPr>
                        <a:t>Loyalty Programs:</a:t>
                      </a:r>
                      <a:r>
                        <a:rPr lang="en-US" sz="1000" dirty="0">
                          <a:effectLst/>
                          <a:latin typeface="Century Gothic" panose="020B0502020202020204" pitchFamily="34" charset="0"/>
                          <a:ea typeface="Arial" panose="020B0604020202020204" pitchFamily="34" charset="0"/>
                          <a:cs typeface="Arial" panose="020B0604020202020204" pitchFamily="34" charset="0"/>
                        </a:rPr>
                        <a:t> 60% of customers have utilized our loyalty program benefits, suggesting these incentives drive repeated use.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b="1" dirty="0">
                          <a:effectLst/>
                          <a:latin typeface="Century Gothic" panose="020B0502020202020204" pitchFamily="34" charset="0"/>
                          <a:ea typeface="Arial" panose="020B0604020202020204" pitchFamily="34" charset="0"/>
                          <a:cs typeface="Arial" panose="020B0604020202020204" pitchFamily="34" charset="0"/>
                        </a:rPr>
                        <a:t>Customer Concerns:</a:t>
                      </a:r>
                      <a:r>
                        <a:rPr lang="en-US" sz="1000" dirty="0">
                          <a:effectLst/>
                          <a:latin typeface="Century Gothic" panose="020B0502020202020204" pitchFamily="34" charset="0"/>
                          <a:ea typeface="Arial" panose="020B0604020202020204" pitchFamily="34" charset="0"/>
                          <a:cs typeface="Arial" panose="020B0604020202020204" pitchFamily="34" charset="0"/>
                        </a:rPr>
                        <a:t> 20% expressed concerns about station availability during peak times, suggesting a potential need to expand capacity in high-traffic areas.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b="1" dirty="0">
                          <a:effectLst/>
                          <a:latin typeface="Century Gothic" panose="020B0502020202020204" pitchFamily="34" charset="0"/>
                          <a:ea typeface="Arial" panose="020B0604020202020204" pitchFamily="34" charset="0"/>
                          <a:cs typeface="Arial" panose="020B0604020202020204" pitchFamily="34" charset="0"/>
                        </a:rPr>
                        <a:t>Demographics:</a:t>
                      </a:r>
                      <a:r>
                        <a:rPr lang="en-US" sz="1000" dirty="0">
                          <a:effectLst/>
                          <a:latin typeface="Century Gothic" panose="020B0502020202020204" pitchFamily="34" charset="0"/>
                          <a:ea typeface="Arial" panose="020B0604020202020204" pitchFamily="34" charset="0"/>
                          <a:cs typeface="Arial" panose="020B0604020202020204" pitchFamily="34" charset="0"/>
                        </a:rPr>
                        <a:t> The primary age group using our stations is 25-40, typically urban professionals who are environmentally conscious.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000" b="1" dirty="0">
                          <a:effectLst/>
                          <a:latin typeface="Century Gothic" panose="020B0502020202020204" pitchFamily="34" charset="0"/>
                          <a:ea typeface="Arial" panose="020B0604020202020204" pitchFamily="34" charset="0"/>
                          <a:cs typeface="Arial" panose="020B0604020202020204" pitchFamily="34" charset="0"/>
                        </a:rPr>
                        <a:t>Referral Source:</a:t>
                      </a:r>
                      <a:r>
                        <a:rPr lang="en-US" sz="1000" dirty="0">
                          <a:effectLst/>
                          <a:latin typeface="Century Gothic" panose="020B0502020202020204" pitchFamily="34" charset="0"/>
                          <a:ea typeface="Arial" panose="020B0604020202020204" pitchFamily="34" charset="0"/>
                          <a:cs typeface="Arial" panose="020B0604020202020204" pitchFamily="34" charset="0"/>
                        </a:rPr>
                        <a:t> 45% of new customers heard about us through word-of-mouth, indicating satisfied customers are our most significant promoters.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000" b="1" dirty="0">
                          <a:effectLst/>
                          <a:latin typeface="Century Gothic" panose="020B0502020202020204" pitchFamily="34" charset="0"/>
                          <a:ea typeface="Arial" panose="020B0604020202020204" pitchFamily="34" charset="0"/>
                          <a:cs typeface="Arial" panose="020B0604020202020204" pitchFamily="34" charset="0"/>
                        </a:rPr>
                        <a:t>Station Amenities:</a:t>
                      </a:r>
                      <a:r>
                        <a:rPr lang="en-US" sz="1000" dirty="0">
                          <a:effectLst/>
                          <a:latin typeface="Century Gothic" panose="020B0502020202020204" pitchFamily="34" charset="0"/>
                          <a:ea typeface="Arial" panose="020B0604020202020204" pitchFamily="34" charset="0"/>
                          <a:cs typeface="Arial" panose="020B0604020202020204" pitchFamily="34" charset="0"/>
                        </a:rPr>
                        <a:t> 30% of customers would like additional amenities nearby, like cafes or shops, suggesting partnership opportunities for increased customer retention.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1000" dirty="0">
                          <a:effectLst/>
                          <a:latin typeface="Century Gothic" panose="020B0502020202020204" pitchFamily="34" charset="0"/>
                          <a:ea typeface="Arial" panose="020B0604020202020204" pitchFamily="34" charset="0"/>
                          <a:cs typeface="Arial" panose="020B0604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p>
                      <a:r>
                        <a:rPr lang="en-US" sz="1000" dirty="0">
                          <a:effectLst/>
                          <a:latin typeface="Century Gothic" panose="020B0502020202020204" pitchFamily="34" charset="0"/>
                          <a:ea typeface="Arial" panose="020B0604020202020204" pitchFamily="34" charset="0"/>
                          <a:cs typeface="Arial" panose="020B0604020202020204" pitchFamily="34" charset="0"/>
                        </a:rPr>
                        <a:t>By understanding these insights, we've gathered valuable data to refine our marketing strategies, ensure customer satisfaction, and continue to grow our EV station presence effectively.</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96429657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5136</TotalTime>
  <Words>2971</Words>
  <Application>Microsoft Macintosh PowerPoint</Application>
  <PresentationFormat>Widescreen</PresentationFormat>
  <Paragraphs>223</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Century Gothic</vt:lpstr>
      <vt:lpstr>Symbol</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Heather Key</cp:lastModifiedBy>
  <cp:revision>38</cp:revision>
  <dcterms:created xsi:type="dcterms:W3CDTF">2022-01-31T17:15:25Z</dcterms:created>
  <dcterms:modified xsi:type="dcterms:W3CDTF">2023-11-30T20:34:49Z</dcterms:modified>
</cp:coreProperties>
</file>