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59" r:id="rId3"/>
    <p:sldId id="355"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55"/>
    <a:srgbClr val="F9F9F9"/>
    <a:srgbClr val="E0E0E0"/>
    <a:srgbClr val="EBF3F7"/>
    <a:srgbClr val="CFE6EE"/>
    <a:srgbClr val="EBF3F6"/>
    <a:srgbClr val="E3EBEE"/>
    <a:srgbClr val="E4EEEE"/>
    <a:srgbClr val="D7E8EB"/>
    <a:srgbClr val="EB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58" autoAdjust="0"/>
    <p:restoredTop sz="96058"/>
  </p:normalViewPr>
  <p:slideViewPr>
    <p:cSldViewPr snapToGrid="0" snapToObjects="1">
      <p:cViewPr varScale="1">
        <p:scale>
          <a:sx n="128" d="100"/>
          <a:sy n="128" d="100"/>
        </p:scale>
        <p:origin x="28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569941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647009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899&amp;utm_source=template-powerpoint&amp;utm_medium=content&amp;utm_campaign=Blank+Cost-Benefit+Analysis-powerpoint-11899&amp;lpa=Blank+Cost-Benefit+Analysis+powerpoint+11899"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48000">
              <a:schemeClr val="accent1">
                <a:lumMod val="5000"/>
                <a:lumOff val="95000"/>
              </a:schemeClr>
            </a:gs>
            <a:gs pos="100000">
              <a:schemeClr val="accent3">
                <a:lumMod val="20000"/>
                <a:lumOff val="80000"/>
              </a:schemeClr>
            </a:gs>
          </a:gsLst>
          <a:lin ang="189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36233"/>
            <a:ext cx="6677927"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Cost-Benefit Analysis Template for PowerPoint</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272203"/>
            <a:ext cx="4020774" cy="557985"/>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49647" y="1535597"/>
            <a:ext cx="5514783" cy="4617803"/>
          </a:xfrm>
          <a:prstGeom prst="rect">
            <a:avLst/>
          </a:prstGeom>
          <a:noFill/>
        </p:spPr>
        <p:txBody>
          <a:bodyPr wrap="square" rtlCol="0">
            <a:spAutoFit/>
          </a:bodyPr>
          <a:lstStyle/>
          <a:p>
            <a:pPr algn="just">
              <a:lnSpc>
                <a:spcPct val="150000"/>
              </a:lnSpc>
            </a:pPr>
            <a:r>
              <a:rPr lang="en-US"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This cost-benefit analysis example template, available with or without sample data, allows you to compare </a:t>
            </a:r>
            <a:r>
              <a:rPr lang="en-US" dirty="0">
                <a:solidFill>
                  <a:srgbClr val="000000"/>
                </a:solidFill>
                <a:latin typeface="Century Gothic" panose="020B0502020202020204" pitchFamily="34" charset="0"/>
                <a:ea typeface="Calibri" panose="020F0502020204030204" pitchFamily="34" charset="0"/>
                <a:cs typeface="Times New Roman" panose="02020603050405020304" pitchFamily="18" charset="0"/>
              </a:rPr>
              <a:t>the economic feasibility</a:t>
            </a:r>
            <a:r>
              <a:rPr lang="en-US"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of your proposed project </a:t>
            </a:r>
            <a:r>
              <a:rPr lang="en-US" dirty="0">
                <a:solidFill>
                  <a:srgbClr val="000000"/>
                </a:solidFill>
                <a:latin typeface="Century Gothic" panose="020B0502020202020204" pitchFamily="34" charset="0"/>
                <a:ea typeface="Calibri" panose="020F0502020204030204" pitchFamily="34" charset="0"/>
                <a:cs typeface="Times New Roman" panose="02020603050405020304" pitchFamily="18" charset="0"/>
              </a:rPr>
              <a:t>to that of </a:t>
            </a:r>
            <a:r>
              <a:rPr lang="en-US"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alternative options. List the benefits of each option. </a:t>
            </a:r>
            <a:r>
              <a:rPr lang="en-US" dirty="0">
                <a:solidFill>
                  <a:srgbClr val="000000"/>
                </a:solidFill>
                <a:latin typeface="Century Gothic" panose="020B0502020202020204" pitchFamily="34" charset="0"/>
                <a:ea typeface="Calibri" panose="020F0502020204030204" pitchFamily="34" charset="0"/>
                <a:cs typeface="Times New Roman" panose="02020603050405020304" pitchFamily="18" charset="0"/>
              </a:rPr>
              <a:t>T</a:t>
            </a:r>
            <a:r>
              <a:rPr lang="en-US"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hen rank its impact as high, medium, or low. Do the same with the costs. Use the ratio column to show the weighted proportion between the benefits and the costs. Share this slide with stakeholders to help determine which option is the best.</a:t>
            </a:r>
            <a:endParaRPr lang="en-US" dirty="0"/>
          </a:p>
        </p:txBody>
      </p:sp>
      <p:pic>
        <p:nvPicPr>
          <p:cNvPr id="9" name="Picture 8">
            <a:extLst>
              <a:ext uri="{FF2B5EF4-FFF2-40B4-BE49-F238E27FC236}">
                <a16:creationId xmlns:a16="http://schemas.microsoft.com/office/drawing/2014/main" id="{ABF43049-D2D9-DF0A-F1CA-043A2CA34AF5}"/>
              </a:ext>
            </a:extLst>
          </p:cNvPr>
          <p:cNvPicPr>
            <a:picLocks noChangeAspect="1"/>
          </p:cNvPicPr>
          <p:nvPr/>
        </p:nvPicPr>
        <p:blipFill>
          <a:blip r:embed="rId5"/>
          <a:srcRect/>
          <a:stretch/>
        </p:blipFill>
        <p:spPr>
          <a:xfrm>
            <a:off x="6085510" y="1707804"/>
            <a:ext cx="5789877" cy="3262985"/>
          </a:xfrm>
          <a:prstGeom prst="rect">
            <a:avLst/>
          </a:prstGeom>
          <a:effectLst>
            <a:outerShdw blurRad="127004" dist="38100" dir="2700000" algn="tl" rotWithShape="0">
              <a:schemeClr val="accent3">
                <a:lumMod val="75000"/>
                <a:alpha val="40000"/>
              </a:schemeClr>
            </a:outerShdw>
          </a:effectLst>
        </p:spPr>
      </p:pic>
      <p:sp>
        <p:nvSpPr>
          <p:cNvPr id="10" name="Rectangle 9">
            <a:extLst>
              <a:ext uri="{FF2B5EF4-FFF2-40B4-BE49-F238E27FC236}">
                <a16:creationId xmlns:a16="http://schemas.microsoft.com/office/drawing/2014/main" id="{FA1BA490-A014-89CF-C3FE-5AB71D7DC469}"/>
              </a:ext>
            </a:extLst>
          </p:cNvPr>
          <p:cNvSpPr/>
          <p:nvPr/>
        </p:nvSpPr>
        <p:spPr>
          <a:xfrm>
            <a:off x="7738110" y="6501348"/>
            <a:ext cx="4456998" cy="376177"/>
          </a:xfrm>
          <a:prstGeom prst="rect">
            <a:avLst/>
          </a:prstGeom>
          <a:solidFill>
            <a:srgbClr val="01808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9" name="Rectangle 18">
            <a:extLst>
              <a:ext uri="{FF2B5EF4-FFF2-40B4-BE49-F238E27FC236}">
                <a16:creationId xmlns:a16="http://schemas.microsoft.com/office/drawing/2014/main" id="{AB6935A9-9575-F52E-843F-78F8F63F5B1A}"/>
              </a:ext>
            </a:extLst>
          </p:cNvPr>
          <p:cNvSpPr/>
          <p:nvPr/>
        </p:nvSpPr>
        <p:spPr>
          <a:xfrm>
            <a:off x="0" y="6493397"/>
            <a:ext cx="7738110" cy="376177"/>
          </a:xfrm>
          <a:prstGeom prst="rect">
            <a:avLst/>
          </a:prstGeom>
          <a:solidFill>
            <a:srgbClr val="D7EAEE"/>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91440" rIns="182880" rtlCol="0" anchor="ctr" anchorCtr="0"/>
          <a:lstStyle/>
          <a:p>
            <a:endParaRPr lang="en-US" sz="3200" kern="100" dirty="0">
              <a:solidFill>
                <a:srgbClr val="00707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48000">
              <a:schemeClr val="accent1">
                <a:lumMod val="5000"/>
                <a:lumOff val="95000"/>
              </a:schemeClr>
            </a:gs>
            <a:gs pos="100000">
              <a:schemeClr val="accent3">
                <a:lumMod val="20000"/>
                <a:lumOff val="80000"/>
              </a:schemeClr>
            </a:gs>
          </a:gsLst>
          <a:lin ang="18900000" scaled="1"/>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E471D06-BC91-4894-5708-7C07BB22D58C}"/>
              </a:ext>
            </a:extLst>
          </p:cNvPr>
          <p:cNvSpPr/>
          <p:nvPr/>
        </p:nvSpPr>
        <p:spPr>
          <a:xfrm>
            <a:off x="8303740" y="0"/>
            <a:ext cx="3891367" cy="731520"/>
          </a:xfrm>
          <a:prstGeom prst="rect">
            <a:avLst/>
          </a:prstGeom>
          <a:solidFill>
            <a:srgbClr val="01808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r>
              <a:rPr lang="en-US" sz="2400" kern="1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COST-BENEFIT ANALYSIS</a:t>
            </a:r>
            <a:endParaRPr lang="en-US" sz="24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6FDB59CB-2A88-326F-B50C-13DD5449741C}"/>
              </a:ext>
            </a:extLst>
          </p:cNvPr>
          <p:cNvSpPr/>
          <p:nvPr/>
        </p:nvSpPr>
        <p:spPr>
          <a:xfrm>
            <a:off x="300510" y="1074016"/>
            <a:ext cx="8003230" cy="468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dirty="0">
                <a:solidFill>
                  <a:schemeClr val="tx1">
                    <a:lumMod val="75000"/>
                    <a:lumOff val="2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Enter a brief description of the project </a:t>
            </a:r>
            <a:endParaRPr lang="en-US" dirty="0">
              <a:solidFill>
                <a:schemeClr val="tx1">
                  <a:lumMod val="75000"/>
                  <a:lumOff val="25000"/>
                </a:schemeClr>
              </a:solidFill>
              <a:latin typeface="Century Gothic" panose="020B0502020202020204" pitchFamily="34" charset="0"/>
            </a:endParaRPr>
          </a:p>
        </p:txBody>
      </p:sp>
      <p:sp>
        <p:nvSpPr>
          <p:cNvPr id="5" name="Rectangle 4">
            <a:extLst>
              <a:ext uri="{FF2B5EF4-FFF2-40B4-BE49-F238E27FC236}">
                <a16:creationId xmlns:a16="http://schemas.microsoft.com/office/drawing/2014/main" id="{3E3C2C58-2014-1BD3-9E5A-1F38662690B2}"/>
              </a:ext>
            </a:extLst>
          </p:cNvPr>
          <p:cNvSpPr/>
          <p:nvPr/>
        </p:nvSpPr>
        <p:spPr>
          <a:xfrm>
            <a:off x="300508" y="827863"/>
            <a:ext cx="3665701" cy="32004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1500" kern="100" spc="300" dirty="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PROJECT GOAL</a:t>
            </a:r>
            <a:endParaRPr lang="en-US" sz="15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CCB94B9D-E67D-8C50-5ACC-7E8AB89C3A87}"/>
              </a:ext>
            </a:extLst>
          </p:cNvPr>
          <p:cNvSpPr/>
          <p:nvPr/>
        </p:nvSpPr>
        <p:spPr>
          <a:xfrm>
            <a:off x="0" y="0"/>
            <a:ext cx="8303740" cy="731520"/>
          </a:xfrm>
          <a:prstGeom prst="rect">
            <a:avLst/>
          </a:prstGeom>
          <a:solidFill>
            <a:srgbClr val="D7EAEE"/>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91440" rIns="182880" rtlCol="0" anchor="ctr" anchorCtr="0"/>
          <a:lstStyle/>
          <a:p>
            <a:r>
              <a:rPr lang="en-US" sz="3200" kern="100" dirty="0">
                <a:solidFill>
                  <a:srgbClr val="007070"/>
                </a:solidFill>
                <a:latin typeface="Century Gothic" panose="020B0502020202020204" pitchFamily="34" charset="0"/>
                <a:ea typeface="Calibri" panose="020F0502020204030204" pitchFamily="34" charset="0"/>
                <a:cs typeface="Times New Roman" panose="02020603050405020304" pitchFamily="18" charset="0"/>
              </a:rPr>
              <a:t>Project Title </a:t>
            </a:r>
            <a:endParaRPr lang="en-US" sz="3200" kern="100" dirty="0">
              <a:solidFill>
                <a:srgbClr val="00707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87EC1A6F-C6E9-0954-BC63-FC5DEA799EC6}"/>
              </a:ext>
            </a:extLst>
          </p:cNvPr>
          <p:cNvGraphicFramePr>
            <a:graphicFrameLocks noGrp="1"/>
          </p:cNvGraphicFramePr>
          <p:nvPr>
            <p:extLst>
              <p:ext uri="{D42A27DB-BD31-4B8C-83A1-F6EECF244321}">
                <p14:modId xmlns:p14="http://schemas.microsoft.com/office/powerpoint/2010/main" val="1100441672"/>
              </p:ext>
            </p:extLst>
          </p:nvPr>
        </p:nvGraphicFramePr>
        <p:xfrm>
          <a:off x="300508" y="1930838"/>
          <a:ext cx="11690112" cy="4568816"/>
        </p:xfrm>
        <a:graphic>
          <a:graphicData uri="http://schemas.openxmlformats.org/drawingml/2006/table">
            <a:tbl>
              <a:tblPr firstRow="1" firstCol="1" bandRow="1">
                <a:effectLst>
                  <a:outerShdw blurRad="50800" dist="38100" dir="2700000" algn="tl" rotWithShape="0">
                    <a:prstClr val="black">
                      <a:alpha val="40000"/>
                    </a:prstClr>
                  </a:outerShdw>
                </a:effectLst>
                <a:tableStyleId>{5C22544A-7EE6-4342-B048-85BDC9FD1C3A}</a:tableStyleId>
              </a:tblPr>
              <a:tblGrid>
                <a:gridCol w="1889891">
                  <a:extLst>
                    <a:ext uri="{9D8B030D-6E8A-4147-A177-3AD203B41FA5}">
                      <a16:colId xmlns:a16="http://schemas.microsoft.com/office/drawing/2014/main" val="26445469"/>
                    </a:ext>
                  </a:extLst>
                </a:gridCol>
                <a:gridCol w="3398982">
                  <a:extLst>
                    <a:ext uri="{9D8B030D-6E8A-4147-A177-3AD203B41FA5}">
                      <a16:colId xmlns:a16="http://schemas.microsoft.com/office/drawing/2014/main" val="2450339729"/>
                    </a:ext>
                  </a:extLst>
                </a:gridCol>
                <a:gridCol w="727059">
                  <a:extLst>
                    <a:ext uri="{9D8B030D-6E8A-4147-A177-3AD203B41FA5}">
                      <a16:colId xmlns:a16="http://schemas.microsoft.com/office/drawing/2014/main" val="4204224192"/>
                    </a:ext>
                  </a:extLst>
                </a:gridCol>
                <a:gridCol w="3175430">
                  <a:extLst>
                    <a:ext uri="{9D8B030D-6E8A-4147-A177-3AD203B41FA5}">
                      <a16:colId xmlns:a16="http://schemas.microsoft.com/office/drawing/2014/main" val="4248448450"/>
                    </a:ext>
                  </a:extLst>
                </a:gridCol>
                <a:gridCol w="735495">
                  <a:extLst>
                    <a:ext uri="{9D8B030D-6E8A-4147-A177-3AD203B41FA5}">
                      <a16:colId xmlns:a16="http://schemas.microsoft.com/office/drawing/2014/main" val="4091186402"/>
                    </a:ext>
                  </a:extLst>
                </a:gridCol>
                <a:gridCol w="974035">
                  <a:extLst>
                    <a:ext uri="{9D8B030D-6E8A-4147-A177-3AD203B41FA5}">
                      <a16:colId xmlns:a16="http://schemas.microsoft.com/office/drawing/2014/main" val="2710213859"/>
                    </a:ext>
                  </a:extLst>
                </a:gridCol>
                <a:gridCol w="789220">
                  <a:extLst>
                    <a:ext uri="{9D8B030D-6E8A-4147-A177-3AD203B41FA5}">
                      <a16:colId xmlns:a16="http://schemas.microsoft.com/office/drawing/2014/main" val="2981390096"/>
                    </a:ext>
                  </a:extLst>
                </a:gridCol>
              </a:tblGrid>
              <a:tr h="516517">
                <a:tc>
                  <a:txBody>
                    <a:bodyPr/>
                    <a:lstStyle/>
                    <a:p>
                      <a:pPr marL="0" marR="0" algn="l">
                        <a:spcBef>
                          <a:spcPts val="0"/>
                        </a:spcBef>
                        <a:spcAft>
                          <a:spcPts val="0"/>
                        </a:spcAft>
                        <a:tabLst>
                          <a:tab pos="5943600" algn="r"/>
                        </a:tabLst>
                      </a:pPr>
                      <a:r>
                        <a:rPr lang="en-US" sz="1100" b="0" dirty="0">
                          <a:solidFill>
                            <a:schemeClr val="accent3">
                              <a:lumMod val="50000"/>
                            </a:schemeClr>
                          </a:solidFill>
                          <a:effectLst/>
                          <a:latin typeface="Century Gothic" panose="020B0502020202020204" pitchFamily="34" charset="0"/>
                        </a:rPr>
                        <a:t>PROPOSED ACTION / ALTERNATIVE</a:t>
                      </a:r>
                      <a:endParaRPr lang="en-US" sz="140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3">
                        <a:lumMod val="40000"/>
                        <a:lumOff val="60000"/>
                      </a:schemeClr>
                    </a:solidFill>
                  </a:tcPr>
                </a:tc>
                <a:tc>
                  <a:txBody>
                    <a:bodyPr/>
                    <a:lstStyle/>
                    <a:p>
                      <a:pPr marL="0" marR="0" algn="l">
                        <a:spcBef>
                          <a:spcPts val="0"/>
                        </a:spcBef>
                        <a:spcAft>
                          <a:spcPts val="0"/>
                        </a:spcAft>
                        <a:tabLst>
                          <a:tab pos="5943600" algn="r"/>
                        </a:tabLst>
                      </a:pPr>
                      <a:r>
                        <a:rPr lang="en-US" sz="1100" b="0" dirty="0">
                          <a:solidFill>
                            <a:srgbClr val="3A748C"/>
                          </a:solidFill>
                          <a:effectLst/>
                          <a:latin typeface="Century Gothic" panose="020B0502020202020204" pitchFamily="34" charset="0"/>
                        </a:rPr>
                        <a:t>BENEFITS</a:t>
                      </a:r>
                      <a:endParaRPr lang="en-US" sz="1400" b="0" dirty="0">
                        <a:solidFill>
                          <a:srgbClr val="3A748C"/>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CFE6EE"/>
                    </a:solidFill>
                  </a:tcPr>
                </a:tc>
                <a:tc>
                  <a:txBody>
                    <a:bodyPr/>
                    <a:lstStyle/>
                    <a:p>
                      <a:pPr marL="0" marR="0" algn="ctr">
                        <a:spcBef>
                          <a:spcPts val="0"/>
                        </a:spcBef>
                        <a:spcAft>
                          <a:spcPts val="0"/>
                        </a:spcAft>
                        <a:tabLst>
                          <a:tab pos="5943600" algn="r"/>
                        </a:tabLst>
                      </a:pPr>
                      <a:r>
                        <a:rPr lang="en-US" sz="1100" b="0" dirty="0">
                          <a:solidFill>
                            <a:srgbClr val="3A748C"/>
                          </a:solidFill>
                          <a:effectLst/>
                          <a:latin typeface="Century Gothic" panose="020B0502020202020204" pitchFamily="34" charset="0"/>
                        </a:rPr>
                        <a:t>BENEFITS IMPACT </a:t>
                      </a:r>
                      <a:endParaRPr lang="en-US" sz="1400" b="0" dirty="0">
                        <a:solidFill>
                          <a:srgbClr val="3A748C"/>
                        </a:solidFill>
                        <a:effectLst/>
                        <a:latin typeface="Century Gothic" panose="020B0502020202020204" pitchFamily="34" charset="0"/>
                      </a:endParaRPr>
                    </a:p>
                  </a:txBody>
                  <a:tcPr marL="0" marR="0"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CFE6EE"/>
                    </a:solidFill>
                  </a:tcPr>
                </a:tc>
                <a:tc>
                  <a:txBody>
                    <a:bodyPr/>
                    <a:lstStyle/>
                    <a:p>
                      <a:pPr marL="0" marR="0" algn="l">
                        <a:spcBef>
                          <a:spcPts val="0"/>
                        </a:spcBef>
                        <a:spcAft>
                          <a:spcPts val="0"/>
                        </a:spcAft>
                        <a:tabLst>
                          <a:tab pos="5943600" algn="r"/>
                        </a:tabLst>
                      </a:pPr>
                      <a:r>
                        <a:rPr lang="en-US" sz="1100" b="0" dirty="0">
                          <a:solidFill>
                            <a:srgbClr val="008080"/>
                          </a:solidFill>
                          <a:effectLst/>
                          <a:latin typeface="Century Gothic" panose="020B0502020202020204" pitchFamily="34" charset="0"/>
                        </a:rPr>
                        <a:t>COSTS</a:t>
                      </a:r>
                      <a:endParaRPr lang="en-US" sz="1100" b="0" dirty="0">
                        <a:solidFill>
                          <a:srgbClr val="00808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DAE7E6"/>
                    </a:solidFill>
                  </a:tcPr>
                </a:tc>
                <a:tc>
                  <a:txBody>
                    <a:bodyPr/>
                    <a:lstStyle/>
                    <a:p>
                      <a:pPr marL="0" marR="0" algn="ctr">
                        <a:spcBef>
                          <a:spcPts val="0"/>
                        </a:spcBef>
                        <a:spcAft>
                          <a:spcPts val="0"/>
                        </a:spcAft>
                        <a:tabLst>
                          <a:tab pos="5943600" algn="r"/>
                        </a:tabLst>
                      </a:pPr>
                      <a:r>
                        <a:rPr lang="en-US" sz="1100" b="0" dirty="0">
                          <a:solidFill>
                            <a:srgbClr val="008080"/>
                          </a:solidFill>
                          <a:effectLst/>
                          <a:latin typeface="Century Gothic" panose="020B0502020202020204" pitchFamily="34" charset="0"/>
                        </a:rPr>
                        <a:t>COSTS IMPACT </a:t>
                      </a:r>
                      <a:endParaRPr lang="en-US" sz="1400" b="0" dirty="0">
                        <a:solidFill>
                          <a:srgbClr val="008080"/>
                        </a:solidFill>
                        <a:effectLst/>
                        <a:latin typeface="Century Gothic" panose="020B0502020202020204" pitchFamily="34" charset="0"/>
                      </a:endParaRPr>
                    </a:p>
                  </a:txBody>
                  <a:tcPr marL="0" marR="0"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DAE7E6"/>
                    </a:solidFill>
                  </a:tcPr>
                </a:tc>
                <a:tc>
                  <a:txBody>
                    <a:bodyPr/>
                    <a:lstStyle/>
                    <a:p>
                      <a:pPr marL="0" marR="0" algn="ctr">
                        <a:spcBef>
                          <a:spcPts val="0"/>
                        </a:spcBef>
                        <a:spcAft>
                          <a:spcPts val="0"/>
                        </a:spcAft>
                        <a:tabLst>
                          <a:tab pos="5943600" algn="r"/>
                        </a:tabLst>
                      </a:pPr>
                      <a:r>
                        <a:rPr lang="en-US" sz="1100" b="0" dirty="0">
                          <a:solidFill>
                            <a:schemeClr val="accent3">
                              <a:lumMod val="50000"/>
                            </a:schemeClr>
                          </a:solidFill>
                          <a:effectLst/>
                          <a:latin typeface="Century Gothic" panose="020B0502020202020204" pitchFamily="34" charset="0"/>
                        </a:rPr>
                        <a:t>RATIO</a:t>
                      </a:r>
                      <a:endParaRPr lang="en-US" sz="1050" b="0" dirty="0">
                        <a:solidFill>
                          <a:schemeClr val="accent3">
                            <a:lumMod val="50000"/>
                          </a:schemeClr>
                        </a:solidFill>
                        <a:effectLst/>
                        <a:latin typeface="Century Gothic" panose="020B0502020202020204" pitchFamily="34" charset="0"/>
                      </a:endParaRPr>
                    </a:p>
                    <a:p>
                      <a:pPr marL="0" marR="0" algn="ctr">
                        <a:lnSpc>
                          <a:spcPct val="150000"/>
                        </a:lnSpc>
                        <a:spcBef>
                          <a:spcPts val="0"/>
                        </a:spcBef>
                        <a:spcAft>
                          <a:spcPts val="0"/>
                        </a:spcAft>
                        <a:tabLst>
                          <a:tab pos="5943600" algn="r"/>
                        </a:tabLst>
                      </a:pPr>
                      <a:r>
                        <a:rPr lang="en-US" sz="800" b="0" dirty="0">
                          <a:solidFill>
                            <a:schemeClr val="accent3">
                              <a:lumMod val="50000"/>
                            </a:schemeClr>
                          </a:solidFill>
                          <a:effectLst/>
                          <a:latin typeface="Century Gothic" panose="020B0502020202020204" pitchFamily="34" charset="0"/>
                        </a:rPr>
                        <a:t>BENEFITS : COSTS</a:t>
                      </a:r>
                      <a:endParaRPr lang="en-US" sz="105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0" marR="0"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3">
                        <a:lumMod val="40000"/>
                        <a:lumOff val="60000"/>
                      </a:schemeClr>
                    </a:solidFill>
                  </a:tcPr>
                </a:tc>
                <a:tc>
                  <a:txBody>
                    <a:bodyPr/>
                    <a:lstStyle/>
                    <a:p>
                      <a:pPr marL="0" marR="0" algn="ctr">
                        <a:spcBef>
                          <a:spcPts val="0"/>
                        </a:spcBef>
                        <a:spcAft>
                          <a:spcPts val="0"/>
                        </a:spcAft>
                        <a:tabLst>
                          <a:tab pos="5943600" algn="r"/>
                        </a:tabLst>
                      </a:pPr>
                      <a:r>
                        <a:rPr lang="en-US" sz="1100" b="0" dirty="0">
                          <a:solidFill>
                            <a:schemeClr val="accent3">
                              <a:lumMod val="50000"/>
                            </a:schemeClr>
                          </a:solidFill>
                          <a:effectLst/>
                          <a:latin typeface="Century Gothic" panose="020B0502020202020204" pitchFamily="34" charset="0"/>
                        </a:rPr>
                        <a:t>RANKING</a:t>
                      </a:r>
                      <a:endParaRPr lang="en-US" sz="105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0" marR="0"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3159611898"/>
                  </a:ext>
                </a:extLst>
              </a:tr>
              <a:tr h="1432667">
                <a:tc>
                  <a:txBody>
                    <a:bodyPr/>
                    <a:lstStyle/>
                    <a:p>
                      <a:pPr marL="0" marR="0">
                        <a:spcBef>
                          <a:spcPts val="0"/>
                        </a:spcBef>
                        <a:spcAft>
                          <a:spcPts val="0"/>
                        </a:spcAft>
                        <a:tabLst>
                          <a:tab pos="5943600" algn="r"/>
                        </a:tabLs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137160" marR="0" lvl="0" indent="-137160">
                        <a:spcBef>
                          <a:spcPts val="0"/>
                        </a:spcBef>
                        <a:spcAft>
                          <a:spcPts val="600"/>
                        </a:spcAft>
                        <a:buClr>
                          <a:srgbClr val="3A748C"/>
                        </a:buClr>
                        <a:buSzPct val="120000"/>
                        <a:buFont typeface="Arial" panose="020B0604020202020204" pitchFamily="34" charset="0"/>
                        <a:buChar char="•"/>
                        <a:tabLst/>
                      </a:pPr>
                      <a:r>
                        <a:rPr lang="en-US" sz="1200" b="0" dirty="0">
                          <a:effectLst/>
                          <a:latin typeface="Century Gothic" panose="020B0502020202020204" pitchFamily="34" charset="0"/>
                          <a:ea typeface="Calibri" panose="020F0502020204030204" pitchFamily="34" charset="0"/>
                          <a:cs typeface="Times New Roman" panose="02020603050405020304" pitchFamily="18" charset="0"/>
                        </a:rPr>
                        <a:t>Benefit One</a:t>
                      </a: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5943600" algn="r"/>
                        </a:tabLst>
                      </a:pPr>
                      <a:endParaRPr lang="en-US" sz="1600" b="0" dirty="0">
                        <a:solidFill>
                          <a:srgbClr val="3A748C"/>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BF3F6"/>
                    </a:solidFill>
                  </a:tcPr>
                </a:tc>
                <a:tc>
                  <a:txBody>
                    <a:bodyPr/>
                    <a:lstStyle/>
                    <a:p>
                      <a:pPr marL="137160" marR="0" lvl="0" indent="-137160">
                        <a:spcBef>
                          <a:spcPts val="0"/>
                        </a:spcBef>
                        <a:spcAft>
                          <a:spcPts val="600"/>
                        </a:spcAft>
                        <a:buClr>
                          <a:srgbClr val="01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Cost One</a:t>
                      </a:r>
                    </a:p>
                    <a:p>
                      <a:pPr marL="137160" marR="0" lvl="0" indent="-137160">
                        <a:spcBef>
                          <a:spcPts val="0"/>
                        </a:spcBef>
                        <a:spcAft>
                          <a:spcPts val="600"/>
                        </a:spcAft>
                        <a:buClr>
                          <a:srgbClr val="01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ea typeface="Calibri" panose="020F0502020204030204" pitchFamily="34" charset="0"/>
                          <a:cs typeface="Times New Roman" panose="02020603050405020304" pitchFamily="18" charset="0"/>
                        </a:rPr>
                        <a:t>Cost Two</a:t>
                      </a: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5943600" algn="r"/>
                        </a:tabLst>
                      </a:pPr>
                      <a:endParaRPr lang="en-US" sz="1600" b="0" dirty="0">
                        <a:solidFill>
                          <a:srgbClr val="00808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BF6F6"/>
                    </a:solidFill>
                  </a:tcPr>
                </a:tc>
                <a:tc>
                  <a:txBody>
                    <a:bodyPr/>
                    <a:lstStyle/>
                    <a:p>
                      <a:pPr marL="0" marR="0" algn="ctr">
                        <a:spcBef>
                          <a:spcPts val="0"/>
                        </a:spcBef>
                        <a:spcAft>
                          <a:spcPts val="0"/>
                        </a:spcAft>
                        <a:tabLst>
                          <a:tab pos="5943600" algn="r"/>
                        </a:tabLst>
                      </a:pPr>
                      <a:endParaRPr lang="en-US" sz="160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algn="ctr">
                        <a:spcBef>
                          <a:spcPts val="0"/>
                        </a:spcBef>
                        <a:spcAft>
                          <a:spcPts val="0"/>
                        </a:spcAft>
                        <a:tabLst>
                          <a:tab pos="5943600" algn="r"/>
                        </a:tabLst>
                      </a:pPr>
                      <a:endParaRPr lang="en-US" sz="160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extLst>
                  <a:ext uri="{0D108BD9-81ED-4DB2-BD59-A6C34878D82A}">
                    <a16:rowId xmlns:a16="http://schemas.microsoft.com/office/drawing/2014/main" val="2724165074"/>
                  </a:ext>
                </a:extLst>
              </a:tr>
              <a:tr h="1155865">
                <a:tc>
                  <a:txBody>
                    <a:bodyPr/>
                    <a:lstStyle/>
                    <a:p>
                      <a:pPr marL="0" marR="0">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137160" marR="0" lvl="0" indent="-137160">
                        <a:spcBef>
                          <a:spcPts val="0"/>
                        </a:spcBef>
                        <a:spcAft>
                          <a:spcPts val="600"/>
                        </a:spcAft>
                        <a:buClr>
                          <a:srgbClr val="3A748C"/>
                        </a:buClr>
                        <a:buSzPct val="120000"/>
                        <a:buFont typeface="Arial" panose="020B0604020202020204" pitchFamily="34" charset="0"/>
                        <a:buChar char="•"/>
                        <a:tabLst/>
                      </a:pPr>
                      <a:r>
                        <a:rPr lang="en-US" sz="1200" b="0" dirty="0">
                          <a:effectLst/>
                          <a:latin typeface="Century Gothic" panose="020B0502020202020204" pitchFamily="34" charset="0"/>
                          <a:ea typeface="Calibri" panose="020F0502020204030204" pitchFamily="34" charset="0"/>
                          <a:cs typeface="Times New Roman" panose="02020603050405020304" pitchFamily="18" charset="0"/>
                        </a:rPr>
                        <a:t>Benefit One</a:t>
                      </a:r>
                    </a:p>
                    <a:p>
                      <a:pPr marL="137160" marR="0" lvl="0" indent="-137160">
                        <a:spcBef>
                          <a:spcPts val="0"/>
                        </a:spcBef>
                        <a:spcAft>
                          <a:spcPts val="600"/>
                        </a:spcAft>
                        <a:buClr>
                          <a:srgbClr val="3A748C"/>
                        </a:buClr>
                        <a:buSzPct val="120000"/>
                        <a:buFont typeface="Arial" panose="020B0604020202020204" pitchFamily="34" charset="0"/>
                        <a:buChar char="•"/>
                        <a:tabLst/>
                      </a:pPr>
                      <a:r>
                        <a:rPr lang="en-US" sz="1200" b="0" dirty="0">
                          <a:effectLst/>
                          <a:latin typeface="Century Gothic" panose="020B0502020202020204" pitchFamily="34" charset="0"/>
                          <a:ea typeface="Calibri" panose="020F0502020204030204" pitchFamily="34" charset="0"/>
                          <a:cs typeface="Times New Roman" panose="02020603050405020304" pitchFamily="18" charset="0"/>
                        </a:rPr>
                        <a:t>Benefit Two</a:t>
                      </a:r>
                    </a:p>
                    <a:p>
                      <a:pPr marL="137160" marR="0" lvl="0" indent="-137160">
                        <a:spcBef>
                          <a:spcPts val="0"/>
                        </a:spcBef>
                        <a:spcAft>
                          <a:spcPts val="600"/>
                        </a:spcAft>
                        <a:buClr>
                          <a:srgbClr val="3A748C"/>
                        </a:buClr>
                        <a:buSzPct val="120000"/>
                        <a:buFont typeface="Arial" panose="020B0604020202020204" pitchFamily="34" charset="0"/>
                        <a:buChar char="•"/>
                        <a:tabLst/>
                      </a:pPr>
                      <a:endParaRPr lang="en-US" sz="12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5943600" algn="r"/>
                        </a:tabLst>
                      </a:pPr>
                      <a:endParaRPr lang="en-US" sz="1600" b="0" dirty="0">
                        <a:solidFill>
                          <a:srgbClr val="3A748C"/>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BF3F6"/>
                    </a:solidFill>
                  </a:tcPr>
                </a:tc>
                <a:tc>
                  <a:txBody>
                    <a:bodyPr/>
                    <a:lstStyle/>
                    <a:p>
                      <a:pPr marL="137160" marR="0" lvl="0" indent="-137160">
                        <a:spcBef>
                          <a:spcPts val="0"/>
                        </a:spcBef>
                        <a:spcAft>
                          <a:spcPts val="600"/>
                        </a:spcAft>
                        <a:buClr>
                          <a:srgbClr val="01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Cost One</a:t>
                      </a: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5943600" algn="r"/>
                        </a:tabLst>
                      </a:pPr>
                      <a:endParaRPr lang="en-US" sz="1600" b="0" dirty="0">
                        <a:solidFill>
                          <a:srgbClr val="00808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BF6F6"/>
                    </a:solidFill>
                  </a:tcPr>
                </a:tc>
                <a:tc>
                  <a:txBody>
                    <a:bodyPr/>
                    <a:lstStyle/>
                    <a:p>
                      <a:pPr marL="0" marR="0" algn="ctr">
                        <a:spcBef>
                          <a:spcPts val="0"/>
                        </a:spcBef>
                        <a:spcAft>
                          <a:spcPts val="0"/>
                        </a:spcAft>
                        <a:tabLst>
                          <a:tab pos="5943600" algn="r"/>
                        </a:tabLst>
                      </a:pPr>
                      <a:endParaRPr lang="en-US" sz="160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algn="ctr">
                        <a:spcBef>
                          <a:spcPts val="0"/>
                        </a:spcBef>
                        <a:spcAft>
                          <a:spcPts val="0"/>
                        </a:spcAft>
                        <a:tabLst>
                          <a:tab pos="5943600" algn="r"/>
                        </a:tabLst>
                      </a:pPr>
                      <a:endParaRPr lang="en-US" sz="160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extLst>
                  <a:ext uri="{0D108BD9-81ED-4DB2-BD59-A6C34878D82A}">
                    <a16:rowId xmlns:a16="http://schemas.microsoft.com/office/drawing/2014/main" val="1913777385"/>
                  </a:ext>
                </a:extLst>
              </a:tr>
              <a:tr h="1463767">
                <a:tc>
                  <a:txBody>
                    <a:bodyPr/>
                    <a:lstStyle/>
                    <a:p>
                      <a:pPr marL="0" marR="0">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137160" marR="0" lvl="0" indent="-137160" algn="l" defTabSz="914400" rtl="0" eaLnBrk="1" fontAlgn="auto" latinLnBrk="0" hangingPunct="1">
                        <a:lnSpc>
                          <a:spcPct val="100000"/>
                        </a:lnSpc>
                        <a:spcBef>
                          <a:spcPts val="0"/>
                        </a:spcBef>
                        <a:spcAft>
                          <a:spcPts val="600"/>
                        </a:spcAft>
                        <a:buClr>
                          <a:srgbClr val="3A748C"/>
                        </a:buClr>
                        <a:buSzPct val="120000"/>
                        <a:buFont typeface="Arial" panose="020B0604020202020204" pitchFamily="34" charset="0"/>
                        <a:buChar char="•"/>
                        <a:tabLst/>
                        <a:defRPr/>
                      </a:pPr>
                      <a:r>
                        <a:rPr lang="en-US" sz="1200" b="0" dirty="0">
                          <a:effectLst/>
                          <a:latin typeface="Century Gothic" panose="020B0502020202020204" pitchFamily="34" charset="0"/>
                          <a:ea typeface="Calibri" panose="020F0502020204030204" pitchFamily="34" charset="0"/>
                          <a:cs typeface="Times New Roman" panose="02020603050405020304" pitchFamily="18" charset="0"/>
                        </a:rPr>
                        <a:t>Benefit One</a:t>
                      </a:r>
                    </a:p>
                    <a:p>
                      <a:pPr marL="137160" marR="0" lvl="0" indent="-137160">
                        <a:spcBef>
                          <a:spcPts val="0"/>
                        </a:spcBef>
                        <a:spcAft>
                          <a:spcPts val="600"/>
                        </a:spcAft>
                        <a:buClr>
                          <a:srgbClr val="3A748C"/>
                        </a:buClr>
                        <a:buSzPct val="120000"/>
                        <a:buFont typeface="Arial" panose="020B0604020202020204" pitchFamily="34" charset="0"/>
                        <a:buChar char="•"/>
                        <a:tabLst/>
                      </a:pPr>
                      <a:endParaRPr lang="en-US" sz="12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5943600" algn="r"/>
                        </a:tabLst>
                      </a:pPr>
                      <a:endParaRPr lang="en-US" sz="1600" b="0" dirty="0">
                        <a:solidFill>
                          <a:srgbClr val="3A748C"/>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BF3F6"/>
                    </a:solidFill>
                  </a:tcPr>
                </a:tc>
                <a:tc>
                  <a:txBody>
                    <a:bodyPr/>
                    <a:lstStyle/>
                    <a:p>
                      <a:pPr marL="137160" marR="0" lvl="0" indent="-137160">
                        <a:spcBef>
                          <a:spcPts val="0"/>
                        </a:spcBef>
                        <a:spcAft>
                          <a:spcPts val="600"/>
                        </a:spcAft>
                        <a:buClr>
                          <a:srgbClr val="01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Cost One</a:t>
                      </a:r>
                      <a:endParaRPr lang="en-US" sz="1200" b="0" dirty="0">
                        <a:effectLst/>
                        <a:latin typeface="Century Gothic" panose="020B050202020202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5943600" algn="r"/>
                        </a:tabLst>
                      </a:pPr>
                      <a:endParaRPr lang="en-US" sz="1600" b="0" dirty="0">
                        <a:solidFill>
                          <a:srgbClr val="00808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BF6F6"/>
                    </a:solidFill>
                  </a:tcPr>
                </a:tc>
                <a:tc>
                  <a:txBody>
                    <a:bodyPr/>
                    <a:lstStyle/>
                    <a:p>
                      <a:pPr marL="0" marR="0" algn="ctr">
                        <a:spcBef>
                          <a:spcPts val="0"/>
                        </a:spcBef>
                        <a:spcAft>
                          <a:spcPts val="0"/>
                        </a:spcAft>
                        <a:tabLst>
                          <a:tab pos="5943600" algn="r"/>
                        </a:tabLst>
                      </a:pPr>
                      <a:endParaRPr lang="en-US" sz="160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algn="ctr">
                        <a:spcBef>
                          <a:spcPts val="0"/>
                        </a:spcBef>
                        <a:spcAft>
                          <a:spcPts val="0"/>
                        </a:spcAft>
                        <a:tabLst>
                          <a:tab pos="5943600" algn="r"/>
                        </a:tabLst>
                      </a:pPr>
                      <a:endParaRPr lang="en-US" sz="160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extLst>
                  <a:ext uri="{0D108BD9-81ED-4DB2-BD59-A6C34878D82A}">
                    <a16:rowId xmlns:a16="http://schemas.microsoft.com/office/drawing/2014/main" val="3588311535"/>
                  </a:ext>
                </a:extLst>
              </a:tr>
            </a:tbl>
          </a:graphicData>
        </a:graphic>
      </p:graphicFrame>
      <p:sp>
        <p:nvSpPr>
          <p:cNvPr id="4" name="Rectangle 3">
            <a:extLst>
              <a:ext uri="{FF2B5EF4-FFF2-40B4-BE49-F238E27FC236}">
                <a16:creationId xmlns:a16="http://schemas.microsoft.com/office/drawing/2014/main" id="{FB09B848-3C56-E5BE-757E-6F3573EC9AE3}"/>
              </a:ext>
            </a:extLst>
          </p:cNvPr>
          <p:cNvSpPr/>
          <p:nvPr/>
        </p:nvSpPr>
        <p:spPr>
          <a:xfrm>
            <a:off x="300508" y="1648624"/>
            <a:ext cx="4389120" cy="2286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1500" kern="100" spc="300" dirty="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COST–BENEFIT ANALYSIS CHART</a:t>
            </a:r>
            <a:endParaRPr lang="en-US" sz="15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grpSp>
        <p:nvGrpSpPr>
          <p:cNvPr id="12" name="Group 11">
            <a:extLst>
              <a:ext uri="{FF2B5EF4-FFF2-40B4-BE49-F238E27FC236}">
                <a16:creationId xmlns:a16="http://schemas.microsoft.com/office/drawing/2014/main" id="{920896C8-FE93-FBE4-B97F-021CC0854D26}"/>
              </a:ext>
            </a:extLst>
          </p:cNvPr>
          <p:cNvGrpSpPr/>
          <p:nvPr/>
        </p:nvGrpSpPr>
        <p:grpSpPr>
          <a:xfrm>
            <a:off x="11196084" y="833270"/>
            <a:ext cx="794536" cy="991306"/>
            <a:chOff x="10514795" y="1095400"/>
            <a:chExt cx="1302830" cy="991306"/>
          </a:xfrm>
        </p:grpSpPr>
        <p:sp>
          <p:nvSpPr>
            <p:cNvPr id="10" name="TextBox 9">
              <a:extLst>
                <a:ext uri="{FF2B5EF4-FFF2-40B4-BE49-F238E27FC236}">
                  <a16:creationId xmlns:a16="http://schemas.microsoft.com/office/drawing/2014/main" id="{BCDF337F-7F92-9347-1052-9F0A4A40817D}"/>
                </a:ext>
              </a:extLst>
            </p:cNvPr>
            <p:cNvSpPr txBox="1"/>
            <p:nvPr/>
          </p:nvSpPr>
          <p:spPr>
            <a:xfrm>
              <a:off x="10514795" y="1509625"/>
              <a:ext cx="1302830" cy="577081"/>
            </a:xfrm>
            <a:prstGeom prst="rect">
              <a:avLst/>
            </a:prstGeom>
            <a:solidFill>
              <a:srgbClr val="E2E2E2"/>
            </a:solidFill>
          </p:spPr>
          <p:txBody>
            <a:bodyPr wrap="square" anchor="ctr" anchorCtr="0">
              <a:spAutoFit/>
            </a:bodyPr>
            <a:lstStyle/>
            <a:p>
              <a:pPr marL="0" marR="0" algn="ctr">
                <a:spcBef>
                  <a:spcPts val="0"/>
                </a:spcBef>
                <a:spcAft>
                  <a:spcPts val="0"/>
                </a:spcAft>
                <a:tabLst>
                  <a:tab pos="5943600" algn="r"/>
                </a:tabLst>
              </a:pPr>
              <a:r>
                <a:rPr lang="en-US" sz="1050" b="0" dirty="0">
                  <a:solidFill>
                    <a:schemeClr val="accent3">
                      <a:lumMod val="50000"/>
                    </a:schemeClr>
                  </a:solidFill>
                  <a:effectLst/>
                  <a:latin typeface="Century Gothic" panose="020B0502020202020204" pitchFamily="34" charset="0"/>
                </a:rPr>
                <a:t>3 – HIGH</a:t>
              </a:r>
            </a:p>
            <a:p>
              <a:pPr marL="0" marR="0" algn="ctr">
                <a:spcBef>
                  <a:spcPts val="0"/>
                </a:spcBef>
                <a:spcAft>
                  <a:spcPts val="0"/>
                </a:spcAft>
                <a:tabLst>
                  <a:tab pos="5943600" algn="r"/>
                </a:tabLst>
              </a:pPr>
              <a:r>
                <a:rPr lang="en-US" sz="1050" dirty="0">
                  <a:solidFill>
                    <a:schemeClr val="accent3">
                      <a:lumMod val="50000"/>
                    </a:schemeClr>
                  </a:solidFill>
                  <a:latin typeface="Century Gothic" panose="020B0502020202020204" pitchFamily="34" charset="0"/>
                </a:rPr>
                <a:t>2 – MED</a:t>
              </a:r>
            </a:p>
            <a:p>
              <a:pPr marL="0" marR="0" algn="ctr">
                <a:spcBef>
                  <a:spcPts val="0"/>
                </a:spcBef>
                <a:spcAft>
                  <a:spcPts val="0"/>
                </a:spcAft>
                <a:tabLst>
                  <a:tab pos="5943600" algn="r"/>
                </a:tabLst>
              </a:pPr>
              <a:r>
                <a:rPr lang="en-US" sz="1050" b="0" dirty="0">
                  <a:solidFill>
                    <a:schemeClr val="accent3">
                      <a:lumMod val="50000"/>
                    </a:schemeClr>
                  </a:solidFill>
                  <a:effectLst/>
                  <a:latin typeface="Century Gothic" panose="020B0502020202020204" pitchFamily="34" charset="0"/>
                </a:rPr>
                <a:t>1 – LOW</a:t>
              </a:r>
            </a:p>
          </p:txBody>
        </p:sp>
        <p:sp>
          <p:nvSpPr>
            <p:cNvPr id="11" name="TextBox 10">
              <a:extLst>
                <a:ext uri="{FF2B5EF4-FFF2-40B4-BE49-F238E27FC236}">
                  <a16:creationId xmlns:a16="http://schemas.microsoft.com/office/drawing/2014/main" id="{43A7F856-28C3-0B7B-8EED-9D1EC8086DD8}"/>
                </a:ext>
              </a:extLst>
            </p:cNvPr>
            <p:cNvSpPr txBox="1"/>
            <p:nvPr/>
          </p:nvSpPr>
          <p:spPr>
            <a:xfrm>
              <a:off x="10514795" y="1095400"/>
              <a:ext cx="1302830" cy="411480"/>
            </a:xfrm>
            <a:prstGeom prst="rect">
              <a:avLst/>
            </a:prstGeom>
            <a:solidFill>
              <a:schemeClr val="accent3">
                <a:lumMod val="75000"/>
              </a:schemeClr>
            </a:solidFill>
          </p:spPr>
          <p:txBody>
            <a:bodyPr wrap="square">
              <a:spAutoFit/>
            </a:bodyPr>
            <a:lstStyle/>
            <a:p>
              <a:pPr marL="0" marR="0" algn="ctr">
                <a:spcBef>
                  <a:spcPts val="0"/>
                </a:spcBef>
                <a:spcAft>
                  <a:spcPts val="0"/>
                </a:spcAft>
                <a:tabLst>
                  <a:tab pos="5943600" algn="r"/>
                </a:tabLst>
              </a:pPr>
              <a:r>
                <a:rPr lang="en-US" sz="1050" dirty="0">
                  <a:solidFill>
                    <a:schemeClr val="accent3">
                      <a:lumMod val="20000"/>
                      <a:lumOff val="80000"/>
                    </a:schemeClr>
                  </a:solidFill>
                  <a:effectLst/>
                  <a:latin typeface="Century Gothic" panose="020B0502020202020204" pitchFamily="34" charset="0"/>
                </a:rPr>
                <a:t>IMPACT SCORES</a:t>
              </a:r>
              <a:endParaRPr lang="en-US" sz="1050" b="0" dirty="0">
                <a:solidFill>
                  <a:schemeClr val="accent3">
                    <a:lumMod val="20000"/>
                    <a:lumOff val="80000"/>
                  </a:schemeClr>
                </a:solidFill>
                <a:effectLst/>
                <a:latin typeface="Century Gothic" panose="020B0502020202020204" pitchFamily="34" charset="0"/>
              </a:endParaRPr>
            </a:p>
          </p:txBody>
        </p:sp>
      </p:grpSp>
    </p:spTree>
    <p:extLst>
      <p:ext uri="{BB962C8B-B14F-4D97-AF65-F5344CB8AC3E}">
        <p14:creationId xmlns:p14="http://schemas.microsoft.com/office/powerpoint/2010/main" val="3329265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48000">
              <a:schemeClr val="accent1">
                <a:lumMod val="5000"/>
                <a:lumOff val="95000"/>
              </a:schemeClr>
            </a:gs>
            <a:gs pos="100000">
              <a:schemeClr val="accent3">
                <a:lumMod val="20000"/>
                <a:lumOff val="80000"/>
              </a:schemeClr>
            </a:gs>
          </a:gsLst>
          <a:lin ang="18900000" scaled="1"/>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E471D06-BC91-4894-5708-7C07BB22D58C}"/>
              </a:ext>
            </a:extLst>
          </p:cNvPr>
          <p:cNvSpPr/>
          <p:nvPr/>
        </p:nvSpPr>
        <p:spPr>
          <a:xfrm>
            <a:off x="8303740" y="0"/>
            <a:ext cx="3891367" cy="731520"/>
          </a:xfrm>
          <a:prstGeom prst="rect">
            <a:avLst/>
          </a:prstGeom>
          <a:solidFill>
            <a:srgbClr val="01808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r>
              <a:rPr lang="en-US" sz="2400" kern="1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COST-BENEFIT ANALYSIS</a:t>
            </a:r>
            <a:endParaRPr lang="en-US" sz="24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6FDB59CB-2A88-326F-B50C-13DD5449741C}"/>
              </a:ext>
            </a:extLst>
          </p:cNvPr>
          <p:cNvSpPr/>
          <p:nvPr/>
        </p:nvSpPr>
        <p:spPr>
          <a:xfrm>
            <a:off x="300510" y="1074016"/>
            <a:ext cx="8003230" cy="468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dirty="0">
                <a:solidFill>
                  <a:schemeClr val="tx1">
                    <a:lumMod val="75000"/>
                    <a:lumOff val="2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Transition brick-and-mortar business to online </a:t>
            </a:r>
            <a:endParaRPr lang="en-US" dirty="0">
              <a:solidFill>
                <a:schemeClr val="tx1">
                  <a:lumMod val="75000"/>
                  <a:lumOff val="25000"/>
                </a:schemeClr>
              </a:solidFill>
              <a:latin typeface="Century Gothic" panose="020B0502020202020204" pitchFamily="34" charset="0"/>
            </a:endParaRPr>
          </a:p>
        </p:txBody>
      </p:sp>
      <p:sp>
        <p:nvSpPr>
          <p:cNvPr id="5" name="Rectangle 4">
            <a:extLst>
              <a:ext uri="{FF2B5EF4-FFF2-40B4-BE49-F238E27FC236}">
                <a16:creationId xmlns:a16="http://schemas.microsoft.com/office/drawing/2014/main" id="{3E3C2C58-2014-1BD3-9E5A-1F38662690B2}"/>
              </a:ext>
            </a:extLst>
          </p:cNvPr>
          <p:cNvSpPr/>
          <p:nvPr/>
        </p:nvSpPr>
        <p:spPr>
          <a:xfrm>
            <a:off x="300508" y="827863"/>
            <a:ext cx="3665701" cy="32004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1500" kern="100" spc="300" dirty="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PROJECT GOAL</a:t>
            </a:r>
            <a:endParaRPr lang="en-US" sz="15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CCB94B9D-E67D-8C50-5ACC-7E8AB89C3A87}"/>
              </a:ext>
            </a:extLst>
          </p:cNvPr>
          <p:cNvSpPr/>
          <p:nvPr/>
        </p:nvSpPr>
        <p:spPr>
          <a:xfrm>
            <a:off x="0" y="0"/>
            <a:ext cx="8303740" cy="731520"/>
          </a:xfrm>
          <a:prstGeom prst="rect">
            <a:avLst/>
          </a:prstGeom>
          <a:solidFill>
            <a:srgbClr val="D7EAEE"/>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91440" rIns="182880" rtlCol="0" anchor="ctr" anchorCtr="0"/>
          <a:lstStyle/>
          <a:p>
            <a:r>
              <a:rPr lang="en-US" sz="2800" kern="100" dirty="0">
                <a:solidFill>
                  <a:srgbClr val="005555"/>
                </a:solidFill>
                <a:latin typeface="Century Gothic" panose="020B0502020202020204" pitchFamily="34" charset="0"/>
                <a:ea typeface="Calibri" panose="020F0502020204030204" pitchFamily="34" charset="0"/>
                <a:cs typeface="Times New Roman" panose="02020603050405020304" pitchFamily="18" charset="0"/>
              </a:rPr>
              <a:t>EXAMPLE: </a:t>
            </a:r>
            <a:r>
              <a:rPr lang="en-US" sz="3200" kern="100" dirty="0">
                <a:solidFill>
                  <a:srgbClr val="007070"/>
                </a:solidFill>
                <a:latin typeface="Century Gothic" panose="020B0502020202020204" pitchFamily="34" charset="0"/>
                <a:ea typeface="Calibri" panose="020F0502020204030204" pitchFamily="34" charset="0"/>
                <a:cs typeface="Times New Roman" panose="02020603050405020304" pitchFamily="18" charset="0"/>
              </a:rPr>
              <a:t>Online Sales Initiative </a:t>
            </a:r>
            <a:endParaRPr lang="en-US" sz="3200" kern="100" dirty="0">
              <a:solidFill>
                <a:srgbClr val="00707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87EC1A6F-C6E9-0954-BC63-FC5DEA799EC6}"/>
              </a:ext>
            </a:extLst>
          </p:cNvPr>
          <p:cNvGraphicFramePr>
            <a:graphicFrameLocks noGrp="1"/>
          </p:cNvGraphicFramePr>
          <p:nvPr>
            <p:extLst>
              <p:ext uri="{D42A27DB-BD31-4B8C-83A1-F6EECF244321}">
                <p14:modId xmlns:p14="http://schemas.microsoft.com/office/powerpoint/2010/main" val="3993243679"/>
              </p:ext>
            </p:extLst>
          </p:nvPr>
        </p:nvGraphicFramePr>
        <p:xfrm>
          <a:off x="300508" y="1930838"/>
          <a:ext cx="11690112" cy="4568816"/>
        </p:xfrm>
        <a:graphic>
          <a:graphicData uri="http://schemas.openxmlformats.org/drawingml/2006/table">
            <a:tbl>
              <a:tblPr firstRow="1" firstCol="1" bandRow="1">
                <a:effectLst>
                  <a:outerShdw blurRad="50800" dist="38100" dir="2700000" algn="tl" rotWithShape="0">
                    <a:prstClr val="black">
                      <a:alpha val="40000"/>
                    </a:prstClr>
                  </a:outerShdw>
                </a:effectLst>
                <a:tableStyleId>{5C22544A-7EE6-4342-B048-85BDC9FD1C3A}</a:tableStyleId>
              </a:tblPr>
              <a:tblGrid>
                <a:gridCol w="1889891">
                  <a:extLst>
                    <a:ext uri="{9D8B030D-6E8A-4147-A177-3AD203B41FA5}">
                      <a16:colId xmlns:a16="http://schemas.microsoft.com/office/drawing/2014/main" val="26445469"/>
                    </a:ext>
                  </a:extLst>
                </a:gridCol>
                <a:gridCol w="3398982">
                  <a:extLst>
                    <a:ext uri="{9D8B030D-6E8A-4147-A177-3AD203B41FA5}">
                      <a16:colId xmlns:a16="http://schemas.microsoft.com/office/drawing/2014/main" val="2450339729"/>
                    </a:ext>
                  </a:extLst>
                </a:gridCol>
                <a:gridCol w="727059">
                  <a:extLst>
                    <a:ext uri="{9D8B030D-6E8A-4147-A177-3AD203B41FA5}">
                      <a16:colId xmlns:a16="http://schemas.microsoft.com/office/drawing/2014/main" val="4204224192"/>
                    </a:ext>
                  </a:extLst>
                </a:gridCol>
                <a:gridCol w="3175430">
                  <a:extLst>
                    <a:ext uri="{9D8B030D-6E8A-4147-A177-3AD203B41FA5}">
                      <a16:colId xmlns:a16="http://schemas.microsoft.com/office/drawing/2014/main" val="4248448450"/>
                    </a:ext>
                  </a:extLst>
                </a:gridCol>
                <a:gridCol w="735495">
                  <a:extLst>
                    <a:ext uri="{9D8B030D-6E8A-4147-A177-3AD203B41FA5}">
                      <a16:colId xmlns:a16="http://schemas.microsoft.com/office/drawing/2014/main" val="4091186402"/>
                    </a:ext>
                  </a:extLst>
                </a:gridCol>
                <a:gridCol w="974035">
                  <a:extLst>
                    <a:ext uri="{9D8B030D-6E8A-4147-A177-3AD203B41FA5}">
                      <a16:colId xmlns:a16="http://schemas.microsoft.com/office/drawing/2014/main" val="2710213859"/>
                    </a:ext>
                  </a:extLst>
                </a:gridCol>
                <a:gridCol w="789220">
                  <a:extLst>
                    <a:ext uri="{9D8B030D-6E8A-4147-A177-3AD203B41FA5}">
                      <a16:colId xmlns:a16="http://schemas.microsoft.com/office/drawing/2014/main" val="2981390096"/>
                    </a:ext>
                  </a:extLst>
                </a:gridCol>
              </a:tblGrid>
              <a:tr h="516517">
                <a:tc>
                  <a:txBody>
                    <a:bodyPr/>
                    <a:lstStyle/>
                    <a:p>
                      <a:pPr marL="0" marR="0" algn="l">
                        <a:spcBef>
                          <a:spcPts val="0"/>
                        </a:spcBef>
                        <a:spcAft>
                          <a:spcPts val="0"/>
                        </a:spcAft>
                        <a:tabLst>
                          <a:tab pos="5943600" algn="r"/>
                        </a:tabLst>
                      </a:pPr>
                      <a:r>
                        <a:rPr lang="en-US" sz="1100" b="0" dirty="0">
                          <a:solidFill>
                            <a:schemeClr val="accent3">
                              <a:lumMod val="50000"/>
                            </a:schemeClr>
                          </a:solidFill>
                          <a:effectLst/>
                          <a:latin typeface="Century Gothic" panose="020B0502020202020204" pitchFamily="34" charset="0"/>
                        </a:rPr>
                        <a:t>PROPOSED ACTION / ALTERNATIVE</a:t>
                      </a:r>
                      <a:endParaRPr lang="en-US" sz="140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3">
                        <a:lumMod val="40000"/>
                        <a:lumOff val="60000"/>
                      </a:schemeClr>
                    </a:solidFill>
                  </a:tcPr>
                </a:tc>
                <a:tc>
                  <a:txBody>
                    <a:bodyPr/>
                    <a:lstStyle/>
                    <a:p>
                      <a:pPr marL="0" marR="0" algn="l">
                        <a:spcBef>
                          <a:spcPts val="0"/>
                        </a:spcBef>
                        <a:spcAft>
                          <a:spcPts val="0"/>
                        </a:spcAft>
                        <a:tabLst>
                          <a:tab pos="5943600" algn="r"/>
                        </a:tabLst>
                      </a:pPr>
                      <a:r>
                        <a:rPr lang="en-US" sz="1100" b="0" dirty="0">
                          <a:solidFill>
                            <a:srgbClr val="3A748C"/>
                          </a:solidFill>
                          <a:effectLst/>
                          <a:latin typeface="Century Gothic" panose="020B0502020202020204" pitchFamily="34" charset="0"/>
                        </a:rPr>
                        <a:t>BENEFITS</a:t>
                      </a:r>
                      <a:endParaRPr lang="en-US" sz="1400" b="0" dirty="0">
                        <a:solidFill>
                          <a:srgbClr val="3A748C"/>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CFE6EE"/>
                    </a:solidFill>
                  </a:tcPr>
                </a:tc>
                <a:tc>
                  <a:txBody>
                    <a:bodyPr/>
                    <a:lstStyle/>
                    <a:p>
                      <a:pPr marL="0" marR="0" algn="ctr">
                        <a:spcBef>
                          <a:spcPts val="0"/>
                        </a:spcBef>
                        <a:spcAft>
                          <a:spcPts val="0"/>
                        </a:spcAft>
                        <a:tabLst>
                          <a:tab pos="5943600" algn="r"/>
                        </a:tabLst>
                      </a:pPr>
                      <a:r>
                        <a:rPr lang="en-US" sz="1100" b="0" dirty="0">
                          <a:solidFill>
                            <a:srgbClr val="3A748C"/>
                          </a:solidFill>
                          <a:effectLst/>
                          <a:latin typeface="Century Gothic" panose="020B0502020202020204" pitchFamily="34" charset="0"/>
                        </a:rPr>
                        <a:t>BENEFITS IMPACT </a:t>
                      </a:r>
                      <a:endParaRPr lang="en-US" sz="1400" b="0" dirty="0">
                        <a:solidFill>
                          <a:srgbClr val="3A748C"/>
                        </a:solidFill>
                        <a:effectLst/>
                        <a:latin typeface="Century Gothic" panose="020B0502020202020204" pitchFamily="34" charset="0"/>
                      </a:endParaRPr>
                    </a:p>
                  </a:txBody>
                  <a:tcPr marL="0" marR="0"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CFE6EE"/>
                    </a:solidFill>
                  </a:tcPr>
                </a:tc>
                <a:tc>
                  <a:txBody>
                    <a:bodyPr/>
                    <a:lstStyle/>
                    <a:p>
                      <a:pPr marL="0" marR="0" algn="l">
                        <a:spcBef>
                          <a:spcPts val="0"/>
                        </a:spcBef>
                        <a:spcAft>
                          <a:spcPts val="0"/>
                        </a:spcAft>
                        <a:tabLst>
                          <a:tab pos="5943600" algn="r"/>
                        </a:tabLst>
                      </a:pPr>
                      <a:r>
                        <a:rPr lang="en-US" sz="1100" b="0" dirty="0">
                          <a:solidFill>
                            <a:srgbClr val="008080"/>
                          </a:solidFill>
                          <a:effectLst/>
                          <a:latin typeface="Century Gothic" panose="020B0502020202020204" pitchFamily="34" charset="0"/>
                        </a:rPr>
                        <a:t>COSTS</a:t>
                      </a:r>
                      <a:endParaRPr lang="en-US" sz="1100" b="0" dirty="0">
                        <a:solidFill>
                          <a:srgbClr val="00808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DAE7E6"/>
                    </a:solidFill>
                  </a:tcPr>
                </a:tc>
                <a:tc>
                  <a:txBody>
                    <a:bodyPr/>
                    <a:lstStyle/>
                    <a:p>
                      <a:pPr marL="0" marR="0" algn="ctr">
                        <a:spcBef>
                          <a:spcPts val="0"/>
                        </a:spcBef>
                        <a:spcAft>
                          <a:spcPts val="0"/>
                        </a:spcAft>
                        <a:tabLst>
                          <a:tab pos="5943600" algn="r"/>
                        </a:tabLst>
                      </a:pPr>
                      <a:r>
                        <a:rPr lang="en-US" sz="1100" b="0" dirty="0">
                          <a:solidFill>
                            <a:srgbClr val="008080"/>
                          </a:solidFill>
                          <a:effectLst/>
                          <a:latin typeface="Century Gothic" panose="020B0502020202020204" pitchFamily="34" charset="0"/>
                        </a:rPr>
                        <a:t>COSTS IMPACT </a:t>
                      </a:r>
                      <a:endParaRPr lang="en-US" sz="1400" b="0" dirty="0">
                        <a:solidFill>
                          <a:srgbClr val="008080"/>
                        </a:solidFill>
                        <a:effectLst/>
                        <a:latin typeface="Century Gothic" panose="020B0502020202020204" pitchFamily="34" charset="0"/>
                      </a:endParaRPr>
                    </a:p>
                  </a:txBody>
                  <a:tcPr marL="0" marR="0"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DAE7E6"/>
                    </a:solidFill>
                  </a:tcPr>
                </a:tc>
                <a:tc>
                  <a:txBody>
                    <a:bodyPr/>
                    <a:lstStyle/>
                    <a:p>
                      <a:pPr marL="0" marR="0" algn="ctr">
                        <a:spcBef>
                          <a:spcPts val="0"/>
                        </a:spcBef>
                        <a:spcAft>
                          <a:spcPts val="0"/>
                        </a:spcAft>
                        <a:tabLst>
                          <a:tab pos="5943600" algn="r"/>
                        </a:tabLst>
                      </a:pPr>
                      <a:r>
                        <a:rPr lang="en-US" sz="1100" b="0" dirty="0">
                          <a:solidFill>
                            <a:schemeClr val="accent3">
                              <a:lumMod val="50000"/>
                            </a:schemeClr>
                          </a:solidFill>
                          <a:effectLst/>
                          <a:latin typeface="Century Gothic" panose="020B0502020202020204" pitchFamily="34" charset="0"/>
                        </a:rPr>
                        <a:t>RATIO</a:t>
                      </a:r>
                      <a:endParaRPr lang="en-US" sz="1050" b="0" dirty="0">
                        <a:solidFill>
                          <a:schemeClr val="accent3">
                            <a:lumMod val="50000"/>
                          </a:schemeClr>
                        </a:solidFill>
                        <a:effectLst/>
                        <a:latin typeface="Century Gothic" panose="020B0502020202020204" pitchFamily="34" charset="0"/>
                      </a:endParaRPr>
                    </a:p>
                    <a:p>
                      <a:pPr marL="0" marR="0" algn="ctr">
                        <a:lnSpc>
                          <a:spcPct val="150000"/>
                        </a:lnSpc>
                        <a:spcBef>
                          <a:spcPts val="0"/>
                        </a:spcBef>
                        <a:spcAft>
                          <a:spcPts val="0"/>
                        </a:spcAft>
                        <a:tabLst>
                          <a:tab pos="5943600" algn="r"/>
                        </a:tabLst>
                      </a:pPr>
                      <a:r>
                        <a:rPr lang="en-US" sz="800" b="0" dirty="0">
                          <a:solidFill>
                            <a:schemeClr val="accent3">
                              <a:lumMod val="50000"/>
                            </a:schemeClr>
                          </a:solidFill>
                          <a:effectLst/>
                          <a:latin typeface="Century Gothic" panose="020B0502020202020204" pitchFamily="34" charset="0"/>
                        </a:rPr>
                        <a:t>BENEFITS : COSTS</a:t>
                      </a:r>
                      <a:endParaRPr lang="en-US" sz="105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0" marR="0"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3">
                        <a:lumMod val="40000"/>
                        <a:lumOff val="60000"/>
                      </a:schemeClr>
                    </a:solidFill>
                  </a:tcPr>
                </a:tc>
                <a:tc>
                  <a:txBody>
                    <a:bodyPr/>
                    <a:lstStyle/>
                    <a:p>
                      <a:pPr marL="0" marR="0" algn="ctr">
                        <a:spcBef>
                          <a:spcPts val="0"/>
                        </a:spcBef>
                        <a:spcAft>
                          <a:spcPts val="0"/>
                        </a:spcAft>
                        <a:tabLst>
                          <a:tab pos="5943600" algn="r"/>
                        </a:tabLst>
                      </a:pPr>
                      <a:r>
                        <a:rPr lang="en-US" sz="1100" b="0" dirty="0">
                          <a:solidFill>
                            <a:schemeClr val="accent3">
                              <a:lumMod val="50000"/>
                            </a:schemeClr>
                          </a:solidFill>
                          <a:effectLst/>
                          <a:latin typeface="Century Gothic" panose="020B0502020202020204" pitchFamily="34" charset="0"/>
                        </a:rPr>
                        <a:t>RANKING</a:t>
                      </a:r>
                      <a:endParaRPr lang="en-US" sz="105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0" marR="0"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3159611898"/>
                  </a:ext>
                </a:extLst>
              </a:tr>
              <a:tr h="1432667">
                <a:tc>
                  <a:txBody>
                    <a:bodyPr/>
                    <a:lstStyle/>
                    <a:p>
                      <a:pPr marL="0" marR="0">
                        <a:spcBef>
                          <a:spcPts val="0"/>
                        </a:spcBef>
                        <a:spcAft>
                          <a:spcPts val="0"/>
                        </a:spcAft>
                        <a:tabLst>
                          <a:tab pos="5943600" algn="r"/>
                        </a:tabLst>
                      </a:pPr>
                      <a:r>
                        <a:rPr lang="en-US" sz="1200" b="0" dirty="0">
                          <a:solidFill>
                            <a:schemeClr val="tx1"/>
                          </a:solidFill>
                          <a:effectLst/>
                          <a:latin typeface="Century Gothic" panose="020B0502020202020204" pitchFamily="34" charset="0"/>
                        </a:rPr>
                        <a:t>Sustain the physical location and create an online presence where customers can purchase product.</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137160" marR="0" lvl="0" indent="-137160">
                        <a:spcBef>
                          <a:spcPts val="0"/>
                        </a:spcBef>
                        <a:spcAft>
                          <a:spcPts val="600"/>
                        </a:spcAft>
                        <a:buClr>
                          <a:srgbClr val="3A748C"/>
                        </a:buClr>
                        <a:buSzPct val="120000"/>
                        <a:buFont typeface="Arial" panose="020B0604020202020204" pitchFamily="34" charset="0"/>
                        <a:buChar char="•"/>
                        <a:tabLst/>
                      </a:pPr>
                      <a:r>
                        <a:rPr lang="en-US" sz="1200" b="0" dirty="0">
                          <a:effectLst/>
                          <a:latin typeface="Century Gothic" panose="020B0502020202020204" pitchFamily="34" charset="0"/>
                        </a:rPr>
                        <a:t>Expand the customer base </a:t>
                      </a:r>
                      <a:br>
                        <a:rPr lang="en-US" sz="1200" b="0" dirty="0">
                          <a:effectLst/>
                          <a:latin typeface="Century Gothic" panose="020B0502020202020204" pitchFamily="34" charset="0"/>
                        </a:rPr>
                      </a:br>
                      <a:r>
                        <a:rPr lang="en-US" sz="1200" b="0" dirty="0">
                          <a:effectLst/>
                          <a:latin typeface="Century Gothic" panose="020B0502020202020204" pitchFamily="34" charset="0"/>
                        </a:rPr>
                        <a:t>and increase sales </a:t>
                      </a:r>
                    </a:p>
                    <a:p>
                      <a:pPr marL="137160" marR="0" lvl="0" indent="-137160">
                        <a:spcBef>
                          <a:spcPts val="0"/>
                        </a:spcBef>
                        <a:spcAft>
                          <a:spcPts val="600"/>
                        </a:spcAft>
                        <a:buClr>
                          <a:srgbClr val="3A748C"/>
                        </a:buClr>
                        <a:buSzPct val="120000"/>
                        <a:buFont typeface="Arial" panose="020B0604020202020204" pitchFamily="34" charset="0"/>
                        <a:buChar char="•"/>
                        <a:tabLst/>
                      </a:pPr>
                      <a:r>
                        <a:rPr lang="en-US" sz="1200" b="0" dirty="0">
                          <a:effectLst/>
                          <a:latin typeface="Century Gothic" panose="020B0502020202020204" pitchFamily="34" charset="0"/>
                        </a:rPr>
                        <a:t>Maintain the personal shopping experience </a:t>
                      </a:r>
                    </a:p>
                    <a:p>
                      <a:pPr marL="137160" marR="0" lvl="0" indent="-137160">
                        <a:spcBef>
                          <a:spcPts val="0"/>
                        </a:spcBef>
                        <a:spcAft>
                          <a:spcPts val="600"/>
                        </a:spcAft>
                        <a:buClr>
                          <a:srgbClr val="3A748C"/>
                        </a:buClr>
                        <a:buSzPct val="120000"/>
                        <a:buFont typeface="Arial" panose="020B0604020202020204" pitchFamily="34" charset="0"/>
                        <a:buChar char="•"/>
                        <a:tabLst/>
                      </a:pPr>
                      <a:r>
                        <a:rPr lang="en-US" sz="1200" b="0" dirty="0">
                          <a:effectLst/>
                          <a:latin typeface="Century Gothic" panose="020B0502020202020204" pitchFamily="34" charset="0"/>
                        </a:rPr>
                        <a:t>Improve credibility and brand awareness </a:t>
                      </a:r>
                      <a:endParaRPr lang="en-US" sz="12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5943600" algn="r"/>
                        </a:tabLst>
                      </a:pPr>
                      <a:r>
                        <a:rPr lang="en-US" sz="1600" b="0" dirty="0">
                          <a:solidFill>
                            <a:srgbClr val="3A748C"/>
                          </a:solidFill>
                          <a:effectLst/>
                          <a:latin typeface="Century Gothic" panose="020B0502020202020204" pitchFamily="34" charset="0"/>
                        </a:rPr>
                        <a:t>2</a:t>
                      </a:r>
                      <a:endParaRPr lang="en-US" sz="1600" b="0" dirty="0">
                        <a:solidFill>
                          <a:srgbClr val="3A748C"/>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BF3F6"/>
                    </a:solidFill>
                  </a:tcPr>
                </a:tc>
                <a:tc>
                  <a:txBody>
                    <a:bodyPr/>
                    <a:lstStyle/>
                    <a:p>
                      <a:pPr marL="137160" marR="0" lvl="0" indent="-137160">
                        <a:spcBef>
                          <a:spcPts val="0"/>
                        </a:spcBef>
                        <a:spcAft>
                          <a:spcPts val="600"/>
                        </a:spcAft>
                        <a:buClr>
                          <a:srgbClr val="00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Increase the amount of supplies</a:t>
                      </a:r>
                    </a:p>
                    <a:p>
                      <a:pPr marL="137160" marR="0" lvl="0" indent="-137160">
                        <a:spcBef>
                          <a:spcPts val="0"/>
                        </a:spcBef>
                        <a:spcAft>
                          <a:spcPts val="600"/>
                        </a:spcAft>
                        <a:buClr>
                          <a:srgbClr val="00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Increase the number of employees </a:t>
                      </a:r>
                    </a:p>
                    <a:p>
                      <a:pPr marL="137160" marR="0" lvl="0" indent="-137160">
                        <a:spcBef>
                          <a:spcPts val="0"/>
                        </a:spcBef>
                        <a:spcAft>
                          <a:spcPts val="600"/>
                        </a:spcAft>
                        <a:buClr>
                          <a:srgbClr val="00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Purchase and maintain software</a:t>
                      </a:r>
                    </a:p>
                    <a:p>
                      <a:pPr marL="137160" marR="0" lvl="0" indent="-137160">
                        <a:spcBef>
                          <a:spcPts val="0"/>
                        </a:spcBef>
                        <a:spcAft>
                          <a:spcPts val="600"/>
                        </a:spcAft>
                        <a:buClr>
                          <a:srgbClr val="00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Design the website</a:t>
                      </a:r>
                    </a:p>
                    <a:p>
                      <a:pPr marL="137160" marR="0" lvl="0" indent="-137160">
                        <a:spcBef>
                          <a:spcPts val="0"/>
                        </a:spcBef>
                        <a:spcAft>
                          <a:spcPts val="600"/>
                        </a:spcAft>
                        <a:buClr>
                          <a:srgbClr val="00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Distribute the product  </a:t>
                      </a:r>
                      <a:endParaRPr lang="en-US" sz="12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5943600" algn="r"/>
                        </a:tabLst>
                      </a:pPr>
                      <a:r>
                        <a:rPr lang="en-US" sz="1600" b="0" dirty="0">
                          <a:solidFill>
                            <a:srgbClr val="008080"/>
                          </a:solidFill>
                          <a:effectLst/>
                          <a:latin typeface="Century Gothic" panose="020B0502020202020204" pitchFamily="34" charset="0"/>
                        </a:rPr>
                        <a:t>3</a:t>
                      </a:r>
                      <a:endParaRPr lang="en-US" sz="1600" b="0" dirty="0">
                        <a:solidFill>
                          <a:srgbClr val="00808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BF6F6"/>
                    </a:solidFill>
                  </a:tcPr>
                </a:tc>
                <a:tc>
                  <a:txBody>
                    <a:bodyPr/>
                    <a:lstStyle/>
                    <a:p>
                      <a:pPr marL="0" marR="0" algn="ctr">
                        <a:spcBef>
                          <a:spcPts val="0"/>
                        </a:spcBef>
                        <a:spcAft>
                          <a:spcPts val="0"/>
                        </a:spcAft>
                        <a:tabLst>
                          <a:tab pos="5943600" algn="r"/>
                        </a:tabLst>
                      </a:pPr>
                      <a:r>
                        <a:rPr lang="en-US" sz="1600" b="0" dirty="0">
                          <a:solidFill>
                            <a:schemeClr val="accent3">
                              <a:lumMod val="50000"/>
                            </a:schemeClr>
                          </a:solidFill>
                          <a:effectLst/>
                          <a:latin typeface="Century Gothic" panose="020B0502020202020204" pitchFamily="34" charset="0"/>
                        </a:rPr>
                        <a:t>2:3</a:t>
                      </a:r>
                      <a:endParaRPr lang="en-US" sz="160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algn="ctr">
                        <a:spcBef>
                          <a:spcPts val="0"/>
                        </a:spcBef>
                        <a:spcAft>
                          <a:spcPts val="0"/>
                        </a:spcAft>
                        <a:tabLst>
                          <a:tab pos="5943600" algn="r"/>
                        </a:tabLst>
                      </a:pPr>
                      <a:r>
                        <a:rPr lang="en-US" sz="1600" b="0" dirty="0">
                          <a:solidFill>
                            <a:schemeClr val="accent3">
                              <a:lumMod val="50000"/>
                            </a:schemeClr>
                          </a:solidFill>
                          <a:effectLst/>
                          <a:latin typeface="Century Gothic" panose="020B0502020202020204" pitchFamily="34" charset="0"/>
                        </a:rPr>
                        <a:t>3</a:t>
                      </a:r>
                      <a:endParaRPr lang="en-US" sz="160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extLst>
                  <a:ext uri="{0D108BD9-81ED-4DB2-BD59-A6C34878D82A}">
                    <a16:rowId xmlns:a16="http://schemas.microsoft.com/office/drawing/2014/main" val="2724165074"/>
                  </a:ext>
                </a:extLst>
              </a:tr>
              <a:tr h="1155865">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Vacate the physical location completely and sell product exclusively online.</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137160" marR="0" lvl="0" indent="-137160">
                        <a:spcBef>
                          <a:spcPts val="0"/>
                        </a:spcBef>
                        <a:spcAft>
                          <a:spcPts val="600"/>
                        </a:spcAft>
                        <a:buClr>
                          <a:srgbClr val="3A748C"/>
                        </a:buClr>
                        <a:buSzPct val="120000"/>
                        <a:buFont typeface="Arial" panose="020B0604020202020204" pitchFamily="34" charset="0"/>
                        <a:buChar char="•"/>
                        <a:tabLst/>
                      </a:pPr>
                      <a:r>
                        <a:rPr lang="en-US" sz="1200" b="0" dirty="0">
                          <a:effectLst/>
                          <a:latin typeface="Century Gothic" panose="020B0502020202020204" pitchFamily="34" charset="0"/>
                        </a:rPr>
                        <a:t>Decrease the cost of employee salaries</a:t>
                      </a:r>
                    </a:p>
                    <a:p>
                      <a:pPr marL="137160" marR="0" lvl="0" indent="-137160">
                        <a:spcBef>
                          <a:spcPts val="0"/>
                        </a:spcBef>
                        <a:spcAft>
                          <a:spcPts val="600"/>
                        </a:spcAft>
                        <a:buClr>
                          <a:srgbClr val="3A748C"/>
                        </a:buClr>
                        <a:buSzPct val="120000"/>
                        <a:buFont typeface="Arial" panose="020B0604020202020204" pitchFamily="34" charset="0"/>
                        <a:buChar char="•"/>
                        <a:tabLst/>
                      </a:pPr>
                      <a:r>
                        <a:rPr lang="en-US" sz="1200" b="0" dirty="0">
                          <a:effectLst/>
                          <a:latin typeface="Century Gothic" panose="020B0502020202020204" pitchFamily="34" charset="0"/>
                        </a:rPr>
                        <a:t>Decrease the cost of office supplies</a:t>
                      </a:r>
                    </a:p>
                    <a:p>
                      <a:pPr marL="137160" marR="0" lvl="0" indent="-137160">
                        <a:spcBef>
                          <a:spcPts val="0"/>
                        </a:spcBef>
                        <a:spcAft>
                          <a:spcPts val="600"/>
                        </a:spcAft>
                        <a:buClr>
                          <a:srgbClr val="3A748C"/>
                        </a:buClr>
                        <a:buSzPct val="120000"/>
                        <a:buFont typeface="Arial" panose="020B0604020202020204" pitchFamily="34" charset="0"/>
                        <a:buChar char="•"/>
                        <a:tabLst/>
                      </a:pPr>
                      <a:r>
                        <a:rPr lang="en-US" sz="1200" b="0" dirty="0">
                          <a:effectLst/>
                          <a:latin typeface="Century Gothic" panose="020B0502020202020204" pitchFamily="34" charset="0"/>
                        </a:rPr>
                        <a:t>Eliminate the cost of rent and utilities  </a:t>
                      </a:r>
                      <a:endParaRPr lang="en-US" sz="12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5943600" algn="r"/>
                        </a:tabLst>
                      </a:pPr>
                      <a:r>
                        <a:rPr lang="en-US" sz="1600" b="0" dirty="0">
                          <a:solidFill>
                            <a:srgbClr val="3A748C"/>
                          </a:solidFill>
                          <a:effectLst/>
                          <a:latin typeface="Century Gothic" panose="020B0502020202020204" pitchFamily="34" charset="0"/>
                        </a:rPr>
                        <a:t>3</a:t>
                      </a:r>
                      <a:endParaRPr lang="en-US" sz="1600" b="0" dirty="0">
                        <a:solidFill>
                          <a:srgbClr val="3A748C"/>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BF3F6"/>
                    </a:solidFill>
                  </a:tcPr>
                </a:tc>
                <a:tc>
                  <a:txBody>
                    <a:bodyPr/>
                    <a:lstStyle/>
                    <a:p>
                      <a:pPr marL="137160" marR="0" lvl="0" indent="-137160">
                        <a:spcBef>
                          <a:spcPts val="0"/>
                        </a:spcBef>
                        <a:spcAft>
                          <a:spcPts val="600"/>
                        </a:spcAft>
                        <a:buClr>
                          <a:srgbClr val="00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Purchase and maintain software</a:t>
                      </a:r>
                    </a:p>
                    <a:p>
                      <a:pPr marL="137160" marR="0" lvl="0" indent="-137160">
                        <a:spcBef>
                          <a:spcPts val="0"/>
                        </a:spcBef>
                        <a:spcAft>
                          <a:spcPts val="600"/>
                        </a:spcAft>
                        <a:buClr>
                          <a:srgbClr val="00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Design the website</a:t>
                      </a:r>
                    </a:p>
                    <a:p>
                      <a:pPr marL="137160" marR="0" lvl="0" indent="-137160">
                        <a:spcBef>
                          <a:spcPts val="0"/>
                        </a:spcBef>
                        <a:spcAft>
                          <a:spcPts val="600"/>
                        </a:spcAft>
                        <a:buClr>
                          <a:srgbClr val="00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Package and ship supplies</a:t>
                      </a:r>
                    </a:p>
                    <a:p>
                      <a:pPr marL="137160" marR="0" lvl="0" indent="-137160">
                        <a:spcBef>
                          <a:spcPts val="0"/>
                        </a:spcBef>
                        <a:spcAft>
                          <a:spcPts val="600"/>
                        </a:spcAft>
                        <a:buClr>
                          <a:srgbClr val="00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Distribute the product </a:t>
                      </a:r>
                      <a:endParaRPr lang="en-US" sz="12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5943600" algn="r"/>
                        </a:tabLst>
                      </a:pPr>
                      <a:r>
                        <a:rPr lang="en-US" sz="1600" b="0" dirty="0">
                          <a:solidFill>
                            <a:srgbClr val="008080"/>
                          </a:solidFill>
                          <a:effectLst/>
                          <a:latin typeface="Century Gothic" panose="020B0502020202020204" pitchFamily="34" charset="0"/>
                        </a:rPr>
                        <a:t>2</a:t>
                      </a:r>
                      <a:endParaRPr lang="en-US" sz="1600" b="0" dirty="0">
                        <a:solidFill>
                          <a:srgbClr val="00808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BF6F6"/>
                    </a:solidFill>
                  </a:tcPr>
                </a:tc>
                <a:tc>
                  <a:txBody>
                    <a:bodyPr/>
                    <a:lstStyle/>
                    <a:p>
                      <a:pPr marL="0" marR="0" algn="ctr">
                        <a:spcBef>
                          <a:spcPts val="0"/>
                        </a:spcBef>
                        <a:spcAft>
                          <a:spcPts val="0"/>
                        </a:spcAft>
                        <a:tabLst>
                          <a:tab pos="5943600" algn="r"/>
                        </a:tabLst>
                      </a:pPr>
                      <a:r>
                        <a:rPr lang="en-US" sz="1600" b="0" dirty="0">
                          <a:solidFill>
                            <a:schemeClr val="accent3">
                              <a:lumMod val="50000"/>
                            </a:schemeClr>
                          </a:solidFill>
                          <a:effectLst/>
                          <a:latin typeface="Century Gothic" panose="020B0502020202020204" pitchFamily="34" charset="0"/>
                        </a:rPr>
                        <a:t>3:2</a:t>
                      </a:r>
                      <a:endParaRPr lang="en-US" sz="160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algn="ctr">
                        <a:spcBef>
                          <a:spcPts val="0"/>
                        </a:spcBef>
                        <a:spcAft>
                          <a:spcPts val="0"/>
                        </a:spcAft>
                        <a:tabLst>
                          <a:tab pos="5943600" algn="r"/>
                        </a:tabLst>
                      </a:pPr>
                      <a:r>
                        <a:rPr lang="en-US" sz="1600" b="0" dirty="0">
                          <a:solidFill>
                            <a:schemeClr val="accent3">
                              <a:lumMod val="50000"/>
                            </a:schemeClr>
                          </a:solidFill>
                          <a:effectLst/>
                          <a:latin typeface="Century Gothic" panose="020B0502020202020204" pitchFamily="34" charset="0"/>
                        </a:rPr>
                        <a:t>1</a:t>
                      </a:r>
                      <a:endParaRPr lang="en-US" sz="160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extLst>
                  <a:ext uri="{0D108BD9-81ED-4DB2-BD59-A6C34878D82A}">
                    <a16:rowId xmlns:a16="http://schemas.microsoft.com/office/drawing/2014/main" val="1913777385"/>
                  </a:ext>
                </a:extLst>
              </a:tr>
              <a:tr h="1463767">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Downsize the physical location and create an online presence where customers can purchase product.</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137160" marR="0" lvl="0" indent="-137160">
                        <a:spcBef>
                          <a:spcPts val="0"/>
                        </a:spcBef>
                        <a:spcAft>
                          <a:spcPts val="600"/>
                        </a:spcAft>
                        <a:buClr>
                          <a:srgbClr val="3A748C"/>
                        </a:buClr>
                        <a:buSzPct val="120000"/>
                        <a:buFont typeface="Arial" panose="020B0604020202020204" pitchFamily="34" charset="0"/>
                        <a:buChar char="•"/>
                        <a:tabLst/>
                      </a:pPr>
                      <a:r>
                        <a:rPr lang="en-US" sz="1200" b="0" dirty="0">
                          <a:effectLst/>
                          <a:latin typeface="Century Gothic" panose="020B0502020202020204" pitchFamily="34" charset="0"/>
                        </a:rPr>
                        <a:t>Expand the customer base </a:t>
                      </a:r>
                      <a:br>
                        <a:rPr lang="en-US" sz="1200" b="0" dirty="0">
                          <a:effectLst/>
                          <a:latin typeface="Century Gothic" panose="020B0502020202020204" pitchFamily="34" charset="0"/>
                        </a:rPr>
                      </a:br>
                      <a:r>
                        <a:rPr lang="en-US" sz="1200" b="0" dirty="0">
                          <a:effectLst/>
                          <a:latin typeface="Century Gothic" panose="020B0502020202020204" pitchFamily="34" charset="0"/>
                        </a:rPr>
                        <a:t>and increase sales </a:t>
                      </a:r>
                    </a:p>
                    <a:p>
                      <a:pPr marL="137160" marR="0" lvl="0" indent="-137160">
                        <a:spcBef>
                          <a:spcPts val="0"/>
                        </a:spcBef>
                        <a:spcAft>
                          <a:spcPts val="600"/>
                        </a:spcAft>
                        <a:buClr>
                          <a:srgbClr val="3A748C"/>
                        </a:buClr>
                        <a:buSzPct val="120000"/>
                        <a:buFont typeface="Arial" panose="020B0604020202020204" pitchFamily="34" charset="0"/>
                        <a:buChar char="•"/>
                        <a:tabLst/>
                      </a:pPr>
                      <a:r>
                        <a:rPr lang="en-US" sz="1200" b="0" dirty="0">
                          <a:effectLst/>
                          <a:latin typeface="Century Gothic" panose="020B0502020202020204" pitchFamily="34" charset="0"/>
                        </a:rPr>
                        <a:t>Maintain the personal shopping experience </a:t>
                      </a:r>
                    </a:p>
                    <a:p>
                      <a:pPr marL="137160" marR="0" lvl="0" indent="-137160">
                        <a:spcBef>
                          <a:spcPts val="0"/>
                        </a:spcBef>
                        <a:spcAft>
                          <a:spcPts val="600"/>
                        </a:spcAft>
                        <a:buClr>
                          <a:srgbClr val="3A748C"/>
                        </a:buClr>
                        <a:buSzPct val="120000"/>
                        <a:buFont typeface="Arial" panose="020B0604020202020204" pitchFamily="34" charset="0"/>
                        <a:buChar char="•"/>
                        <a:tabLst/>
                      </a:pPr>
                      <a:r>
                        <a:rPr lang="en-US" sz="1200" b="0" dirty="0">
                          <a:effectLst/>
                          <a:latin typeface="Century Gothic" panose="020B0502020202020204" pitchFamily="34" charset="0"/>
                        </a:rPr>
                        <a:t>Decrease the cost of rent and utilities  </a:t>
                      </a:r>
                      <a:endParaRPr lang="en-US" sz="12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5943600" algn="r"/>
                        </a:tabLst>
                      </a:pPr>
                      <a:r>
                        <a:rPr lang="en-US" sz="1600" b="0" dirty="0">
                          <a:solidFill>
                            <a:srgbClr val="3A748C"/>
                          </a:solidFill>
                          <a:effectLst/>
                          <a:latin typeface="Century Gothic" panose="020B0502020202020204" pitchFamily="34" charset="0"/>
                        </a:rPr>
                        <a:t>2</a:t>
                      </a:r>
                      <a:endParaRPr lang="en-US" sz="1600" b="0" dirty="0">
                        <a:solidFill>
                          <a:srgbClr val="3A748C"/>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BF3F6"/>
                    </a:solidFill>
                  </a:tcPr>
                </a:tc>
                <a:tc>
                  <a:txBody>
                    <a:bodyPr/>
                    <a:lstStyle/>
                    <a:p>
                      <a:pPr marL="137160" marR="0" lvl="0" indent="-137160">
                        <a:spcBef>
                          <a:spcPts val="0"/>
                        </a:spcBef>
                        <a:spcAft>
                          <a:spcPts val="600"/>
                        </a:spcAft>
                        <a:buClr>
                          <a:srgbClr val="00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Move </a:t>
                      </a:r>
                    </a:p>
                    <a:p>
                      <a:pPr marL="137160" marR="0" lvl="0" indent="-137160">
                        <a:spcBef>
                          <a:spcPts val="0"/>
                        </a:spcBef>
                        <a:spcAft>
                          <a:spcPts val="600"/>
                        </a:spcAft>
                        <a:buClr>
                          <a:srgbClr val="00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Purchase and maintain software</a:t>
                      </a:r>
                    </a:p>
                    <a:p>
                      <a:pPr marL="137160" marR="0" lvl="0" indent="-137160">
                        <a:spcBef>
                          <a:spcPts val="0"/>
                        </a:spcBef>
                        <a:spcAft>
                          <a:spcPts val="600"/>
                        </a:spcAft>
                        <a:buClr>
                          <a:srgbClr val="00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Design the website</a:t>
                      </a:r>
                    </a:p>
                    <a:p>
                      <a:pPr marL="137160" marR="0" lvl="0" indent="-137160">
                        <a:spcBef>
                          <a:spcPts val="0"/>
                        </a:spcBef>
                        <a:spcAft>
                          <a:spcPts val="600"/>
                        </a:spcAft>
                        <a:buClr>
                          <a:srgbClr val="00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Package and ship supplies</a:t>
                      </a:r>
                    </a:p>
                    <a:p>
                      <a:pPr marL="137160" marR="0" lvl="0" indent="-137160">
                        <a:spcBef>
                          <a:spcPts val="0"/>
                        </a:spcBef>
                        <a:spcAft>
                          <a:spcPts val="600"/>
                        </a:spcAft>
                        <a:buClr>
                          <a:srgbClr val="008080"/>
                        </a:buClr>
                        <a:buSzPct val="120000"/>
                        <a:buFont typeface="Arial" panose="020B0604020202020204" pitchFamily="34" charset="0"/>
                        <a:buChar char="•"/>
                        <a:tabLst>
                          <a:tab pos="5943600" algn="r"/>
                        </a:tabLst>
                      </a:pPr>
                      <a:r>
                        <a:rPr lang="en-US" sz="1200" b="0" dirty="0">
                          <a:effectLst/>
                          <a:latin typeface="Century Gothic" panose="020B0502020202020204" pitchFamily="34" charset="0"/>
                        </a:rPr>
                        <a:t>Distribute the product</a:t>
                      </a:r>
                      <a:endParaRPr lang="en-US" sz="12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5943600" algn="r"/>
                        </a:tabLst>
                      </a:pPr>
                      <a:r>
                        <a:rPr lang="en-US" sz="1600" b="0" dirty="0">
                          <a:solidFill>
                            <a:srgbClr val="008080"/>
                          </a:solidFill>
                          <a:effectLst/>
                          <a:latin typeface="Century Gothic" panose="020B0502020202020204" pitchFamily="34" charset="0"/>
                        </a:rPr>
                        <a:t>2</a:t>
                      </a:r>
                      <a:endParaRPr lang="en-US" sz="1600" b="0" dirty="0">
                        <a:solidFill>
                          <a:srgbClr val="00808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BF6F6"/>
                    </a:solidFill>
                  </a:tcPr>
                </a:tc>
                <a:tc>
                  <a:txBody>
                    <a:bodyPr/>
                    <a:lstStyle/>
                    <a:p>
                      <a:pPr marL="0" marR="0" algn="ctr">
                        <a:spcBef>
                          <a:spcPts val="0"/>
                        </a:spcBef>
                        <a:spcAft>
                          <a:spcPts val="0"/>
                        </a:spcAft>
                        <a:tabLst>
                          <a:tab pos="5943600" algn="r"/>
                        </a:tabLst>
                      </a:pPr>
                      <a:r>
                        <a:rPr lang="en-US" sz="1600" b="0" dirty="0">
                          <a:solidFill>
                            <a:schemeClr val="accent3">
                              <a:lumMod val="50000"/>
                            </a:schemeClr>
                          </a:solidFill>
                          <a:effectLst/>
                          <a:latin typeface="Century Gothic" panose="020B0502020202020204" pitchFamily="34" charset="0"/>
                        </a:rPr>
                        <a:t>2:2</a:t>
                      </a:r>
                      <a:endParaRPr lang="en-US" sz="160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algn="ctr">
                        <a:spcBef>
                          <a:spcPts val="0"/>
                        </a:spcBef>
                        <a:spcAft>
                          <a:spcPts val="0"/>
                        </a:spcAft>
                        <a:tabLst>
                          <a:tab pos="5943600" algn="r"/>
                        </a:tabLst>
                      </a:pPr>
                      <a:r>
                        <a:rPr lang="en-US" sz="1600" b="0" dirty="0">
                          <a:solidFill>
                            <a:schemeClr val="accent3">
                              <a:lumMod val="50000"/>
                            </a:schemeClr>
                          </a:solidFill>
                          <a:effectLst/>
                          <a:latin typeface="Century Gothic" panose="020B0502020202020204" pitchFamily="34" charset="0"/>
                        </a:rPr>
                        <a:t>2</a:t>
                      </a:r>
                      <a:endParaRPr lang="en-US" sz="1600" b="0" dirty="0">
                        <a:solidFill>
                          <a:schemeClr val="accent3">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T="914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extLst>
                  <a:ext uri="{0D108BD9-81ED-4DB2-BD59-A6C34878D82A}">
                    <a16:rowId xmlns:a16="http://schemas.microsoft.com/office/drawing/2014/main" val="3588311535"/>
                  </a:ext>
                </a:extLst>
              </a:tr>
            </a:tbl>
          </a:graphicData>
        </a:graphic>
      </p:graphicFrame>
      <p:sp>
        <p:nvSpPr>
          <p:cNvPr id="4" name="Rectangle 3">
            <a:extLst>
              <a:ext uri="{FF2B5EF4-FFF2-40B4-BE49-F238E27FC236}">
                <a16:creationId xmlns:a16="http://schemas.microsoft.com/office/drawing/2014/main" id="{FB09B848-3C56-E5BE-757E-6F3573EC9AE3}"/>
              </a:ext>
            </a:extLst>
          </p:cNvPr>
          <p:cNvSpPr/>
          <p:nvPr/>
        </p:nvSpPr>
        <p:spPr>
          <a:xfrm>
            <a:off x="300508" y="1648624"/>
            <a:ext cx="4389120" cy="2286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1500" kern="100" spc="300" dirty="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COST–BENEFIT ANALYSIS CHART</a:t>
            </a:r>
            <a:endParaRPr lang="en-US" sz="15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grpSp>
        <p:nvGrpSpPr>
          <p:cNvPr id="12" name="Group 11">
            <a:extLst>
              <a:ext uri="{FF2B5EF4-FFF2-40B4-BE49-F238E27FC236}">
                <a16:creationId xmlns:a16="http://schemas.microsoft.com/office/drawing/2014/main" id="{920896C8-FE93-FBE4-B97F-021CC0854D26}"/>
              </a:ext>
            </a:extLst>
          </p:cNvPr>
          <p:cNvGrpSpPr/>
          <p:nvPr/>
        </p:nvGrpSpPr>
        <p:grpSpPr>
          <a:xfrm>
            <a:off x="11196084" y="833270"/>
            <a:ext cx="794536" cy="991306"/>
            <a:chOff x="10514795" y="1095400"/>
            <a:chExt cx="1302830" cy="991306"/>
          </a:xfrm>
        </p:grpSpPr>
        <p:sp>
          <p:nvSpPr>
            <p:cNvPr id="10" name="TextBox 9">
              <a:extLst>
                <a:ext uri="{FF2B5EF4-FFF2-40B4-BE49-F238E27FC236}">
                  <a16:creationId xmlns:a16="http://schemas.microsoft.com/office/drawing/2014/main" id="{BCDF337F-7F92-9347-1052-9F0A4A40817D}"/>
                </a:ext>
              </a:extLst>
            </p:cNvPr>
            <p:cNvSpPr txBox="1"/>
            <p:nvPr/>
          </p:nvSpPr>
          <p:spPr>
            <a:xfrm>
              <a:off x="10514795" y="1509625"/>
              <a:ext cx="1302830" cy="577081"/>
            </a:xfrm>
            <a:prstGeom prst="rect">
              <a:avLst/>
            </a:prstGeom>
            <a:solidFill>
              <a:srgbClr val="E2E2E2"/>
            </a:solidFill>
          </p:spPr>
          <p:txBody>
            <a:bodyPr wrap="square" anchor="ctr" anchorCtr="0">
              <a:spAutoFit/>
            </a:bodyPr>
            <a:lstStyle/>
            <a:p>
              <a:pPr marL="0" marR="0" algn="ctr">
                <a:spcBef>
                  <a:spcPts val="0"/>
                </a:spcBef>
                <a:spcAft>
                  <a:spcPts val="0"/>
                </a:spcAft>
                <a:tabLst>
                  <a:tab pos="5943600" algn="r"/>
                </a:tabLst>
              </a:pPr>
              <a:r>
                <a:rPr lang="en-US" sz="1050" b="0" dirty="0">
                  <a:solidFill>
                    <a:schemeClr val="accent3">
                      <a:lumMod val="50000"/>
                    </a:schemeClr>
                  </a:solidFill>
                  <a:effectLst/>
                  <a:latin typeface="Century Gothic" panose="020B0502020202020204" pitchFamily="34" charset="0"/>
                </a:rPr>
                <a:t>3 – HIGH</a:t>
              </a:r>
            </a:p>
            <a:p>
              <a:pPr marL="0" marR="0" algn="ctr">
                <a:spcBef>
                  <a:spcPts val="0"/>
                </a:spcBef>
                <a:spcAft>
                  <a:spcPts val="0"/>
                </a:spcAft>
                <a:tabLst>
                  <a:tab pos="5943600" algn="r"/>
                </a:tabLst>
              </a:pPr>
              <a:r>
                <a:rPr lang="en-US" sz="1050" dirty="0">
                  <a:solidFill>
                    <a:schemeClr val="accent3">
                      <a:lumMod val="50000"/>
                    </a:schemeClr>
                  </a:solidFill>
                  <a:latin typeface="Century Gothic" panose="020B0502020202020204" pitchFamily="34" charset="0"/>
                </a:rPr>
                <a:t>2 – MED</a:t>
              </a:r>
            </a:p>
            <a:p>
              <a:pPr marL="0" marR="0" algn="ctr">
                <a:spcBef>
                  <a:spcPts val="0"/>
                </a:spcBef>
                <a:spcAft>
                  <a:spcPts val="0"/>
                </a:spcAft>
                <a:tabLst>
                  <a:tab pos="5943600" algn="r"/>
                </a:tabLst>
              </a:pPr>
              <a:r>
                <a:rPr lang="en-US" sz="1050" b="0" dirty="0">
                  <a:solidFill>
                    <a:schemeClr val="accent3">
                      <a:lumMod val="50000"/>
                    </a:schemeClr>
                  </a:solidFill>
                  <a:effectLst/>
                  <a:latin typeface="Century Gothic" panose="020B0502020202020204" pitchFamily="34" charset="0"/>
                </a:rPr>
                <a:t>1 – LOW</a:t>
              </a:r>
            </a:p>
          </p:txBody>
        </p:sp>
        <p:sp>
          <p:nvSpPr>
            <p:cNvPr id="11" name="TextBox 10">
              <a:extLst>
                <a:ext uri="{FF2B5EF4-FFF2-40B4-BE49-F238E27FC236}">
                  <a16:creationId xmlns:a16="http://schemas.microsoft.com/office/drawing/2014/main" id="{43A7F856-28C3-0B7B-8EED-9D1EC8086DD8}"/>
                </a:ext>
              </a:extLst>
            </p:cNvPr>
            <p:cNvSpPr txBox="1"/>
            <p:nvPr/>
          </p:nvSpPr>
          <p:spPr>
            <a:xfrm>
              <a:off x="10514795" y="1095400"/>
              <a:ext cx="1302830" cy="411480"/>
            </a:xfrm>
            <a:prstGeom prst="rect">
              <a:avLst/>
            </a:prstGeom>
            <a:solidFill>
              <a:schemeClr val="accent3">
                <a:lumMod val="75000"/>
              </a:schemeClr>
            </a:solidFill>
          </p:spPr>
          <p:txBody>
            <a:bodyPr wrap="square">
              <a:spAutoFit/>
            </a:bodyPr>
            <a:lstStyle/>
            <a:p>
              <a:pPr marL="0" marR="0" algn="ctr">
                <a:spcBef>
                  <a:spcPts val="0"/>
                </a:spcBef>
                <a:spcAft>
                  <a:spcPts val="0"/>
                </a:spcAft>
                <a:tabLst>
                  <a:tab pos="5943600" algn="r"/>
                </a:tabLst>
              </a:pPr>
              <a:r>
                <a:rPr lang="en-US" sz="1050" dirty="0">
                  <a:solidFill>
                    <a:schemeClr val="accent3">
                      <a:lumMod val="20000"/>
                      <a:lumOff val="80000"/>
                    </a:schemeClr>
                  </a:solidFill>
                  <a:effectLst/>
                  <a:latin typeface="Century Gothic" panose="020B0502020202020204" pitchFamily="34" charset="0"/>
                </a:rPr>
                <a:t>IMPACT SCORES</a:t>
              </a:r>
              <a:endParaRPr lang="en-US" sz="1050" b="0" dirty="0">
                <a:solidFill>
                  <a:schemeClr val="accent3">
                    <a:lumMod val="20000"/>
                    <a:lumOff val="80000"/>
                  </a:schemeClr>
                </a:solidFill>
                <a:effectLst/>
                <a:latin typeface="Century Gothic" panose="020B0502020202020204" pitchFamily="34" charset="0"/>
              </a:endParaRPr>
            </a:p>
          </p:txBody>
        </p:sp>
      </p:grpSp>
    </p:spTree>
    <p:extLst>
      <p:ext uri="{BB962C8B-B14F-4D97-AF65-F5344CB8AC3E}">
        <p14:creationId xmlns:p14="http://schemas.microsoft.com/office/powerpoint/2010/main" val="452115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9795</TotalTime>
  <Words>454</Words>
  <Application>Microsoft Macintosh PowerPoint</Application>
  <PresentationFormat>Widescreen</PresentationFormat>
  <Paragraphs>89</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130</cp:revision>
  <cp:lastPrinted>2020-08-31T22:23:58Z</cp:lastPrinted>
  <dcterms:created xsi:type="dcterms:W3CDTF">2021-07-07T23:54:57Z</dcterms:created>
  <dcterms:modified xsi:type="dcterms:W3CDTF">2023-11-30T23:26:02Z</dcterms:modified>
</cp:coreProperties>
</file>