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53" r:id="rId2"/>
    <p:sldId id="362" r:id="rId3"/>
    <p:sldId id="361"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A9B1"/>
    <a:srgbClr val="315699"/>
    <a:srgbClr val="4B80E9"/>
    <a:srgbClr val="426FC9"/>
    <a:srgbClr val="3E65B7"/>
    <a:srgbClr val="278E9C"/>
    <a:srgbClr val="0DBCC4"/>
    <a:srgbClr val="0DA9AE"/>
    <a:srgbClr val="138086"/>
    <a:srgbClr val="247F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22" autoAdjust="0"/>
    <p:restoredTop sz="96058"/>
  </p:normalViewPr>
  <p:slideViewPr>
    <p:cSldViewPr snapToGrid="0" snapToObjects="1">
      <p:cViewPr varScale="1">
        <p:scale>
          <a:sx n="128" d="100"/>
          <a:sy n="128" d="100"/>
        </p:scale>
        <p:origin x="256"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11/30/23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3323095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3554997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11/30/23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smartsheet.com/try-it?trp=11899&amp;utm_source=template-powerpoint&amp;utm_medium=content&amp;utm_campaign=Blank+Cost-Benefit-powerpoint-11899&amp;lpa=Blank+Cost-Benefit+powerpoint+1189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48000">
              <a:schemeClr val="accent1">
                <a:lumMod val="5000"/>
                <a:lumOff val="95000"/>
              </a:schemeClr>
            </a:gs>
            <a:gs pos="100000">
              <a:schemeClr val="accent3">
                <a:lumMod val="20000"/>
                <a:lumOff val="80000"/>
              </a:schemeClr>
            </a:gs>
          </a:gsLst>
          <a:lin ang="18900000" scaled="1"/>
        </a:gradFill>
        <a:effectLst/>
      </p:bgPr>
    </p:bg>
    <p:spTree>
      <p:nvGrpSpPr>
        <p:cNvPr id="1" name=""/>
        <p:cNvGrpSpPr/>
        <p:nvPr/>
      </p:nvGrpSpPr>
      <p:grpSpPr>
        <a:xfrm>
          <a:off x="0" y="0"/>
          <a:ext cx="0" cy="0"/>
          <a:chOff x="0" y="0"/>
          <a:chExt cx="0" cy="0"/>
        </a:xfrm>
      </p:grpSpPr>
      <p:pic>
        <p:nvPicPr>
          <p:cNvPr id="5" name="Picture 4" descr="A light bulb and coin on a seesaw&#10;&#10;Description automatically generated">
            <a:extLst>
              <a:ext uri="{FF2B5EF4-FFF2-40B4-BE49-F238E27FC236}">
                <a16:creationId xmlns:a16="http://schemas.microsoft.com/office/drawing/2014/main" id="{67DF0833-4244-263F-37A4-ECD9D0979E67}"/>
              </a:ext>
            </a:extLst>
          </p:cNvPr>
          <p:cNvPicPr>
            <a:picLocks noChangeAspect="1"/>
          </p:cNvPicPr>
          <p:nvPr/>
        </p:nvPicPr>
        <p:blipFill rotWithShape="1">
          <a:blip r:embed="rId3"/>
          <a:srcRect t="94684"/>
          <a:stretch/>
        </p:blipFill>
        <p:spPr>
          <a:xfrm>
            <a:off x="0" y="6504971"/>
            <a:ext cx="12192000" cy="364603"/>
          </a:xfrm>
          <a:prstGeom prst="rect">
            <a:avLst/>
          </a:prstGeom>
        </p:spPr>
      </p:pic>
      <p:sp>
        <p:nvSpPr>
          <p:cNvPr id="4" name="TextBox 3">
            <a:extLst>
              <a:ext uri="{FF2B5EF4-FFF2-40B4-BE49-F238E27FC236}">
                <a16:creationId xmlns:a16="http://schemas.microsoft.com/office/drawing/2014/main" id="{3893F1B0-D8E0-1318-EACD-C96140D00B6F}"/>
              </a:ext>
            </a:extLst>
          </p:cNvPr>
          <p:cNvSpPr txBox="1"/>
          <p:nvPr/>
        </p:nvSpPr>
        <p:spPr>
          <a:xfrm>
            <a:off x="249648" y="236233"/>
            <a:ext cx="5128598" cy="1077218"/>
          </a:xfrm>
          <a:prstGeom prst="rect">
            <a:avLst/>
          </a:prstGeom>
          <a:noFill/>
          <a:effectLst/>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COST-BENEFIT TEMPLATE for PowerPoint</a:t>
            </a:r>
          </a:p>
        </p:txBody>
      </p:sp>
      <p:pic>
        <p:nvPicPr>
          <p:cNvPr id="33" name="Picture 32">
            <a:hlinkClick r:id="rId4"/>
            <a:extLst>
              <a:ext uri="{FF2B5EF4-FFF2-40B4-BE49-F238E27FC236}">
                <a16:creationId xmlns:a16="http://schemas.microsoft.com/office/drawing/2014/main" id="{4A18805D-093D-9D7D-D8FB-8A0263548A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54615" y="272203"/>
            <a:ext cx="4020774" cy="557985"/>
          </a:xfrm>
          <a:prstGeom prst="rect">
            <a:avLst/>
          </a:prstGeom>
        </p:spPr>
      </p:pic>
      <p:sp>
        <p:nvSpPr>
          <p:cNvPr id="2" name="TextBox 1">
            <a:extLst>
              <a:ext uri="{FF2B5EF4-FFF2-40B4-BE49-F238E27FC236}">
                <a16:creationId xmlns:a16="http://schemas.microsoft.com/office/drawing/2014/main" id="{84690F8F-710E-1218-DB70-23E7DC32E840}"/>
              </a:ext>
            </a:extLst>
          </p:cNvPr>
          <p:cNvSpPr txBox="1"/>
          <p:nvPr/>
        </p:nvSpPr>
        <p:spPr>
          <a:xfrm>
            <a:off x="249647" y="1535597"/>
            <a:ext cx="5514783" cy="4617803"/>
          </a:xfrm>
          <a:prstGeom prst="rect">
            <a:avLst/>
          </a:prstGeom>
          <a:noFill/>
        </p:spPr>
        <p:txBody>
          <a:bodyPr wrap="square" rtlCol="0">
            <a:spAutoFit/>
          </a:bodyPr>
          <a:lstStyle/>
          <a:p>
            <a:pPr algn="just">
              <a:lnSpc>
                <a:spcPct val="150000"/>
              </a:lnSpc>
            </a:pPr>
            <a:r>
              <a:rPr lang="en-US"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This cost-benefit template, available with or without sample data, provides a straightforward and effective explanation of your project’s expenses and savings. Add the costs and benefits to create a visual impact of the comparisons. Share the completed slide with team members and stakeholders to inform them of the monetary elements of the proposed project. You can also easily add the slide to an existing PowerPoint presentation for an upcoming project. </a:t>
            </a:r>
            <a:endParaRPr lang="en-US" dirty="0"/>
          </a:p>
        </p:txBody>
      </p:sp>
      <p:pic>
        <p:nvPicPr>
          <p:cNvPr id="9" name="Picture 8">
            <a:extLst>
              <a:ext uri="{FF2B5EF4-FFF2-40B4-BE49-F238E27FC236}">
                <a16:creationId xmlns:a16="http://schemas.microsoft.com/office/drawing/2014/main" id="{ABF43049-D2D9-DF0A-F1CA-043A2CA34AF5}"/>
              </a:ext>
            </a:extLst>
          </p:cNvPr>
          <p:cNvPicPr>
            <a:picLocks noChangeAspect="1"/>
          </p:cNvPicPr>
          <p:nvPr/>
        </p:nvPicPr>
        <p:blipFill>
          <a:blip r:embed="rId6"/>
          <a:srcRect/>
          <a:stretch/>
        </p:blipFill>
        <p:spPr>
          <a:xfrm>
            <a:off x="6085509" y="1709350"/>
            <a:ext cx="5789879" cy="3259893"/>
          </a:xfrm>
          <a:prstGeom prst="rect">
            <a:avLst/>
          </a:prstGeom>
          <a:effectLst>
            <a:outerShdw blurRad="127004" dist="38100" dir="2700000" algn="tl" rotWithShape="0">
              <a:schemeClr val="accent3">
                <a:lumMod val="75000"/>
                <a:alpha val="40000"/>
              </a:schemeClr>
            </a:outerShdw>
          </a:effectLst>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48452712-3A56-CAD5-0581-CE7F6AC84BB1}"/>
              </a:ext>
            </a:extLst>
          </p:cNvPr>
          <p:cNvSpPr/>
          <p:nvPr/>
        </p:nvSpPr>
        <p:spPr>
          <a:xfrm>
            <a:off x="876330" y="5206179"/>
            <a:ext cx="3278965"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Century Gothic" panose="020B0502020202020204" pitchFamily="34" charset="0"/>
              </a:rPr>
              <a:t>Cost Four</a:t>
            </a:r>
          </a:p>
        </p:txBody>
      </p:sp>
      <p:sp>
        <p:nvSpPr>
          <p:cNvPr id="13" name="Rectangle 12">
            <a:extLst>
              <a:ext uri="{FF2B5EF4-FFF2-40B4-BE49-F238E27FC236}">
                <a16:creationId xmlns:a16="http://schemas.microsoft.com/office/drawing/2014/main" id="{FDBBEC60-C575-B8F5-871C-16EBAA69401C}"/>
              </a:ext>
            </a:extLst>
          </p:cNvPr>
          <p:cNvSpPr/>
          <p:nvPr/>
        </p:nvSpPr>
        <p:spPr>
          <a:xfrm>
            <a:off x="0" y="138900"/>
            <a:ext cx="6096000" cy="7315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274320" tIns="91440" rIns="274320" rtlCol="0" anchor="ctr" anchorCtr="0"/>
          <a:lstStyle/>
          <a:p>
            <a:r>
              <a:rPr lang="en-US" sz="6000" kern="100" spc="1000" dirty="0">
                <a:solidFill>
                  <a:schemeClr val="bg1">
                    <a:alpha val="60000"/>
                  </a:schemeClr>
                </a:solidFill>
                <a:latin typeface="Century Gothic" panose="020B0502020202020204" pitchFamily="34" charset="0"/>
                <a:ea typeface="Calibri" panose="020F0502020204030204" pitchFamily="34" charset="0"/>
                <a:cs typeface="Times New Roman" panose="02020603050405020304" pitchFamily="18" charset="0"/>
              </a:rPr>
              <a:t>COSTS</a:t>
            </a:r>
            <a:endParaRPr lang="en-US" sz="6000" kern="100" spc="1000" dirty="0">
              <a:solidFill>
                <a:schemeClr val="bg1">
                  <a:alpha val="6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AB872EAB-F644-D4DC-0DC5-D949EF3A5191}"/>
              </a:ext>
            </a:extLst>
          </p:cNvPr>
          <p:cNvSpPr/>
          <p:nvPr/>
        </p:nvSpPr>
        <p:spPr>
          <a:xfrm>
            <a:off x="6096000" y="138900"/>
            <a:ext cx="6096000" cy="7315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274320" tIns="91440" rIns="182880" rtlCol="0" anchor="ctr" anchorCtr="0"/>
          <a:lstStyle/>
          <a:p>
            <a:pPr algn="r"/>
            <a:r>
              <a:rPr lang="en-US" sz="6000" kern="100" spc="1000" dirty="0">
                <a:solidFill>
                  <a:schemeClr val="bg1">
                    <a:alpha val="60000"/>
                  </a:schemeClr>
                </a:solidFill>
                <a:latin typeface="Century Gothic" panose="020B0502020202020204" pitchFamily="34" charset="0"/>
                <a:ea typeface="Calibri" panose="020F0502020204030204" pitchFamily="34" charset="0"/>
                <a:cs typeface="Times New Roman" panose="02020603050405020304" pitchFamily="18" charset="0"/>
              </a:rPr>
              <a:t>BENEFITS</a:t>
            </a:r>
            <a:endParaRPr lang="en-US" sz="6000" kern="100" spc="1000" dirty="0">
              <a:solidFill>
                <a:schemeClr val="bg1">
                  <a:alpha val="6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56" name="Graphic 55">
            <a:extLst>
              <a:ext uri="{FF2B5EF4-FFF2-40B4-BE49-F238E27FC236}">
                <a16:creationId xmlns:a16="http://schemas.microsoft.com/office/drawing/2014/main" id="{4A6584F1-08B7-0528-A70C-CD2F7BFC81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5071" y="5320840"/>
            <a:ext cx="457200" cy="457200"/>
          </a:xfrm>
          <a:prstGeom prst="rect">
            <a:avLst/>
          </a:prstGeom>
        </p:spPr>
      </p:pic>
      <p:sp>
        <p:nvSpPr>
          <p:cNvPr id="61" name="Rectangle 60">
            <a:extLst>
              <a:ext uri="{FF2B5EF4-FFF2-40B4-BE49-F238E27FC236}">
                <a16:creationId xmlns:a16="http://schemas.microsoft.com/office/drawing/2014/main" id="{09BD1422-2268-9B24-F531-3C5FFDAF0937}"/>
              </a:ext>
            </a:extLst>
          </p:cNvPr>
          <p:cNvSpPr/>
          <p:nvPr/>
        </p:nvSpPr>
        <p:spPr>
          <a:xfrm>
            <a:off x="876330" y="3907077"/>
            <a:ext cx="2607639"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Century Gothic" panose="020B0502020202020204" pitchFamily="34" charset="0"/>
              </a:rPr>
              <a:t>Cost Three</a:t>
            </a:r>
          </a:p>
        </p:txBody>
      </p:sp>
      <p:pic>
        <p:nvPicPr>
          <p:cNvPr id="64" name="Graphic 63">
            <a:extLst>
              <a:ext uri="{FF2B5EF4-FFF2-40B4-BE49-F238E27FC236}">
                <a16:creationId xmlns:a16="http://schemas.microsoft.com/office/drawing/2014/main" id="{70C9C9ED-AFC5-B427-C451-2145DFC755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5071" y="4032087"/>
            <a:ext cx="457200" cy="457200"/>
          </a:xfrm>
          <a:prstGeom prst="rect">
            <a:avLst/>
          </a:prstGeom>
        </p:spPr>
      </p:pic>
      <p:sp>
        <p:nvSpPr>
          <p:cNvPr id="65" name="Rectangle 64">
            <a:extLst>
              <a:ext uri="{FF2B5EF4-FFF2-40B4-BE49-F238E27FC236}">
                <a16:creationId xmlns:a16="http://schemas.microsoft.com/office/drawing/2014/main" id="{D4F85F2F-0626-535D-568A-B1FAFC37765B}"/>
              </a:ext>
            </a:extLst>
          </p:cNvPr>
          <p:cNvSpPr/>
          <p:nvPr/>
        </p:nvSpPr>
        <p:spPr>
          <a:xfrm>
            <a:off x="876330" y="2607976"/>
            <a:ext cx="5120640"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Century Gothic" panose="020B0502020202020204" pitchFamily="34" charset="0"/>
              </a:rPr>
              <a:t>Cost Two</a:t>
            </a:r>
          </a:p>
        </p:txBody>
      </p:sp>
      <p:pic>
        <p:nvPicPr>
          <p:cNvPr id="68" name="Graphic 67">
            <a:extLst>
              <a:ext uri="{FF2B5EF4-FFF2-40B4-BE49-F238E27FC236}">
                <a16:creationId xmlns:a16="http://schemas.microsoft.com/office/drawing/2014/main" id="{F7CC828C-D9A4-13AA-1E24-D71784A24C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5071" y="2743333"/>
            <a:ext cx="457200" cy="457200"/>
          </a:xfrm>
          <a:prstGeom prst="rect">
            <a:avLst/>
          </a:prstGeom>
        </p:spPr>
      </p:pic>
      <p:sp>
        <p:nvSpPr>
          <p:cNvPr id="69" name="Rectangle 68">
            <a:extLst>
              <a:ext uri="{FF2B5EF4-FFF2-40B4-BE49-F238E27FC236}">
                <a16:creationId xmlns:a16="http://schemas.microsoft.com/office/drawing/2014/main" id="{912B308B-409A-6F1F-AAB4-1228F2312AFD}"/>
              </a:ext>
            </a:extLst>
          </p:cNvPr>
          <p:cNvSpPr/>
          <p:nvPr/>
        </p:nvSpPr>
        <p:spPr>
          <a:xfrm>
            <a:off x="876330" y="1308875"/>
            <a:ext cx="5120640"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Century Gothic" panose="020B0502020202020204" pitchFamily="34" charset="0"/>
              </a:rPr>
              <a:t>Cost One</a:t>
            </a:r>
          </a:p>
        </p:txBody>
      </p:sp>
      <p:pic>
        <p:nvPicPr>
          <p:cNvPr id="72" name="Graphic 71">
            <a:extLst>
              <a:ext uri="{FF2B5EF4-FFF2-40B4-BE49-F238E27FC236}">
                <a16:creationId xmlns:a16="http://schemas.microsoft.com/office/drawing/2014/main" id="{1C5632C3-DC78-4031-CAFF-6929BBAB24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5071" y="1454579"/>
            <a:ext cx="457200" cy="457200"/>
          </a:xfrm>
          <a:prstGeom prst="rect">
            <a:avLst/>
          </a:prstGeom>
        </p:spPr>
      </p:pic>
      <p:pic>
        <p:nvPicPr>
          <p:cNvPr id="95" name="Graphic 94">
            <a:extLst>
              <a:ext uri="{FF2B5EF4-FFF2-40B4-BE49-F238E27FC236}">
                <a16:creationId xmlns:a16="http://schemas.microsoft.com/office/drawing/2014/main" id="{3E58A954-25A1-F68A-42CD-C0422BF5A18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404655" y="4031255"/>
            <a:ext cx="498097" cy="498097"/>
          </a:xfrm>
          <a:prstGeom prst="rect">
            <a:avLst/>
          </a:prstGeom>
        </p:spPr>
      </p:pic>
      <p:pic>
        <p:nvPicPr>
          <p:cNvPr id="100" name="Graphic 99">
            <a:extLst>
              <a:ext uri="{FF2B5EF4-FFF2-40B4-BE49-F238E27FC236}">
                <a16:creationId xmlns:a16="http://schemas.microsoft.com/office/drawing/2014/main" id="{6B8CB57F-060B-C2A6-2207-2BDA8265E54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404655" y="2742501"/>
            <a:ext cx="498097" cy="498097"/>
          </a:xfrm>
          <a:prstGeom prst="rect">
            <a:avLst/>
          </a:prstGeom>
        </p:spPr>
      </p:pic>
      <p:pic>
        <p:nvPicPr>
          <p:cNvPr id="105" name="Graphic 104">
            <a:extLst>
              <a:ext uri="{FF2B5EF4-FFF2-40B4-BE49-F238E27FC236}">
                <a16:creationId xmlns:a16="http://schemas.microsoft.com/office/drawing/2014/main" id="{A3DA8399-540F-5F5C-9556-84EC81003F6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404656" y="1453748"/>
            <a:ext cx="498096" cy="498096"/>
          </a:xfrm>
          <a:prstGeom prst="rect">
            <a:avLst/>
          </a:prstGeom>
        </p:spPr>
      </p:pic>
      <p:pic>
        <p:nvPicPr>
          <p:cNvPr id="113" name="Graphic 112">
            <a:extLst>
              <a:ext uri="{FF2B5EF4-FFF2-40B4-BE49-F238E27FC236}">
                <a16:creationId xmlns:a16="http://schemas.microsoft.com/office/drawing/2014/main" id="{86BDE829-5387-BB8C-F23A-1F58C25C839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404655" y="5320009"/>
            <a:ext cx="498097" cy="498097"/>
          </a:xfrm>
          <a:prstGeom prst="rect">
            <a:avLst/>
          </a:prstGeom>
        </p:spPr>
      </p:pic>
      <p:sp>
        <p:nvSpPr>
          <p:cNvPr id="114" name="Rectangle 113">
            <a:extLst>
              <a:ext uri="{FF2B5EF4-FFF2-40B4-BE49-F238E27FC236}">
                <a16:creationId xmlns:a16="http://schemas.microsoft.com/office/drawing/2014/main" id="{27F9E3C0-DB06-BDE6-8F22-EEAEB0A7DF7B}"/>
              </a:ext>
            </a:extLst>
          </p:cNvPr>
          <p:cNvSpPr/>
          <p:nvPr/>
        </p:nvSpPr>
        <p:spPr>
          <a:xfrm>
            <a:off x="6165451" y="5206179"/>
            <a:ext cx="5120640"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800" dirty="0">
                <a:solidFill>
                  <a:schemeClr val="bg1"/>
                </a:solidFill>
                <a:latin typeface="Century Gothic" panose="020B0502020202020204" pitchFamily="34" charset="0"/>
              </a:rPr>
              <a:t>Benefit Four</a:t>
            </a:r>
          </a:p>
        </p:txBody>
      </p:sp>
      <p:sp>
        <p:nvSpPr>
          <p:cNvPr id="115" name="Rectangle 114">
            <a:extLst>
              <a:ext uri="{FF2B5EF4-FFF2-40B4-BE49-F238E27FC236}">
                <a16:creationId xmlns:a16="http://schemas.microsoft.com/office/drawing/2014/main" id="{B6EA585A-612E-1E7B-6D6B-221A902A9530}"/>
              </a:ext>
            </a:extLst>
          </p:cNvPr>
          <p:cNvSpPr/>
          <p:nvPr/>
        </p:nvSpPr>
        <p:spPr>
          <a:xfrm>
            <a:off x="6165451" y="3907077"/>
            <a:ext cx="5120640"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800" dirty="0">
                <a:solidFill>
                  <a:schemeClr val="bg1"/>
                </a:solidFill>
                <a:latin typeface="Century Gothic" panose="020B0502020202020204" pitchFamily="34" charset="0"/>
              </a:rPr>
              <a:t>Benefit Three</a:t>
            </a:r>
          </a:p>
        </p:txBody>
      </p:sp>
      <p:sp>
        <p:nvSpPr>
          <p:cNvPr id="116" name="Rectangle 115">
            <a:extLst>
              <a:ext uri="{FF2B5EF4-FFF2-40B4-BE49-F238E27FC236}">
                <a16:creationId xmlns:a16="http://schemas.microsoft.com/office/drawing/2014/main" id="{F6FFEB2A-F1EF-7273-E166-9F7D2BF69247}"/>
              </a:ext>
            </a:extLst>
          </p:cNvPr>
          <p:cNvSpPr/>
          <p:nvPr/>
        </p:nvSpPr>
        <p:spPr>
          <a:xfrm>
            <a:off x="6165451" y="2607976"/>
            <a:ext cx="5120640"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800" dirty="0">
                <a:solidFill>
                  <a:schemeClr val="bg1"/>
                </a:solidFill>
                <a:latin typeface="Century Gothic" panose="020B0502020202020204" pitchFamily="34" charset="0"/>
              </a:rPr>
              <a:t>Benefit Two</a:t>
            </a:r>
          </a:p>
        </p:txBody>
      </p:sp>
      <p:sp>
        <p:nvSpPr>
          <p:cNvPr id="117" name="Rectangle 116">
            <a:extLst>
              <a:ext uri="{FF2B5EF4-FFF2-40B4-BE49-F238E27FC236}">
                <a16:creationId xmlns:a16="http://schemas.microsoft.com/office/drawing/2014/main" id="{CA9A0F0B-4AB5-E08B-6D00-187276142F1D}"/>
              </a:ext>
            </a:extLst>
          </p:cNvPr>
          <p:cNvSpPr/>
          <p:nvPr/>
        </p:nvSpPr>
        <p:spPr>
          <a:xfrm>
            <a:off x="6165451" y="1308875"/>
            <a:ext cx="5120640"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800" dirty="0">
                <a:solidFill>
                  <a:schemeClr val="bg1"/>
                </a:solidFill>
                <a:latin typeface="Century Gothic" panose="020B0502020202020204" pitchFamily="34" charset="0"/>
              </a:rPr>
              <a:t>Benefit One</a:t>
            </a:r>
          </a:p>
        </p:txBody>
      </p:sp>
    </p:spTree>
    <p:extLst>
      <p:ext uri="{BB962C8B-B14F-4D97-AF65-F5344CB8AC3E}">
        <p14:creationId xmlns:p14="http://schemas.microsoft.com/office/powerpoint/2010/main" val="3467209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48452712-3A56-CAD5-0581-CE7F6AC84BB1}"/>
              </a:ext>
            </a:extLst>
          </p:cNvPr>
          <p:cNvSpPr/>
          <p:nvPr/>
        </p:nvSpPr>
        <p:spPr>
          <a:xfrm>
            <a:off x="830030" y="5206179"/>
            <a:ext cx="3278965"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Century Gothic" panose="020B0502020202020204" pitchFamily="34" charset="0"/>
              </a:rPr>
              <a:t>Training</a:t>
            </a:r>
          </a:p>
        </p:txBody>
      </p:sp>
      <p:sp>
        <p:nvSpPr>
          <p:cNvPr id="13" name="Rectangle 12">
            <a:extLst>
              <a:ext uri="{FF2B5EF4-FFF2-40B4-BE49-F238E27FC236}">
                <a16:creationId xmlns:a16="http://schemas.microsoft.com/office/drawing/2014/main" id="{FDBBEC60-C575-B8F5-871C-16EBAA69401C}"/>
              </a:ext>
            </a:extLst>
          </p:cNvPr>
          <p:cNvSpPr/>
          <p:nvPr/>
        </p:nvSpPr>
        <p:spPr>
          <a:xfrm>
            <a:off x="0" y="138900"/>
            <a:ext cx="6096000" cy="7315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274320" tIns="91440" rIns="274320" rtlCol="0" anchor="ctr" anchorCtr="0"/>
          <a:lstStyle/>
          <a:p>
            <a:r>
              <a:rPr lang="en-US" sz="6000" kern="100" spc="1000" dirty="0">
                <a:solidFill>
                  <a:schemeClr val="bg1">
                    <a:alpha val="60000"/>
                  </a:schemeClr>
                </a:solidFill>
                <a:latin typeface="Century Gothic" panose="020B0502020202020204" pitchFamily="34" charset="0"/>
                <a:ea typeface="Calibri" panose="020F0502020204030204" pitchFamily="34" charset="0"/>
                <a:cs typeface="Times New Roman" panose="02020603050405020304" pitchFamily="18" charset="0"/>
              </a:rPr>
              <a:t>COSTS</a:t>
            </a:r>
            <a:endParaRPr lang="en-US" sz="6000" kern="100" spc="1000" dirty="0">
              <a:solidFill>
                <a:schemeClr val="bg1">
                  <a:alpha val="6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AB872EAB-F644-D4DC-0DC5-D949EF3A5191}"/>
              </a:ext>
            </a:extLst>
          </p:cNvPr>
          <p:cNvSpPr/>
          <p:nvPr/>
        </p:nvSpPr>
        <p:spPr>
          <a:xfrm>
            <a:off x="6096000" y="138900"/>
            <a:ext cx="6096000" cy="7315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274320" tIns="91440" rIns="182880" rtlCol="0" anchor="ctr" anchorCtr="0"/>
          <a:lstStyle/>
          <a:p>
            <a:pPr algn="r"/>
            <a:r>
              <a:rPr lang="en-US" sz="6000" kern="100" spc="1000" dirty="0">
                <a:solidFill>
                  <a:schemeClr val="bg1">
                    <a:alpha val="60000"/>
                  </a:schemeClr>
                </a:solidFill>
                <a:latin typeface="Century Gothic" panose="020B0502020202020204" pitchFamily="34" charset="0"/>
                <a:ea typeface="Calibri" panose="020F0502020204030204" pitchFamily="34" charset="0"/>
                <a:cs typeface="Times New Roman" panose="02020603050405020304" pitchFamily="18" charset="0"/>
              </a:rPr>
              <a:t>BENEFITS</a:t>
            </a:r>
            <a:endParaRPr lang="en-US" sz="6000" kern="100" spc="1000" dirty="0">
              <a:solidFill>
                <a:schemeClr val="bg1">
                  <a:alpha val="6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56" name="Graphic 55">
            <a:extLst>
              <a:ext uri="{FF2B5EF4-FFF2-40B4-BE49-F238E27FC236}">
                <a16:creationId xmlns:a16="http://schemas.microsoft.com/office/drawing/2014/main" id="{4A6584F1-08B7-0528-A70C-CD2F7BFC81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5071" y="5320840"/>
            <a:ext cx="457200" cy="457200"/>
          </a:xfrm>
          <a:prstGeom prst="rect">
            <a:avLst/>
          </a:prstGeom>
        </p:spPr>
      </p:pic>
      <p:sp>
        <p:nvSpPr>
          <p:cNvPr id="61" name="Rectangle 60">
            <a:extLst>
              <a:ext uri="{FF2B5EF4-FFF2-40B4-BE49-F238E27FC236}">
                <a16:creationId xmlns:a16="http://schemas.microsoft.com/office/drawing/2014/main" id="{09BD1422-2268-9B24-F531-3C5FFDAF0937}"/>
              </a:ext>
            </a:extLst>
          </p:cNvPr>
          <p:cNvSpPr/>
          <p:nvPr/>
        </p:nvSpPr>
        <p:spPr>
          <a:xfrm>
            <a:off x="830030" y="3907077"/>
            <a:ext cx="2607639"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Century Gothic" panose="020B0502020202020204" pitchFamily="34" charset="0"/>
              </a:rPr>
              <a:t>New </a:t>
            </a:r>
            <a:br>
              <a:rPr lang="en-US" sz="2800" dirty="0">
                <a:solidFill>
                  <a:schemeClr val="bg1"/>
                </a:solidFill>
                <a:latin typeface="Century Gothic" panose="020B0502020202020204" pitchFamily="34" charset="0"/>
              </a:rPr>
            </a:br>
            <a:r>
              <a:rPr lang="en-US" sz="2800" dirty="0">
                <a:solidFill>
                  <a:schemeClr val="bg1"/>
                </a:solidFill>
                <a:latin typeface="Century Gothic" panose="020B0502020202020204" pitchFamily="34" charset="0"/>
              </a:rPr>
              <a:t>Equipment</a:t>
            </a:r>
          </a:p>
        </p:txBody>
      </p:sp>
      <p:pic>
        <p:nvPicPr>
          <p:cNvPr id="64" name="Graphic 63">
            <a:extLst>
              <a:ext uri="{FF2B5EF4-FFF2-40B4-BE49-F238E27FC236}">
                <a16:creationId xmlns:a16="http://schemas.microsoft.com/office/drawing/2014/main" id="{70C9C9ED-AFC5-B427-C451-2145DFC755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5071" y="4032087"/>
            <a:ext cx="457200" cy="457200"/>
          </a:xfrm>
          <a:prstGeom prst="rect">
            <a:avLst/>
          </a:prstGeom>
        </p:spPr>
      </p:pic>
      <p:sp>
        <p:nvSpPr>
          <p:cNvPr id="65" name="Rectangle 64">
            <a:extLst>
              <a:ext uri="{FF2B5EF4-FFF2-40B4-BE49-F238E27FC236}">
                <a16:creationId xmlns:a16="http://schemas.microsoft.com/office/drawing/2014/main" id="{D4F85F2F-0626-535D-568A-B1FAFC37765B}"/>
              </a:ext>
            </a:extLst>
          </p:cNvPr>
          <p:cNvSpPr/>
          <p:nvPr/>
        </p:nvSpPr>
        <p:spPr>
          <a:xfrm>
            <a:off x="830030" y="2607976"/>
            <a:ext cx="5120640"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Century Gothic" panose="020B0502020202020204" pitchFamily="34" charset="0"/>
              </a:rPr>
              <a:t>Contractors</a:t>
            </a:r>
          </a:p>
        </p:txBody>
      </p:sp>
      <p:pic>
        <p:nvPicPr>
          <p:cNvPr id="68" name="Graphic 67">
            <a:extLst>
              <a:ext uri="{FF2B5EF4-FFF2-40B4-BE49-F238E27FC236}">
                <a16:creationId xmlns:a16="http://schemas.microsoft.com/office/drawing/2014/main" id="{F7CC828C-D9A4-13AA-1E24-D71784A24C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5071" y="2743333"/>
            <a:ext cx="457200" cy="457200"/>
          </a:xfrm>
          <a:prstGeom prst="rect">
            <a:avLst/>
          </a:prstGeom>
        </p:spPr>
      </p:pic>
      <p:sp>
        <p:nvSpPr>
          <p:cNvPr id="69" name="Rectangle 68">
            <a:extLst>
              <a:ext uri="{FF2B5EF4-FFF2-40B4-BE49-F238E27FC236}">
                <a16:creationId xmlns:a16="http://schemas.microsoft.com/office/drawing/2014/main" id="{912B308B-409A-6F1F-AAB4-1228F2312AFD}"/>
              </a:ext>
            </a:extLst>
          </p:cNvPr>
          <p:cNvSpPr/>
          <p:nvPr/>
        </p:nvSpPr>
        <p:spPr>
          <a:xfrm>
            <a:off x="830030" y="1308875"/>
            <a:ext cx="5120640"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Century Gothic" panose="020B0502020202020204" pitchFamily="34" charset="0"/>
              </a:rPr>
              <a:t>Infrastructure</a:t>
            </a:r>
          </a:p>
        </p:txBody>
      </p:sp>
      <p:pic>
        <p:nvPicPr>
          <p:cNvPr id="72" name="Graphic 71">
            <a:extLst>
              <a:ext uri="{FF2B5EF4-FFF2-40B4-BE49-F238E27FC236}">
                <a16:creationId xmlns:a16="http://schemas.microsoft.com/office/drawing/2014/main" id="{1C5632C3-DC78-4031-CAFF-6929BBAB24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5071" y="1454579"/>
            <a:ext cx="457200" cy="457200"/>
          </a:xfrm>
          <a:prstGeom prst="rect">
            <a:avLst/>
          </a:prstGeom>
        </p:spPr>
      </p:pic>
      <p:pic>
        <p:nvPicPr>
          <p:cNvPr id="95" name="Graphic 94">
            <a:extLst>
              <a:ext uri="{FF2B5EF4-FFF2-40B4-BE49-F238E27FC236}">
                <a16:creationId xmlns:a16="http://schemas.microsoft.com/office/drawing/2014/main" id="{3E58A954-25A1-F68A-42CD-C0422BF5A18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404655" y="4031255"/>
            <a:ext cx="498097" cy="498097"/>
          </a:xfrm>
          <a:prstGeom prst="rect">
            <a:avLst/>
          </a:prstGeom>
        </p:spPr>
      </p:pic>
      <p:pic>
        <p:nvPicPr>
          <p:cNvPr id="100" name="Graphic 99">
            <a:extLst>
              <a:ext uri="{FF2B5EF4-FFF2-40B4-BE49-F238E27FC236}">
                <a16:creationId xmlns:a16="http://schemas.microsoft.com/office/drawing/2014/main" id="{6B8CB57F-060B-C2A6-2207-2BDA8265E54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404655" y="2742501"/>
            <a:ext cx="498097" cy="498097"/>
          </a:xfrm>
          <a:prstGeom prst="rect">
            <a:avLst/>
          </a:prstGeom>
        </p:spPr>
      </p:pic>
      <p:pic>
        <p:nvPicPr>
          <p:cNvPr id="105" name="Graphic 104">
            <a:extLst>
              <a:ext uri="{FF2B5EF4-FFF2-40B4-BE49-F238E27FC236}">
                <a16:creationId xmlns:a16="http://schemas.microsoft.com/office/drawing/2014/main" id="{A3DA8399-540F-5F5C-9556-84EC81003F6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404656" y="1453748"/>
            <a:ext cx="498096" cy="498096"/>
          </a:xfrm>
          <a:prstGeom prst="rect">
            <a:avLst/>
          </a:prstGeom>
        </p:spPr>
      </p:pic>
      <p:pic>
        <p:nvPicPr>
          <p:cNvPr id="113" name="Graphic 112">
            <a:extLst>
              <a:ext uri="{FF2B5EF4-FFF2-40B4-BE49-F238E27FC236}">
                <a16:creationId xmlns:a16="http://schemas.microsoft.com/office/drawing/2014/main" id="{86BDE829-5387-BB8C-F23A-1F58C25C839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404655" y="5320009"/>
            <a:ext cx="498097" cy="498097"/>
          </a:xfrm>
          <a:prstGeom prst="rect">
            <a:avLst/>
          </a:prstGeom>
        </p:spPr>
      </p:pic>
      <p:sp>
        <p:nvSpPr>
          <p:cNvPr id="114" name="Rectangle 113">
            <a:extLst>
              <a:ext uri="{FF2B5EF4-FFF2-40B4-BE49-F238E27FC236}">
                <a16:creationId xmlns:a16="http://schemas.microsoft.com/office/drawing/2014/main" id="{27F9E3C0-DB06-BDE6-8F22-EEAEB0A7DF7B}"/>
              </a:ext>
            </a:extLst>
          </p:cNvPr>
          <p:cNvSpPr/>
          <p:nvPr/>
        </p:nvSpPr>
        <p:spPr>
          <a:xfrm>
            <a:off x="6211751" y="5206179"/>
            <a:ext cx="5120640"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800" dirty="0">
                <a:solidFill>
                  <a:schemeClr val="bg1"/>
                </a:solidFill>
                <a:latin typeface="Century Gothic" panose="020B0502020202020204" pitchFamily="34" charset="0"/>
              </a:rPr>
              <a:t>Improved </a:t>
            </a:r>
          </a:p>
          <a:p>
            <a:pPr algn="r"/>
            <a:r>
              <a:rPr lang="en-US" sz="2800" dirty="0">
                <a:solidFill>
                  <a:schemeClr val="bg1"/>
                </a:solidFill>
                <a:latin typeface="Century Gothic" panose="020B0502020202020204" pitchFamily="34" charset="0"/>
              </a:rPr>
              <a:t>Customer Retention</a:t>
            </a:r>
          </a:p>
        </p:txBody>
      </p:sp>
      <p:sp>
        <p:nvSpPr>
          <p:cNvPr id="115" name="Rectangle 114">
            <a:extLst>
              <a:ext uri="{FF2B5EF4-FFF2-40B4-BE49-F238E27FC236}">
                <a16:creationId xmlns:a16="http://schemas.microsoft.com/office/drawing/2014/main" id="{B6EA585A-612E-1E7B-6D6B-221A902A9530}"/>
              </a:ext>
            </a:extLst>
          </p:cNvPr>
          <p:cNvSpPr/>
          <p:nvPr/>
        </p:nvSpPr>
        <p:spPr>
          <a:xfrm>
            <a:off x="6211751" y="3907077"/>
            <a:ext cx="5120640"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800" dirty="0">
                <a:solidFill>
                  <a:schemeClr val="bg1"/>
                </a:solidFill>
                <a:latin typeface="Century Gothic" panose="020B0502020202020204" pitchFamily="34" charset="0"/>
              </a:rPr>
              <a:t>Improved </a:t>
            </a:r>
            <a:br>
              <a:rPr lang="en-US" sz="2800" dirty="0">
                <a:solidFill>
                  <a:schemeClr val="bg1"/>
                </a:solidFill>
                <a:latin typeface="Century Gothic" panose="020B0502020202020204" pitchFamily="34" charset="0"/>
              </a:rPr>
            </a:br>
            <a:r>
              <a:rPr lang="en-US" sz="2800" dirty="0">
                <a:solidFill>
                  <a:schemeClr val="bg1"/>
                </a:solidFill>
                <a:latin typeface="Century Gothic" panose="020B0502020202020204" pitchFamily="34" charset="0"/>
              </a:rPr>
              <a:t>Quality</a:t>
            </a:r>
          </a:p>
        </p:txBody>
      </p:sp>
      <p:sp>
        <p:nvSpPr>
          <p:cNvPr id="116" name="Rectangle 115">
            <a:extLst>
              <a:ext uri="{FF2B5EF4-FFF2-40B4-BE49-F238E27FC236}">
                <a16:creationId xmlns:a16="http://schemas.microsoft.com/office/drawing/2014/main" id="{F6FFEB2A-F1EF-7273-E166-9F7D2BF69247}"/>
              </a:ext>
            </a:extLst>
          </p:cNvPr>
          <p:cNvSpPr/>
          <p:nvPr/>
        </p:nvSpPr>
        <p:spPr>
          <a:xfrm>
            <a:off x="6211751" y="2607976"/>
            <a:ext cx="5120640"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800" dirty="0">
                <a:solidFill>
                  <a:schemeClr val="bg1"/>
                </a:solidFill>
                <a:latin typeface="Century Gothic" panose="020B0502020202020204" pitchFamily="34" charset="0"/>
              </a:rPr>
              <a:t>Reduced Production </a:t>
            </a:r>
            <a:br>
              <a:rPr lang="en-US" sz="2800" dirty="0">
                <a:solidFill>
                  <a:schemeClr val="bg1"/>
                </a:solidFill>
                <a:latin typeface="Century Gothic" panose="020B0502020202020204" pitchFamily="34" charset="0"/>
              </a:rPr>
            </a:br>
            <a:r>
              <a:rPr lang="en-US" sz="2800" dirty="0">
                <a:solidFill>
                  <a:schemeClr val="bg1"/>
                </a:solidFill>
                <a:latin typeface="Century Gothic" panose="020B0502020202020204" pitchFamily="34" charset="0"/>
              </a:rPr>
              <a:t>Costs</a:t>
            </a:r>
          </a:p>
        </p:txBody>
      </p:sp>
      <p:sp>
        <p:nvSpPr>
          <p:cNvPr id="117" name="Rectangle 116">
            <a:extLst>
              <a:ext uri="{FF2B5EF4-FFF2-40B4-BE49-F238E27FC236}">
                <a16:creationId xmlns:a16="http://schemas.microsoft.com/office/drawing/2014/main" id="{CA9A0F0B-4AB5-E08B-6D00-187276142F1D}"/>
              </a:ext>
            </a:extLst>
          </p:cNvPr>
          <p:cNvSpPr/>
          <p:nvPr/>
        </p:nvSpPr>
        <p:spPr>
          <a:xfrm>
            <a:off x="6211751" y="1308875"/>
            <a:ext cx="5120640" cy="7290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800" dirty="0">
                <a:solidFill>
                  <a:schemeClr val="bg1"/>
                </a:solidFill>
                <a:latin typeface="Century Gothic" panose="020B0502020202020204" pitchFamily="34" charset="0"/>
              </a:rPr>
              <a:t>Increased Production</a:t>
            </a:r>
          </a:p>
        </p:txBody>
      </p:sp>
    </p:spTree>
    <p:extLst>
      <p:ext uri="{BB962C8B-B14F-4D97-AF65-F5344CB8AC3E}">
        <p14:creationId xmlns:p14="http://schemas.microsoft.com/office/powerpoint/2010/main" val="1833140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10350</TotalTime>
  <Words>217</Words>
  <Application>Microsoft Macintosh PowerPoint</Application>
  <PresentationFormat>Widescreen</PresentationFormat>
  <Paragraphs>30</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Heather Key</cp:lastModifiedBy>
  <cp:revision>133</cp:revision>
  <cp:lastPrinted>2020-08-31T22:23:58Z</cp:lastPrinted>
  <dcterms:created xsi:type="dcterms:W3CDTF">2021-07-07T23:54:57Z</dcterms:created>
  <dcterms:modified xsi:type="dcterms:W3CDTF">2023-11-30T23:38:13Z</dcterms:modified>
</cp:coreProperties>
</file>