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55" r:id="rId3"/>
    <p:sldId id="35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19D"/>
    <a:srgbClr val="DAE7E6"/>
    <a:srgbClr val="CBDEDE"/>
    <a:srgbClr val="E6EEF9"/>
    <a:srgbClr val="CADBF9"/>
    <a:srgbClr val="9CA6C1"/>
    <a:srgbClr val="6878A5"/>
    <a:srgbClr val="B2DEDC"/>
    <a:srgbClr val="018080"/>
    <a:srgbClr val="6D87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96058"/>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162118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99&amp;utm_source=template-powerpoint&amp;utm_medium=content&amp;utm_campaign=Cost-Benefit+Analysis+Table-powerpoint-11899&amp;lpa=Cost-Benefit+Analysis+Table+powerpoint+1189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36233"/>
            <a:ext cx="7389644"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Cost-Benefit Analysis Table Template for PowerPoint</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49647" y="1535597"/>
            <a:ext cx="5514783" cy="3786806"/>
          </a:xfrm>
          <a:prstGeom prst="rect">
            <a:avLst/>
          </a:prstGeom>
          <a:noFill/>
        </p:spPr>
        <p:txBody>
          <a:bodyPr wrap="square" rtlCol="0">
            <a:spAutoFit/>
          </a:bodyPr>
          <a:lstStyle/>
          <a:p>
            <a:pPr algn="just">
              <a:lnSpc>
                <a:spcPct val="150000"/>
              </a:lnSpc>
            </a:pP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If you are a project manager who needs to show the financial implications of a proposed project, this template with its table format is the perfect tool. Enter and add the values for the project costs and benefits/savings over a three-year timeline. The projections shown on the completed template offer an easy way for stakeholders to understand the project’s financial risks and rewards quickly. </a:t>
            </a:r>
            <a:endParaRPr lang="en-US" dirty="0"/>
          </a:p>
        </p:txBody>
      </p:sp>
      <p:pic>
        <p:nvPicPr>
          <p:cNvPr id="9" name="Picture 8">
            <a:extLst>
              <a:ext uri="{FF2B5EF4-FFF2-40B4-BE49-F238E27FC236}">
                <a16:creationId xmlns:a16="http://schemas.microsoft.com/office/drawing/2014/main" id="{ABF43049-D2D9-DF0A-F1CA-043A2CA34AF5}"/>
              </a:ext>
            </a:extLst>
          </p:cNvPr>
          <p:cNvPicPr>
            <a:picLocks noChangeAspect="1"/>
          </p:cNvPicPr>
          <p:nvPr/>
        </p:nvPicPr>
        <p:blipFill>
          <a:blip r:embed="rId5"/>
          <a:srcRect/>
          <a:stretch/>
        </p:blipFill>
        <p:spPr>
          <a:xfrm>
            <a:off x="6085509" y="1710550"/>
            <a:ext cx="5789879" cy="3257493"/>
          </a:xfrm>
          <a:prstGeom prst="rect">
            <a:avLst/>
          </a:prstGeom>
          <a:effectLst>
            <a:outerShdw blurRad="127004" dist="38100" dir="2700000" algn="tl" rotWithShape="0">
              <a:schemeClr val="accent3">
                <a:lumMod val="75000"/>
                <a:alpha val="40000"/>
              </a:schemeClr>
            </a:outerShdw>
          </a:effectLst>
        </p:spPr>
      </p:pic>
      <p:sp>
        <p:nvSpPr>
          <p:cNvPr id="10" name="Rectangle 9">
            <a:extLst>
              <a:ext uri="{FF2B5EF4-FFF2-40B4-BE49-F238E27FC236}">
                <a16:creationId xmlns:a16="http://schemas.microsoft.com/office/drawing/2014/main" id="{FA1BA490-A014-89CF-C3FE-5AB71D7DC469}"/>
              </a:ext>
            </a:extLst>
          </p:cNvPr>
          <p:cNvSpPr/>
          <p:nvPr/>
        </p:nvSpPr>
        <p:spPr>
          <a:xfrm>
            <a:off x="7738110" y="6493397"/>
            <a:ext cx="4456998" cy="376177"/>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AB6935A9-9575-F52E-843F-78F8F63F5B1A}"/>
              </a:ext>
            </a:extLst>
          </p:cNvPr>
          <p:cNvSpPr/>
          <p:nvPr/>
        </p:nvSpPr>
        <p:spPr>
          <a:xfrm>
            <a:off x="0" y="6493397"/>
            <a:ext cx="7738110" cy="376177"/>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471D06-BC91-4894-5708-7C07BB22D58C}"/>
              </a:ext>
            </a:extLst>
          </p:cNvPr>
          <p:cNvSpPr/>
          <p:nvPr/>
        </p:nvSpPr>
        <p:spPr>
          <a:xfrm>
            <a:off x="7738110" y="0"/>
            <a:ext cx="445699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r>
              <a:rPr lang="en-US" sz="2800" kern="1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COST-BENEFIT ANALYSIS</a:t>
            </a: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FDB59CB-2A88-326F-B50C-13DD5449741C}"/>
              </a:ext>
            </a:extLst>
          </p:cNvPr>
          <p:cNvSpPr/>
          <p:nvPr/>
        </p:nvSpPr>
        <p:spPr>
          <a:xfrm>
            <a:off x="300510" y="1371785"/>
            <a:ext cx="10740870" cy="564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Enter a brief description of the project </a:t>
            </a:r>
            <a:endParaRPr lang="en-US" sz="2000" dirty="0">
              <a:solidFill>
                <a:schemeClr val="tx1">
                  <a:lumMod val="75000"/>
                  <a:lumOff val="2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3E3C2C58-2014-1BD3-9E5A-1F38662690B2}"/>
              </a:ext>
            </a:extLst>
          </p:cNvPr>
          <p:cNvSpPr/>
          <p:nvPr/>
        </p:nvSpPr>
        <p:spPr>
          <a:xfrm>
            <a:off x="300508" y="1050675"/>
            <a:ext cx="3665701" cy="3200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PROJECT GOAL</a:t>
            </a:r>
            <a:endParaRPr lang="en-US"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7738110" cy="868680"/>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32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Project Title</a:t>
            </a:r>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F9275019-4B70-797D-E432-94DF087A3EB2}"/>
              </a:ext>
            </a:extLst>
          </p:cNvPr>
          <p:cNvGraphicFramePr>
            <a:graphicFrameLocks noGrp="1"/>
          </p:cNvGraphicFramePr>
          <p:nvPr>
            <p:extLst>
              <p:ext uri="{D42A27DB-BD31-4B8C-83A1-F6EECF244321}">
                <p14:modId xmlns:p14="http://schemas.microsoft.com/office/powerpoint/2010/main" val="3619365671"/>
              </p:ext>
            </p:extLst>
          </p:nvPr>
        </p:nvGraphicFramePr>
        <p:xfrm>
          <a:off x="300508" y="2476611"/>
          <a:ext cx="5676899" cy="3187704"/>
        </p:xfrm>
        <a:graphic>
          <a:graphicData uri="http://schemas.openxmlformats.org/drawingml/2006/table">
            <a:tbl>
              <a:tblPr>
                <a:tableStyleId>{5C22544A-7EE6-4342-B048-85BDC9FD1C3A}</a:tableStyleId>
              </a:tblPr>
              <a:tblGrid>
                <a:gridCol w="1911318">
                  <a:extLst>
                    <a:ext uri="{9D8B030D-6E8A-4147-A177-3AD203B41FA5}">
                      <a16:colId xmlns:a16="http://schemas.microsoft.com/office/drawing/2014/main" val="3611872836"/>
                    </a:ext>
                  </a:extLst>
                </a:gridCol>
                <a:gridCol w="903359">
                  <a:extLst>
                    <a:ext uri="{9D8B030D-6E8A-4147-A177-3AD203B41FA5}">
                      <a16:colId xmlns:a16="http://schemas.microsoft.com/office/drawing/2014/main" val="4205968098"/>
                    </a:ext>
                  </a:extLst>
                </a:gridCol>
                <a:gridCol w="903359">
                  <a:extLst>
                    <a:ext uri="{9D8B030D-6E8A-4147-A177-3AD203B41FA5}">
                      <a16:colId xmlns:a16="http://schemas.microsoft.com/office/drawing/2014/main" val="4275731753"/>
                    </a:ext>
                  </a:extLst>
                </a:gridCol>
                <a:gridCol w="903359">
                  <a:extLst>
                    <a:ext uri="{9D8B030D-6E8A-4147-A177-3AD203B41FA5}">
                      <a16:colId xmlns:a16="http://schemas.microsoft.com/office/drawing/2014/main" val="2281152788"/>
                    </a:ext>
                  </a:extLst>
                </a:gridCol>
                <a:gridCol w="1055504">
                  <a:extLst>
                    <a:ext uri="{9D8B030D-6E8A-4147-A177-3AD203B41FA5}">
                      <a16:colId xmlns:a16="http://schemas.microsoft.com/office/drawing/2014/main" val="3773839101"/>
                    </a:ext>
                  </a:extLst>
                </a:gridCol>
              </a:tblGrid>
              <a:tr h="245208">
                <a:tc>
                  <a:txBody>
                    <a:bodyPr/>
                    <a:lstStyle/>
                    <a:p>
                      <a:pPr algn="l" fontAlgn="ctr"/>
                      <a:r>
                        <a:rPr lang="en-US" sz="1000" u="none" strike="noStrike" dirty="0">
                          <a:solidFill>
                            <a:schemeClr val="bg1"/>
                          </a:solidFill>
                          <a:effectLst/>
                          <a:latin typeface="Century Gothic" panose="020B0502020202020204" pitchFamily="34" charset="0"/>
                        </a:rPr>
                        <a:t>DESCRIPTION</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1</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2</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3</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TOTAL</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extLst>
                  <a:ext uri="{0D108BD9-81ED-4DB2-BD59-A6C34878D82A}">
                    <a16:rowId xmlns:a16="http://schemas.microsoft.com/office/drawing/2014/main" val="2557412442"/>
                  </a:ext>
                </a:extLst>
              </a:tr>
              <a:tr h="245208">
                <a:tc>
                  <a:txBody>
                    <a:bodyPr/>
                    <a:lstStyle/>
                    <a:p>
                      <a:pPr algn="l" fontAlgn="ctr"/>
                      <a:r>
                        <a:rPr lang="en-US" sz="1000" u="none" strike="noStrike" dirty="0">
                          <a:solidFill>
                            <a:schemeClr val="bg1"/>
                          </a:solidFill>
                          <a:effectLst/>
                          <a:latin typeface="Century Gothic" panose="020B0502020202020204" pitchFamily="34" charset="0"/>
                        </a:rPr>
                        <a:t>DEVELOPMENT</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extLst>
                  <a:ext uri="{0D108BD9-81ED-4DB2-BD59-A6C34878D82A}">
                    <a16:rowId xmlns:a16="http://schemas.microsoft.com/office/drawing/2014/main" val="2081292020"/>
                  </a:ext>
                </a:extLst>
              </a:tr>
              <a:tr h="245208">
                <a:tc>
                  <a:txBody>
                    <a:bodyPr/>
                    <a:lstStyle/>
                    <a:p>
                      <a:pPr algn="l" fontAlgn="ctr"/>
                      <a:r>
                        <a:rPr lang="en-US" sz="1000" u="none" strike="noStrike" dirty="0">
                          <a:effectLst/>
                          <a:latin typeface="Century Gothic" panose="020B0502020202020204" pitchFamily="34" charset="0"/>
                        </a:rPr>
                        <a:t>Employee Salaries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87,000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92,000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100,000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279,000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823265595"/>
                  </a:ext>
                </a:extLst>
              </a:tr>
              <a:tr h="245208">
                <a:tc>
                  <a:txBody>
                    <a:bodyPr/>
                    <a:lstStyle/>
                    <a:p>
                      <a:pPr algn="l" fontAlgn="ctr"/>
                      <a:r>
                        <a:rPr lang="en-US" sz="1000" u="none" strike="noStrike" dirty="0">
                          <a:effectLst/>
                          <a:latin typeface="Century Gothic" panose="020B0502020202020204" pitchFamily="34" charset="0"/>
                        </a:rPr>
                        <a:t>Additional Internal Expenses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50,000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68,000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42,000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160,000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159778748"/>
                  </a:ext>
                </a:extLst>
              </a:tr>
              <a:tr h="245208">
                <a:tc>
                  <a:txBody>
                    <a:bodyPr/>
                    <a:lstStyle/>
                    <a:p>
                      <a:pPr algn="l" fontAlgn="ctr"/>
                      <a:r>
                        <a:rPr lang="en-US" sz="1000" u="none" strike="noStrike" dirty="0">
                          <a:effectLst/>
                          <a:latin typeface="Century Gothic" panose="020B0502020202020204" pitchFamily="34" charset="0"/>
                        </a:rPr>
                        <a:t>Consulting Costs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18,000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2,200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14,000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34,200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2087399916"/>
                  </a:ext>
                </a:extLst>
              </a:tr>
              <a:tr h="245208">
                <a:tc>
                  <a:txBody>
                    <a:bodyPr/>
                    <a:lstStyle/>
                    <a:p>
                      <a:pPr algn="l" fontAlgn="ctr"/>
                      <a:r>
                        <a:rPr lang="en-US" sz="1000" u="none" strike="noStrike" dirty="0">
                          <a:effectLst/>
                          <a:latin typeface="Century Gothic" panose="020B0502020202020204" pitchFamily="34" charset="0"/>
                        </a:rPr>
                        <a:t>Capital Expenditures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42,000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52,000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147,000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766781987"/>
                  </a:ext>
                </a:extLst>
              </a:tr>
              <a:tr h="245208">
                <a:tc>
                  <a:txBody>
                    <a:bodyPr/>
                    <a:lstStyle/>
                    <a:p>
                      <a:pPr algn="r" fontAlgn="ctr"/>
                      <a:r>
                        <a:rPr lang="en-US" sz="900" u="none" strike="noStrike" dirty="0">
                          <a:effectLst/>
                          <a:latin typeface="Century Gothic" panose="020B0502020202020204" pitchFamily="34" charset="0"/>
                        </a:rPr>
                        <a:t>TOTAL DEVELOPMENT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197,000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215,200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208,000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620,200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extLst>
                  <a:ext uri="{0D108BD9-81ED-4DB2-BD59-A6C34878D82A}">
                    <a16:rowId xmlns:a16="http://schemas.microsoft.com/office/drawing/2014/main" val="1871450117"/>
                  </a:ext>
                </a:extLst>
              </a:tr>
              <a:tr h="245208">
                <a:tc>
                  <a:txBody>
                    <a:bodyPr/>
                    <a:lstStyle/>
                    <a:p>
                      <a:pPr algn="l" fontAlgn="ctr"/>
                      <a:r>
                        <a:rPr lang="en-US" sz="1000" u="none" strike="noStrike" dirty="0">
                          <a:solidFill>
                            <a:schemeClr val="bg1"/>
                          </a:solidFill>
                          <a:effectLst/>
                          <a:latin typeface="Century Gothic" panose="020B0502020202020204" pitchFamily="34" charset="0"/>
                        </a:rPr>
                        <a:t>SUPPORT</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extLst>
                  <a:ext uri="{0D108BD9-81ED-4DB2-BD59-A6C34878D82A}">
                    <a16:rowId xmlns:a16="http://schemas.microsoft.com/office/drawing/2014/main" val="2250590039"/>
                  </a:ext>
                </a:extLst>
              </a:tr>
              <a:tr h="245208">
                <a:tc>
                  <a:txBody>
                    <a:bodyPr/>
                    <a:lstStyle/>
                    <a:p>
                      <a:pPr algn="l" fontAlgn="ctr"/>
                      <a:r>
                        <a:rPr lang="en-US" sz="1000" u="none" strike="noStrike" dirty="0">
                          <a:effectLst/>
                          <a:latin typeface="Century Gothic" panose="020B0502020202020204" pitchFamily="34" charset="0"/>
                        </a:rPr>
                        <a:t>Operational</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82,000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90,000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95,000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267,000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338163750"/>
                  </a:ext>
                </a:extLst>
              </a:tr>
              <a:tr h="245208">
                <a:tc>
                  <a:txBody>
                    <a:bodyPr/>
                    <a:lstStyle/>
                    <a:p>
                      <a:pPr algn="l" fontAlgn="ctr"/>
                      <a:r>
                        <a:rPr lang="en-US" sz="1000" u="none" strike="noStrike" dirty="0">
                          <a:effectLst/>
                          <a:latin typeface="Century Gothic" panose="020B0502020202020204" pitchFamily="34" charset="0"/>
                        </a:rPr>
                        <a:t>Non-Recurring</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26,000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84,000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31,000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141,000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793058355"/>
                  </a:ext>
                </a:extLst>
              </a:tr>
              <a:tr h="245208">
                <a:tc>
                  <a:txBody>
                    <a:bodyPr/>
                    <a:lstStyle/>
                    <a:p>
                      <a:pPr algn="l" fontAlgn="ctr"/>
                      <a:r>
                        <a:rPr lang="en-US" sz="1000" u="none" strike="noStrike" dirty="0">
                          <a:effectLst/>
                          <a:latin typeface="Century Gothic" panose="020B0502020202020204" pitchFamily="34" charset="0"/>
                        </a:rPr>
                        <a:t>Recurring</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r>
                        <a:rPr lang="en-US" sz="1000" u="none" strike="noStrike" dirty="0">
                          <a:effectLst/>
                          <a:latin typeface="Century Gothic" panose="020B0502020202020204" pitchFamily="34" charset="0"/>
                        </a:rPr>
                        <a:t> $      48,000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52,000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64,000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164,000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798203103"/>
                  </a:ext>
                </a:extLst>
              </a:tr>
              <a:tr h="245208">
                <a:tc>
                  <a:txBody>
                    <a:bodyPr/>
                    <a:lstStyle/>
                    <a:p>
                      <a:pPr algn="r" fontAlgn="ctr"/>
                      <a:r>
                        <a:rPr lang="en-US" sz="900" u="none" strike="noStrike" dirty="0">
                          <a:effectLst/>
                          <a:latin typeface="Century Gothic" panose="020B0502020202020204" pitchFamily="34" charset="0"/>
                        </a:rPr>
                        <a:t>TOTAL SUPPORT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156,000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226,000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190,000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r>
                        <a:rPr lang="en-US" sz="1000" u="none" strike="noStrike" dirty="0">
                          <a:effectLst/>
                          <a:latin typeface="Century Gothic" panose="020B0502020202020204" pitchFamily="34" charset="0"/>
                        </a:rPr>
                        <a:t> $       572,000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extLst>
                  <a:ext uri="{0D108BD9-81ED-4DB2-BD59-A6C34878D82A}">
                    <a16:rowId xmlns:a16="http://schemas.microsoft.com/office/drawing/2014/main" val="560860308"/>
                  </a:ext>
                </a:extLst>
              </a:tr>
              <a:tr h="245208">
                <a:tc>
                  <a:txBody>
                    <a:bodyPr/>
                    <a:lstStyle/>
                    <a:p>
                      <a:pPr algn="r" fontAlgn="ctr"/>
                      <a:r>
                        <a:rPr lang="en-US" sz="900" u="none" strike="noStrike" dirty="0">
                          <a:effectLst/>
                          <a:latin typeface="Century Gothic" panose="020B0502020202020204" pitchFamily="34" charset="0"/>
                        </a:rPr>
                        <a:t>TOTAL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r>
                        <a:rPr lang="en-US" sz="1000" u="none" strike="noStrike" dirty="0">
                          <a:effectLst/>
                          <a:latin typeface="Century Gothic" panose="020B0502020202020204" pitchFamily="34" charset="0"/>
                        </a:rPr>
                        <a:t> $    353,000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r>
                        <a:rPr lang="en-US" sz="1000" u="none" strike="noStrike" dirty="0">
                          <a:effectLst/>
                          <a:latin typeface="Century Gothic" panose="020B0502020202020204" pitchFamily="34" charset="0"/>
                        </a:rPr>
                        <a:t> $    441,200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r>
                        <a:rPr lang="en-US" sz="1000" u="none" strike="noStrike" dirty="0">
                          <a:effectLst/>
                          <a:latin typeface="Century Gothic" panose="020B0502020202020204" pitchFamily="34" charset="0"/>
                        </a:rPr>
                        <a:t> $    398,000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r>
                        <a:rPr lang="en-US" sz="1000" u="none" strike="noStrike" dirty="0">
                          <a:effectLst/>
                          <a:latin typeface="Century Gothic" panose="020B0502020202020204" pitchFamily="34" charset="0"/>
                        </a:rPr>
                        <a:t> $    1,192,200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006867442"/>
                  </a:ext>
                </a:extLst>
              </a:tr>
            </a:tbl>
          </a:graphicData>
        </a:graphic>
      </p:graphicFrame>
      <p:graphicFrame>
        <p:nvGraphicFramePr>
          <p:cNvPr id="13" name="Table 12">
            <a:extLst>
              <a:ext uri="{FF2B5EF4-FFF2-40B4-BE49-F238E27FC236}">
                <a16:creationId xmlns:a16="http://schemas.microsoft.com/office/drawing/2014/main" id="{FE397685-FCCE-199A-C616-1369159AC1E0}"/>
              </a:ext>
            </a:extLst>
          </p:cNvPr>
          <p:cNvGraphicFramePr>
            <a:graphicFrameLocks noGrp="1"/>
          </p:cNvGraphicFramePr>
          <p:nvPr>
            <p:extLst>
              <p:ext uri="{D42A27DB-BD31-4B8C-83A1-F6EECF244321}">
                <p14:modId xmlns:p14="http://schemas.microsoft.com/office/powerpoint/2010/main" val="2241490330"/>
              </p:ext>
            </p:extLst>
          </p:nvPr>
        </p:nvGraphicFramePr>
        <p:xfrm>
          <a:off x="6214595" y="2475920"/>
          <a:ext cx="5676898" cy="2165346"/>
        </p:xfrm>
        <a:graphic>
          <a:graphicData uri="http://schemas.openxmlformats.org/drawingml/2006/table">
            <a:tbl>
              <a:tblPr>
                <a:tableStyleId>{5C22544A-7EE6-4342-B048-85BDC9FD1C3A}</a:tableStyleId>
              </a:tblPr>
              <a:tblGrid>
                <a:gridCol w="2003130">
                  <a:extLst>
                    <a:ext uri="{9D8B030D-6E8A-4147-A177-3AD203B41FA5}">
                      <a16:colId xmlns:a16="http://schemas.microsoft.com/office/drawing/2014/main" val="26104970"/>
                    </a:ext>
                  </a:extLst>
                </a:gridCol>
                <a:gridCol w="886691">
                  <a:extLst>
                    <a:ext uri="{9D8B030D-6E8A-4147-A177-3AD203B41FA5}">
                      <a16:colId xmlns:a16="http://schemas.microsoft.com/office/drawing/2014/main" val="1096889783"/>
                    </a:ext>
                  </a:extLst>
                </a:gridCol>
                <a:gridCol w="886691">
                  <a:extLst>
                    <a:ext uri="{9D8B030D-6E8A-4147-A177-3AD203B41FA5}">
                      <a16:colId xmlns:a16="http://schemas.microsoft.com/office/drawing/2014/main" val="3827319208"/>
                    </a:ext>
                  </a:extLst>
                </a:gridCol>
                <a:gridCol w="886691">
                  <a:extLst>
                    <a:ext uri="{9D8B030D-6E8A-4147-A177-3AD203B41FA5}">
                      <a16:colId xmlns:a16="http://schemas.microsoft.com/office/drawing/2014/main" val="3077384916"/>
                    </a:ext>
                  </a:extLst>
                </a:gridCol>
                <a:gridCol w="1013695">
                  <a:extLst>
                    <a:ext uri="{9D8B030D-6E8A-4147-A177-3AD203B41FA5}">
                      <a16:colId xmlns:a16="http://schemas.microsoft.com/office/drawing/2014/main" val="3941669479"/>
                    </a:ext>
                  </a:extLst>
                </a:gridCol>
              </a:tblGrid>
              <a:tr h="240594">
                <a:tc>
                  <a:txBody>
                    <a:bodyPr/>
                    <a:lstStyle/>
                    <a:p>
                      <a:pPr algn="l" fontAlgn="ctr"/>
                      <a:r>
                        <a:rPr lang="en-US" sz="1000" u="none" strike="noStrike" dirty="0">
                          <a:solidFill>
                            <a:schemeClr val="bg1"/>
                          </a:solidFill>
                          <a:effectLst/>
                          <a:latin typeface="Century Gothic" panose="020B0502020202020204" pitchFamily="34" charset="0"/>
                        </a:rPr>
                        <a:t>PROCESS</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1</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2</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3</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TOTAL</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extLst>
                  <a:ext uri="{0D108BD9-81ED-4DB2-BD59-A6C34878D82A}">
                    <a16:rowId xmlns:a16="http://schemas.microsoft.com/office/drawing/2014/main" val="4209274359"/>
                  </a:ext>
                </a:extLst>
              </a:tr>
              <a:tr h="240594">
                <a:tc>
                  <a:txBody>
                    <a:bodyPr/>
                    <a:lstStyle/>
                    <a:p>
                      <a:pPr algn="l" fontAlgn="ctr"/>
                      <a:r>
                        <a:rPr lang="en-US" sz="1000" u="none" strike="noStrike">
                          <a:solidFill>
                            <a:schemeClr val="bg1"/>
                          </a:solidFill>
                          <a:effectLst/>
                          <a:latin typeface="Century Gothic" panose="020B0502020202020204" pitchFamily="34" charset="0"/>
                        </a:rPr>
                        <a:t>CURRENT</a:t>
                      </a:r>
                      <a:endParaRPr lang="en-US" sz="1000" b="1"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a:solidFill>
                            <a:schemeClr val="bg1"/>
                          </a:solidFill>
                          <a:effectLst/>
                          <a:latin typeface="Century Gothic" panose="020B0502020202020204" pitchFamily="34" charset="0"/>
                        </a:rPr>
                        <a:t> </a:t>
                      </a:r>
                      <a:endParaRPr lang="en-US" sz="1000" b="0"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extLst>
                  <a:ext uri="{0D108BD9-81ED-4DB2-BD59-A6C34878D82A}">
                    <a16:rowId xmlns:a16="http://schemas.microsoft.com/office/drawing/2014/main" val="3772507469"/>
                  </a:ext>
                </a:extLst>
              </a:tr>
              <a:tr h="240594">
                <a:tc>
                  <a:txBody>
                    <a:bodyPr/>
                    <a:lstStyle/>
                    <a:p>
                      <a:pPr algn="r" fontAlgn="ctr"/>
                      <a:r>
                        <a:rPr lang="en-US" sz="900" u="none" strike="noStrike" dirty="0">
                          <a:effectLst/>
                          <a:latin typeface="Century Gothic" panose="020B0502020202020204" pitchFamily="34" charset="0"/>
                        </a:rPr>
                        <a:t>TOTAL ANNUAL PRICE</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353,000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441,200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398,000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1,192,200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2956926049"/>
                  </a:ext>
                </a:extLst>
              </a:tr>
              <a:tr h="240594">
                <a:tc>
                  <a:txBody>
                    <a:bodyPr/>
                    <a:lstStyle/>
                    <a:p>
                      <a:pPr algn="l" fontAlgn="ctr"/>
                      <a:r>
                        <a:rPr lang="en-US" sz="1000" u="none" strike="noStrike" dirty="0">
                          <a:solidFill>
                            <a:schemeClr val="bg1"/>
                          </a:solidFill>
                          <a:effectLst/>
                          <a:latin typeface="Century Gothic" panose="020B0502020202020204" pitchFamily="34" charset="0"/>
                        </a:rPr>
                        <a:t>NEW</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r>
                        <a:rPr lang="en-US" sz="1000" u="none" strike="noStrike">
                          <a:solidFill>
                            <a:schemeClr val="bg1"/>
                          </a:solidFill>
                          <a:effectLst/>
                          <a:latin typeface="Century Gothic" panose="020B0502020202020204" pitchFamily="34" charset="0"/>
                        </a:rPr>
                        <a:t> </a:t>
                      </a:r>
                      <a:endParaRPr lang="en-US" sz="1000" b="0"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extLst>
                  <a:ext uri="{0D108BD9-81ED-4DB2-BD59-A6C34878D82A}">
                    <a16:rowId xmlns:a16="http://schemas.microsoft.com/office/drawing/2014/main" val="2733073872"/>
                  </a:ext>
                </a:extLst>
              </a:tr>
              <a:tr h="240594">
                <a:tc>
                  <a:txBody>
                    <a:bodyPr/>
                    <a:lstStyle/>
                    <a:p>
                      <a:pPr algn="r" fontAlgn="ctr"/>
                      <a:r>
                        <a:rPr lang="en-US" sz="900" u="none" strike="noStrike" dirty="0">
                          <a:effectLst/>
                          <a:latin typeface="Century Gothic" panose="020B0502020202020204" pitchFamily="34" charset="0"/>
                        </a:rPr>
                        <a:t>TOTAL ANNUAL PRICE</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441,200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398,000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r>
                        <a:rPr lang="en-US" sz="1000" u="none" strike="noStrike" dirty="0">
                          <a:effectLst/>
                          <a:latin typeface="Century Gothic" panose="020B0502020202020204" pitchFamily="34" charset="0"/>
                        </a:rPr>
                        <a:t> $       839,200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2542440534"/>
                  </a:ext>
                </a:extLst>
              </a:tr>
              <a:tr h="240594">
                <a:tc>
                  <a:txBody>
                    <a:bodyPr/>
                    <a:lstStyle/>
                    <a:p>
                      <a:pPr algn="r" fontAlgn="ctr"/>
                      <a:r>
                        <a:rPr lang="en-US" sz="900" u="none" strike="noStrike">
                          <a:effectLst/>
                          <a:latin typeface="Century Gothic" panose="020B0502020202020204" pitchFamily="34" charset="0"/>
                        </a:rPr>
                        <a:t>ANNUAL SAVINGS</a:t>
                      </a:r>
                      <a:endParaRPr lang="en-US" sz="900" b="1" i="0" u="none" strike="noStrike">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(88,200)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43,200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398,000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353,000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49570419"/>
                  </a:ext>
                </a:extLst>
              </a:tr>
              <a:tr h="240594">
                <a:tc>
                  <a:txBody>
                    <a:bodyPr/>
                    <a:lstStyle/>
                    <a:p>
                      <a:pPr algn="r" fontAlgn="ctr"/>
                      <a:r>
                        <a:rPr lang="en-US" sz="900" u="none" strike="noStrike">
                          <a:effectLst/>
                          <a:latin typeface="Century Gothic" panose="020B0502020202020204" pitchFamily="34" charset="0"/>
                        </a:rPr>
                        <a:t>CUMULATIVE SAVINGS</a:t>
                      </a:r>
                      <a:endParaRPr lang="en-US" sz="900" b="1" i="0" u="none" strike="noStrike">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(88,200)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(45,000)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353,000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706,000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098386074"/>
                  </a:ext>
                </a:extLst>
              </a:tr>
              <a:tr h="240594">
                <a:tc>
                  <a:txBody>
                    <a:bodyPr/>
                    <a:lstStyle/>
                    <a:p>
                      <a:pPr algn="r" fontAlgn="ctr"/>
                      <a:r>
                        <a:rPr lang="en-US" sz="900" u="none" strike="noStrike" dirty="0">
                          <a:effectLst/>
                          <a:latin typeface="Century Gothic" panose="020B0502020202020204" pitchFamily="34" charset="0"/>
                        </a:rPr>
                        <a:t>CUMULATIVE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353,000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794,200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$ 1,192,200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2,384,400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892877888"/>
                  </a:ext>
                </a:extLst>
              </a:tr>
              <a:tr h="240594">
                <a:tc>
                  <a:txBody>
                    <a:bodyPr/>
                    <a:lstStyle/>
                    <a:p>
                      <a:pPr algn="r" fontAlgn="ctr"/>
                      <a:r>
                        <a:rPr lang="en-US" sz="900" u="none" strike="noStrike" dirty="0">
                          <a:effectLst/>
                          <a:latin typeface="Century Gothic" panose="020B0502020202020204" pitchFamily="34" charset="0"/>
                        </a:rPr>
                        <a:t>CUMULATIVE TOTAL NET SAVINGS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r>
                        <a:rPr lang="en-US" sz="1000" u="none" strike="noStrike" dirty="0">
                          <a:effectLst/>
                          <a:latin typeface="Century Gothic" panose="020B0502020202020204" pitchFamily="34" charset="0"/>
                        </a:rPr>
                        <a:t> $ (441,200)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(839,200)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(839,200)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r>
                        <a:rPr lang="en-US" sz="1000" u="none" strike="noStrike" dirty="0">
                          <a:effectLst/>
                          <a:latin typeface="Century Gothic" panose="020B0502020202020204" pitchFamily="34" charset="0"/>
                        </a:rPr>
                        <a:t> $  (1,678,400)</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648897783"/>
                  </a:ext>
                </a:extLst>
              </a:tr>
            </a:tbl>
          </a:graphicData>
        </a:graphic>
      </p:graphicFrame>
      <p:sp>
        <p:nvSpPr>
          <p:cNvPr id="14" name="Rectangle 13">
            <a:extLst>
              <a:ext uri="{FF2B5EF4-FFF2-40B4-BE49-F238E27FC236}">
                <a16:creationId xmlns:a16="http://schemas.microsoft.com/office/drawing/2014/main" id="{1AED644C-F63E-6BEE-74D2-79B98E4225AC}"/>
              </a:ext>
            </a:extLst>
          </p:cNvPr>
          <p:cNvSpPr/>
          <p:nvPr/>
        </p:nvSpPr>
        <p:spPr>
          <a:xfrm>
            <a:off x="300508" y="2098683"/>
            <a:ext cx="4203369" cy="3657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spc="300" dirty="0">
                <a:solidFill>
                  <a:srgbClr val="419E9F"/>
                </a:solidFill>
                <a:latin typeface="Century Gothic" panose="020B0502020202020204" pitchFamily="34" charset="0"/>
                <a:ea typeface="Calibri" panose="020F0502020204030204" pitchFamily="34" charset="0"/>
                <a:cs typeface="Times New Roman" panose="02020603050405020304" pitchFamily="18" charset="0"/>
              </a:rPr>
              <a:t>PROJECT COSTS</a:t>
            </a:r>
            <a:endParaRPr lang="en-US" sz="2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734E8115-FEB4-0409-3E6E-EF3377B61CA9}"/>
              </a:ext>
            </a:extLst>
          </p:cNvPr>
          <p:cNvSpPr/>
          <p:nvPr/>
        </p:nvSpPr>
        <p:spPr>
          <a:xfrm>
            <a:off x="6214595" y="2098683"/>
            <a:ext cx="4559422" cy="3657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BENEFITS / SAVINGS</a:t>
            </a:r>
            <a:endParaRPr lang="en-US" sz="2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211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471D06-BC91-4894-5708-7C07BB22D58C}"/>
              </a:ext>
            </a:extLst>
          </p:cNvPr>
          <p:cNvSpPr/>
          <p:nvPr/>
        </p:nvSpPr>
        <p:spPr>
          <a:xfrm>
            <a:off x="7738110" y="0"/>
            <a:ext cx="445699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r>
              <a:rPr lang="en-US" sz="2800" kern="1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COST-BENEFIT ANALYSIS</a:t>
            </a: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FDB59CB-2A88-326F-B50C-13DD5449741C}"/>
              </a:ext>
            </a:extLst>
          </p:cNvPr>
          <p:cNvSpPr/>
          <p:nvPr/>
        </p:nvSpPr>
        <p:spPr>
          <a:xfrm>
            <a:off x="300510" y="1371785"/>
            <a:ext cx="10740870" cy="564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Enter a brief description of the project </a:t>
            </a:r>
            <a:endParaRPr lang="en-US" sz="2000" dirty="0">
              <a:solidFill>
                <a:schemeClr val="tx1">
                  <a:lumMod val="75000"/>
                  <a:lumOff val="2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3E3C2C58-2014-1BD3-9E5A-1F38662690B2}"/>
              </a:ext>
            </a:extLst>
          </p:cNvPr>
          <p:cNvSpPr/>
          <p:nvPr/>
        </p:nvSpPr>
        <p:spPr>
          <a:xfrm>
            <a:off x="300508" y="1050675"/>
            <a:ext cx="3665701" cy="3200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PROJECT GOAL</a:t>
            </a:r>
            <a:endParaRPr lang="en-US"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7738110" cy="868680"/>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32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Project Title</a:t>
            </a:r>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F9275019-4B70-797D-E432-94DF087A3EB2}"/>
              </a:ext>
            </a:extLst>
          </p:cNvPr>
          <p:cNvGraphicFramePr>
            <a:graphicFrameLocks noGrp="1"/>
          </p:cNvGraphicFramePr>
          <p:nvPr>
            <p:extLst>
              <p:ext uri="{D42A27DB-BD31-4B8C-83A1-F6EECF244321}">
                <p14:modId xmlns:p14="http://schemas.microsoft.com/office/powerpoint/2010/main" val="2495554237"/>
              </p:ext>
            </p:extLst>
          </p:nvPr>
        </p:nvGraphicFramePr>
        <p:xfrm>
          <a:off x="300508" y="2476611"/>
          <a:ext cx="5676899" cy="3873504"/>
        </p:xfrm>
        <a:graphic>
          <a:graphicData uri="http://schemas.openxmlformats.org/drawingml/2006/table">
            <a:tbl>
              <a:tblPr>
                <a:tableStyleId>{5C22544A-7EE6-4342-B048-85BDC9FD1C3A}</a:tableStyleId>
              </a:tblPr>
              <a:tblGrid>
                <a:gridCol w="1911318">
                  <a:extLst>
                    <a:ext uri="{9D8B030D-6E8A-4147-A177-3AD203B41FA5}">
                      <a16:colId xmlns:a16="http://schemas.microsoft.com/office/drawing/2014/main" val="3611872836"/>
                    </a:ext>
                  </a:extLst>
                </a:gridCol>
                <a:gridCol w="903359">
                  <a:extLst>
                    <a:ext uri="{9D8B030D-6E8A-4147-A177-3AD203B41FA5}">
                      <a16:colId xmlns:a16="http://schemas.microsoft.com/office/drawing/2014/main" val="4205968098"/>
                    </a:ext>
                  </a:extLst>
                </a:gridCol>
                <a:gridCol w="903359">
                  <a:extLst>
                    <a:ext uri="{9D8B030D-6E8A-4147-A177-3AD203B41FA5}">
                      <a16:colId xmlns:a16="http://schemas.microsoft.com/office/drawing/2014/main" val="4275731753"/>
                    </a:ext>
                  </a:extLst>
                </a:gridCol>
                <a:gridCol w="903359">
                  <a:extLst>
                    <a:ext uri="{9D8B030D-6E8A-4147-A177-3AD203B41FA5}">
                      <a16:colId xmlns:a16="http://schemas.microsoft.com/office/drawing/2014/main" val="2281152788"/>
                    </a:ext>
                  </a:extLst>
                </a:gridCol>
                <a:gridCol w="1055504">
                  <a:extLst>
                    <a:ext uri="{9D8B030D-6E8A-4147-A177-3AD203B41FA5}">
                      <a16:colId xmlns:a16="http://schemas.microsoft.com/office/drawing/2014/main" val="3773839101"/>
                    </a:ext>
                  </a:extLst>
                </a:gridCol>
              </a:tblGrid>
              <a:tr h="242094">
                <a:tc>
                  <a:txBody>
                    <a:bodyPr/>
                    <a:lstStyle/>
                    <a:p>
                      <a:pPr algn="l" fontAlgn="ctr"/>
                      <a:r>
                        <a:rPr lang="en-US" sz="1000" u="none" strike="noStrike" dirty="0">
                          <a:solidFill>
                            <a:schemeClr val="bg1"/>
                          </a:solidFill>
                          <a:effectLst/>
                          <a:latin typeface="Century Gothic" panose="020B0502020202020204" pitchFamily="34" charset="0"/>
                        </a:rPr>
                        <a:t>DESCRIPTION</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1</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2</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YEAR 3</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tc>
                  <a:txBody>
                    <a:bodyPr/>
                    <a:lstStyle/>
                    <a:p>
                      <a:pPr algn="ctr" fontAlgn="ctr"/>
                      <a:r>
                        <a:rPr lang="en-US" sz="1000" u="none" strike="noStrike" dirty="0">
                          <a:solidFill>
                            <a:schemeClr val="bg1"/>
                          </a:solidFill>
                          <a:effectLst/>
                          <a:latin typeface="Century Gothic" panose="020B0502020202020204" pitchFamily="34" charset="0"/>
                        </a:rPr>
                        <a:t>TOTAL</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8080"/>
                    </a:solidFill>
                  </a:tcPr>
                </a:tc>
                <a:extLst>
                  <a:ext uri="{0D108BD9-81ED-4DB2-BD59-A6C34878D82A}">
                    <a16:rowId xmlns:a16="http://schemas.microsoft.com/office/drawing/2014/main" val="2557412442"/>
                  </a:ext>
                </a:extLst>
              </a:tr>
              <a:tr h="242094">
                <a:tc>
                  <a:txBody>
                    <a:bodyPr/>
                    <a:lstStyle/>
                    <a:p>
                      <a:pPr algn="l" fontAlgn="ctr"/>
                      <a:r>
                        <a:rPr lang="en-US" sz="1000" u="none" strike="noStrike" dirty="0">
                          <a:solidFill>
                            <a:schemeClr val="bg1"/>
                          </a:solidFill>
                          <a:effectLst/>
                          <a:latin typeface="Century Gothic" panose="020B0502020202020204" pitchFamily="34" charset="0"/>
                        </a:rPr>
                        <a:t>DEVELOPMENT</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extLst>
                  <a:ext uri="{0D108BD9-81ED-4DB2-BD59-A6C34878D82A}">
                    <a16:rowId xmlns:a16="http://schemas.microsoft.com/office/drawing/2014/main" val="2081292020"/>
                  </a:ext>
                </a:extLst>
              </a:tr>
              <a:tr h="242094">
                <a:tc>
                  <a:txBody>
                    <a:bodyPr/>
                    <a:lstStyle/>
                    <a:p>
                      <a:pPr algn="l" fontAlgn="ctr"/>
                      <a:r>
                        <a:rPr lang="en-US" sz="1000" u="none" strike="noStrike" dirty="0">
                          <a:effectLst/>
                          <a:latin typeface="Century Gothic" panose="020B0502020202020204" pitchFamily="34" charset="0"/>
                        </a:rPr>
                        <a:t>Employee Salaries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823265595"/>
                  </a:ext>
                </a:extLst>
              </a:tr>
              <a:tr h="242094">
                <a:tc>
                  <a:txBody>
                    <a:bodyPr/>
                    <a:lstStyle/>
                    <a:p>
                      <a:pPr algn="l" fontAlgn="ctr"/>
                      <a:r>
                        <a:rPr lang="en-US" sz="1000" u="none" strike="noStrike" dirty="0">
                          <a:effectLst/>
                          <a:latin typeface="Century Gothic" panose="020B0502020202020204" pitchFamily="34" charset="0"/>
                        </a:rPr>
                        <a:t>Additional Internal Expenses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159778748"/>
                  </a:ext>
                </a:extLst>
              </a:tr>
              <a:tr h="242094">
                <a:tc>
                  <a:txBody>
                    <a:bodyPr/>
                    <a:lstStyle/>
                    <a:p>
                      <a:pPr algn="l" fontAlgn="ctr"/>
                      <a:r>
                        <a:rPr lang="en-US" sz="1000" u="none" strike="noStrike" dirty="0">
                          <a:effectLst/>
                          <a:latin typeface="Century Gothic" panose="020B0502020202020204" pitchFamily="34" charset="0"/>
                        </a:rPr>
                        <a:t>Consulting Costs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2087399916"/>
                  </a:ext>
                </a:extLst>
              </a:tr>
              <a:tr h="242094">
                <a:tc>
                  <a:txBody>
                    <a:bodyPr/>
                    <a:lstStyle/>
                    <a:p>
                      <a:pPr algn="l" fontAlgn="ctr"/>
                      <a:r>
                        <a:rPr lang="en-US" sz="1000" u="none" strike="noStrike" dirty="0">
                          <a:effectLst/>
                          <a:latin typeface="Century Gothic" panose="020B0502020202020204" pitchFamily="34" charset="0"/>
                        </a:rPr>
                        <a:t>Capital Expenditures</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766781987"/>
                  </a:ext>
                </a:extLst>
              </a:tr>
              <a:tr h="242094">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349563666"/>
                  </a:ext>
                </a:extLst>
              </a:tr>
              <a:tr h="242094">
                <a:tc>
                  <a:txBody>
                    <a:bodyPr/>
                    <a:lstStyle/>
                    <a:p>
                      <a:pPr algn="r" fontAlgn="ctr"/>
                      <a:r>
                        <a:rPr lang="en-US" sz="900" u="none" strike="noStrike" dirty="0">
                          <a:effectLst/>
                          <a:latin typeface="Century Gothic" panose="020B0502020202020204" pitchFamily="34" charset="0"/>
                        </a:rPr>
                        <a:t>TOTAL DEVELOPMENT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extLst>
                  <a:ext uri="{0D108BD9-81ED-4DB2-BD59-A6C34878D82A}">
                    <a16:rowId xmlns:a16="http://schemas.microsoft.com/office/drawing/2014/main" val="1871450117"/>
                  </a:ext>
                </a:extLst>
              </a:tr>
              <a:tr h="242094">
                <a:tc>
                  <a:txBody>
                    <a:bodyPr/>
                    <a:lstStyle/>
                    <a:p>
                      <a:pPr algn="l" fontAlgn="ctr"/>
                      <a:r>
                        <a:rPr lang="en-US" sz="1000" u="none" strike="noStrike" dirty="0">
                          <a:solidFill>
                            <a:schemeClr val="bg1"/>
                          </a:solidFill>
                          <a:effectLst/>
                          <a:latin typeface="Century Gothic" panose="020B0502020202020204" pitchFamily="34" charset="0"/>
                        </a:rPr>
                        <a:t>SUPPORT</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tc>
                  <a:txBody>
                    <a:bodyPr/>
                    <a:lstStyle/>
                    <a:p>
                      <a:pPr algn="r"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D8786"/>
                    </a:solidFill>
                  </a:tcPr>
                </a:tc>
                <a:extLst>
                  <a:ext uri="{0D108BD9-81ED-4DB2-BD59-A6C34878D82A}">
                    <a16:rowId xmlns:a16="http://schemas.microsoft.com/office/drawing/2014/main" val="2250590039"/>
                  </a:ext>
                </a:extLst>
              </a:tr>
              <a:tr h="242094">
                <a:tc>
                  <a:txBody>
                    <a:bodyPr/>
                    <a:lstStyle/>
                    <a:p>
                      <a:pPr algn="l" fontAlgn="ctr"/>
                      <a:r>
                        <a:rPr lang="en-US" sz="1000" u="none" strike="noStrike" dirty="0">
                          <a:effectLst/>
                          <a:latin typeface="Century Gothic" panose="020B0502020202020204" pitchFamily="34" charset="0"/>
                        </a:rPr>
                        <a:t>Operational</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338163750"/>
                  </a:ext>
                </a:extLst>
              </a:tr>
              <a:tr h="242094">
                <a:tc>
                  <a:txBody>
                    <a:bodyPr/>
                    <a:lstStyle/>
                    <a:p>
                      <a:pPr algn="l" fontAlgn="ctr"/>
                      <a:r>
                        <a:rPr lang="en-US" sz="1000" u="none" strike="noStrike" dirty="0">
                          <a:effectLst/>
                          <a:latin typeface="Century Gothic" panose="020B0502020202020204" pitchFamily="34" charset="0"/>
                        </a:rPr>
                        <a:t>Non-Recurring</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793058355"/>
                  </a:ext>
                </a:extLst>
              </a:tr>
              <a:tr h="242094">
                <a:tc>
                  <a:txBody>
                    <a:bodyPr/>
                    <a:lstStyle/>
                    <a:p>
                      <a:pPr algn="l" fontAlgn="ctr"/>
                      <a:r>
                        <a:rPr lang="en-US" sz="1000" u="none" strike="noStrike" dirty="0">
                          <a:effectLst/>
                          <a:latin typeface="Century Gothic" panose="020B0502020202020204" pitchFamily="34" charset="0"/>
                        </a:rPr>
                        <a:t>Recurring</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798203103"/>
                  </a:ext>
                </a:extLst>
              </a:tr>
              <a:tr h="242094">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2713804627"/>
                  </a:ext>
                </a:extLst>
              </a:tr>
              <a:tr h="242094">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AE7E6"/>
                    </a:solidFill>
                  </a:tcPr>
                </a:tc>
                <a:tc>
                  <a:txBody>
                    <a:bodyPr/>
                    <a:lstStyle/>
                    <a:p>
                      <a:pPr algn="r" fontAlgn="ctr"/>
                      <a:endParaRPr lang="en-US" sz="1000" b="0" i="0" u="none" strike="noStrike">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1433394814"/>
                  </a:ext>
                </a:extLst>
              </a:tr>
              <a:tr h="242094">
                <a:tc>
                  <a:txBody>
                    <a:bodyPr/>
                    <a:lstStyle/>
                    <a:p>
                      <a:pPr algn="r" fontAlgn="ctr"/>
                      <a:r>
                        <a:rPr lang="en-US" sz="900" u="none" strike="noStrike" dirty="0">
                          <a:effectLst/>
                          <a:latin typeface="Century Gothic" panose="020B0502020202020204" pitchFamily="34" charset="0"/>
                        </a:rPr>
                        <a:t>TOTAL SUPPORT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2DEDC"/>
                    </a:solidFill>
                  </a:tcPr>
                </a:tc>
                <a:extLst>
                  <a:ext uri="{0D108BD9-81ED-4DB2-BD59-A6C34878D82A}">
                    <a16:rowId xmlns:a16="http://schemas.microsoft.com/office/drawing/2014/main" val="560860308"/>
                  </a:ext>
                </a:extLst>
              </a:tr>
              <a:tr h="242094">
                <a:tc>
                  <a:txBody>
                    <a:bodyPr/>
                    <a:lstStyle/>
                    <a:p>
                      <a:pPr algn="r" fontAlgn="ctr"/>
                      <a:r>
                        <a:rPr lang="en-US" sz="900" u="none" strike="noStrike" dirty="0">
                          <a:effectLst/>
                          <a:latin typeface="Century Gothic" panose="020B0502020202020204" pitchFamily="34" charset="0"/>
                        </a:rPr>
                        <a:t>TOTAL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DEDE"/>
                    </a:solidFill>
                  </a:tcPr>
                </a:tc>
                <a:extLst>
                  <a:ext uri="{0D108BD9-81ED-4DB2-BD59-A6C34878D82A}">
                    <a16:rowId xmlns:a16="http://schemas.microsoft.com/office/drawing/2014/main" val="3006867442"/>
                  </a:ext>
                </a:extLst>
              </a:tr>
            </a:tbl>
          </a:graphicData>
        </a:graphic>
      </p:graphicFrame>
      <p:graphicFrame>
        <p:nvGraphicFramePr>
          <p:cNvPr id="13" name="Table 12">
            <a:extLst>
              <a:ext uri="{FF2B5EF4-FFF2-40B4-BE49-F238E27FC236}">
                <a16:creationId xmlns:a16="http://schemas.microsoft.com/office/drawing/2014/main" id="{FE397685-FCCE-199A-C616-1369159AC1E0}"/>
              </a:ext>
            </a:extLst>
          </p:cNvPr>
          <p:cNvGraphicFramePr>
            <a:graphicFrameLocks noGrp="1"/>
          </p:cNvGraphicFramePr>
          <p:nvPr>
            <p:extLst>
              <p:ext uri="{D42A27DB-BD31-4B8C-83A1-F6EECF244321}">
                <p14:modId xmlns:p14="http://schemas.microsoft.com/office/powerpoint/2010/main" val="11812851"/>
              </p:ext>
            </p:extLst>
          </p:nvPr>
        </p:nvGraphicFramePr>
        <p:xfrm>
          <a:off x="6214595" y="2475920"/>
          <a:ext cx="5676898" cy="2165346"/>
        </p:xfrm>
        <a:graphic>
          <a:graphicData uri="http://schemas.openxmlformats.org/drawingml/2006/table">
            <a:tbl>
              <a:tblPr>
                <a:tableStyleId>{5C22544A-7EE6-4342-B048-85BDC9FD1C3A}</a:tableStyleId>
              </a:tblPr>
              <a:tblGrid>
                <a:gridCol w="2003130">
                  <a:extLst>
                    <a:ext uri="{9D8B030D-6E8A-4147-A177-3AD203B41FA5}">
                      <a16:colId xmlns:a16="http://schemas.microsoft.com/office/drawing/2014/main" val="26104970"/>
                    </a:ext>
                  </a:extLst>
                </a:gridCol>
                <a:gridCol w="886691">
                  <a:extLst>
                    <a:ext uri="{9D8B030D-6E8A-4147-A177-3AD203B41FA5}">
                      <a16:colId xmlns:a16="http://schemas.microsoft.com/office/drawing/2014/main" val="1096889783"/>
                    </a:ext>
                  </a:extLst>
                </a:gridCol>
                <a:gridCol w="886691">
                  <a:extLst>
                    <a:ext uri="{9D8B030D-6E8A-4147-A177-3AD203B41FA5}">
                      <a16:colId xmlns:a16="http://schemas.microsoft.com/office/drawing/2014/main" val="3827319208"/>
                    </a:ext>
                  </a:extLst>
                </a:gridCol>
                <a:gridCol w="886691">
                  <a:extLst>
                    <a:ext uri="{9D8B030D-6E8A-4147-A177-3AD203B41FA5}">
                      <a16:colId xmlns:a16="http://schemas.microsoft.com/office/drawing/2014/main" val="3077384916"/>
                    </a:ext>
                  </a:extLst>
                </a:gridCol>
                <a:gridCol w="1013695">
                  <a:extLst>
                    <a:ext uri="{9D8B030D-6E8A-4147-A177-3AD203B41FA5}">
                      <a16:colId xmlns:a16="http://schemas.microsoft.com/office/drawing/2014/main" val="3941669479"/>
                    </a:ext>
                  </a:extLst>
                </a:gridCol>
              </a:tblGrid>
              <a:tr h="240594">
                <a:tc>
                  <a:txBody>
                    <a:bodyPr/>
                    <a:lstStyle/>
                    <a:p>
                      <a:pPr algn="l" fontAlgn="ctr"/>
                      <a:r>
                        <a:rPr lang="en-US" sz="1000" u="none" strike="noStrike" dirty="0">
                          <a:solidFill>
                            <a:schemeClr val="bg1"/>
                          </a:solidFill>
                          <a:effectLst/>
                          <a:latin typeface="Century Gothic" panose="020B0502020202020204" pitchFamily="34" charset="0"/>
                        </a:rPr>
                        <a:t>PROCESS</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1</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2</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YEAR 3</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tc>
                  <a:txBody>
                    <a:bodyPr/>
                    <a:lstStyle/>
                    <a:p>
                      <a:pPr algn="ctr" fontAlgn="ctr"/>
                      <a:r>
                        <a:rPr lang="en-US" sz="1000" u="none" strike="noStrike" dirty="0">
                          <a:solidFill>
                            <a:schemeClr val="bg1"/>
                          </a:solidFill>
                          <a:effectLst/>
                          <a:latin typeface="Century Gothic" panose="020B0502020202020204" pitchFamily="34" charset="0"/>
                        </a:rPr>
                        <a:t>TOTAL</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878A5"/>
                    </a:solidFill>
                  </a:tcPr>
                </a:tc>
                <a:extLst>
                  <a:ext uri="{0D108BD9-81ED-4DB2-BD59-A6C34878D82A}">
                    <a16:rowId xmlns:a16="http://schemas.microsoft.com/office/drawing/2014/main" val="4209274359"/>
                  </a:ext>
                </a:extLst>
              </a:tr>
              <a:tr h="240594">
                <a:tc>
                  <a:txBody>
                    <a:bodyPr/>
                    <a:lstStyle/>
                    <a:p>
                      <a:pPr algn="l" fontAlgn="ctr"/>
                      <a:r>
                        <a:rPr lang="en-US" sz="1000" u="none" strike="noStrike">
                          <a:solidFill>
                            <a:schemeClr val="bg1"/>
                          </a:solidFill>
                          <a:effectLst/>
                          <a:latin typeface="Century Gothic" panose="020B0502020202020204" pitchFamily="34" charset="0"/>
                        </a:rPr>
                        <a:t>CURRENT</a:t>
                      </a:r>
                      <a:endParaRPr lang="en-US" sz="1000" b="1"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a:solidFill>
                            <a:schemeClr val="bg1"/>
                          </a:solidFill>
                          <a:effectLst/>
                          <a:latin typeface="Century Gothic" panose="020B0502020202020204" pitchFamily="34" charset="0"/>
                        </a:rPr>
                        <a:t> </a:t>
                      </a:r>
                      <a:endParaRPr lang="en-US" sz="1000" b="0"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l" fontAlgn="ctr"/>
                      <a:r>
                        <a:rPr lang="en-US" sz="1000" u="none" strike="noStrike" dirty="0">
                          <a:solidFill>
                            <a:schemeClr val="bg1"/>
                          </a:solidFill>
                          <a:effectLst/>
                          <a:latin typeface="Century Gothic" panose="020B0502020202020204" pitchFamily="34" charset="0"/>
                        </a:rPr>
                        <a:t> </a:t>
                      </a: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extLst>
                  <a:ext uri="{0D108BD9-81ED-4DB2-BD59-A6C34878D82A}">
                    <a16:rowId xmlns:a16="http://schemas.microsoft.com/office/drawing/2014/main" val="3772507469"/>
                  </a:ext>
                </a:extLst>
              </a:tr>
              <a:tr h="240594">
                <a:tc>
                  <a:txBody>
                    <a:bodyPr/>
                    <a:lstStyle/>
                    <a:p>
                      <a:pPr algn="r" fontAlgn="ctr"/>
                      <a:r>
                        <a:rPr lang="en-US" sz="900" u="none" strike="noStrike" dirty="0">
                          <a:effectLst/>
                          <a:latin typeface="Century Gothic" panose="020B0502020202020204" pitchFamily="34" charset="0"/>
                        </a:rPr>
                        <a:t>TOTAL ANNUAL PRICE</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2956926049"/>
                  </a:ext>
                </a:extLst>
              </a:tr>
              <a:tr h="240594">
                <a:tc>
                  <a:txBody>
                    <a:bodyPr/>
                    <a:lstStyle/>
                    <a:p>
                      <a:pPr algn="l" fontAlgn="ctr"/>
                      <a:r>
                        <a:rPr lang="en-US" sz="1000" u="none" strike="noStrike" dirty="0">
                          <a:solidFill>
                            <a:schemeClr val="bg1"/>
                          </a:solidFill>
                          <a:effectLst/>
                          <a:latin typeface="Century Gothic" panose="020B0502020202020204" pitchFamily="34" charset="0"/>
                        </a:rPr>
                        <a:t>NEW</a:t>
                      </a:r>
                      <a:endParaRPr lang="en-US" sz="1000" b="1"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endParaRPr lang="en-US" sz="1000" b="0" i="0" u="none" strike="noStrike">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tc>
                  <a:txBody>
                    <a:bodyPr/>
                    <a:lstStyle/>
                    <a:p>
                      <a:pPr algn="r" fontAlgn="ctr"/>
                      <a:endParaRPr lang="en-US" sz="1000" b="0" i="0" u="none" strike="noStrike" dirty="0">
                        <a:solidFill>
                          <a:schemeClr val="bg1"/>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7C819D"/>
                    </a:solidFill>
                  </a:tcPr>
                </a:tc>
                <a:extLst>
                  <a:ext uri="{0D108BD9-81ED-4DB2-BD59-A6C34878D82A}">
                    <a16:rowId xmlns:a16="http://schemas.microsoft.com/office/drawing/2014/main" val="2733073872"/>
                  </a:ext>
                </a:extLst>
              </a:tr>
              <a:tr h="240594">
                <a:tc>
                  <a:txBody>
                    <a:bodyPr/>
                    <a:lstStyle/>
                    <a:p>
                      <a:pPr algn="r" fontAlgn="ctr"/>
                      <a:r>
                        <a:rPr lang="en-US" sz="900" u="none" strike="noStrike" dirty="0">
                          <a:effectLst/>
                          <a:latin typeface="Century Gothic" panose="020B0502020202020204" pitchFamily="34" charset="0"/>
                        </a:rPr>
                        <a:t>TOTAL ANNUAL PRICE</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2542440534"/>
                  </a:ext>
                </a:extLst>
              </a:tr>
              <a:tr h="240594">
                <a:tc>
                  <a:txBody>
                    <a:bodyPr/>
                    <a:lstStyle/>
                    <a:p>
                      <a:pPr algn="r" fontAlgn="ctr"/>
                      <a:r>
                        <a:rPr lang="en-US" sz="900" u="none" strike="noStrike">
                          <a:effectLst/>
                          <a:latin typeface="Century Gothic" panose="020B0502020202020204" pitchFamily="34" charset="0"/>
                        </a:rPr>
                        <a:t>ANNUAL SAVINGS</a:t>
                      </a:r>
                      <a:endParaRPr lang="en-US" sz="900" b="1" i="0" u="none" strike="noStrike">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49570419"/>
                  </a:ext>
                </a:extLst>
              </a:tr>
              <a:tr h="240594">
                <a:tc>
                  <a:txBody>
                    <a:bodyPr/>
                    <a:lstStyle/>
                    <a:p>
                      <a:pPr algn="r" fontAlgn="ctr"/>
                      <a:r>
                        <a:rPr lang="en-US" sz="900" u="none" strike="noStrike">
                          <a:effectLst/>
                          <a:latin typeface="Century Gothic" panose="020B0502020202020204" pitchFamily="34" charset="0"/>
                        </a:rPr>
                        <a:t>CUMULATIVE SAVINGS</a:t>
                      </a:r>
                      <a:endParaRPr lang="en-US" sz="900" b="1" i="0" u="none" strike="noStrike">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098386074"/>
                  </a:ext>
                </a:extLst>
              </a:tr>
              <a:tr h="240594">
                <a:tc>
                  <a:txBody>
                    <a:bodyPr/>
                    <a:lstStyle/>
                    <a:p>
                      <a:pPr algn="r" fontAlgn="ctr"/>
                      <a:r>
                        <a:rPr lang="en-US" sz="900" u="none" strike="noStrike" dirty="0">
                          <a:effectLst/>
                          <a:latin typeface="Century Gothic" panose="020B0502020202020204" pitchFamily="34" charset="0"/>
                        </a:rPr>
                        <a:t>CUMULATIVE COSTS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892877888"/>
                  </a:ext>
                </a:extLst>
              </a:tr>
              <a:tr h="240594">
                <a:tc>
                  <a:txBody>
                    <a:bodyPr/>
                    <a:lstStyle/>
                    <a:p>
                      <a:pPr algn="r" fontAlgn="ctr"/>
                      <a:r>
                        <a:rPr lang="en-US" sz="900" u="none" strike="noStrike" dirty="0">
                          <a:effectLst/>
                          <a:latin typeface="Century Gothic" panose="020B0502020202020204" pitchFamily="34" charset="0"/>
                        </a:rPr>
                        <a:t>CUMULATIVE TOTAL NET SAVINGS</a:t>
                      </a:r>
                      <a:endParaRPr lang="en-US" sz="900" b="1"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EF9"/>
                    </a:solidFill>
                  </a:tcPr>
                </a:tc>
                <a:tc>
                  <a:txBody>
                    <a:bodyPr/>
                    <a:lstStyle/>
                    <a:p>
                      <a:pPr algn="r" fontAlgn="ctr"/>
                      <a:endParaRPr lang="en-US" sz="10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ADBF9"/>
                    </a:solidFill>
                  </a:tcPr>
                </a:tc>
                <a:extLst>
                  <a:ext uri="{0D108BD9-81ED-4DB2-BD59-A6C34878D82A}">
                    <a16:rowId xmlns:a16="http://schemas.microsoft.com/office/drawing/2014/main" val="1648897783"/>
                  </a:ext>
                </a:extLst>
              </a:tr>
            </a:tbl>
          </a:graphicData>
        </a:graphic>
      </p:graphicFrame>
      <p:sp>
        <p:nvSpPr>
          <p:cNvPr id="14" name="Rectangle 13">
            <a:extLst>
              <a:ext uri="{FF2B5EF4-FFF2-40B4-BE49-F238E27FC236}">
                <a16:creationId xmlns:a16="http://schemas.microsoft.com/office/drawing/2014/main" id="{1AED644C-F63E-6BEE-74D2-79B98E4225AC}"/>
              </a:ext>
            </a:extLst>
          </p:cNvPr>
          <p:cNvSpPr/>
          <p:nvPr/>
        </p:nvSpPr>
        <p:spPr>
          <a:xfrm>
            <a:off x="300508" y="2098683"/>
            <a:ext cx="4203369" cy="3657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spc="300" dirty="0">
                <a:solidFill>
                  <a:srgbClr val="419E9F"/>
                </a:solidFill>
                <a:latin typeface="Century Gothic" panose="020B0502020202020204" pitchFamily="34" charset="0"/>
                <a:ea typeface="Calibri" panose="020F0502020204030204" pitchFamily="34" charset="0"/>
                <a:cs typeface="Times New Roman" panose="02020603050405020304" pitchFamily="18" charset="0"/>
              </a:rPr>
              <a:t>PROJECT COSTS</a:t>
            </a:r>
            <a:endParaRPr lang="en-US" sz="2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734E8115-FEB4-0409-3E6E-EF3377B61CA9}"/>
              </a:ext>
            </a:extLst>
          </p:cNvPr>
          <p:cNvSpPr/>
          <p:nvPr/>
        </p:nvSpPr>
        <p:spPr>
          <a:xfrm>
            <a:off x="6214595" y="2098683"/>
            <a:ext cx="4559422" cy="3657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BENEFITS / SAVINGS</a:t>
            </a:r>
            <a:endParaRPr lang="en-US" sz="2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1227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9687</TotalTime>
  <Words>558</Words>
  <Application>Microsoft Macintosh PowerPoint</Application>
  <PresentationFormat>Widescreen</PresentationFormat>
  <Paragraphs>176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124</cp:revision>
  <cp:lastPrinted>2020-08-31T22:23:58Z</cp:lastPrinted>
  <dcterms:created xsi:type="dcterms:W3CDTF">2021-07-07T23:54:57Z</dcterms:created>
  <dcterms:modified xsi:type="dcterms:W3CDTF">2023-11-30T23:30:17Z</dcterms:modified>
</cp:coreProperties>
</file>