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6F4"/>
    <a:srgbClr val="FFD966"/>
    <a:srgbClr val="C8F088"/>
    <a:srgbClr val="ADEBDC"/>
    <a:srgbClr val="28DACF"/>
    <a:srgbClr val="BEE3E0"/>
    <a:srgbClr val="F9F9F9"/>
    <a:srgbClr val="0D72D4"/>
    <a:srgbClr val="D6EEFD"/>
    <a:srgbClr val="EAF8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6058"/>
  </p:normalViewPr>
  <p:slideViewPr>
    <p:cSldViewPr snapToGrid="0" snapToObjects="1">
      <p:cViewPr varScale="1">
        <p:scale>
          <a:sx n="128" d="100"/>
          <a:sy n="128" d="100"/>
        </p:scale>
        <p:origin x="65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222611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06414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32&amp;utm_source=template-powerpoint&amp;utm_medium=content&amp;utm_campaign=Basic+Stakeholder+Engagement+Plan-powerpoint-11932&amp;lpa=Basic+Stakeholder+Engagement+Plan+powerpoint+1193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206416"/>
            <a:ext cx="8352276" cy="461665"/>
          </a:xfrm>
          <a:prstGeom prst="rect">
            <a:avLst/>
          </a:prstGeom>
          <a:noFill/>
          <a:effectLst/>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BASIC STAKEHOLDER ENGAGEMENT PLAN TEMPLATE </a:t>
            </a:r>
          </a:p>
        </p:txBody>
      </p:sp>
      <p:graphicFrame>
        <p:nvGraphicFramePr>
          <p:cNvPr id="3" name="Table 2">
            <a:extLst>
              <a:ext uri="{FF2B5EF4-FFF2-40B4-BE49-F238E27FC236}">
                <a16:creationId xmlns:a16="http://schemas.microsoft.com/office/drawing/2014/main" id="{1BD221B0-7786-070A-A88B-04382A3AB97F}"/>
              </a:ext>
            </a:extLst>
          </p:cNvPr>
          <p:cNvGraphicFramePr>
            <a:graphicFrameLocks noGrp="1"/>
          </p:cNvGraphicFramePr>
          <p:nvPr>
            <p:extLst>
              <p:ext uri="{D42A27DB-BD31-4B8C-83A1-F6EECF244321}">
                <p14:modId xmlns:p14="http://schemas.microsoft.com/office/powerpoint/2010/main" val="3733563956"/>
              </p:ext>
            </p:extLst>
          </p:nvPr>
        </p:nvGraphicFramePr>
        <p:xfrm>
          <a:off x="165559" y="809285"/>
          <a:ext cx="4218182" cy="861962"/>
        </p:xfrm>
        <a:graphic>
          <a:graphicData uri="http://schemas.openxmlformats.org/drawingml/2006/table">
            <a:tbl>
              <a:tblPr firstRow="1" firstCol="1" bandRow="1">
                <a:tableStyleId>{5C22544A-7EE6-4342-B048-85BDC9FD1C3A}</a:tableStyleId>
              </a:tblPr>
              <a:tblGrid>
                <a:gridCol w="803650">
                  <a:extLst>
                    <a:ext uri="{9D8B030D-6E8A-4147-A177-3AD203B41FA5}">
                      <a16:colId xmlns:a16="http://schemas.microsoft.com/office/drawing/2014/main" val="4132419924"/>
                    </a:ext>
                  </a:extLst>
                </a:gridCol>
                <a:gridCol w="341453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NAME</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endParaRPr lang="en-US" sz="14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2208306387"/>
                  </a:ext>
                </a:extLst>
              </a:tr>
            </a:tbl>
          </a:graphicData>
        </a:graphic>
      </p:graphicFrame>
      <p:graphicFrame>
        <p:nvGraphicFramePr>
          <p:cNvPr id="5" name="Table 4">
            <a:extLst>
              <a:ext uri="{FF2B5EF4-FFF2-40B4-BE49-F238E27FC236}">
                <a16:creationId xmlns:a16="http://schemas.microsoft.com/office/drawing/2014/main" id="{CFA64307-81AD-924E-B338-45DB0C0453FF}"/>
              </a:ext>
            </a:extLst>
          </p:cNvPr>
          <p:cNvGraphicFramePr>
            <a:graphicFrameLocks noGrp="1"/>
          </p:cNvGraphicFramePr>
          <p:nvPr>
            <p:extLst>
              <p:ext uri="{D42A27DB-BD31-4B8C-83A1-F6EECF244321}">
                <p14:modId xmlns:p14="http://schemas.microsoft.com/office/powerpoint/2010/main" val="391223660"/>
              </p:ext>
            </p:extLst>
          </p:nvPr>
        </p:nvGraphicFramePr>
        <p:xfrm>
          <a:off x="4383741" y="816367"/>
          <a:ext cx="7491648" cy="861962"/>
        </p:xfrm>
        <a:graphic>
          <a:graphicData uri="http://schemas.openxmlformats.org/drawingml/2006/table">
            <a:tbl>
              <a:tblPr firstRow="1" firstCol="1" bandRow="1">
                <a:tableStyleId>{5C22544A-7EE6-4342-B048-85BDC9FD1C3A}</a:tableStyleId>
              </a:tblPr>
              <a:tblGrid>
                <a:gridCol w="1021636">
                  <a:extLst>
                    <a:ext uri="{9D8B030D-6E8A-4147-A177-3AD203B41FA5}">
                      <a16:colId xmlns:a16="http://schemas.microsoft.com/office/drawing/2014/main" val="4132419924"/>
                    </a:ext>
                  </a:extLst>
                </a:gridCol>
                <a:gridCol w="647001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DESCRIPTION</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endParaRPr lang="en-US" sz="1200" b="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08306387"/>
                  </a:ext>
                </a:extLst>
              </a:tr>
            </a:tbl>
          </a:graphicData>
        </a:graphic>
      </p:graphicFrame>
      <p:graphicFrame>
        <p:nvGraphicFramePr>
          <p:cNvPr id="7" name="Table 6">
            <a:extLst>
              <a:ext uri="{FF2B5EF4-FFF2-40B4-BE49-F238E27FC236}">
                <a16:creationId xmlns:a16="http://schemas.microsoft.com/office/drawing/2014/main" id="{63B1C0F4-D130-3FF2-7D9D-92714F900E85}"/>
              </a:ext>
            </a:extLst>
          </p:cNvPr>
          <p:cNvGraphicFramePr>
            <a:graphicFrameLocks noGrp="1"/>
          </p:cNvGraphicFramePr>
          <p:nvPr>
            <p:extLst>
              <p:ext uri="{D42A27DB-BD31-4B8C-83A1-F6EECF244321}">
                <p14:modId xmlns:p14="http://schemas.microsoft.com/office/powerpoint/2010/main" val="2728927496"/>
              </p:ext>
            </p:extLst>
          </p:nvPr>
        </p:nvGraphicFramePr>
        <p:xfrm>
          <a:off x="249647" y="1887175"/>
          <a:ext cx="11625741" cy="4383989"/>
        </p:xfrm>
        <a:graphic>
          <a:graphicData uri="http://schemas.openxmlformats.org/drawingml/2006/table">
            <a:tbl>
              <a:tblPr firstRow="1" firstCol="1" bandRow="1">
                <a:tableStyleId>{5C22544A-7EE6-4342-B048-85BDC9FD1C3A}</a:tableStyleId>
              </a:tblPr>
              <a:tblGrid>
                <a:gridCol w="1754207">
                  <a:extLst>
                    <a:ext uri="{9D8B030D-6E8A-4147-A177-3AD203B41FA5}">
                      <a16:colId xmlns:a16="http://schemas.microsoft.com/office/drawing/2014/main" val="1870766234"/>
                    </a:ext>
                  </a:extLst>
                </a:gridCol>
                <a:gridCol w="2691699">
                  <a:extLst>
                    <a:ext uri="{9D8B030D-6E8A-4147-A177-3AD203B41FA5}">
                      <a16:colId xmlns:a16="http://schemas.microsoft.com/office/drawing/2014/main" val="3005387046"/>
                    </a:ext>
                  </a:extLst>
                </a:gridCol>
                <a:gridCol w="1478872">
                  <a:extLst>
                    <a:ext uri="{9D8B030D-6E8A-4147-A177-3AD203B41FA5}">
                      <a16:colId xmlns:a16="http://schemas.microsoft.com/office/drawing/2014/main" val="1980129178"/>
                    </a:ext>
                  </a:extLst>
                </a:gridCol>
                <a:gridCol w="2508424">
                  <a:extLst>
                    <a:ext uri="{9D8B030D-6E8A-4147-A177-3AD203B41FA5}">
                      <a16:colId xmlns:a16="http://schemas.microsoft.com/office/drawing/2014/main" val="2955866649"/>
                    </a:ext>
                  </a:extLst>
                </a:gridCol>
                <a:gridCol w="1748295">
                  <a:extLst>
                    <a:ext uri="{9D8B030D-6E8A-4147-A177-3AD203B41FA5}">
                      <a16:colId xmlns:a16="http://schemas.microsoft.com/office/drawing/2014/main" val="3233869296"/>
                    </a:ext>
                  </a:extLst>
                </a:gridCol>
                <a:gridCol w="1444244">
                  <a:extLst>
                    <a:ext uri="{9D8B030D-6E8A-4147-A177-3AD203B41FA5}">
                      <a16:colId xmlns:a16="http://schemas.microsoft.com/office/drawing/2014/main" val="4132924051"/>
                    </a:ext>
                  </a:extLst>
                </a:gridCol>
              </a:tblGrid>
              <a:tr h="543509">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Stakeholder</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Area(s) of Interest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Project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Phase(s)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Approach</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Method</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Frequency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extLst>
                  <a:ext uri="{0D108BD9-81ED-4DB2-BD59-A6C34878D82A}">
                    <a16:rowId xmlns:a16="http://schemas.microsoft.com/office/drawing/2014/main" val="2943240542"/>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764752285"/>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07046520"/>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42846906"/>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81409745"/>
                  </a:ext>
                </a:extLst>
              </a:tr>
            </a:tbl>
          </a:graphicData>
        </a:graphic>
      </p:graphicFrame>
      <p:pic>
        <p:nvPicPr>
          <p:cNvPr id="2" name="Picture 1">
            <a:hlinkClick r:id="rId3"/>
            <a:extLst>
              <a:ext uri="{FF2B5EF4-FFF2-40B4-BE49-F238E27FC236}">
                <a16:creationId xmlns:a16="http://schemas.microsoft.com/office/drawing/2014/main" id="{98EB9F08-B8CA-A890-37BC-456A4DA6335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7835" y="185120"/>
            <a:ext cx="3357554" cy="465946"/>
          </a:xfrm>
          <a:prstGeom prst="rect">
            <a:avLst/>
          </a:prstGeom>
        </p:spPr>
      </p:pic>
    </p:spTree>
    <p:extLst>
      <p:ext uri="{BB962C8B-B14F-4D97-AF65-F5344CB8AC3E}">
        <p14:creationId xmlns:p14="http://schemas.microsoft.com/office/powerpoint/2010/main" val="574812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236233"/>
            <a:ext cx="8352276" cy="415498"/>
          </a:xfrm>
          <a:prstGeom prst="rect">
            <a:avLst/>
          </a:prstGeom>
          <a:noFill/>
          <a:effectLst/>
        </p:spPr>
        <p:txBody>
          <a:bodyPr wrap="square" rtlCol="0">
            <a:spAutoFit/>
          </a:bodyPr>
          <a:lstStyle/>
          <a:p>
            <a:r>
              <a:rPr lang="en-US" sz="2100" dirty="0">
                <a:solidFill>
                  <a:schemeClr val="tx1">
                    <a:lumMod val="65000"/>
                    <a:lumOff val="35000"/>
                  </a:schemeClr>
                </a:solidFill>
                <a:latin typeface="Century Gothic" panose="020B0502020202020204" pitchFamily="34" charset="0"/>
              </a:rPr>
              <a:t>BASIC STAKEHOLDER ENGAGEMENT PLAN TEMPLATE – EXAMPLE</a:t>
            </a:r>
          </a:p>
        </p:txBody>
      </p:sp>
      <p:graphicFrame>
        <p:nvGraphicFramePr>
          <p:cNvPr id="3" name="Table 2">
            <a:extLst>
              <a:ext uri="{FF2B5EF4-FFF2-40B4-BE49-F238E27FC236}">
                <a16:creationId xmlns:a16="http://schemas.microsoft.com/office/drawing/2014/main" id="{1BD221B0-7786-070A-A88B-04382A3AB97F}"/>
              </a:ext>
            </a:extLst>
          </p:cNvPr>
          <p:cNvGraphicFramePr>
            <a:graphicFrameLocks noGrp="1"/>
          </p:cNvGraphicFramePr>
          <p:nvPr>
            <p:extLst>
              <p:ext uri="{D42A27DB-BD31-4B8C-83A1-F6EECF244321}">
                <p14:modId xmlns:p14="http://schemas.microsoft.com/office/powerpoint/2010/main" val="3416643874"/>
              </p:ext>
            </p:extLst>
          </p:nvPr>
        </p:nvGraphicFramePr>
        <p:xfrm>
          <a:off x="165559" y="809285"/>
          <a:ext cx="4218182" cy="861962"/>
        </p:xfrm>
        <a:graphic>
          <a:graphicData uri="http://schemas.openxmlformats.org/drawingml/2006/table">
            <a:tbl>
              <a:tblPr firstRow="1" firstCol="1" bandRow="1">
                <a:tableStyleId>{5C22544A-7EE6-4342-B048-85BDC9FD1C3A}</a:tableStyleId>
              </a:tblPr>
              <a:tblGrid>
                <a:gridCol w="803650">
                  <a:extLst>
                    <a:ext uri="{9D8B030D-6E8A-4147-A177-3AD203B41FA5}">
                      <a16:colId xmlns:a16="http://schemas.microsoft.com/office/drawing/2014/main" val="4132419924"/>
                    </a:ext>
                  </a:extLst>
                </a:gridCol>
                <a:gridCol w="341453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NAME</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r>
                        <a:rPr lang="en-US" sz="1600" b="0" dirty="0">
                          <a:solidFill>
                            <a:schemeClr val="tx1"/>
                          </a:solidFill>
                          <a:effectLst/>
                          <a:latin typeface="Century Gothic" panose="020B0502020202020204" pitchFamily="34" charset="0"/>
                        </a:rPr>
                        <a:t>Urban Park Renovation </a:t>
                      </a:r>
                      <a:endParaRPr lang="en-US" sz="14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2208306387"/>
                  </a:ext>
                </a:extLst>
              </a:tr>
            </a:tbl>
          </a:graphicData>
        </a:graphic>
      </p:graphicFrame>
      <p:graphicFrame>
        <p:nvGraphicFramePr>
          <p:cNvPr id="5" name="Table 4">
            <a:extLst>
              <a:ext uri="{FF2B5EF4-FFF2-40B4-BE49-F238E27FC236}">
                <a16:creationId xmlns:a16="http://schemas.microsoft.com/office/drawing/2014/main" id="{CFA64307-81AD-924E-B338-45DB0C0453FF}"/>
              </a:ext>
            </a:extLst>
          </p:cNvPr>
          <p:cNvGraphicFramePr>
            <a:graphicFrameLocks noGrp="1"/>
          </p:cNvGraphicFramePr>
          <p:nvPr>
            <p:extLst>
              <p:ext uri="{D42A27DB-BD31-4B8C-83A1-F6EECF244321}">
                <p14:modId xmlns:p14="http://schemas.microsoft.com/office/powerpoint/2010/main" val="1996132224"/>
              </p:ext>
            </p:extLst>
          </p:nvPr>
        </p:nvGraphicFramePr>
        <p:xfrm>
          <a:off x="4383741" y="816367"/>
          <a:ext cx="7491648" cy="861962"/>
        </p:xfrm>
        <a:graphic>
          <a:graphicData uri="http://schemas.openxmlformats.org/drawingml/2006/table">
            <a:tbl>
              <a:tblPr firstRow="1" firstCol="1" bandRow="1">
                <a:tableStyleId>{5C22544A-7EE6-4342-B048-85BDC9FD1C3A}</a:tableStyleId>
              </a:tblPr>
              <a:tblGrid>
                <a:gridCol w="1021636">
                  <a:extLst>
                    <a:ext uri="{9D8B030D-6E8A-4147-A177-3AD203B41FA5}">
                      <a16:colId xmlns:a16="http://schemas.microsoft.com/office/drawing/2014/main" val="4132419924"/>
                    </a:ext>
                  </a:extLst>
                </a:gridCol>
                <a:gridCol w="647001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DESCRIPTION</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r>
                        <a:rPr lang="en-US" sz="12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This project aims to revitalize an existing urban park by improving its recreational facilities, enhancing its green spaces, upgrading its playgrounds, and improving its walking paths and lighting. </a:t>
                      </a:r>
                      <a:endParaRPr lang="en-US" sz="1200" b="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08306387"/>
                  </a:ext>
                </a:extLst>
              </a:tr>
            </a:tbl>
          </a:graphicData>
        </a:graphic>
      </p:graphicFrame>
      <p:graphicFrame>
        <p:nvGraphicFramePr>
          <p:cNvPr id="7" name="Table 6">
            <a:extLst>
              <a:ext uri="{FF2B5EF4-FFF2-40B4-BE49-F238E27FC236}">
                <a16:creationId xmlns:a16="http://schemas.microsoft.com/office/drawing/2014/main" id="{63B1C0F4-D130-3FF2-7D9D-92714F900E85}"/>
              </a:ext>
            </a:extLst>
          </p:cNvPr>
          <p:cNvGraphicFramePr>
            <a:graphicFrameLocks noGrp="1"/>
          </p:cNvGraphicFramePr>
          <p:nvPr>
            <p:extLst>
              <p:ext uri="{D42A27DB-BD31-4B8C-83A1-F6EECF244321}">
                <p14:modId xmlns:p14="http://schemas.microsoft.com/office/powerpoint/2010/main" val="2593535959"/>
              </p:ext>
            </p:extLst>
          </p:nvPr>
        </p:nvGraphicFramePr>
        <p:xfrm>
          <a:off x="249647" y="1887175"/>
          <a:ext cx="11625741" cy="4383989"/>
        </p:xfrm>
        <a:graphic>
          <a:graphicData uri="http://schemas.openxmlformats.org/drawingml/2006/table">
            <a:tbl>
              <a:tblPr firstRow="1" firstCol="1" bandRow="1">
                <a:tableStyleId>{5C22544A-7EE6-4342-B048-85BDC9FD1C3A}</a:tableStyleId>
              </a:tblPr>
              <a:tblGrid>
                <a:gridCol w="1754207">
                  <a:extLst>
                    <a:ext uri="{9D8B030D-6E8A-4147-A177-3AD203B41FA5}">
                      <a16:colId xmlns:a16="http://schemas.microsoft.com/office/drawing/2014/main" val="1870766234"/>
                    </a:ext>
                  </a:extLst>
                </a:gridCol>
                <a:gridCol w="2691699">
                  <a:extLst>
                    <a:ext uri="{9D8B030D-6E8A-4147-A177-3AD203B41FA5}">
                      <a16:colId xmlns:a16="http://schemas.microsoft.com/office/drawing/2014/main" val="3005387046"/>
                    </a:ext>
                  </a:extLst>
                </a:gridCol>
                <a:gridCol w="1478872">
                  <a:extLst>
                    <a:ext uri="{9D8B030D-6E8A-4147-A177-3AD203B41FA5}">
                      <a16:colId xmlns:a16="http://schemas.microsoft.com/office/drawing/2014/main" val="1980129178"/>
                    </a:ext>
                  </a:extLst>
                </a:gridCol>
                <a:gridCol w="2508424">
                  <a:extLst>
                    <a:ext uri="{9D8B030D-6E8A-4147-A177-3AD203B41FA5}">
                      <a16:colId xmlns:a16="http://schemas.microsoft.com/office/drawing/2014/main" val="2955866649"/>
                    </a:ext>
                  </a:extLst>
                </a:gridCol>
                <a:gridCol w="1748295">
                  <a:extLst>
                    <a:ext uri="{9D8B030D-6E8A-4147-A177-3AD203B41FA5}">
                      <a16:colId xmlns:a16="http://schemas.microsoft.com/office/drawing/2014/main" val="3233869296"/>
                    </a:ext>
                  </a:extLst>
                </a:gridCol>
                <a:gridCol w="1444244">
                  <a:extLst>
                    <a:ext uri="{9D8B030D-6E8A-4147-A177-3AD203B41FA5}">
                      <a16:colId xmlns:a16="http://schemas.microsoft.com/office/drawing/2014/main" val="4132924051"/>
                    </a:ext>
                  </a:extLst>
                </a:gridCol>
              </a:tblGrid>
              <a:tr h="543509">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Stakeholder</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Area(s) of Interest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Project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Phase(s)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Approach</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Method</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Frequency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extLst>
                  <a:ext uri="{0D108BD9-81ED-4DB2-BD59-A6C34878D82A}">
                    <a16:rowId xmlns:a16="http://schemas.microsoft.com/office/drawing/2014/main" val="2943240542"/>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City Residents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8DACF"/>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Safety and Accessibility</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Planning,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Execution,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Closure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Inclusive: Request their input and feedback.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Social Media Posts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Weekly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764752285"/>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Environmental Groups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DEBDC"/>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Green Space Preservation and Sustainable Design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Initiation,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Planning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Consultative: Seek their expertise.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Emails</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Monthly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07046520"/>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Department of Parks &amp; Recreation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8F088"/>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Maintenance, Operation, and Compliance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Initiation,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Planning,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Execution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Partnership-Oriented: Work to ensure the park’s long-term viability.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Phone Calls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Biweekly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42846906"/>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Construction Contractors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D966"/>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Budget and Quality Assurance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Planning,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Execution,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Closure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Collaborative: Work closely to ensure a successful execution.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In-Person Meetings</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Weekly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81409745"/>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7029</TotalTime>
  <Words>298</Words>
  <Application>Microsoft Macintosh PowerPoint</Application>
  <PresentationFormat>Widescreen</PresentationFormat>
  <Paragraphs>50</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86</cp:revision>
  <cp:lastPrinted>2020-08-31T22:23:58Z</cp:lastPrinted>
  <dcterms:created xsi:type="dcterms:W3CDTF">2021-07-07T23:54:57Z</dcterms:created>
  <dcterms:modified xsi:type="dcterms:W3CDTF">2024-01-10T22:59:49Z</dcterms:modified>
</cp:coreProperties>
</file>