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7" r:id="rId2"/>
    <p:sldId id="350"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CE659"/>
    <a:srgbClr val="FFFF00"/>
    <a:srgbClr val="F7F9FB"/>
    <a:srgbClr val="EAEEF3"/>
    <a:srgbClr val="F3F0F0"/>
    <a:srgbClr val="E6DFDB"/>
    <a:srgbClr val="EDE4DB"/>
    <a:srgbClr val="FBF2EB"/>
    <a:srgbClr val="FE5A01"/>
    <a:srgbClr val="FFF2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743" autoAdjust="0"/>
    <p:restoredTop sz="86447"/>
  </p:normalViewPr>
  <p:slideViewPr>
    <p:cSldViewPr snapToGrid="0" snapToObjects="1">
      <p:cViewPr varScale="1">
        <p:scale>
          <a:sx n="128" d="100"/>
          <a:sy n="128" d="100"/>
        </p:scale>
        <p:origin x="344"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915&amp;utm_source=template-powerpoint&amp;utm_medium=content&amp;utm_campaign=Compliance+Risk+Register+Example-powerpoint-11915&amp;lpa=Compliance+Risk+Register+Example+powerpoint+11915"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5" name="TextBox 524">
            <a:extLst>
              <a:ext uri="{FF2B5EF4-FFF2-40B4-BE49-F238E27FC236}">
                <a16:creationId xmlns:a16="http://schemas.microsoft.com/office/drawing/2014/main" id="{993314DF-19A8-7BA0-E7D5-9AAE57CDF62A}"/>
              </a:ext>
            </a:extLst>
          </p:cNvPr>
          <p:cNvSpPr txBox="1"/>
          <p:nvPr/>
        </p:nvSpPr>
        <p:spPr>
          <a:xfrm>
            <a:off x="207847" y="154817"/>
            <a:ext cx="7918713" cy="492443"/>
          </a:xfrm>
          <a:prstGeom prst="rect">
            <a:avLst/>
          </a:prstGeom>
          <a:noFill/>
        </p:spPr>
        <p:txBody>
          <a:bodyPr wrap="square" rtlCol="0">
            <a:spAutoFit/>
          </a:bodyPr>
          <a:lstStyle/>
          <a:p>
            <a:r>
              <a:rPr lang="en-US" sz="2600" b="1" dirty="0">
                <a:solidFill>
                  <a:schemeClr val="tx1">
                    <a:lumMod val="65000"/>
                    <a:lumOff val="35000"/>
                  </a:schemeClr>
                </a:solidFill>
                <a:latin typeface="Century Gothic" panose="020B0502020202020204" pitchFamily="34" charset="0"/>
              </a:rPr>
              <a:t>COMPLIANCE RISK REGISTER TEMPLATE EXAMPLE</a:t>
            </a:r>
          </a:p>
        </p:txBody>
      </p:sp>
      <p:pic>
        <p:nvPicPr>
          <p:cNvPr id="526" name="Picture 525">
            <a:hlinkClick r:id="rId2"/>
            <a:extLst>
              <a:ext uri="{FF2B5EF4-FFF2-40B4-BE49-F238E27FC236}">
                <a16:creationId xmlns:a16="http://schemas.microsoft.com/office/drawing/2014/main" id="{FBE43351-BC7D-4D94-A6F1-E00A6D443686}"/>
              </a:ext>
            </a:extLst>
          </p:cNvPr>
          <p:cNvPicPr>
            <a:picLocks noChangeAspect="1"/>
          </p:cNvPicPr>
          <p:nvPr/>
        </p:nvPicPr>
        <p:blipFill>
          <a:blip r:embed="rId3"/>
          <a:stretch>
            <a:fillRect/>
          </a:stretch>
        </p:blipFill>
        <p:spPr>
          <a:xfrm>
            <a:off x="8307423" y="165604"/>
            <a:ext cx="3534054" cy="490440"/>
          </a:xfrm>
          <a:prstGeom prst="rect">
            <a:avLst/>
          </a:prstGeom>
        </p:spPr>
      </p:pic>
      <p:graphicFrame>
        <p:nvGraphicFramePr>
          <p:cNvPr id="2" name="Table 1">
            <a:extLst>
              <a:ext uri="{FF2B5EF4-FFF2-40B4-BE49-F238E27FC236}">
                <a16:creationId xmlns:a16="http://schemas.microsoft.com/office/drawing/2014/main" id="{EFCCC84C-9BA0-F969-668B-A734D7110803}"/>
              </a:ext>
            </a:extLst>
          </p:cNvPr>
          <p:cNvGraphicFramePr>
            <a:graphicFrameLocks noGrp="1"/>
          </p:cNvGraphicFramePr>
          <p:nvPr>
            <p:extLst>
              <p:ext uri="{D42A27DB-BD31-4B8C-83A1-F6EECF244321}">
                <p14:modId xmlns:p14="http://schemas.microsoft.com/office/powerpoint/2010/main" val="1738388725"/>
              </p:ext>
            </p:extLst>
          </p:nvPr>
        </p:nvGraphicFramePr>
        <p:xfrm>
          <a:off x="303926" y="830984"/>
          <a:ext cx="11537552" cy="5562513"/>
        </p:xfrm>
        <a:graphic>
          <a:graphicData uri="http://schemas.openxmlformats.org/drawingml/2006/table">
            <a:tbl>
              <a:tblPr>
                <a:tableStyleId>{5C22544A-7EE6-4342-B048-85BDC9FD1C3A}</a:tableStyleId>
              </a:tblPr>
              <a:tblGrid>
                <a:gridCol w="2134856">
                  <a:extLst>
                    <a:ext uri="{9D8B030D-6E8A-4147-A177-3AD203B41FA5}">
                      <a16:colId xmlns:a16="http://schemas.microsoft.com/office/drawing/2014/main" val="2805350575"/>
                    </a:ext>
                  </a:extLst>
                </a:gridCol>
                <a:gridCol w="2361818">
                  <a:extLst>
                    <a:ext uri="{9D8B030D-6E8A-4147-A177-3AD203B41FA5}">
                      <a16:colId xmlns:a16="http://schemas.microsoft.com/office/drawing/2014/main" val="454506827"/>
                    </a:ext>
                  </a:extLst>
                </a:gridCol>
                <a:gridCol w="1070113">
                  <a:extLst>
                    <a:ext uri="{9D8B030D-6E8A-4147-A177-3AD203B41FA5}">
                      <a16:colId xmlns:a16="http://schemas.microsoft.com/office/drawing/2014/main" val="3039088257"/>
                    </a:ext>
                  </a:extLst>
                </a:gridCol>
                <a:gridCol w="1070113">
                  <a:extLst>
                    <a:ext uri="{9D8B030D-6E8A-4147-A177-3AD203B41FA5}">
                      <a16:colId xmlns:a16="http://schemas.microsoft.com/office/drawing/2014/main" val="11568570"/>
                    </a:ext>
                  </a:extLst>
                </a:gridCol>
                <a:gridCol w="1070113">
                  <a:extLst>
                    <a:ext uri="{9D8B030D-6E8A-4147-A177-3AD203B41FA5}">
                      <a16:colId xmlns:a16="http://schemas.microsoft.com/office/drawing/2014/main" val="2873069235"/>
                    </a:ext>
                  </a:extLst>
                </a:gridCol>
                <a:gridCol w="2673103">
                  <a:extLst>
                    <a:ext uri="{9D8B030D-6E8A-4147-A177-3AD203B41FA5}">
                      <a16:colId xmlns:a16="http://schemas.microsoft.com/office/drawing/2014/main" val="2229967764"/>
                    </a:ext>
                  </a:extLst>
                </a:gridCol>
                <a:gridCol w="1157436">
                  <a:extLst>
                    <a:ext uri="{9D8B030D-6E8A-4147-A177-3AD203B41FA5}">
                      <a16:colId xmlns:a16="http://schemas.microsoft.com/office/drawing/2014/main" val="607476714"/>
                    </a:ext>
                  </a:extLst>
                </a:gridCol>
              </a:tblGrid>
              <a:tr h="548358">
                <a:tc>
                  <a:txBody>
                    <a:bodyPr/>
                    <a:lstStyle/>
                    <a:p>
                      <a:pPr algn="l" fontAlgn="ctr"/>
                      <a:r>
                        <a:rPr lang="en-US" sz="1100" u="none" strike="noStrike" dirty="0">
                          <a:effectLst/>
                          <a:latin typeface="Century Gothic" panose="020B0502020202020204" pitchFamily="34" charset="0"/>
                        </a:rPr>
                        <a:t>RISK DESCRIPTION</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IMPACT DESCRIPTION</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IMPACT </a:t>
                      </a:r>
                      <a:br>
                        <a:rPr lang="en-US" sz="1100" u="none" strike="noStrike" dirty="0">
                          <a:effectLst/>
                          <a:latin typeface="Century Gothic" panose="020B0502020202020204" pitchFamily="34" charset="0"/>
                        </a:rPr>
                      </a:br>
                      <a:r>
                        <a:rPr lang="en-US" sz="1100" u="none" strike="noStrike" dirty="0">
                          <a:effectLst/>
                          <a:latin typeface="Century Gothic" panose="020B0502020202020204" pitchFamily="34" charset="0"/>
                        </a:rPr>
                        <a:t>LEVEL</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PROBABILITY LEVEL</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PRIORITY LEVEL</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1100" u="none" strike="noStrike" dirty="0">
                          <a:effectLst/>
                          <a:latin typeface="Century Gothic" panose="020B0502020202020204" pitchFamily="34" charset="0"/>
                        </a:rPr>
                        <a:t>OPPORTUNITIES</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1100" u="none" strike="noStrike" dirty="0">
                          <a:effectLst/>
                          <a:latin typeface="Century Gothic" panose="020B0502020202020204" pitchFamily="34" charset="0"/>
                        </a:rPr>
                        <a:t>OWNER</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095053626"/>
                  </a:ext>
                </a:extLst>
              </a:tr>
              <a:tr h="708396">
                <a:tc>
                  <a:txBody>
                    <a:bodyPr/>
                    <a:lstStyle/>
                    <a:p>
                      <a:pPr algn="l" fontAlgn="ctr"/>
                      <a:r>
                        <a:rPr lang="en-US" sz="900" u="none" strike="noStrike">
                          <a:effectLst/>
                          <a:latin typeface="Century Gothic" panose="020B0502020202020204" pitchFamily="34" charset="0"/>
                        </a:rPr>
                        <a:t>Give a brief summary of the risk.</a:t>
                      </a:r>
                      <a:endParaRPr lang="en-US" sz="9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900" u="none" strike="noStrike">
                          <a:effectLst/>
                          <a:latin typeface="Century Gothic" panose="020B0502020202020204" pitchFamily="34" charset="0"/>
                        </a:rPr>
                        <a:t>What will happen if the risk is not mitigated or eliminated?</a:t>
                      </a:r>
                      <a:endParaRPr lang="en-US" sz="9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900" u="none" strike="noStrike">
                          <a:effectLst/>
                          <a:latin typeface="Century Gothic" panose="020B0502020202020204" pitchFamily="34" charset="0"/>
                        </a:rPr>
                        <a:t>Rate </a:t>
                      </a:r>
                      <a:br>
                        <a:rPr lang="en-US" sz="900" u="none" strike="noStrike">
                          <a:effectLst/>
                          <a:latin typeface="Century Gothic" panose="020B0502020202020204" pitchFamily="34" charset="0"/>
                        </a:rPr>
                      </a:br>
                      <a:r>
                        <a:rPr lang="en-US" sz="900" u="none" strike="noStrike">
                          <a:effectLst/>
                          <a:latin typeface="Century Gothic" panose="020B0502020202020204" pitchFamily="34" charset="0"/>
                        </a:rPr>
                        <a:t>1 (LOW) to </a:t>
                      </a:r>
                      <a:br>
                        <a:rPr lang="en-US" sz="900" u="none" strike="noStrike">
                          <a:effectLst/>
                          <a:latin typeface="Century Gothic" panose="020B0502020202020204" pitchFamily="34" charset="0"/>
                        </a:rPr>
                      </a:br>
                      <a:r>
                        <a:rPr lang="en-US" sz="900" u="none" strike="noStrike">
                          <a:effectLst/>
                          <a:latin typeface="Century Gothic" panose="020B0502020202020204" pitchFamily="34" charset="0"/>
                        </a:rPr>
                        <a:t>5 (HIGH)</a:t>
                      </a:r>
                      <a:endParaRPr lang="en-US" sz="9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900" u="none" strike="noStrike" dirty="0">
                          <a:effectLst/>
                          <a:latin typeface="Century Gothic" panose="020B0502020202020204" pitchFamily="34" charset="0"/>
                        </a:rPr>
                        <a:t>Rate </a:t>
                      </a:r>
                      <a:br>
                        <a:rPr lang="en-US" sz="900" u="none" strike="noStrike" dirty="0">
                          <a:effectLst/>
                          <a:latin typeface="Century Gothic" panose="020B0502020202020204" pitchFamily="34" charset="0"/>
                        </a:rPr>
                      </a:br>
                      <a:r>
                        <a:rPr lang="en-US" sz="900" u="none" strike="noStrike" dirty="0">
                          <a:effectLst/>
                          <a:latin typeface="Century Gothic" panose="020B0502020202020204" pitchFamily="34" charset="0"/>
                        </a:rPr>
                        <a:t>1 (LOW) to </a:t>
                      </a:r>
                      <a:br>
                        <a:rPr lang="en-US" sz="900" u="none" strike="noStrike" dirty="0">
                          <a:effectLst/>
                          <a:latin typeface="Century Gothic" panose="020B0502020202020204" pitchFamily="34" charset="0"/>
                        </a:rPr>
                      </a:br>
                      <a:r>
                        <a:rPr lang="en-US" sz="900" u="none" strike="noStrike" dirty="0">
                          <a:effectLst/>
                          <a:latin typeface="Century Gothic" panose="020B0502020202020204" pitchFamily="34" charset="0"/>
                        </a:rPr>
                        <a:t>5 (HIGH)</a:t>
                      </a:r>
                      <a:endParaRPr lang="en-US" sz="9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900" u="none" strike="noStrike" dirty="0">
                          <a:effectLst/>
                          <a:latin typeface="Century Gothic" panose="020B0502020202020204" pitchFamily="34" charset="0"/>
                        </a:rPr>
                        <a:t>( IMPACT  X   </a:t>
                      </a:r>
                      <a:br>
                        <a:rPr lang="en-US" sz="900" u="none" strike="noStrike" dirty="0">
                          <a:effectLst/>
                          <a:latin typeface="Century Gothic" panose="020B0502020202020204" pitchFamily="34" charset="0"/>
                        </a:rPr>
                      </a:br>
                      <a:r>
                        <a:rPr lang="en-US" sz="900" u="none" strike="noStrike" dirty="0">
                          <a:effectLst/>
                          <a:latin typeface="Century Gothic" panose="020B0502020202020204" pitchFamily="34" charset="0"/>
                        </a:rPr>
                        <a:t>  PROBABILITY )</a:t>
                      </a:r>
                      <a:br>
                        <a:rPr lang="en-US" sz="900" u="none" strike="noStrike" dirty="0">
                          <a:effectLst/>
                          <a:latin typeface="Century Gothic" panose="020B0502020202020204" pitchFamily="34" charset="0"/>
                        </a:rPr>
                      </a:br>
                      <a:r>
                        <a:rPr lang="en-US" sz="900" u="none" strike="noStrike" dirty="0">
                          <a:effectLst/>
                          <a:latin typeface="Century Gothic" panose="020B0502020202020204" pitchFamily="34" charset="0"/>
                        </a:rPr>
                        <a:t>Address  highest first. </a:t>
                      </a:r>
                      <a:endParaRPr lang="en-US" sz="9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What opportunities do we have to lower or eliminate the impact or probability?</a:t>
                      </a:r>
                      <a:endParaRPr lang="en-US" sz="9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Who’s </a:t>
                      </a:r>
                    </a:p>
                    <a:p>
                      <a:pPr algn="l" fontAlgn="ctr"/>
                      <a:r>
                        <a:rPr lang="en-US" sz="900" u="none" strike="noStrike" dirty="0">
                          <a:effectLst/>
                          <a:latin typeface="Century Gothic" panose="020B0502020202020204" pitchFamily="34" charset="0"/>
                        </a:rPr>
                        <a:t>responsible?</a:t>
                      </a:r>
                      <a:endParaRPr lang="en-US" sz="9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539807988"/>
                  </a:ext>
                </a:extLst>
              </a:tr>
              <a:tr h="648633">
                <a:tc>
                  <a:txBody>
                    <a:bodyPr/>
                    <a:lstStyle/>
                    <a:p>
                      <a:pPr algn="l" fontAlgn="ctr"/>
                      <a:r>
                        <a:rPr lang="en-US" sz="1100" u="none" strike="noStrike" dirty="0">
                          <a:effectLst/>
                          <a:latin typeface="Century Gothic" panose="020B0502020202020204" pitchFamily="34" charset="0"/>
                        </a:rPr>
                        <a:t>Material delivery is delayed</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Production stops</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5</a:t>
                      </a: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u="none" strike="noStrike">
                          <a:effectLst/>
                          <a:latin typeface="Century Gothic" panose="020B0502020202020204" pitchFamily="34" charset="0"/>
                        </a:rPr>
                        <a:t>2</a:t>
                      </a:r>
                      <a:endParaRPr lang="en-US" sz="1200" b="0" i="0" u="none" strike="noStrike">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b="1" u="none" strike="noStrike" dirty="0">
                          <a:effectLst/>
                          <a:latin typeface="Century Gothic" panose="020B0502020202020204" pitchFamily="34" charset="0"/>
                        </a:rPr>
                        <a:t>10</a:t>
                      </a: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00"/>
                    </a:solidFill>
                  </a:tcPr>
                </a:tc>
                <a:tc>
                  <a:txBody>
                    <a:bodyPr/>
                    <a:lstStyle/>
                    <a:p>
                      <a:pPr algn="l" fontAlgn="ctr"/>
                      <a:r>
                        <a:rPr lang="en-US" sz="1100" u="none" strike="noStrike">
                          <a:effectLst/>
                          <a:latin typeface="Century Gothic" panose="020B0502020202020204" pitchFamily="34" charset="0"/>
                        </a:rPr>
                        <a:t>Keep in contact with supplier, and alternative suppliers on retainer.</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Hazel Christensen</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09657597"/>
                  </a:ext>
                </a:extLst>
              </a:tr>
              <a:tr h="648633">
                <a:tc>
                  <a:txBody>
                    <a:bodyPr/>
                    <a:lstStyle/>
                    <a:p>
                      <a:pPr algn="l" fontAlgn="ctr"/>
                      <a:r>
                        <a:rPr lang="en-US" sz="1100" u="none" strike="noStrike">
                          <a:effectLst/>
                          <a:latin typeface="Century Gothic" panose="020B0502020202020204" pitchFamily="34" charset="0"/>
                        </a:rPr>
                        <a:t>Machinery breakdowns</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Production delayed</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4</a:t>
                      </a: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u="none" strike="noStrike">
                          <a:effectLst/>
                          <a:latin typeface="Century Gothic" panose="020B0502020202020204" pitchFamily="34" charset="0"/>
                        </a:rPr>
                        <a:t>1</a:t>
                      </a:r>
                      <a:endParaRPr lang="en-US" sz="1200" b="0" i="0" u="none" strike="noStrike">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b="1" u="none" strike="noStrike" dirty="0">
                          <a:effectLst/>
                          <a:latin typeface="Century Gothic" panose="020B0502020202020204" pitchFamily="34" charset="0"/>
                        </a:rPr>
                        <a:t>4</a:t>
                      </a: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CE659"/>
                    </a:solidFill>
                  </a:tcPr>
                </a:tc>
                <a:tc>
                  <a:txBody>
                    <a:bodyPr/>
                    <a:lstStyle/>
                    <a:p>
                      <a:pPr algn="l" fontAlgn="ctr"/>
                      <a:r>
                        <a:rPr lang="en-US" sz="1100" u="none" strike="noStrike">
                          <a:effectLst/>
                          <a:latin typeface="Century Gothic" panose="020B0502020202020204" pitchFamily="34" charset="0"/>
                        </a:rPr>
                        <a:t>Increase inspections.  </a:t>
                      </a:r>
                      <a:br>
                        <a:rPr lang="en-US" sz="1100" u="none" strike="noStrike">
                          <a:effectLst/>
                          <a:latin typeface="Century Gothic" panose="020B0502020202020204" pitchFamily="34" charset="0"/>
                        </a:rPr>
                      </a:br>
                      <a:r>
                        <a:rPr lang="en-US" sz="1100" u="none" strike="noStrike">
                          <a:effectLst/>
                          <a:latin typeface="Century Gothic" panose="020B0502020202020204" pitchFamily="34" charset="0"/>
                        </a:rPr>
                        <a:t>Have spare parts on site. </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Jason Desjardins</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26272929"/>
                  </a:ext>
                </a:extLst>
              </a:tr>
              <a:tr h="648633">
                <a:tc>
                  <a:txBody>
                    <a:bodyPr/>
                    <a:lstStyle/>
                    <a:p>
                      <a:pPr algn="l" fontAlgn="ctr"/>
                      <a:r>
                        <a:rPr lang="en-US" sz="1100" u="none" strike="noStrike">
                          <a:effectLst/>
                          <a:latin typeface="Century Gothic" panose="020B0502020202020204" pitchFamily="34" charset="0"/>
                        </a:rPr>
                        <a:t>Leaks from roof during rain make the floor slippery</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Slips and falls</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3</a:t>
                      </a: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u="none" strike="noStrike" dirty="0">
                          <a:effectLst/>
                          <a:latin typeface="Century Gothic" panose="020B0502020202020204" pitchFamily="34" charset="0"/>
                        </a:rPr>
                        <a:t>5</a:t>
                      </a: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b="1" u="none" strike="noStrike" dirty="0">
                          <a:effectLst/>
                          <a:latin typeface="Century Gothic" panose="020B0502020202020204" pitchFamily="34" charset="0"/>
                        </a:rPr>
                        <a:t>15</a:t>
                      </a: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C000"/>
                    </a:solidFill>
                  </a:tcPr>
                </a:tc>
                <a:tc>
                  <a:txBody>
                    <a:bodyPr/>
                    <a:lstStyle/>
                    <a:p>
                      <a:pPr algn="l" fontAlgn="ctr"/>
                      <a:r>
                        <a:rPr lang="en-US" sz="1100" u="none" strike="noStrike">
                          <a:effectLst/>
                          <a:latin typeface="Century Gothic" panose="020B0502020202020204" pitchFamily="34" charset="0"/>
                        </a:rPr>
                        <a:t>– Order safety signage</a:t>
                      </a:r>
                      <a:br>
                        <a:rPr lang="en-US" sz="1100" u="none" strike="noStrike">
                          <a:effectLst/>
                          <a:latin typeface="Century Gothic" panose="020B0502020202020204" pitchFamily="34" charset="0"/>
                        </a:rPr>
                      </a:br>
                      <a:r>
                        <a:rPr lang="en-US" sz="1100" u="none" strike="noStrike">
                          <a:effectLst/>
                          <a:latin typeface="Century Gothic" panose="020B0502020202020204" pitchFamily="34" charset="0"/>
                        </a:rPr>
                        <a:t>– Have mops on hand </a:t>
                      </a:r>
                      <a:br>
                        <a:rPr lang="en-US" sz="1100" u="none" strike="noStrike">
                          <a:effectLst/>
                          <a:latin typeface="Century Gothic" panose="020B0502020202020204" pitchFamily="34" charset="0"/>
                        </a:rPr>
                      </a:br>
                      <a:r>
                        <a:rPr lang="en-US" sz="1100" u="none" strike="noStrike">
                          <a:effectLst/>
                          <a:latin typeface="Century Gothic" panose="020B0502020202020204" pitchFamily="34" charset="0"/>
                        </a:rPr>
                        <a:t>– Fix roof</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Luiza Smith</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47282117"/>
                  </a:ext>
                </a:extLst>
              </a:tr>
              <a:tr h="648633">
                <a:tc>
                  <a:txBody>
                    <a:bodyPr/>
                    <a:lstStyle/>
                    <a:p>
                      <a:pPr algn="l" fontAlgn="ctr"/>
                      <a:r>
                        <a:rPr lang="en-US" sz="1100" u="none" strike="noStrike">
                          <a:effectLst/>
                          <a:latin typeface="Century Gothic" panose="020B0502020202020204" pitchFamily="34" charset="0"/>
                        </a:rPr>
                        <a:t>Shortage of eye protection</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Increase in injuries</a:t>
                      </a:r>
                      <a:br>
                        <a:rPr lang="en-US" sz="1100" u="none" strike="noStrike">
                          <a:effectLst/>
                          <a:latin typeface="Century Gothic" panose="020B0502020202020204" pitchFamily="34" charset="0"/>
                        </a:rPr>
                      </a:br>
                      <a:r>
                        <a:rPr lang="en-US" sz="1100" u="none" strike="noStrike">
                          <a:effectLst/>
                          <a:latin typeface="Century Gothic" panose="020B0502020202020204" pitchFamily="34" charset="0"/>
                        </a:rPr>
                        <a:t>– Production delayed</a:t>
                      </a:r>
                      <a:br>
                        <a:rPr lang="en-US" sz="1100" u="none" strike="noStrike">
                          <a:effectLst/>
                          <a:latin typeface="Century Gothic" panose="020B0502020202020204" pitchFamily="34" charset="0"/>
                        </a:rPr>
                      </a:br>
                      <a:r>
                        <a:rPr lang="en-US" sz="1100" u="none" strike="noStrike">
                          <a:effectLst/>
                          <a:latin typeface="Century Gothic" panose="020B0502020202020204" pitchFamily="34" charset="0"/>
                        </a:rPr>
                        <a:t>– Increased premiums</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5</a:t>
                      </a: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u="none" strike="noStrike">
                          <a:effectLst/>
                          <a:latin typeface="Century Gothic" panose="020B0502020202020204" pitchFamily="34" charset="0"/>
                        </a:rPr>
                        <a:t>1</a:t>
                      </a:r>
                      <a:endParaRPr lang="en-US" sz="1200" b="0" i="0" u="none" strike="noStrike">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b="1" u="none" strike="noStrike" dirty="0">
                          <a:effectLst/>
                          <a:latin typeface="Century Gothic" panose="020B0502020202020204" pitchFamily="34" charset="0"/>
                        </a:rPr>
                        <a:t>5</a:t>
                      </a: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CE659"/>
                    </a:solidFill>
                  </a:tcPr>
                </a:tc>
                <a:tc>
                  <a:txBody>
                    <a:bodyPr/>
                    <a:lstStyle/>
                    <a:p>
                      <a:pPr algn="l" fontAlgn="ctr"/>
                      <a:r>
                        <a:rPr lang="en-US" sz="1100" u="none" strike="noStrike">
                          <a:effectLst/>
                          <a:latin typeface="Century Gothic" panose="020B0502020202020204" pitchFamily="34" charset="0"/>
                        </a:rPr>
                        <a:t>– Increase supply </a:t>
                      </a:r>
                      <a:br>
                        <a:rPr lang="en-US" sz="1100" u="none" strike="noStrike">
                          <a:effectLst/>
                          <a:latin typeface="Century Gothic" panose="020B0502020202020204" pitchFamily="34" charset="0"/>
                        </a:rPr>
                      </a:br>
                      <a:r>
                        <a:rPr lang="en-US" sz="1100" u="none" strike="noStrike">
                          <a:effectLst/>
                          <a:latin typeface="Century Gothic" panose="020B0502020202020204" pitchFamily="34" charset="0"/>
                        </a:rPr>
                        <a:t>– Low inventory warnings </a:t>
                      </a:r>
                      <a:br>
                        <a:rPr lang="en-US" sz="1100" u="none" strike="noStrike">
                          <a:effectLst/>
                          <a:latin typeface="Century Gothic" panose="020B0502020202020204" pitchFamily="34" charset="0"/>
                        </a:rPr>
                      </a:br>
                      <a:r>
                        <a:rPr lang="en-US" sz="1100" u="none" strike="noStrike">
                          <a:effectLst/>
                          <a:latin typeface="Century Gothic" panose="020B0502020202020204" pitchFamily="34" charset="0"/>
                        </a:rPr>
                        <a:t>– Find alternative suppliers</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Sheldon Greene</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21480327"/>
                  </a:ext>
                </a:extLst>
              </a:tr>
              <a:tr h="648633">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5</a:t>
                      </a: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u="none" strike="noStrike">
                          <a:effectLst/>
                          <a:latin typeface="Century Gothic" panose="020B0502020202020204" pitchFamily="34" charset="0"/>
                        </a:rPr>
                        <a:t>5</a:t>
                      </a:r>
                      <a:endParaRPr lang="en-US" sz="1200" b="0" i="0" u="none" strike="noStrike">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b="1" u="none" strike="noStrike" dirty="0">
                          <a:effectLst/>
                          <a:latin typeface="Century Gothic" panose="020B0502020202020204" pitchFamily="34" charset="0"/>
                        </a:rPr>
                        <a:t>25</a:t>
                      </a: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0000"/>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32391832"/>
                  </a:ext>
                </a:extLst>
              </a:tr>
              <a:tr h="531297">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b="1" u="none" strike="noStrike" dirty="0">
                          <a:effectLst/>
                          <a:latin typeface="Century Gothic" panose="020B0502020202020204" pitchFamily="34" charset="0"/>
                        </a:rPr>
                        <a:t> </a:t>
                      </a: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04559392"/>
                  </a:ext>
                </a:extLst>
              </a:tr>
              <a:tr h="531297">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b="1" u="none" strike="noStrike" dirty="0">
                          <a:effectLst/>
                          <a:latin typeface="Century Gothic" panose="020B0502020202020204" pitchFamily="34" charset="0"/>
                        </a:rPr>
                        <a:t> </a:t>
                      </a: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100149"/>
                  </a:ext>
                </a:extLst>
              </a:tr>
            </a:tbl>
          </a:graphicData>
        </a:graphic>
      </p:graphicFrame>
      <p:grpSp>
        <p:nvGrpSpPr>
          <p:cNvPr id="3" name="Group 2">
            <a:extLst>
              <a:ext uri="{FF2B5EF4-FFF2-40B4-BE49-F238E27FC236}">
                <a16:creationId xmlns:a16="http://schemas.microsoft.com/office/drawing/2014/main" id="{63687E29-98CB-6AD8-E9E3-E1A79D96DBBC}"/>
              </a:ext>
            </a:extLst>
          </p:cNvPr>
          <p:cNvGrpSpPr/>
          <p:nvPr/>
        </p:nvGrpSpPr>
        <p:grpSpPr>
          <a:xfrm>
            <a:off x="1483894" y="3490074"/>
            <a:ext cx="3112170" cy="2781257"/>
            <a:chOff x="0" y="0"/>
            <a:chExt cx="2369065" cy="2369065"/>
          </a:xfrm>
        </p:grpSpPr>
        <p:sp>
          <p:nvSpPr>
            <p:cNvPr id="4" name="Rectangle 3">
              <a:extLst>
                <a:ext uri="{FF2B5EF4-FFF2-40B4-BE49-F238E27FC236}">
                  <a16:creationId xmlns:a16="http://schemas.microsoft.com/office/drawing/2014/main" id="{547DF74D-3930-0DCA-A21F-00EC7DC7D18B}"/>
                </a:ext>
              </a:extLst>
            </p:cNvPr>
            <p:cNvSpPr/>
            <p:nvPr/>
          </p:nvSpPr>
          <p:spPr>
            <a:xfrm>
              <a:off x="0" y="0"/>
              <a:ext cx="2369065" cy="2369065"/>
            </a:xfrm>
            <a:prstGeom prst="rect">
              <a:avLst/>
            </a:prstGeom>
            <a:solidFill>
              <a:schemeClr val="bg1"/>
            </a:solidFill>
            <a:ln>
              <a:noFill/>
            </a:ln>
            <a:effectLst>
              <a:outerShdw blurRad="92271" dist="38100" dir="8100000" sx="102000" sy="102000" algn="tr"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pic>
          <p:nvPicPr>
            <p:cNvPr id="5" name="Picture 4" descr="A chart with numbers and symbols&#10;&#10;Description automatically generated with medium confidence">
              <a:extLst>
                <a:ext uri="{FF2B5EF4-FFF2-40B4-BE49-F238E27FC236}">
                  <a16:creationId xmlns:a16="http://schemas.microsoft.com/office/drawing/2014/main" id="{1A3FDCFB-E345-2E4B-90CE-8899479A6D4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145" y="125071"/>
              <a:ext cx="2170430" cy="2148205"/>
            </a:xfrm>
            <a:prstGeom prst="rect">
              <a:avLst/>
            </a:prstGeom>
          </p:spPr>
        </p:pic>
      </p:grpSp>
    </p:spTree>
    <p:extLst>
      <p:ext uri="{BB962C8B-B14F-4D97-AF65-F5344CB8AC3E}">
        <p14:creationId xmlns:p14="http://schemas.microsoft.com/office/powerpoint/2010/main" val="1209751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5" name="TextBox 524">
            <a:extLst>
              <a:ext uri="{FF2B5EF4-FFF2-40B4-BE49-F238E27FC236}">
                <a16:creationId xmlns:a16="http://schemas.microsoft.com/office/drawing/2014/main" id="{993314DF-19A8-7BA0-E7D5-9AAE57CDF62A}"/>
              </a:ext>
            </a:extLst>
          </p:cNvPr>
          <p:cNvSpPr txBox="1"/>
          <p:nvPr/>
        </p:nvSpPr>
        <p:spPr>
          <a:xfrm>
            <a:off x="207847" y="154817"/>
            <a:ext cx="7918713" cy="492443"/>
          </a:xfrm>
          <a:prstGeom prst="rect">
            <a:avLst/>
          </a:prstGeom>
          <a:noFill/>
        </p:spPr>
        <p:txBody>
          <a:bodyPr wrap="square" rtlCol="0">
            <a:spAutoFit/>
          </a:bodyPr>
          <a:lstStyle/>
          <a:p>
            <a:r>
              <a:rPr lang="en-US" sz="2600" b="1" dirty="0">
                <a:solidFill>
                  <a:schemeClr val="tx1">
                    <a:lumMod val="65000"/>
                    <a:lumOff val="35000"/>
                  </a:schemeClr>
                </a:solidFill>
                <a:latin typeface="Century Gothic" panose="020B0502020202020204" pitchFamily="34" charset="0"/>
              </a:rPr>
              <a:t>COMPLIANCE RISK REGISTER TEMPLATE</a:t>
            </a:r>
          </a:p>
        </p:txBody>
      </p:sp>
      <p:graphicFrame>
        <p:nvGraphicFramePr>
          <p:cNvPr id="2" name="Table 1">
            <a:extLst>
              <a:ext uri="{FF2B5EF4-FFF2-40B4-BE49-F238E27FC236}">
                <a16:creationId xmlns:a16="http://schemas.microsoft.com/office/drawing/2014/main" id="{EFCCC84C-9BA0-F969-668B-A734D7110803}"/>
              </a:ext>
            </a:extLst>
          </p:cNvPr>
          <p:cNvGraphicFramePr>
            <a:graphicFrameLocks noGrp="1"/>
          </p:cNvGraphicFramePr>
          <p:nvPr>
            <p:extLst>
              <p:ext uri="{D42A27DB-BD31-4B8C-83A1-F6EECF244321}">
                <p14:modId xmlns:p14="http://schemas.microsoft.com/office/powerpoint/2010/main" val="6364862"/>
              </p:ext>
            </p:extLst>
          </p:nvPr>
        </p:nvGraphicFramePr>
        <p:xfrm>
          <a:off x="303926" y="830070"/>
          <a:ext cx="11537552" cy="5562513"/>
        </p:xfrm>
        <a:graphic>
          <a:graphicData uri="http://schemas.openxmlformats.org/drawingml/2006/table">
            <a:tbl>
              <a:tblPr>
                <a:tableStyleId>{5C22544A-7EE6-4342-B048-85BDC9FD1C3A}</a:tableStyleId>
              </a:tblPr>
              <a:tblGrid>
                <a:gridCol w="2134856">
                  <a:extLst>
                    <a:ext uri="{9D8B030D-6E8A-4147-A177-3AD203B41FA5}">
                      <a16:colId xmlns:a16="http://schemas.microsoft.com/office/drawing/2014/main" val="2805350575"/>
                    </a:ext>
                  </a:extLst>
                </a:gridCol>
                <a:gridCol w="2361818">
                  <a:extLst>
                    <a:ext uri="{9D8B030D-6E8A-4147-A177-3AD203B41FA5}">
                      <a16:colId xmlns:a16="http://schemas.microsoft.com/office/drawing/2014/main" val="454506827"/>
                    </a:ext>
                  </a:extLst>
                </a:gridCol>
                <a:gridCol w="1070113">
                  <a:extLst>
                    <a:ext uri="{9D8B030D-6E8A-4147-A177-3AD203B41FA5}">
                      <a16:colId xmlns:a16="http://schemas.microsoft.com/office/drawing/2014/main" val="3039088257"/>
                    </a:ext>
                  </a:extLst>
                </a:gridCol>
                <a:gridCol w="1070113">
                  <a:extLst>
                    <a:ext uri="{9D8B030D-6E8A-4147-A177-3AD203B41FA5}">
                      <a16:colId xmlns:a16="http://schemas.microsoft.com/office/drawing/2014/main" val="11568570"/>
                    </a:ext>
                  </a:extLst>
                </a:gridCol>
                <a:gridCol w="1070113">
                  <a:extLst>
                    <a:ext uri="{9D8B030D-6E8A-4147-A177-3AD203B41FA5}">
                      <a16:colId xmlns:a16="http://schemas.microsoft.com/office/drawing/2014/main" val="2873069235"/>
                    </a:ext>
                  </a:extLst>
                </a:gridCol>
                <a:gridCol w="2673103">
                  <a:extLst>
                    <a:ext uri="{9D8B030D-6E8A-4147-A177-3AD203B41FA5}">
                      <a16:colId xmlns:a16="http://schemas.microsoft.com/office/drawing/2014/main" val="2229967764"/>
                    </a:ext>
                  </a:extLst>
                </a:gridCol>
                <a:gridCol w="1157436">
                  <a:extLst>
                    <a:ext uri="{9D8B030D-6E8A-4147-A177-3AD203B41FA5}">
                      <a16:colId xmlns:a16="http://schemas.microsoft.com/office/drawing/2014/main" val="607476714"/>
                    </a:ext>
                  </a:extLst>
                </a:gridCol>
              </a:tblGrid>
              <a:tr h="548358">
                <a:tc>
                  <a:txBody>
                    <a:bodyPr/>
                    <a:lstStyle/>
                    <a:p>
                      <a:pPr algn="l" fontAlgn="ctr"/>
                      <a:r>
                        <a:rPr lang="en-US" sz="1100" u="none" strike="noStrike" dirty="0">
                          <a:effectLst/>
                          <a:latin typeface="Century Gothic" panose="020B0502020202020204" pitchFamily="34" charset="0"/>
                        </a:rPr>
                        <a:t>RISK DESCRIPTION</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IMPACT DESCRIPTION</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IMPACT </a:t>
                      </a:r>
                      <a:br>
                        <a:rPr lang="en-US" sz="1100" u="none" strike="noStrike" dirty="0">
                          <a:effectLst/>
                          <a:latin typeface="Century Gothic" panose="020B0502020202020204" pitchFamily="34" charset="0"/>
                        </a:rPr>
                      </a:br>
                      <a:r>
                        <a:rPr lang="en-US" sz="1100" u="none" strike="noStrike" dirty="0">
                          <a:effectLst/>
                          <a:latin typeface="Century Gothic" panose="020B0502020202020204" pitchFamily="34" charset="0"/>
                        </a:rPr>
                        <a:t>LEVEL</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PROBABILITY LEVEL</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PRIORITY LEVEL</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1100" u="none" strike="noStrike" dirty="0">
                          <a:effectLst/>
                          <a:latin typeface="Century Gothic" panose="020B0502020202020204" pitchFamily="34" charset="0"/>
                        </a:rPr>
                        <a:t>OPPORTUNITIES</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1100" u="none" strike="noStrike" dirty="0">
                          <a:effectLst/>
                          <a:latin typeface="Century Gothic" panose="020B0502020202020204" pitchFamily="34" charset="0"/>
                        </a:rPr>
                        <a:t>OWNER</a:t>
                      </a: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095053626"/>
                  </a:ext>
                </a:extLst>
              </a:tr>
              <a:tr h="708396">
                <a:tc>
                  <a:txBody>
                    <a:bodyPr/>
                    <a:lstStyle/>
                    <a:p>
                      <a:pPr algn="l" fontAlgn="ctr"/>
                      <a:r>
                        <a:rPr lang="en-US" sz="900" u="none" strike="noStrike" dirty="0">
                          <a:effectLst/>
                          <a:latin typeface="Century Gothic" panose="020B0502020202020204" pitchFamily="34" charset="0"/>
                        </a:rPr>
                        <a:t>Give a brief summary of the risk.</a:t>
                      </a:r>
                      <a:endParaRPr lang="en-US" sz="9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900" u="none" strike="noStrike">
                          <a:effectLst/>
                          <a:latin typeface="Century Gothic" panose="020B0502020202020204" pitchFamily="34" charset="0"/>
                        </a:rPr>
                        <a:t>What will happen if the risk is not mitigated or eliminated?</a:t>
                      </a:r>
                      <a:endParaRPr lang="en-US" sz="9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900" u="none" strike="noStrike">
                          <a:effectLst/>
                          <a:latin typeface="Century Gothic" panose="020B0502020202020204" pitchFamily="34" charset="0"/>
                        </a:rPr>
                        <a:t>Rate </a:t>
                      </a:r>
                      <a:br>
                        <a:rPr lang="en-US" sz="900" u="none" strike="noStrike">
                          <a:effectLst/>
                          <a:latin typeface="Century Gothic" panose="020B0502020202020204" pitchFamily="34" charset="0"/>
                        </a:rPr>
                      </a:br>
                      <a:r>
                        <a:rPr lang="en-US" sz="900" u="none" strike="noStrike">
                          <a:effectLst/>
                          <a:latin typeface="Century Gothic" panose="020B0502020202020204" pitchFamily="34" charset="0"/>
                        </a:rPr>
                        <a:t>1 (LOW) to </a:t>
                      </a:r>
                      <a:br>
                        <a:rPr lang="en-US" sz="900" u="none" strike="noStrike">
                          <a:effectLst/>
                          <a:latin typeface="Century Gothic" panose="020B0502020202020204" pitchFamily="34" charset="0"/>
                        </a:rPr>
                      </a:br>
                      <a:r>
                        <a:rPr lang="en-US" sz="900" u="none" strike="noStrike">
                          <a:effectLst/>
                          <a:latin typeface="Century Gothic" panose="020B0502020202020204" pitchFamily="34" charset="0"/>
                        </a:rPr>
                        <a:t>5 (HIGH)</a:t>
                      </a:r>
                      <a:endParaRPr lang="en-US" sz="9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900" u="none" strike="noStrike" dirty="0">
                          <a:effectLst/>
                          <a:latin typeface="Century Gothic" panose="020B0502020202020204" pitchFamily="34" charset="0"/>
                        </a:rPr>
                        <a:t>Rate </a:t>
                      </a:r>
                      <a:br>
                        <a:rPr lang="en-US" sz="900" u="none" strike="noStrike" dirty="0">
                          <a:effectLst/>
                          <a:latin typeface="Century Gothic" panose="020B0502020202020204" pitchFamily="34" charset="0"/>
                        </a:rPr>
                      </a:br>
                      <a:r>
                        <a:rPr lang="en-US" sz="900" u="none" strike="noStrike" dirty="0">
                          <a:effectLst/>
                          <a:latin typeface="Century Gothic" panose="020B0502020202020204" pitchFamily="34" charset="0"/>
                        </a:rPr>
                        <a:t>1 (LOW) to </a:t>
                      </a:r>
                      <a:br>
                        <a:rPr lang="en-US" sz="900" u="none" strike="noStrike" dirty="0">
                          <a:effectLst/>
                          <a:latin typeface="Century Gothic" panose="020B0502020202020204" pitchFamily="34" charset="0"/>
                        </a:rPr>
                      </a:br>
                      <a:r>
                        <a:rPr lang="en-US" sz="900" u="none" strike="noStrike" dirty="0">
                          <a:effectLst/>
                          <a:latin typeface="Century Gothic" panose="020B0502020202020204" pitchFamily="34" charset="0"/>
                        </a:rPr>
                        <a:t>5 (HIGH)</a:t>
                      </a:r>
                      <a:endParaRPr lang="en-US" sz="9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900" u="none" strike="noStrike" dirty="0">
                          <a:effectLst/>
                          <a:latin typeface="Century Gothic" panose="020B0502020202020204" pitchFamily="34" charset="0"/>
                        </a:rPr>
                        <a:t>( IMPACT  X   </a:t>
                      </a:r>
                      <a:br>
                        <a:rPr lang="en-US" sz="900" u="none" strike="noStrike" dirty="0">
                          <a:effectLst/>
                          <a:latin typeface="Century Gothic" panose="020B0502020202020204" pitchFamily="34" charset="0"/>
                        </a:rPr>
                      </a:br>
                      <a:r>
                        <a:rPr lang="en-US" sz="900" u="none" strike="noStrike" dirty="0">
                          <a:effectLst/>
                          <a:latin typeface="Century Gothic" panose="020B0502020202020204" pitchFamily="34" charset="0"/>
                        </a:rPr>
                        <a:t>  PROBABILITY )</a:t>
                      </a:r>
                      <a:br>
                        <a:rPr lang="en-US" sz="900" u="none" strike="noStrike" dirty="0">
                          <a:effectLst/>
                          <a:latin typeface="Century Gothic" panose="020B0502020202020204" pitchFamily="34" charset="0"/>
                        </a:rPr>
                      </a:br>
                      <a:r>
                        <a:rPr lang="en-US" sz="900" u="none" strike="noStrike" dirty="0">
                          <a:effectLst/>
                          <a:latin typeface="Century Gothic" panose="020B0502020202020204" pitchFamily="34" charset="0"/>
                        </a:rPr>
                        <a:t>Address  highest first. </a:t>
                      </a:r>
                      <a:endParaRPr lang="en-US" sz="9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What opportunities do we have to lower or eliminate the impact or probability?</a:t>
                      </a:r>
                      <a:endParaRPr lang="en-US" sz="9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Who’s </a:t>
                      </a:r>
                    </a:p>
                    <a:p>
                      <a:pPr algn="l" fontAlgn="ctr"/>
                      <a:r>
                        <a:rPr lang="en-US" sz="900" u="none" strike="noStrike" dirty="0">
                          <a:effectLst/>
                          <a:latin typeface="Century Gothic" panose="020B0502020202020204" pitchFamily="34" charset="0"/>
                        </a:rPr>
                        <a:t>responsible?</a:t>
                      </a:r>
                      <a:endParaRPr lang="en-US" sz="9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539807988"/>
                  </a:ext>
                </a:extLst>
              </a:tr>
              <a:tr h="648633">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09657597"/>
                  </a:ext>
                </a:extLst>
              </a:tr>
              <a:tr h="648633">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26272929"/>
                  </a:ext>
                </a:extLst>
              </a:tr>
              <a:tr h="648633">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47282117"/>
                  </a:ext>
                </a:extLst>
              </a:tr>
              <a:tr h="648633">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21480327"/>
                  </a:ext>
                </a:extLst>
              </a:tr>
              <a:tr h="648633">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32391832"/>
                  </a:ext>
                </a:extLst>
              </a:tr>
              <a:tr h="531297">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0" i="0" u="none" strike="noStrike">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04559392"/>
                  </a:ext>
                </a:extLst>
              </a:tr>
              <a:tr h="531297">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1" i="0" u="none" strike="noStrike" dirty="0">
                        <a:solidFill>
                          <a:srgbClr val="000000"/>
                        </a:solidFill>
                        <a:effectLst/>
                        <a:latin typeface="Century Gothic" panose="020B0502020202020204" pitchFamily="34" charset="0"/>
                      </a:endParaRPr>
                    </a:p>
                  </a:txBody>
                  <a:tcPr marL="6729"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R="6729" marT="6729"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100149"/>
                  </a:ext>
                </a:extLst>
              </a:tr>
            </a:tbl>
          </a:graphicData>
        </a:graphic>
      </p:graphicFrame>
    </p:spTree>
    <p:extLst>
      <p:ext uri="{BB962C8B-B14F-4D97-AF65-F5344CB8AC3E}">
        <p14:creationId xmlns:p14="http://schemas.microsoft.com/office/powerpoint/2010/main" val="9739439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2425</TotalTime>
  <Words>405</Words>
  <Application>Microsoft Macintosh PowerPoint</Application>
  <PresentationFormat>Widescreen</PresentationFormat>
  <Paragraphs>85</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58</cp:revision>
  <cp:lastPrinted>2020-08-31T22:23:58Z</cp:lastPrinted>
  <dcterms:created xsi:type="dcterms:W3CDTF">2021-07-07T23:54:57Z</dcterms:created>
  <dcterms:modified xsi:type="dcterms:W3CDTF">2024-01-10T21:44:31Z</dcterms:modified>
</cp:coreProperties>
</file>