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0" r:id="rId2"/>
    <p:sldId id="351" r:id="rId3"/>
    <p:sldId id="352" r:id="rId4"/>
    <p:sldId id="353"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D45"/>
    <a:srgbClr val="3BBBED"/>
    <a:srgbClr val="005392"/>
    <a:srgbClr val="BCE659"/>
    <a:srgbClr val="FFFF00"/>
    <a:srgbClr val="F7F9FB"/>
    <a:srgbClr val="EAEEF3"/>
    <a:srgbClr val="F3F0F0"/>
    <a:srgbClr val="E6DFDB"/>
    <a:srgbClr val="EDE4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327" autoAdjust="0"/>
  </p:normalViewPr>
  <p:slideViewPr>
    <p:cSldViewPr snapToGrid="0" snapToObjects="1">
      <p:cViewPr varScale="1">
        <p:scale>
          <a:sx n="123" d="100"/>
          <a:sy n="123" d="100"/>
        </p:scale>
        <p:origin x="1688"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AB29A90-A77B-413A-8456-314FC0E4CDA0}"/>
    <pc:docChg chg="modSld">
      <pc:chgData name="Bess Dunlevy" userId="dd4b9a8537dbe9d0" providerId="LiveId" clId="{2AB29A90-A77B-413A-8456-314FC0E4CDA0}" dt="2024-01-01T22:32:37.927" v="0" actId="27107"/>
      <pc:docMkLst>
        <pc:docMk/>
      </pc:docMkLst>
      <pc:sldChg chg="modSp mod">
        <pc:chgData name="Bess Dunlevy" userId="dd4b9a8537dbe9d0" providerId="LiveId" clId="{2AB29A90-A77B-413A-8456-314FC0E4CDA0}" dt="2024-01-01T22:32:37.927" v="0" actId="27107"/>
        <pc:sldMkLst>
          <pc:docMk/>
          <pc:sldMk cId="1701231002" sldId="351"/>
        </pc:sldMkLst>
        <pc:spChg chg="mod">
          <ac:chgData name="Bess Dunlevy" userId="dd4b9a8537dbe9d0" providerId="LiveId" clId="{2AB29A90-A77B-413A-8456-314FC0E4CDA0}" dt="2024-01-01T22:32:37.927" v="0" actId="27107"/>
          <ac:spMkLst>
            <pc:docMk/>
            <pc:sldMk cId="1701231002" sldId="351"/>
            <ac:spMk id="22" creationId="{54B685B5-8851-6E2F-5185-74F87384CD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www.smartsheet.com/try-it?trp=11915&amp;utm_source=template-powerpoint&amp;utm_medium=content&amp;utm_campaign=Governance+Risk+and+Compliance+(GRC)+Framework+Presentation-powerpoint-11915&amp;lpa=Governance+Risk+and+Compliance+(GRC)+Framework+Presentation+powerpoint+11915" TargetMode="External"/><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White structure">
            <a:extLst>
              <a:ext uri="{FF2B5EF4-FFF2-40B4-BE49-F238E27FC236}">
                <a16:creationId xmlns:a16="http://schemas.microsoft.com/office/drawing/2014/main" id="{9EDDD7DF-B051-40FF-5735-BA476154E34B}"/>
              </a:ext>
            </a:extLst>
          </p:cNvPr>
          <p:cNvPicPr>
            <a:picLocks noChangeAspect="1"/>
          </p:cNvPicPr>
          <p:nvPr/>
        </p:nvPicPr>
        <p:blipFill rotWithShape="1">
          <a:blip r:embed="rId2">
            <a:alphaModFix amt="50000"/>
          </a:blip>
          <a:srcRect t="8727" b="15551"/>
          <a:stretch/>
        </p:blipFill>
        <p:spPr>
          <a:xfrm>
            <a:off x="0" y="0"/>
            <a:ext cx="12192000" cy="6857999"/>
          </a:xfrm>
          <a:prstGeom prst="rect">
            <a:avLst/>
          </a:prstGeom>
        </p:spPr>
      </p:pic>
      <p:pic>
        <p:nvPicPr>
          <p:cNvPr id="12" name="Picture 11" descr="A blue and green circular object&#10;&#10;Description automatically generated with medium confidence">
            <a:extLst>
              <a:ext uri="{FF2B5EF4-FFF2-40B4-BE49-F238E27FC236}">
                <a16:creationId xmlns:a16="http://schemas.microsoft.com/office/drawing/2014/main" id="{B99CC728-DB25-1AA0-4F4B-EBC4C3FE3116}"/>
              </a:ext>
            </a:extLst>
          </p:cNvPr>
          <p:cNvPicPr>
            <a:picLocks noChangeAspect="1"/>
          </p:cNvPicPr>
          <p:nvPr/>
        </p:nvPicPr>
        <p:blipFill>
          <a:blip r:embed="rId3"/>
          <a:stretch>
            <a:fillRect/>
          </a:stretch>
        </p:blipFill>
        <p:spPr>
          <a:xfrm>
            <a:off x="941807" y="3023608"/>
            <a:ext cx="10899670" cy="3834392"/>
          </a:xfrm>
          <a:prstGeom prst="rect">
            <a:avLst/>
          </a:prstGeom>
        </p:spPr>
      </p:pic>
      <p:sp>
        <p:nvSpPr>
          <p:cNvPr id="525" name="TextBox 524">
            <a:extLst>
              <a:ext uri="{FF2B5EF4-FFF2-40B4-BE49-F238E27FC236}">
                <a16:creationId xmlns:a16="http://schemas.microsoft.com/office/drawing/2014/main" id="{993314DF-19A8-7BA0-E7D5-9AAE57CDF62A}"/>
              </a:ext>
            </a:extLst>
          </p:cNvPr>
          <p:cNvSpPr txBox="1"/>
          <p:nvPr/>
        </p:nvSpPr>
        <p:spPr>
          <a:xfrm>
            <a:off x="194355" y="207847"/>
            <a:ext cx="7918713" cy="1754326"/>
          </a:xfrm>
          <a:prstGeom prst="rect">
            <a:avLst/>
          </a:prstGeom>
          <a:noFill/>
        </p:spPr>
        <p:txBody>
          <a:bodyPr wrap="square" rtlCol="0">
            <a:spAutoFit/>
          </a:bodyPr>
          <a:lstStyle/>
          <a:p>
            <a:r>
              <a:rPr lang="en-US" sz="3600" b="1" dirty="0">
                <a:solidFill>
                  <a:schemeClr val="tx1">
                    <a:lumMod val="65000"/>
                    <a:lumOff val="35000"/>
                  </a:schemeClr>
                </a:solidFill>
                <a:latin typeface="Century Gothic" panose="020B0502020202020204" pitchFamily="34" charset="0"/>
              </a:rPr>
              <a:t>GOVERNANCE RISK AND COMPLIANCE FRAMEWORK PRESENTATION TEMPLATE</a:t>
            </a:r>
          </a:p>
        </p:txBody>
      </p:sp>
      <p:pic>
        <p:nvPicPr>
          <p:cNvPr id="3" name="Picture 2">
            <a:hlinkClick r:id="rId4"/>
            <a:extLst>
              <a:ext uri="{FF2B5EF4-FFF2-40B4-BE49-F238E27FC236}">
                <a16:creationId xmlns:a16="http://schemas.microsoft.com/office/drawing/2014/main" id="{6B587479-F069-A8FB-227B-DAFD61E80D9B}"/>
              </a:ext>
            </a:extLst>
          </p:cNvPr>
          <p:cNvPicPr>
            <a:picLocks noChangeAspect="1"/>
          </p:cNvPicPr>
          <p:nvPr/>
        </p:nvPicPr>
        <p:blipFill>
          <a:blip r:embed="rId5"/>
          <a:stretch>
            <a:fillRect/>
          </a:stretch>
        </p:blipFill>
        <p:spPr>
          <a:xfrm>
            <a:off x="8307423" y="165604"/>
            <a:ext cx="3534054" cy="490440"/>
          </a:xfrm>
          <a:prstGeom prst="rect">
            <a:avLst/>
          </a:prstGeom>
        </p:spPr>
      </p:pic>
      <p:pic>
        <p:nvPicPr>
          <p:cNvPr id="13" name="Graphic 12" descr="Bullseye outline">
            <a:extLst>
              <a:ext uri="{FF2B5EF4-FFF2-40B4-BE49-F238E27FC236}">
                <a16:creationId xmlns:a16="http://schemas.microsoft.com/office/drawing/2014/main" id="{0562F447-793E-CD92-0BAB-98F60DB980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43250" y="4940804"/>
            <a:ext cx="914400" cy="914400"/>
          </a:xfrm>
          <a:prstGeom prst="rect">
            <a:avLst/>
          </a:prstGeom>
        </p:spPr>
      </p:pic>
      <p:pic>
        <p:nvPicPr>
          <p:cNvPr id="14" name="Graphic 13" descr="Magnifying glass outline">
            <a:extLst>
              <a:ext uri="{FF2B5EF4-FFF2-40B4-BE49-F238E27FC236}">
                <a16:creationId xmlns:a16="http://schemas.microsoft.com/office/drawing/2014/main" id="{E470307F-25B5-6515-3724-45F1F30583E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753100" y="3331079"/>
            <a:ext cx="914400" cy="914400"/>
          </a:xfrm>
          <a:prstGeom prst="rect">
            <a:avLst/>
          </a:prstGeom>
        </p:spPr>
      </p:pic>
      <p:pic>
        <p:nvPicPr>
          <p:cNvPr id="15" name="Graphic 14" descr="Clipboard Checked outline">
            <a:extLst>
              <a:ext uri="{FF2B5EF4-FFF2-40B4-BE49-F238E27FC236}">
                <a16:creationId xmlns:a16="http://schemas.microsoft.com/office/drawing/2014/main" id="{AACAC7C7-A9BD-EE73-C26D-6B8A133493B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629650" y="5026529"/>
            <a:ext cx="914400" cy="914400"/>
          </a:xfrm>
          <a:prstGeom prst="rect">
            <a:avLst/>
          </a:prstGeom>
        </p:spPr>
      </p:pic>
      <p:sp>
        <p:nvSpPr>
          <p:cNvPr id="16" name="TextBox 15">
            <a:extLst>
              <a:ext uri="{FF2B5EF4-FFF2-40B4-BE49-F238E27FC236}">
                <a16:creationId xmlns:a16="http://schemas.microsoft.com/office/drawing/2014/main" id="{2419AFC5-BDE7-1C4C-49E7-0F2346DE4FCE}"/>
              </a:ext>
            </a:extLst>
          </p:cNvPr>
          <p:cNvSpPr txBox="1"/>
          <p:nvPr/>
        </p:nvSpPr>
        <p:spPr>
          <a:xfrm>
            <a:off x="4724400" y="5470207"/>
            <a:ext cx="3295650" cy="1246495"/>
          </a:xfrm>
          <a:prstGeom prst="rect">
            <a:avLst/>
          </a:prstGeom>
          <a:noFill/>
        </p:spPr>
        <p:txBody>
          <a:bodyPr wrap="square" rtlCol="0">
            <a:spAutoFit/>
          </a:bodyPr>
          <a:lstStyle/>
          <a:p>
            <a:pPr algn="ctr"/>
            <a:r>
              <a:rPr lang="en-US" sz="7500" b="1" dirty="0">
                <a:solidFill>
                  <a:srgbClr val="3BBBED"/>
                </a:solidFill>
                <a:effectLst>
                  <a:outerShdw blurRad="38100" dist="38100" dir="2700000" algn="tl">
                    <a:srgbClr val="000000">
                      <a:alpha val="43137"/>
                    </a:srgbClr>
                  </a:outerShdw>
                </a:effectLst>
                <a:latin typeface="Century Gothic" panose="020B0502020202020204" pitchFamily="34" charset="0"/>
              </a:rPr>
              <a:t>G R C</a:t>
            </a:r>
          </a:p>
        </p:txBody>
      </p:sp>
    </p:spTree>
    <p:extLst>
      <p:ext uri="{BB962C8B-B14F-4D97-AF65-F5344CB8AC3E}">
        <p14:creationId xmlns:p14="http://schemas.microsoft.com/office/powerpoint/2010/main" val="97394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green circular object&#10;&#10;Description automatically generated with medium confidence">
            <a:extLst>
              <a:ext uri="{FF2B5EF4-FFF2-40B4-BE49-F238E27FC236}">
                <a16:creationId xmlns:a16="http://schemas.microsoft.com/office/drawing/2014/main" id="{6824D621-F1CE-3032-93AB-CD5FF9B18CB8}"/>
              </a:ext>
            </a:extLst>
          </p:cNvPr>
          <p:cNvPicPr>
            <a:picLocks noChangeAspect="1"/>
          </p:cNvPicPr>
          <p:nvPr/>
        </p:nvPicPr>
        <p:blipFill>
          <a:blip r:embed="rId2"/>
          <a:stretch>
            <a:fillRect/>
          </a:stretch>
        </p:blipFill>
        <p:spPr>
          <a:xfrm>
            <a:off x="941807" y="3023608"/>
            <a:ext cx="10899670" cy="3834392"/>
          </a:xfrm>
          <a:prstGeom prst="rect">
            <a:avLst/>
          </a:prstGeom>
        </p:spPr>
      </p:pic>
      <p:sp>
        <p:nvSpPr>
          <p:cNvPr id="7" name="TextBox 6">
            <a:extLst>
              <a:ext uri="{FF2B5EF4-FFF2-40B4-BE49-F238E27FC236}">
                <a16:creationId xmlns:a16="http://schemas.microsoft.com/office/drawing/2014/main" id="{132FD8F4-8DE0-7625-8FC6-1F0AF34D9D39}"/>
              </a:ext>
            </a:extLst>
          </p:cNvPr>
          <p:cNvSpPr txBox="1"/>
          <p:nvPr/>
        </p:nvSpPr>
        <p:spPr>
          <a:xfrm>
            <a:off x="4724400" y="5470207"/>
            <a:ext cx="3295650" cy="1246495"/>
          </a:xfrm>
          <a:prstGeom prst="rect">
            <a:avLst/>
          </a:prstGeom>
          <a:noFill/>
        </p:spPr>
        <p:txBody>
          <a:bodyPr wrap="square" rtlCol="0">
            <a:spAutoFit/>
          </a:bodyPr>
          <a:lstStyle/>
          <a:p>
            <a:pPr algn="ctr"/>
            <a:r>
              <a:rPr lang="en-US" sz="7500" b="1" dirty="0">
                <a:solidFill>
                  <a:srgbClr val="3BBBED"/>
                </a:solidFill>
                <a:effectLst>
                  <a:outerShdw blurRad="38100" dist="38100" dir="2700000" algn="tl">
                    <a:srgbClr val="000000">
                      <a:alpha val="43137"/>
                    </a:srgbClr>
                  </a:outerShdw>
                </a:effectLst>
                <a:latin typeface="Century Gothic" panose="020B0502020202020204" pitchFamily="34" charset="0"/>
              </a:rPr>
              <a:t>G R C</a:t>
            </a:r>
          </a:p>
        </p:txBody>
      </p:sp>
      <p:sp>
        <p:nvSpPr>
          <p:cNvPr id="8" name="TextBox 7">
            <a:extLst>
              <a:ext uri="{FF2B5EF4-FFF2-40B4-BE49-F238E27FC236}">
                <a16:creationId xmlns:a16="http://schemas.microsoft.com/office/drawing/2014/main" id="{9B34E6D1-5CD9-E551-FD48-FF0C1A5DED4E}"/>
              </a:ext>
            </a:extLst>
          </p:cNvPr>
          <p:cNvSpPr txBox="1"/>
          <p:nvPr/>
        </p:nvSpPr>
        <p:spPr>
          <a:xfrm>
            <a:off x="2876550" y="5285541"/>
            <a:ext cx="1600200" cy="369332"/>
          </a:xfrm>
          <a:prstGeom prst="rect">
            <a:avLst/>
          </a:prstGeom>
          <a:noFill/>
        </p:spPr>
        <p:txBody>
          <a:bodyPr wrap="square" rtlCol="0">
            <a:spAutoFit/>
          </a:bodyPr>
          <a:lstStyle/>
          <a:p>
            <a:r>
              <a:rPr lang="en-US" dirty="0">
                <a:solidFill>
                  <a:schemeClr val="bg2"/>
                </a:solidFill>
                <a:latin typeface="Century Gothic" panose="020B0502020202020204" pitchFamily="34" charset="0"/>
              </a:rPr>
              <a:t>governance</a:t>
            </a:r>
          </a:p>
        </p:txBody>
      </p:sp>
      <p:sp>
        <p:nvSpPr>
          <p:cNvPr id="9" name="TextBox 8">
            <a:extLst>
              <a:ext uri="{FF2B5EF4-FFF2-40B4-BE49-F238E27FC236}">
                <a16:creationId xmlns:a16="http://schemas.microsoft.com/office/drawing/2014/main" id="{A6E7F9BA-ADEC-F159-E78B-8116B3F2A512}"/>
              </a:ext>
            </a:extLst>
          </p:cNvPr>
          <p:cNvSpPr txBox="1"/>
          <p:nvPr/>
        </p:nvSpPr>
        <p:spPr>
          <a:xfrm>
            <a:off x="5296267" y="3946796"/>
            <a:ext cx="2190750" cy="369332"/>
          </a:xfrm>
          <a:prstGeom prst="rect">
            <a:avLst/>
          </a:prstGeom>
          <a:noFill/>
        </p:spPr>
        <p:txBody>
          <a:bodyPr wrap="square" rtlCol="0">
            <a:spAutoFit/>
          </a:bodyPr>
          <a:lstStyle/>
          <a:p>
            <a:pPr algn="ctr"/>
            <a:r>
              <a:rPr lang="en-US" dirty="0">
                <a:solidFill>
                  <a:schemeClr val="bg2"/>
                </a:solidFill>
                <a:latin typeface="Century Gothic" panose="020B0502020202020204" pitchFamily="34" charset="0"/>
              </a:rPr>
              <a:t>risk management</a:t>
            </a:r>
          </a:p>
        </p:txBody>
      </p:sp>
      <p:sp>
        <p:nvSpPr>
          <p:cNvPr id="10" name="TextBox 9">
            <a:extLst>
              <a:ext uri="{FF2B5EF4-FFF2-40B4-BE49-F238E27FC236}">
                <a16:creationId xmlns:a16="http://schemas.microsoft.com/office/drawing/2014/main" id="{C88FBD0E-7FC0-7948-FC7B-8410B56BBCA5}"/>
              </a:ext>
            </a:extLst>
          </p:cNvPr>
          <p:cNvSpPr txBox="1"/>
          <p:nvPr/>
        </p:nvSpPr>
        <p:spPr>
          <a:xfrm>
            <a:off x="8330563" y="5285541"/>
            <a:ext cx="1600200" cy="369332"/>
          </a:xfrm>
          <a:prstGeom prst="rect">
            <a:avLst/>
          </a:prstGeom>
          <a:noFill/>
        </p:spPr>
        <p:txBody>
          <a:bodyPr wrap="square" rtlCol="0">
            <a:spAutoFit/>
          </a:bodyPr>
          <a:lstStyle/>
          <a:p>
            <a:r>
              <a:rPr lang="en-US" dirty="0">
                <a:solidFill>
                  <a:schemeClr val="bg2"/>
                </a:solidFill>
                <a:latin typeface="Century Gothic" panose="020B0502020202020204" pitchFamily="34" charset="0"/>
              </a:rPr>
              <a:t>compliance</a:t>
            </a:r>
          </a:p>
        </p:txBody>
      </p:sp>
      <p:pic>
        <p:nvPicPr>
          <p:cNvPr id="16" name="Graphic 15" descr="Bullseye outline">
            <a:extLst>
              <a:ext uri="{FF2B5EF4-FFF2-40B4-BE49-F238E27FC236}">
                <a16:creationId xmlns:a16="http://schemas.microsoft.com/office/drawing/2014/main" id="{795824FE-5A8C-5ED4-5877-6A977DFE03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9475" y="4295775"/>
            <a:ext cx="914400" cy="914400"/>
          </a:xfrm>
          <a:prstGeom prst="rect">
            <a:avLst/>
          </a:prstGeom>
        </p:spPr>
      </p:pic>
      <p:pic>
        <p:nvPicPr>
          <p:cNvPr id="17" name="Graphic 16" descr="Magnifying glass outline">
            <a:extLst>
              <a:ext uri="{FF2B5EF4-FFF2-40B4-BE49-F238E27FC236}">
                <a16:creationId xmlns:a16="http://schemas.microsoft.com/office/drawing/2014/main" id="{227EB6BC-BB7A-0250-279A-2363EF7DE26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810250" y="3102479"/>
            <a:ext cx="914400" cy="914400"/>
          </a:xfrm>
          <a:prstGeom prst="rect">
            <a:avLst/>
          </a:prstGeom>
        </p:spPr>
      </p:pic>
      <p:pic>
        <p:nvPicPr>
          <p:cNvPr id="18" name="Graphic 17" descr="Clipboard Checked outline">
            <a:extLst>
              <a:ext uri="{FF2B5EF4-FFF2-40B4-BE49-F238E27FC236}">
                <a16:creationId xmlns:a16="http://schemas.microsoft.com/office/drawing/2014/main" id="{F283A31C-5AC8-9DAC-4D78-6A8E7FD354D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10575" y="4407404"/>
            <a:ext cx="914400" cy="914400"/>
          </a:xfrm>
          <a:prstGeom prst="rect">
            <a:avLst/>
          </a:prstGeom>
        </p:spPr>
      </p:pic>
      <p:sp>
        <p:nvSpPr>
          <p:cNvPr id="20" name="TextBox 19">
            <a:extLst>
              <a:ext uri="{FF2B5EF4-FFF2-40B4-BE49-F238E27FC236}">
                <a16:creationId xmlns:a16="http://schemas.microsoft.com/office/drawing/2014/main" id="{41322002-6E0F-6230-1052-12B2CDF16CE5}"/>
              </a:ext>
            </a:extLst>
          </p:cNvPr>
          <p:cNvSpPr txBox="1"/>
          <p:nvPr/>
        </p:nvSpPr>
        <p:spPr>
          <a:xfrm>
            <a:off x="290296" y="1615618"/>
            <a:ext cx="2543175" cy="3139321"/>
          </a:xfrm>
          <a:prstGeom prst="rect">
            <a:avLst/>
          </a:prstGeom>
          <a:noFill/>
        </p:spPr>
        <p:txBody>
          <a:bodyPr wrap="square">
            <a:spAutoFit/>
          </a:bodyPr>
          <a:lstStyle/>
          <a:p>
            <a:r>
              <a:rPr lang="en-US" sz="1800" b="1" i="0" u="none" strike="noStrike" dirty="0">
                <a:solidFill>
                  <a:srgbClr val="000000"/>
                </a:solidFill>
                <a:effectLst/>
                <a:latin typeface="Century Gothic" panose="020B0502020202020204" pitchFamily="34" charset="0"/>
              </a:rPr>
              <a:t>Governance: </a:t>
            </a:r>
            <a:r>
              <a:rPr lang="en-US" sz="1800" b="0" i="0" u="none" strike="noStrike" dirty="0">
                <a:solidFill>
                  <a:srgbClr val="000000"/>
                </a:solidFill>
                <a:effectLst/>
                <a:latin typeface="Century Gothic" panose="020B0502020202020204" pitchFamily="34" charset="0"/>
              </a:rPr>
              <a:t>Governance encompasses the processes, practices, and policies that ensure the effective management and oversight of an organization's operations and strategic direction.</a:t>
            </a:r>
            <a:endParaRPr lang="en-US" dirty="0">
              <a:latin typeface="Century Gothic" panose="020B0502020202020204" pitchFamily="34" charset="0"/>
            </a:endParaRPr>
          </a:p>
        </p:txBody>
      </p:sp>
      <p:sp>
        <p:nvSpPr>
          <p:cNvPr id="21" name="TextBox 20">
            <a:extLst>
              <a:ext uri="{FF2B5EF4-FFF2-40B4-BE49-F238E27FC236}">
                <a16:creationId xmlns:a16="http://schemas.microsoft.com/office/drawing/2014/main" id="{38604812-87B3-4971-C099-4C1D2B2C3539}"/>
              </a:ext>
            </a:extLst>
          </p:cNvPr>
          <p:cNvSpPr txBox="1"/>
          <p:nvPr/>
        </p:nvSpPr>
        <p:spPr>
          <a:xfrm>
            <a:off x="4206811" y="1023368"/>
            <a:ext cx="4401026" cy="1754326"/>
          </a:xfrm>
          <a:prstGeom prst="rect">
            <a:avLst/>
          </a:prstGeom>
          <a:noFill/>
        </p:spPr>
        <p:txBody>
          <a:bodyPr wrap="square">
            <a:spAutoFit/>
          </a:bodyPr>
          <a:lstStyle/>
          <a:p>
            <a:r>
              <a:rPr lang="en-US" sz="1800" b="1" i="0" u="none" strike="noStrike" dirty="0">
                <a:solidFill>
                  <a:srgbClr val="000000"/>
                </a:solidFill>
                <a:effectLst/>
                <a:latin typeface="Century Gothic" panose="020B0502020202020204" pitchFamily="34" charset="0"/>
              </a:rPr>
              <a:t>Risk Management: </a:t>
            </a:r>
            <a:r>
              <a:rPr lang="en-US" sz="1800" b="0" i="0" u="none" strike="noStrike" dirty="0">
                <a:solidFill>
                  <a:srgbClr val="000000"/>
                </a:solidFill>
                <a:effectLst/>
                <a:latin typeface="Century Gothic" panose="020B0502020202020204" pitchFamily="34" charset="0"/>
              </a:rPr>
              <a:t>Risk Management involves the identification, assessment, and prioritization of risks, followed by coordinated efforts to minimize, monitor, and control their potential impact.</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54B685B5-8851-6E2F-5185-74F87384CD15}"/>
              </a:ext>
            </a:extLst>
          </p:cNvPr>
          <p:cNvSpPr txBox="1"/>
          <p:nvPr/>
        </p:nvSpPr>
        <p:spPr>
          <a:xfrm>
            <a:off x="9648825" y="1532818"/>
            <a:ext cx="2543175" cy="3139321"/>
          </a:xfrm>
          <a:prstGeom prst="rect">
            <a:avLst/>
          </a:prstGeom>
          <a:noFill/>
        </p:spPr>
        <p:txBody>
          <a:bodyPr wrap="square">
            <a:spAutoFit/>
          </a:bodyPr>
          <a:lstStyle/>
          <a:p>
            <a:r>
              <a:rPr lang="en-US" sz="1800" b="1" i="0" u="none" strike="noStrike" dirty="0">
                <a:solidFill>
                  <a:srgbClr val="000000"/>
                </a:solidFill>
                <a:effectLst/>
                <a:latin typeface="Century Gothic" panose="020B0502020202020204" pitchFamily="34" charset="0"/>
              </a:rPr>
              <a:t>Compliance:</a:t>
            </a:r>
            <a:r>
              <a:rPr lang="en-US" sz="1800" b="0" i="0" u="none" strike="noStrike" dirty="0">
                <a:solidFill>
                  <a:srgbClr val="000000"/>
                </a:solidFill>
                <a:effectLst/>
                <a:latin typeface="Century Gothic" panose="020B0502020202020204" pitchFamily="34" charset="0"/>
              </a:rPr>
              <a:t> Compliance ensures that an organization adheres to external regulations, standards, and internal policies in order to avoid penalties and safeguard its reputation.</a:t>
            </a:r>
            <a:endParaRPr lang="en-US" dirty="0">
              <a:latin typeface="Century Gothic" panose="020B0502020202020204" pitchFamily="34" charset="0"/>
            </a:endParaRPr>
          </a:p>
        </p:txBody>
      </p:sp>
      <p:pic>
        <p:nvPicPr>
          <p:cNvPr id="24" name="Graphic 23" descr="Bullseye outline">
            <a:extLst>
              <a:ext uri="{FF2B5EF4-FFF2-40B4-BE49-F238E27FC236}">
                <a16:creationId xmlns:a16="http://schemas.microsoft.com/office/drawing/2014/main" id="{62FACF94-E647-CACE-845C-5A7834DE29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7225" y="714375"/>
            <a:ext cx="914400" cy="914400"/>
          </a:xfrm>
          <a:prstGeom prst="rect">
            <a:avLst/>
          </a:prstGeom>
        </p:spPr>
      </p:pic>
      <p:pic>
        <p:nvPicPr>
          <p:cNvPr id="25" name="Graphic 24" descr="Magnifying glass outline">
            <a:extLst>
              <a:ext uri="{FF2B5EF4-FFF2-40B4-BE49-F238E27FC236}">
                <a16:creationId xmlns:a16="http://schemas.microsoft.com/office/drawing/2014/main" id="{6BE193A2-ADD1-07A1-8FC5-408A3697B5E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552711" y="69533"/>
            <a:ext cx="914400" cy="914400"/>
          </a:xfrm>
          <a:prstGeom prst="rect">
            <a:avLst/>
          </a:prstGeom>
        </p:spPr>
      </p:pic>
      <p:pic>
        <p:nvPicPr>
          <p:cNvPr id="26" name="Graphic 25" descr="Clipboard Checked outline">
            <a:extLst>
              <a:ext uri="{FF2B5EF4-FFF2-40B4-BE49-F238E27FC236}">
                <a16:creationId xmlns:a16="http://schemas.microsoft.com/office/drawing/2014/main" id="{1496C283-DCF1-1B6A-BE93-3F5FA3AD226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934575" y="645029"/>
            <a:ext cx="914400" cy="914400"/>
          </a:xfrm>
          <a:prstGeom prst="rect">
            <a:avLst/>
          </a:prstGeom>
        </p:spPr>
      </p:pic>
      <p:sp>
        <p:nvSpPr>
          <p:cNvPr id="2" name="Rectangle 1">
            <a:extLst>
              <a:ext uri="{FF2B5EF4-FFF2-40B4-BE49-F238E27FC236}">
                <a16:creationId xmlns:a16="http://schemas.microsoft.com/office/drawing/2014/main" id="{E884E624-8E1D-28CC-4B97-53BF3F086052}"/>
              </a:ext>
            </a:extLst>
          </p:cNvPr>
          <p:cNvSpPr/>
          <p:nvPr/>
        </p:nvSpPr>
        <p:spPr>
          <a:xfrm>
            <a:off x="76202" y="1669698"/>
            <a:ext cx="241107" cy="2979084"/>
          </a:xfrm>
          <a:prstGeom prst="rect">
            <a:avLst/>
          </a:prstGeom>
          <a:solidFill>
            <a:srgbClr val="69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90DE159-CEF8-B184-3FD0-75CDD830FA53}"/>
              </a:ext>
            </a:extLst>
          </p:cNvPr>
          <p:cNvSpPr/>
          <p:nvPr/>
        </p:nvSpPr>
        <p:spPr>
          <a:xfrm>
            <a:off x="3978283" y="1093826"/>
            <a:ext cx="241107" cy="1683867"/>
          </a:xfrm>
          <a:prstGeom prst="rect">
            <a:avLst/>
          </a:prstGeom>
          <a:solidFill>
            <a:srgbClr val="0053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BA9A4B7-8A2E-D618-D2B4-2C489814E902}"/>
              </a:ext>
            </a:extLst>
          </p:cNvPr>
          <p:cNvSpPr/>
          <p:nvPr/>
        </p:nvSpPr>
        <p:spPr>
          <a:xfrm>
            <a:off x="9399826" y="1615617"/>
            <a:ext cx="241107" cy="2680157"/>
          </a:xfrm>
          <a:prstGeom prst="rect">
            <a:avLst/>
          </a:prstGeom>
          <a:solidFill>
            <a:srgbClr val="3BBB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123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2FD8F4-8DE0-7625-8FC6-1F0AF34D9D39}"/>
              </a:ext>
            </a:extLst>
          </p:cNvPr>
          <p:cNvSpPr txBox="1"/>
          <p:nvPr/>
        </p:nvSpPr>
        <p:spPr>
          <a:xfrm>
            <a:off x="8832239" y="6064225"/>
            <a:ext cx="3295650" cy="630942"/>
          </a:xfrm>
          <a:prstGeom prst="rect">
            <a:avLst/>
          </a:prstGeom>
          <a:noFill/>
        </p:spPr>
        <p:txBody>
          <a:bodyPr wrap="square" rtlCol="0">
            <a:spAutoFit/>
          </a:bodyPr>
          <a:lstStyle/>
          <a:p>
            <a:pPr algn="r"/>
            <a:r>
              <a:rPr lang="en-US" sz="3500" b="1" dirty="0">
                <a:solidFill>
                  <a:srgbClr val="3BBBED"/>
                </a:solidFill>
                <a:effectLst>
                  <a:outerShdw blurRad="38100" dist="38100" dir="2700000" algn="tl">
                    <a:srgbClr val="000000">
                      <a:alpha val="43137"/>
                    </a:srgbClr>
                  </a:outerShdw>
                </a:effectLst>
                <a:latin typeface="Century Gothic" panose="020B0502020202020204" pitchFamily="34" charset="0"/>
              </a:rPr>
              <a:t>G R C</a:t>
            </a:r>
          </a:p>
        </p:txBody>
      </p:sp>
      <p:pic>
        <p:nvPicPr>
          <p:cNvPr id="3" name="Picture 2" descr="A group of rectangular colored rectangles&#10;&#10;Description automatically generated">
            <a:extLst>
              <a:ext uri="{FF2B5EF4-FFF2-40B4-BE49-F238E27FC236}">
                <a16:creationId xmlns:a16="http://schemas.microsoft.com/office/drawing/2014/main" id="{BAB5FE55-0FB4-5FD2-2318-28331B0ACDF9}"/>
              </a:ext>
            </a:extLst>
          </p:cNvPr>
          <p:cNvPicPr>
            <a:picLocks noChangeAspect="1"/>
          </p:cNvPicPr>
          <p:nvPr/>
        </p:nvPicPr>
        <p:blipFill>
          <a:blip r:embed="rId2"/>
          <a:stretch>
            <a:fillRect/>
          </a:stretch>
        </p:blipFill>
        <p:spPr>
          <a:xfrm>
            <a:off x="3121832" y="401583"/>
            <a:ext cx="7149829" cy="6043026"/>
          </a:xfrm>
          <a:prstGeom prst="rect">
            <a:avLst/>
          </a:prstGeom>
        </p:spPr>
      </p:pic>
      <p:sp>
        <p:nvSpPr>
          <p:cNvPr id="20" name="TextBox 19">
            <a:extLst>
              <a:ext uri="{FF2B5EF4-FFF2-40B4-BE49-F238E27FC236}">
                <a16:creationId xmlns:a16="http://schemas.microsoft.com/office/drawing/2014/main" id="{41322002-6E0F-6230-1052-12B2CDF16CE5}"/>
              </a:ext>
            </a:extLst>
          </p:cNvPr>
          <p:cNvSpPr txBox="1"/>
          <p:nvPr/>
        </p:nvSpPr>
        <p:spPr>
          <a:xfrm>
            <a:off x="3296929" y="638845"/>
            <a:ext cx="6974732" cy="1231106"/>
          </a:xfrm>
          <a:prstGeom prst="rect">
            <a:avLst/>
          </a:prstGeom>
          <a:noFill/>
        </p:spPr>
        <p:txBody>
          <a:bodyPr wrap="square">
            <a:spAutoFit/>
          </a:bodyPr>
          <a:lstStyle/>
          <a:p>
            <a:r>
              <a:rPr lang="en-US" sz="1800" b="1" i="0" u="none" strike="noStrike" dirty="0">
                <a:solidFill>
                  <a:schemeClr val="bg2"/>
                </a:solidFill>
                <a:effectLst/>
                <a:latin typeface="Century Gothic" panose="020B0502020202020204" pitchFamily="34" charset="0"/>
              </a:rPr>
              <a:t>Governance</a:t>
            </a:r>
            <a:endParaRPr lang="en-US" b="1" dirty="0">
              <a:solidFill>
                <a:schemeClr val="bg2"/>
              </a:solidFill>
              <a:latin typeface="Century Gothic" panose="020B0502020202020204" pitchFamily="34" charset="0"/>
            </a:endParaRPr>
          </a:p>
          <a:p>
            <a:pPr marL="285750" indent="-285750" rtl="0" fontAlgn="base">
              <a:spcBef>
                <a:spcPts val="0"/>
              </a:spcBef>
              <a:spcAft>
                <a:spcPts val="0"/>
              </a:spcAft>
              <a:buFont typeface="Arial" panose="020B0604020202020204" pitchFamily="34" charset="0"/>
              <a:buChar char="•"/>
            </a:pPr>
            <a:r>
              <a:rPr lang="en-US" sz="1400" i="0" u="none" strike="noStrike" dirty="0">
                <a:solidFill>
                  <a:schemeClr val="bg2"/>
                </a:solidFill>
                <a:effectLst/>
                <a:latin typeface="Century Gothic" panose="020B0502020202020204" pitchFamily="34" charset="0"/>
              </a:rPr>
              <a:t>Directs and controls organizational operations and decision-making.</a:t>
            </a:r>
          </a:p>
          <a:p>
            <a:pPr marL="285750" indent="-285750" rtl="0" fontAlgn="base">
              <a:spcBef>
                <a:spcPts val="0"/>
              </a:spcBef>
              <a:spcAft>
                <a:spcPts val="0"/>
              </a:spcAft>
              <a:buFont typeface="Arial" panose="020B0604020202020204" pitchFamily="34" charset="0"/>
              <a:buChar char="•"/>
            </a:pPr>
            <a:r>
              <a:rPr lang="en-US" sz="1400" i="0" u="none" strike="noStrike" dirty="0">
                <a:solidFill>
                  <a:schemeClr val="bg2"/>
                </a:solidFill>
                <a:effectLst/>
                <a:latin typeface="Century Gothic" panose="020B0502020202020204" pitchFamily="34" charset="0"/>
              </a:rPr>
              <a:t>Ensures alignment of strategic objectives with stakeholder interests.</a:t>
            </a:r>
          </a:p>
          <a:p>
            <a:pPr marL="285750" indent="-285750" rtl="0" fontAlgn="base">
              <a:spcBef>
                <a:spcPts val="0"/>
              </a:spcBef>
              <a:spcAft>
                <a:spcPts val="0"/>
              </a:spcAft>
              <a:buFont typeface="Arial" panose="020B0604020202020204" pitchFamily="34" charset="0"/>
              <a:buChar char="•"/>
            </a:pPr>
            <a:r>
              <a:rPr lang="en-US" sz="1400" i="0" u="none" strike="noStrike" dirty="0">
                <a:solidFill>
                  <a:schemeClr val="bg2"/>
                </a:solidFill>
                <a:effectLst/>
                <a:latin typeface="Century Gothic" panose="020B0502020202020204" pitchFamily="34" charset="0"/>
              </a:rPr>
              <a:t>Provides structure for setting company objectives.</a:t>
            </a:r>
          </a:p>
          <a:p>
            <a:pPr marL="285750" indent="-285750" rtl="0" fontAlgn="base">
              <a:spcBef>
                <a:spcPts val="0"/>
              </a:spcBef>
              <a:spcAft>
                <a:spcPts val="0"/>
              </a:spcAft>
              <a:buFont typeface="Arial" panose="020B0604020202020204" pitchFamily="34" charset="0"/>
              <a:buChar char="•"/>
            </a:pPr>
            <a:r>
              <a:rPr lang="en-US" sz="1400" i="0" u="none" strike="noStrike" dirty="0">
                <a:solidFill>
                  <a:schemeClr val="bg2"/>
                </a:solidFill>
                <a:effectLst/>
                <a:latin typeface="Century Gothic" panose="020B0502020202020204" pitchFamily="34" charset="0"/>
              </a:rPr>
              <a:t>Oversees management's implementation of policies and procedures.</a:t>
            </a:r>
          </a:p>
        </p:txBody>
      </p:sp>
      <p:sp>
        <p:nvSpPr>
          <p:cNvPr id="4" name="TextBox 3">
            <a:extLst>
              <a:ext uri="{FF2B5EF4-FFF2-40B4-BE49-F238E27FC236}">
                <a16:creationId xmlns:a16="http://schemas.microsoft.com/office/drawing/2014/main" id="{441086A8-9AFD-18F9-1254-1217CBCC8A56}"/>
              </a:ext>
            </a:extLst>
          </p:cNvPr>
          <p:cNvSpPr txBox="1"/>
          <p:nvPr/>
        </p:nvSpPr>
        <p:spPr>
          <a:xfrm>
            <a:off x="3296929" y="2612086"/>
            <a:ext cx="6974732" cy="1231106"/>
          </a:xfrm>
          <a:prstGeom prst="rect">
            <a:avLst/>
          </a:prstGeom>
          <a:noFill/>
        </p:spPr>
        <p:txBody>
          <a:bodyPr wrap="square">
            <a:spAutoFit/>
          </a:bodyPr>
          <a:lstStyle/>
          <a:p>
            <a:r>
              <a:rPr lang="en-US" sz="1800" b="1" i="0" u="none" strike="noStrike" dirty="0">
                <a:solidFill>
                  <a:schemeClr val="bg2"/>
                </a:solidFill>
                <a:effectLst/>
                <a:latin typeface="Century Gothic" panose="020B0502020202020204" pitchFamily="34" charset="0"/>
              </a:rPr>
              <a:t>Risk Management</a:t>
            </a:r>
            <a:endParaRPr lang="en-US" b="1" dirty="0">
              <a:solidFill>
                <a:schemeClr val="bg2"/>
              </a:solidFill>
              <a:latin typeface="Century Gothic" panose="020B0502020202020204" pitchFamily="34" charset="0"/>
            </a:endParaRPr>
          </a:p>
          <a:p>
            <a:pPr marL="285750" indent="-285750" rtl="0" fontAlgn="base">
              <a:spcBef>
                <a:spcPts val="0"/>
              </a:spcBef>
              <a:spcAft>
                <a:spcPts val="0"/>
              </a:spcAft>
              <a:buFont typeface="Arial" panose="020B0604020202020204" pitchFamily="34" charset="0"/>
              <a:buChar char="•"/>
            </a:pPr>
            <a:r>
              <a:rPr lang="en-US" sz="1400" i="0" u="none" strike="noStrike" dirty="0">
                <a:solidFill>
                  <a:schemeClr val="bg2"/>
                </a:solidFill>
                <a:effectLst/>
                <a:latin typeface="Century Gothic" panose="020B0502020202020204" pitchFamily="34" charset="0"/>
              </a:rPr>
              <a:t>Identifies potential threats and their impacts on organizational goals.</a:t>
            </a:r>
          </a:p>
          <a:p>
            <a:pPr marL="285750" indent="-285750" rtl="0" fontAlgn="base">
              <a:spcBef>
                <a:spcPts val="0"/>
              </a:spcBef>
              <a:spcAft>
                <a:spcPts val="0"/>
              </a:spcAft>
              <a:buFont typeface="Arial" panose="020B0604020202020204" pitchFamily="34" charset="0"/>
              <a:buChar char="•"/>
            </a:pPr>
            <a:r>
              <a:rPr lang="en-US" sz="1400" dirty="0">
                <a:solidFill>
                  <a:schemeClr val="bg2"/>
                </a:solidFill>
                <a:latin typeface="Century Gothic" panose="020B0502020202020204" pitchFamily="34" charset="0"/>
              </a:rPr>
              <a:t>Develops strategies to mitigate or respond to identified risks.</a:t>
            </a:r>
          </a:p>
          <a:p>
            <a:pPr marL="285750" indent="-285750" rtl="0" fontAlgn="base">
              <a:spcBef>
                <a:spcPts val="0"/>
              </a:spcBef>
              <a:spcAft>
                <a:spcPts val="0"/>
              </a:spcAft>
              <a:buFont typeface="Arial" panose="020B0604020202020204" pitchFamily="34" charset="0"/>
              <a:buChar char="•"/>
            </a:pPr>
            <a:r>
              <a:rPr lang="en-US" sz="1400" i="0" u="none" strike="noStrike" dirty="0">
                <a:solidFill>
                  <a:schemeClr val="bg2"/>
                </a:solidFill>
                <a:effectLst/>
                <a:latin typeface="Century Gothic" panose="020B0502020202020204" pitchFamily="34" charset="0"/>
              </a:rPr>
              <a:t>Monitors risk exposure and adjusts strategies as needed.</a:t>
            </a:r>
          </a:p>
          <a:p>
            <a:pPr marL="285750" indent="-285750" rtl="0" fontAlgn="base">
              <a:spcBef>
                <a:spcPts val="0"/>
              </a:spcBef>
              <a:spcAft>
                <a:spcPts val="0"/>
              </a:spcAft>
              <a:buFont typeface="Arial" panose="020B0604020202020204" pitchFamily="34" charset="0"/>
              <a:buChar char="•"/>
            </a:pPr>
            <a:r>
              <a:rPr lang="en-US" sz="1400" i="0" u="none" strike="noStrike" dirty="0">
                <a:solidFill>
                  <a:schemeClr val="bg2"/>
                </a:solidFill>
                <a:effectLst/>
                <a:latin typeface="Century Gothic" panose="020B0502020202020204" pitchFamily="34" charset="0"/>
              </a:rPr>
              <a:t>Ensures proactive approach to potential challenges and uncertainties.</a:t>
            </a:r>
          </a:p>
        </p:txBody>
      </p:sp>
      <p:sp>
        <p:nvSpPr>
          <p:cNvPr id="5" name="TextBox 4">
            <a:extLst>
              <a:ext uri="{FF2B5EF4-FFF2-40B4-BE49-F238E27FC236}">
                <a16:creationId xmlns:a16="http://schemas.microsoft.com/office/drawing/2014/main" id="{F6F36A72-61D3-A6CC-2E64-2552B14509ED}"/>
              </a:ext>
            </a:extLst>
          </p:cNvPr>
          <p:cNvSpPr txBox="1"/>
          <p:nvPr/>
        </p:nvSpPr>
        <p:spPr>
          <a:xfrm>
            <a:off x="3332221" y="4503429"/>
            <a:ext cx="6974732" cy="1446550"/>
          </a:xfrm>
          <a:prstGeom prst="rect">
            <a:avLst/>
          </a:prstGeom>
          <a:noFill/>
        </p:spPr>
        <p:txBody>
          <a:bodyPr wrap="square">
            <a:spAutoFit/>
          </a:bodyPr>
          <a:lstStyle/>
          <a:p>
            <a:r>
              <a:rPr lang="en-US" sz="1800" b="1" i="0" u="none" strike="noStrike" dirty="0">
                <a:solidFill>
                  <a:schemeClr val="bg2"/>
                </a:solidFill>
                <a:effectLst/>
                <a:latin typeface="Century Gothic" panose="020B0502020202020204" pitchFamily="34" charset="0"/>
              </a:rPr>
              <a:t>Compliance</a:t>
            </a:r>
            <a:endParaRPr lang="en-US" b="1" dirty="0">
              <a:solidFill>
                <a:schemeClr val="bg2"/>
              </a:solidFill>
              <a:latin typeface="Century Gothic" panose="020B0502020202020204" pitchFamily="34" charset="0"/>
            </a:endParaRPr>
          </a:p>
          <a:p>
            <a:pPr marL="285750" indent="-285750" rtl="0" fontAlgn="base">
              <a:spcBef>
                <a:spcPts val="0"/>
              </a:spcBef>
              <a:spcAft>
                <a:spcPts val="0"/>
              </a:spcAft>
              <a:buFont typeface="Arial" panose="020B0604020202020204" pitchFamily="34" charset="0"/>
              <a:buChar char="•"/>
            </a:pPr>
            <a:r>
              <a:rPr lang="en-US" sz="1400" i="0" u="none" strike="noStrike" dirty="0">
                <a:solidFill>
                  <a:schemeClr val="bg2"/>
                </a:solidFill>
                <a:effectLst/>
                <a:latin typeface="Century Gothic" panose="020B0502020202020204" pitchFamily="34" charset="0"/>
              </a:rPr>
              <a:t>Ensures adherence to external laws, regulations, and standards.</a:t>
            </a:r>
          </a:p>
          <a:p>
            <a:pPr marL="285750" indent="-285750" rtl="0" fontAlgn="base">
              <a:spcBef>
                <a:spcPts val="0"/>
              </a:spcBef>
              <a:spcAft>
                <a:spcPts val="0"/>
              </a:spcAft>
              <a:buFont typeface="Arial" panose="020B0604020202020204" pitchFamily="34" charset="0"/>
              <a:buChar char="•"/>
            </a:pPr>
            <a:r>
              <a:rPr lang="en-US" sz="1400" dirty="0">
                <a:solidFill>
                  <a:schemeClr val="bg2"/>
                </a:solidFill>
                <a:latin typeface="Century Gothic" panose="020B0502020202020204" pitchFamily="34" charset="0"/>
              </a:rPr>
              <a:t>Implements internal controls and policies to meet compliance requirements.</a:t>
            </a:r>
          </a:p>
          <a:p>
            <a:pPr marL="285750" indent="-285750" rtl="0" fontAlgn="base">
              <a:spcBef>
                <a:spcPts val="0"/>
              </a:spcBef>
              <a:spcAft>
                <a:spcPts val="0"/>
              </a:spcAft>
              <a:buFont typeface="Arial" panose="020B0604020202020204" pitchFamily="34" charset="0"/>
              <a:buChar char="•"/>
            </a:pPr>
            <a:r>
              <a:rPr lang="en-US" sz="1400" i="0" u="none" strike="noStrike" dirty="0">
                <a:solidFill>
                  <a:schemeClr val="bg2"/>
                </a:solidFill>
                <a:effectLst/>
                <a:latin typeface="Century Gothic" panose="020B0502020202020204" pitchFamily="34" charset="0"/>
              </a:rPr>
              <a:t>Monitors and reports on compliance status regularly.</a:t>
            </a:r>
          </a:p>
          <a:p>
            <a:pPr marL="285750" indent="-285750" rtl="0" fontAlgn="base">
              <a:spcBef>
                <a:spcPts val="0"/>
              </a:spcBef>
              <a:spcAft>
                <a:spcPts val="0"/>
              </a:spcAft>
              <a:buFont typeface="Arial" panose="020B0604020202020204" pitchFamily="34" charset="0"/>
              <a:buChar char="•"/>
            </a:pPr>
            <a:r>
              <a:rPr lang="en-US" sz="1400" dirty="0">
                <a:solidFill>
                  <a:schemeClr val="bg2"/>
                </a:solidFill>
                <a:latin typeface="Century Gothic" panose="020B0502020202020204" pitchFamily="34" charset="0"/>
              </a:rPr>
              <a:t>Addresses non-compliance issues promptly to reduce potential liabilities.</a:t>
            </a:r>
            <a:endParaRPr lang="en-US" sz="1400" i="0" u="none" strike="noStrike" dirty="0">
              <a:solidFill>
                <a:schemeClr val="bg2"/>
              </a:solidFill>
              <a:effectLst/>
              <a:latin typeface="Century Gothic" panose="020B0502020202020204" pitchFamily="34" charset="0"/>
            </a:endParaRPr>
          </a:p>
        </p:txBody>
      </p:sp>
      <p:grpSp>
        <p:nvGrpSpPr>
          <p:cNvPr id="23" name="Group 22">
            <a:extLst>
              <a:ext uri="{FF2B5EF4-FFF2-40B4-BE49-F238E27FC236}">
                <a16:creationId xmlns:a16="http://schemas.microsoft.com/office/drawing/2014/main" id="{BFF27B58-66C5-ABBB-F0FE-3583F1489482}"/>
              </a:ext>
            </a:extLst>
          </p:cNvPr>
          <p:cNvGrpSpPr/>
          <p:nvPr/>
        </p:nvGrpSpPr>
        <p:grpSpPr>
          <a:xfrm>
            <a:off x="660734" y="401583"/>
            <a:ext cx="2550131" cy="1787081"/>
            <a:chOff x="214009" y="241042"/>
            <a:chExt cx="2550131" cy="1787081"/>
          </a:xfrm>
        </p:grpSpPr>
        <p:pic>
          <p:nvPicPr>
            <p:cNvPr id="24" name="Graphic 23" descr="Bullseye outline">
              <a:extLst>
                <a:ext uri="{FF2B5EF4-FFF2-40B4-BE49-F238E27FC236}">
                  <a16:creationId xmlns:a16="http://schemas.microsoft.com/office/drawing/2014/main" id="{62FACF94-E647-CACE-845C-5A7834DE29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179" y="429597"/>
              <a:ext cx="1328521" cy="1328521"/>
            </a:xfrm>
            <a:prstGeom prst="rect">
              <a:avLst/>
            </a:prstGeom>
          </p:spPr>
        </p:pic>
        <p:sp>
          <p:nvSpPr>
            <p:cNvPr id="11" name="Rectangle 10">
              <a:extLst>
                <a:ext uri="{FF2B5EF4-FFF2-40B4-BE49-F238E27FC236}">
                  <a16:creationId xmlns:a16="http://schemas.microsoft.com/office/drawing/2014/main" id="{941FA7D7-9073-0A45-1F75-374DD611A32D}"/>
                </a:ext>
              </a:extLst>
            </p:cNvPr>
            <p:cNvSpPr/>
            <p:nvPr/>
          </p:nvSpPr>
          <p:spPr>
            <a:xfrm>
              <a:off x="214009" y="241042"/>
              <a:ext cx="1787081" cy="1787081"/>
            </a:xfrm>
            <a:prstGeom prst="rect">
              <a:avLst/>
            </a:prstGeom>
            <a:noFill/>
            <a:ln w="28575">
              <a:solidFill>
                <a:srgbClr val="69BD4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0382E6A-324E-649D-A766-21F7760C496B}"/>
                </a:ext>
              </a:extLst>
            </p:cNvPr>
            <p:cNvSpPr/>
            <p:nvPr/>
          </p:nvSpPr>
          <p:spPr>
            <a:xfrm rot="5400000">
              <a:off x="2262061" y="753058"/>
              <a:ext cx="241107" cy="763051"/>
            </a:xfrm>
            <a:prstGeom prst="rect">
              <a:avLst/>
            </a:prstGeom>
            <a:solidFill>
              <a:srgbClr val="69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E24EBA69-5AEE-8D45-31BD-6120CC846758}"/>
              </a:ext>
            </a:extLst>
          </p:cNvPr>
          <p:cNvGrpSpPr/>
          <p:nvPr/>
        </p:nvGrpSpPr>
        <p:grpSpPr>
          <a:xfrm>
            <a:off x="679623" y="2317372"/>
            <a:ext cx="2547398" cy="1787081"/>
            <a:chOff x="232898" y="2156831"/>
            <a:chExt cx="2547398" cy="1787081"/>
          </a:xfrm>
        </p:grpSpPr>
        <p:pic>
          <p:nvPicPr>
            <p:cNvPr id="25" name="Graphic 24" descr="Magnifying glass outline">
              <a:extLst>
                <a:ext uri="{FF2B5EF4-FFF2-40B4-BE49-F238E27FC236}">
                  <a16:creationId xmlns:a16="http://schemas.microsoft.com/office/drawing/2014/main" id="{6BE193A2-ADD1-07A1-8FC5-408A3697B5E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10727" y="2256988"/>
              <a:ext cx="1431421" cy="1431421"/>
            </a:xfrm>
            <a:prstGeom prst="rect">
              <a:avLst/>
            </a:prstGeom>
          </p:spPr>
        </p:pic>
        <p:sp>
          <p:nvSpPr>
            <p:cNvPr id="12" name="Rectangle 11">
              <a:extLst>
                <a:ext uri="{FF2B5EF4-FFF2-40B4-BE49-F238E27FC236}">
                  <a16:creationId xmlns:a16="http://schemas.microsoft.com/office/drawing/2014/main" id="{160C12C8-CD75-D1B5-D339-CDE25FDF2EFD}"/>
                </a:ext>
              </a:extLst>
            </p:cNvPr>
            <p:cNvSpPr/>
            <p:nvPr/>
          </p:nvSpPr>
          <p:spPr>
            <a:xfrm>
              <a:off x="232898" y="2156831"/>
              <a:ext cx="1787081" cy="1787081"/>
            </a:xfrm>
            <a:prstGeom prst="rect">
              <a:avLst/>
            </a:prstGeom>
            <a:noFill/>
            <a:ln w="28575">
              <a:solidFill>
                <a:srgbClr val="00539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A7CC02C-6AB5-D880-6BF5-C5FF38097687}"/>
                </a:ext>
              </a:extLst>
            </p:cNvPr>
            <p:cNvSpPr/>
            <p:nvPr/>
          </p:nvSpPr>
          <p:spPr>
            <a:xfrm rot="5400000">
              <a:off x="2278217" y="2685573"/>
              <a:ext cx="241107" cy="763051"/>
            </a:xfrm>
            <a:prstGeom prst="rect">
              <a:avLst/>
            </a:prstGeom>
            <a:solidFill>
              <a:srgbClr val="0053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A04BE1EE-D3D4-D6B1-A7B3-423E15F54DA6}"/>
              </a:ext>
            </a:extLst>
          </p:cNvPr>
          <p:cNvGrpSpPr/>
          <p:nvPr/>
        </p:nvGrpSpPr>
        <p:grpSpPr>
          <a:xfrm>
            <a:off x="679623" y="4229892"/>
            <a:ext cx="2617306" cy="1787081"/>
            <a:chOff x="232898" y="4069351"/>
            <a:chExt cx="2617306" cy="1787081"/>
          </a:xfrm>
        </p:grpSpPr>
        <p:pic>
          <p:nvPicPr>
            <p:cNvPr id="26" name="Graphic 25" descr="Clipboard Checked outline">
              <a:extLst>
                <a:ext uri="{FF2B5EF4-FFF2-40B4-BE49-F238E27FC236}">
                  <a16:creationId xmlns:a16="http://schemas.microsoft.com/office/drawing/2014/main" id="{1496C283-DCF1-1B6A-BE93-3F5FA3AD226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92551" y="4247180"/>
              <a:ext cx="1431421" cy="1431421"/>
            </a:xfrm>
            <a:prstGeom prst="rect">
              <a:avLst/>
            </a:prstGeom>
          </p:spPr>
        </p:pic>
        <p:sp>
          <p:nvSpPr>
            <p:cNvPr id="13" name="Rectangle 12">
              <a:extLst>
                <a:ext uri="{FF2B5EF4-FFF2-40B4-BE49-F238E27FC236}">
                  <a16:creationId xmlns:a16="http://schemas.microsoft.com/office/drawing/2014/main" id="{77B1F0B7-C3F2-5D7B-803D-D8CA8E98457E}"/>
                </a:ext>
              </a:extLst>
            </p:cNvPr>
            <p:cNvSpPr/>
            <p:nvPr/>
          </p:nvSpPr>
          <p:spPr>
            <a:xfrm>
              <a:off x="232898" y="4069351"/>
              <a:ext cx="1787081" cy="1787081"/>
            </a:xfrm>
            <a:prstGeom prst="rect">
              <a:avLst/>
            </a:prstGeom>
            <a:noFill/>
            <a:ln w="28575">
              <a:solidFill>
                <a:srgbClr val="3BBBED"/>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638C76E-9B14-1B62-2971-C54FA91BA7ED}"/>
                </a:ext>
              </a:extLst>
            </p:cNvPr>
            <p:cNvSpPr/>
            <p:nvPr/>
          </p:nvSpPr>
          <p:spPr>
            <a:xfrm rot="5400000">
              <a:off x="2314538" y="4551048"/>
              <a:ext cx="241107" cy="830225"/>
            </a:xfrm>
            <a:prstGeom prst="rect">
              <a:avLst/>
            </a:prstGeom>
            <a:solidFill>
              <a:srgbClr val="3BBB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4296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2FD8F4-8DE0-7625-8FC6-1F0AF34D9D39}"/>
              </a:ext>
            </a:extLst>
          </p:cNvPr>
          <p:cNvSpPr txBox="1"/>
          <p:nvPr/>
        </p:nvSpPr>
        <p:spPr>
          <a:xfrm>
            <a:off x="8832239" y="6064225"/>
            <a:ext cx="3295650" cy="630942"/>
          </a:xfrm>
          <a:prstGeom prst="rect">
            <a:avLst/>
          </a:prstGeom>
          <a:noFill/>
        </p:spPr>
        <p:txBody>
          <a:bodyPr wrap="square" rtlCol="0">
            <a:spAutoFit/>
          </a:bodyPr>
          <a:lstStyle/>
          <a:p>
            <a:pPr algn="r"/>
            <a:r>
              <a:rPr lang="en-US" sz="3500" b="1" dirty="0">
                <a:solidFill>
                  <a:srgbClr val="3BBBED"/>
                </a:solidFill>
                <a:effectLst>
                  <a:outerShdw blurRad="38100" dist="38100" dir="2700000" algn="tl">
                    <a:srgbClr val="000000">
                      <a:alpha val="43137"/>
                    </a:srgbClr>
                  </a:outerShdw>
                </a:effectLst>
                <a:latin typeface="Century Gothic" panose="020B0502020202020204" pitchFamily="34" charset="0"/>
              </a:rPr>
              <a:t>G R C</a:t>
            </a:r>
          </a:p>
        </p:txBody>
      </p:sp>
      <p:grpSp>
        <p:nvGrpSpPr>
          <p:cNvPr id="15" name="Group 14">
            <a:extLst>
              <a:ext uri="{FF2B5EF4-FFF2-40B4-BE49-F238E27FC236}">
                <a16:creationId xmlns:a16="http://schemas.microsoft.com/office/drawing/2014/main" id="{40CD88E2-5868-11DE-F388-14656B10C3F5}"/>
              </a:ext>
            </a:extLst>
          </p:cNvPr>
          <p:cNvGrpSpPr/>
          <p:nvPr/>
        </p:nvGrpSpPr>
        <p:grpSpPr>
          <a:xfrm>
            <a:off x="235895" y="4319082"/>
            <a:ext cx="2754909" cy="2324041"/>
            <a:chOff x="7520749" y="4319081"/>
            <a:chExt cx="2754909" cy="2324041"/>
          </a:xfrm>
        </p:grpSpPr>
        <p:grpSp>
          <p:nvGrpSpPr>
            <p:cNvPr id="14" name="Group 13">
              <a:extLst>
                <a:ext uri="{FF2B5EF4-FFF2-40B4-BE49-F238E27FC236}">
                  <a16:creationId xmlns:a16="http://schemas.microsoft.com/office/drawing/2014/main" id="{D84A9FFA-5FF3-88FA-20B4-E55CAF61E1DB}"/>
                </a:ext>
              </a:extLst>
            </p:cNvPr>
            <p:cNvGrpSpPr/>
            <p:nvPr/>
          </p:nvGrpSpPr>
          <p:grpSpPr>
            <a:xfrm>
              <a:off x="7520749" y="4319081"/>
              <a:ext cx="2754909" cy="2324041"/>
              <a:chOff x="7520749" y="4319081"/>
              <a:chExt cx="2754909" cy="2324041"/>
            </a:xfrm>
          </p:grpSpPr>
          <p:grpSp>
            <p:nvGrpSpPr>
              <p:cNvPr id="9" name="Group 8">
                <a:extLst>
                  <a:ext uri="{FF2B5EF4-FFF2-40B4-BE49-F238E27FC236}">
                    <a16:creationId xmlns:a16="http://schemas.microsoft.com/office/drawing/2014/main" id="{CAC7945F-3518-1DA6-DEB7-2EE751A00238}"/>
                  </a:ext>
                </a:extLst>
              </p:cNvPr>
              <p:cNvGrpSpPr/>
              <p:nvPr/>
            </p:nvGrpSpPr>
            <p:grpSpPr>
              <a:xfrm>
                <a:off x="7520749" y="4319081"/>
                <a:ext cx="2754909" cy="2324041"/>
                <a:chOff x="7520749" y="4319081"/>
                <a:chExt cx="2754909" cy="2324041"/>
              </a:xfrm>
            </p:grpSpPr>
            <p:pic>
              <p:nvPicPr>
                <p:cNvPr id="6" name="Picture 5" descr="A diagram of a diagram&#10;&#10;Description automatically generated with medium confidence">
                  <a:extLst>
                    <a:ext uri="{FF2B5EF4-FFF2-40B4-BE49-F238E27FC236}">
                      <a16:creationId xmlns:a16="http://schemas.microsoft.com/office/drawing/2014/main" id="{D1C53E4B-F2A6-5F1F-AA19-0B621B740D4D}"/>
                    </a:ext>
                  </a:extLst>
                </p:cNvPr>
                <p:cNvPicPr>
                  <a:picLocks noChangeAspect="1"/>
                </p:cNvPicPr>
                <p:nvPr/>
              </p:nvPicPr>
              <p:blipFill>
                <a:blip r:embed="rId2"/>
                <a:stretch>
                  <a:fillRect/>
                </a:stretch>
              </p:blipFill>
              <p:spPr>
                <a:xfrm>
                  <a:off x="7520749" y="4319081"/>
                  <a:ext cx="2754909" cy="2324041"/>
                </a:xfrm>
                <a:prstGeom prst="rect">
                  <a:avLst/>
                </a:prstGeom>
              </p:spPr>
            </p:pic>
            <p:pic>
              <p:nvPicPr>
                <p:cNvPr id="24" name="Graphic 23" descr="Bullseye outline">
                  <a:extLst>
                    <a:ext uri="{FF2B5EF4-FFF2-40B4-BE49-F238E27FC236}">
                      <a16:creationId xmlns:a16="http://schemas.microsoft.com/office/drawing/2014/main" id="{62FACF94-E647-CACE-845C-5A7834DE29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9096" y="4319081"/>
                  <a:ext cx="778213" cy="778213"/>
                </a:xfrm>
                <a:prstGeom prst="rect">
                  <a:avLst/>
                </a:prstGeom>
              </p:spPr>
            </p:pic>
          </p:grpSp>
          <p:pic>
            <p:nvPicPr>
              <p:cNvPr id="25" name="Graphic 24" descr="Magnifying glass outline">
                <a:extLst>
                  <a:ext uri="{FF2B5EF4-FFF2-40B4-BE49-F238E27FC236}">
                    <a16:creationId xmlns:a16="http://schemas.microsoft.com/office/drawing/2014/main" id="{6BE193A2-ADD1-07A1-8FC5-408A3697B5E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316485" y="5734440"/>
                <a:ext cx="712137" cy="712137"/>
              </a:xfrm>
              <a:prstGeom prst="rect">
                <a:avLst/>
              </a:prstGeom>
            </p:spPr>
          </p:pic>
        </p:grpSp>
        <p:pic>
          <p:nvPicPr>
            <p:cNvPr id="26" name="Graphic 25" descr="Clipboard Checked outline">
              <a:extLst>
                <a:ext uri="{FF2B5EF4-FFF2-40B4-BE49-F238E27FC236}">
                  <a16:creationId xmlns:a16="http://schemas.microsoft.com/office/drawing/2014/main" id="{1496C283-DCF1-1B6A-BE93-3F5FA3AD226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779523" y="5734440"/>
              <a:ext cx="673815" cy="673815"/>
            </a:xfrm>
            <a:prstGeom prst="rect">
              <a:avLst/>
            </a:prstGeom>
          </p:spPr>
        </p:pic>
      </p:grpSp>
      <p:sp>
        <p:nvSpPr>
          <p:cNvPr id="20" name="TextBox 19">
            <a:extLst>
              <a:ext uri="{FF2B5EF4-FFF2-40B4-BE49-F238E27FC236}">
                <a16:creationId xmlns:a16="http://schemas.microsoft.com/office/drawing/2014/main" id="{41322002-6E0F-6230-1052-12B2CDF16CE5}"/>
              </a:ext>
            </a:extLst>
          </p:cNvPr>
          <p:cNvSpPr txBox="1"/>
          <p:nvPr/>
        </p:nvSpPr>
        <p:spPr>
          <a:xfrm>
            <a:off x="219344" y="935183"/>
            <a:ext cx="11753311" cy="1169551"/>
          </a:xfrm>
          <a:prstGeom prst="rect">
            <a:avLst/>
          </a:prstGeom>
          <a:noFill/>
        </p:spPr>
        <p:txBody>
          <a:bodyPr wrap="square" numCol="1">
            <a:spAutoFit/>
          </a:bodyPr>
          <a:lstStyle/>
          <a:p>
            <a:pPr rtl="0" fontAlgn="base">
              <a:spcBef>
                <a:spcPts val="0"/>
              </a:spcBef>
              <a:spcAft>
                <a:spcPts val="0"/>
              </a:spcAft>
            </a:pPr>
            <a:r>
              <a:rPr lang="en-US" sz="1400" b="0" i="0" u="none" strike="noStrike" dirty="0">
                <a:effectLst/>
                <a:latin typeface="Century Gothic" panose="020B0502020202020204" pitchFamily="34" charset="0"/>
              </a:rPr>
              <a:t>GRC stands for Governance, Risk Management, and Compliance, three integral facets of a holistic business strategy. Governance refers to the structured framework used to align business objectives with stakeholder expectations and ensure effective decision-making. Risk Management involves the identification, assessment, and mitigation of potential threats to an organization's objectives. By adhering to GRC principles, a company can enhance decision-making, protect its reputation, and ensure long-term sustainability. </a:t>
            </a:r>
            <a:r>
              <a:rPr lang="en-US" sz="1400" dirty="0">
                <a:latin typeface="Century Gothic" panose="020B0502020202020204" pitchFamily="34" charset="0"/>
              </a:rPr>
              <a:t>GRC precepts enable an organization to </a:t>
            </a:r>
            <a:r>
              <a:rPr lang="en-US" sz="1400" b="0" i="0" u="none" strike="noStrike" dirty="0">
                <a:effectLst/>
                <a:latin typeface="Century Gothic" panose="020B0502020202020204" pitchFamily="34" charset="0"/>
              </a:rPr>
              <a:t>manage risks effectively and maintain compliance with regulatory requirements.</a:t>
            </a:r>
            <a:endParaRPr lang="en-US" sz="1400" i="0" u="none" strike="noStrike" dirty="0">
              <a:effectLst/>
              <a:latin typeface="Century Gothic" panose="020B0502020202020204" pitchFamily="34" charset="0"/>
            </a:endParaRPr>
          </a:p>
        </p:txBody>
      </p:sp>
      <p:sp>
        <p:nvSpPr>
          <p:cNvPr id="8" name="TextBox 7">
            <a:extLst>
              <a:ext uri="{FF2B5EF4-FFF2-40B4-BE49-F238E27FC236}">
                <a16:creationId xmlns:a16="http://schemas.microsoft.com/office/drawing/2014/main" id="{1C951081-4558-8974-C65C-2709474B46A2}"/>
              </a:ext>
            </a:extLst>
          </p:cNvPr>
          <p:cNvSpPr txBox="1"/>
          <p:nvPr/>
        </p:nvSpPr>
        <p:spPr>
          <a:xfrm>
            <a:off x="3942877" y="2661795"/>
            <a:ext cx="7575705" cy="1107996"/>
          </a:xfrm>
          <a:prstGeom prst="rect">
            <a:avLst/>
          </a:prstGeom>
          <a:noFill/>
        </p:spPr>
        <p:txBody>
          <a:bodyPr wrap="square">
            <a:spAutoFit/>
          </a:bodyPr>
          <a:lstStyle/>
          <a:p>
            <a:r>
              <a:rPr lang="en-US" sz="1800" b="1" i="0" u="none" strike="noStrike" dirty="0">
                <a:solidFill>
                  <a:srgbClr val="69BD45"/>
                </a:solidFill>
                <a:effectLst/>
                <a:latin typeface="Century Gothic" panose="020B0502020202020204" pitchFamily="34" charset="0"/>
              </a:rPr>
              <a:t>Governance</a:t>
            </a:r>
            <a:endParaRPr lang="en-US" b="1" dirty="0">
              <a:solidFill>
                <a:srgbClr val="69BD45"/>
              </a:solidFill>
              <a:latin typeface="Century Gothic" panose="020B0502020202020204" pitchFamily="34" charset="0"/>
            </a:endParaRPr>
          </a:p>
          <a:p>
            <a:pPr rtl="0" fontAlgn="base">
              <a:spcBef>
                <a:spcPts val="0"/>
              </a:spcBef>
              <a:spcAft>
                <a:spcPts val="0"/>
              </a:spcAft>
            </a:pPr>
            <a:r>
              <a:rPr lang="en-US" sz="1200" b="0" i="0" u="none" strike="noStrike" dirty="0">
                <a:solidFill>
                  <a:srgbClr val="69BD45"/>
                </a:solidFill>
                <a:effectLst/>
                <a:latin typeface="Century Gothic" panose="020B0502020202020204" pitchFamily="34" charset="0"/>
              </a:rPr>
              <a:t>By adhering to strong governance principles, your company can ensure that all decision-making processes are transparent, accountable, and aligned with business objectives. Proper governance fosters trust among stakeholders, enhances operational efficiency, and ensures that the company's goals resonate with its core values and stakeholder expectations.</a:t>
            </a:r>
            <a:endParaRPr lang="en-US" sz="1200" i="0" u="none" strike="noStrike" dirty="0">
              <a:solidFill>
                <a:srgbClr val="69BD45"/>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273BFB19-C04B-DDAF-2D1B-F56C2E33F3CC}"/>
              </a:ext>
            </a:extLst>
          </p:cNvPr>
          <p:cNvSpPr/>
          <p:nvPr/>
        </p:nvSpPr>
        <p:spPr>
          <a:xfrm>
            <a:off x="3557084" y="2687723"/>
            <a:ext cx="241107" cy="1107996"/>
          </a:xfrm>
          <a:prstGeom prst="rect">
            <a:avLst/>
          </a:prstGeom>
          <a:solidFill>
            <a:srgbClr val="69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61AF31C-E3FA-504D-9534-890FFD7FDD3F}"/>
              </a:ext>
            </a:extLst>
          </p:cNvPr>
          <p:cNvSpPr txBox="1"/>
          <p:nvPr/>
        </p:nvSpPr>
        <p:spPr>
          <a:xfrm>
            <a:off x="3942877" y="3910389"/>
            <a:ext cx="7575705" cy="1107996"/>
          </a:xfrm>
          <a:prstGeom prst="rect">
            <a:avLst/>
          </a:prstGeom>
          <a:noFill/>
        </p:spPr>
        <p:txBody>
          <a:bodyPr wrap="square">
            <a:spAutoFit/>
          </a:bodyPr>
          <a:lstStyle/>
          <a:p>
            <a:r>
              <a:rPr lang="en-US" sz="1800" b="1" i="0" u="none" strike="noStrike" dirty="0">
                <a:solidFill>
                  <a:srgbClr val="005392"/>
                </a:solidFill>
                <a:effectLst/>
                <a:latin typeface="Century Gothic" panose="020B0502020202020204" pitchFamily="34" charset="0"/>
              </a:rPr>
              <a:t>Risk Management</a:t>
            </a:r>
            <a:endParaRPr lang="en-US" b="1" dirty="0">
              <a:solidFill>
                <a:srgbClr val="005392"/>
              </a:solidFill>
              <a:latin typeface="Century Gothic" panose="020B0502020202020204" pitchFamily="34" charset="0"/>
            </a:endParaRPr>
          </a:p>
          <a:p>
            <a:pPr rtl="0" fontAlgn="base">
              <a:spcBef>
                <a:spcPts val="0"/>
              </a:spcBef>
              <a:spcAft>
                <a:spcPts val="0"/>
              </a:spcAft>
            </a:pPr>
            <a:r>
              <a:rPr lang="en-US" sz="1200" b="0" i="0" u="none" strike="noStrike" dirty="0">
                <a:solidFill>
                  <a:srgbClr val="000000"/>
                </a:solidFill>
                <a:effectLst/>
                <a:latin typeface="Century Gothic" panose="020B0502020202020204" pitchFamily="34" charset="0"/>
              </a:rPr>
              <a:t>Effective risk management allows your company to identify, evaluate, and prioritize potential threats and uncertainties. By proactively addressing these risks, the company can safeguard its assets, maintain operational continuity, make informed decisions, and avoid potential pitfalls or costly disruptions.</a:t>
            </a:r>
            <a:endParaRPr lang="en-US" sz="1200" i="0" u="none" strike="noStrike" dirty="0">
              <a:solidFill>
                <a:srgbClr val="005392"/>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73365F8E-04AF-0081-B266-6C8342FA01D8}"/>
              </a:ext>
            </a:extLst>
          </p:cNvPr>
          <p:cNvSpPr/>
          <p:nvPr/>
        </p:nvSpPr>
        <p:spPr>
          <a:xfrm>
            <a:off x="3557084" y="3936317"/>
            <a:ext cx="241107" cy="1107996"/>
          </a:xfrm>
          <a:prstGeom prst="rect">
            <a:avLst/>
          </a:prstGeom>
          <a:solidFill>
            <a:srgbClr val="0053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702E097-CCCA-E078-ACC5-6B9E9ACD52BD}"/>
              </a:ext>
            </a:extLst>
          </p:cNvPr>
          <p:cNvSpPr txBox="1"/>
          <p:nvPr/>
        </p:nvSpPr>
        <p:spPr>
          <a:xfrm>
            <a:off x="3942877" y="5182907"/>
            <a:ext cx="7575705" cy="1107996"/>
          </a:xfrm>
          <a:prstGeom prst="rect">
            <a:avLst/>
          </a:prstGeom>
          <a:noFill/>
        </p:spPr>
        <p:txBody>
          <a:bodyPr wrap="square">
            <a:spAutoFit/>
          </a:bodyPr>
          <a:lstStyle/>
          <a:p>
            <a:r>
              <a:rPr lang="en-US" sz="1800" b="1" i="0" u="none" strike="noStrike" dirty="0">
                <a:solidFill>
                  <a:srgbClr val="3BBBED"/>
                </a:solidFill>
                <a:effectLst/>
                <a:latin typeface="Century Gothic" panose="020B0502020202020204" pitchFamily="34" charset="0"/>
              </a:rPr>
              <a:t>Compliance</a:t>
            </a:r>
            <a:endParaRPr lang="en-US" b="1" dirty="0">
              <a:solidFill>
                <a:srgbClr val="3BBBED"/>
              </a:solidFill>
              <a:latin typeface="Century Gothic" panose="020B0502020202020204" pitchFamily="34" charset="0"/>
            </a:endParaRPr>
          </a:p>
          <a:p>
            <a:pPr rtl="0" fontAlgn="base">
              <a:spcBef>
                <a:spcPts val="0"/>
              </a:spcBef>
              <a:spcAft>
                <a:spcPts val="0"/>
              </a:spcAft>
            </a:pPr>
            <a:r>
              <a:rPr lang="en-US" sz="1200" b="0" i="0" u="none" strike="noStrike" dirty="0">
                <a:solidFill>
                  <a:srgbClr val="3BBBED"/>
                </a:solidFill>
                <a:effectLst/>
                <a:latin typeface="Century Gothic" panose="020B0502020202020204" pitchFamily="34" charset="0"/>
              </a:rPr>
              <a:t>Compliance ensures that your company adheres to both internal policies and external regulatory requirements. Meeting these standards not only prevents potential legal or financial penalties but also strengthens the company's reputation, builds trust with customers and stakeholders, and provides a competitive advantage in the market.</a:t>
            </a:r>
            <a:endParaRPr lang="en-US" sz="1200" i="0" u="none" strike="noStrike" dirty="0">
              <a:solidFill>
                <a:srgbClr val="3BBBED"/>
              </a:solidFill>
              <a:effectLst/>
              <a:latin typeface="Century Gothic" panose="020B0502020202020204" pitchFamily="34" charset="0"/>
            </a:endParaRPr>
          </a:p>
        </p:txBody>
      </p:sp>
      <p:sp>
        <p:nvSpPr>
          <p:cNvPr id="22" name="Rectangle 21">
            <a:extLst>
              <a:ext uri="{FF2B5EF4-FFF2-40B4-BE49-F238E27FC236}">
                <a16:creationId xmlns:a16="http://schemas.microsoft.com/office/drawing/2014/main" id="{21241BE3-30F0-8028-8AE5-B3F4A5551827}"/>
              </a:ext>
            </a:extLst>
          </p:cNvPr>
          <p:cNvSpPr/>
          <p:nvPr/>
        </p:nvSpPr>
        <p:spPr>
          <a:xfrm>
            <a:off x="3557084" y="5208835"/>
            <a:ext cx="241107" cy="1107996"/>
          </a:xfrm>
          <a:prstGeom prst="rect">
            <a:avLst/>
          </a:prstGeom>
          <a:solidFill>
            <a:srgbClr val="3BBB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EFBA229-7A26-9D11-A4BE-5157C4244BD1}"/>
              </a:ext>
            </a:extLst>
          </p:cNvPr>
          <p:cNvSpPr txBox="1"/>
          <p:nvPr/>
        </p:nvSpPr>
        <p:spPr>
          <a:xfrm>
            <a:off x="194355" y="207847"/>
            <a:ext cx="7918713" cy="646331"/>
          </a:xfrm>
          <a:prstGeom prst="rect">
            <a:avLst/>
          </a:prstGeom>
          <a:noFill/>
        </p:spPr>
        <p:txBody>
          <a:bodyPr wrap="square" rtlCol="0">
            <a:spAutoFit/>
          </a:bodyPr>
          <a:lstStyle/>
          <a:p>
            <a:r>
              <a:rPr lang="en-US" sz="3600" dirty="0">
                <a:solidFill>
                  <a:schemeClr val="tx1">
                    <a:lumMod val="65000"/>
                    <a:lumOff val="35000"/>
                  </a:schemeClr>
                </a:solidFill>
                <a:latin typeface="Century Gothic" panose="020B0502020202020204" pitchFamily="34" charset="0"/>
              </a:rPr>
              <a:t>WHAT IS GRC</a:t>
            </a:r>
          </a:p>
        </p:txBody>
      </p:sp>
      <p:cxnSp>
        <p:nvCxnSpPr>
          <p:cNvPr id="28" name="Straight Connector 27">
            <a:extLst>
              <a:ext uri="{FF2B5EF4-FFF2-40B4-BE49-F238E27FC236}">
                <a16:creationId xmlns:a16="http://schemas.microsoft.com/office/drawing/2014/main" id="{778B44B2-B746-E7BB-13C3-65BFACE5BF82}"/>
              </a:ext>
            </a:extLst>
          </p:cNvPr>
          <p:cNvCxnSpPr/>
          <p:nvPr/>
        </p:nvCxnSpPr>
        <p:spPr>
          <a:xfrm>
            <a:off x="302400" y="2390400"/>
            <a:ext cx="114768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60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2793</TotalTime>
  <Words>564</Words>
  <Application>Microsoft Macintosh PowerPoint</Application>
  <PresentationFormat>Widescreen</PresentationFormat>
  <Paragraphs>38</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61</cp:revision>
  <cp:lastPrinted>2020-08-31T22:23:58Z</cp:lastPrinted>
  <dcterms:created xsi:type="dcterms:W3CDTF">2021-07-07T23:54:57Z</dcterms:created>
  <dcterms:modified xsi:type="dcterms:W3CDTF">2024-01-10T21:46:04Z</dcterms:modified>
</cp:coreProperties>
</file>