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3" r:id="rId2"/>
    <p:sldId id="351"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72D4"/>
    <a:srgbClr val="D6EEFD"/>
    <a:srgbClr val="EAF8FD"/>
    <a:srgbClr val="6EBEFF"/>
    <a:srgbClr val="D7F2FD"/>
    <a:srgbClr val="3A8AC9"/>
    <a:srgbClr val="B2DBFD"/>
    <a:srgbClr val="4BB0FF"/>
    <a:srgbClr val="CDC429"/>
    <a:srgbClr val="8079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92" autoAdjust="0"/>
    <p:restoredTop sz="96058"/>
  </p:normalViewPr>
  <p:slideViewPr>
    <p:cSldViewPr snapToGrid="0" snapToObjects="1">
      <p:cViewPr varScale="1">
        <p:scale>
          <a:sx n="128" d="100"/>
          <a:sy n="128" d="100"/>
        </p:scale>
        <p:origin x="36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1/31/24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0641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1/31/24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1/31/24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1/31/24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1/31/24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1/31/24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1/31/24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1/31/24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83&amp;utm_source=template-powerpoint&amp;utm_medium=content&amp;utm_campaign=One-Page+Project+Proposal+Example+Template+for+PowerPoint-powerpoint-11783&amp;lpa=One-Page+Project+Proposal+Example+Template+for+PowerPoint+powerpoint+1178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Right Triangle 5">
            <a:extLst>
              <a:ext uri="{FF2B5EF4-FFF2-40B4-BE49-F238E27FC236}">
                <a16:creationId xmlns:a16="http://schemas.microsoft.com/office/drawing/2014/main" id="{50F0BBFE-FFF5-DD82-C1F8-D8CABD2F8D27}"/>
              </a:ext>
            </a:extLst>
          </p:cNvPr>
          <p:cNvSpPr/>
          <p:nvPr/>
        </p:nvSpPr>
        <p:spPr>
          <a:xfrm>
            <a:off x="-4905" y="880559"/>
            <a:ext cx="5977441" cy="597744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249647" y="236233"/>
            <a:ext cx="7843330" cy="954107"/>
          </a:xfrm>
          <a:prstGeom prst="rect">
            <a:avLst/>
          </a:prstGeom>
          <a:noFill/>
          <a:effectLst/>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ONE-PAGE PROJECT PROPOSAL TEMPLATE EXAMPLE for PowerPoint</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185119"/>
            <a:ext cx="4020774" cy="557985"/>
          </a:xfrm>
          <a:prstGeom prst="rect">
            <a:avLst/>
          </a:prstGeom>
        </p:spPr>
      </p:pic>
      <p:sp>
        <p:nvSpPr>
          <p:cNvPr id="2" name="TextBox 1">
            <a:extLst>
              <a:ext uri="{FF2B5EF4-FFF2-40B4-BE49-F238E27FC236}">
                <a16:creationId xmlns:a16="http://schemas.microsoft.com/office/drawing/2014/main" id="{3AD59D7C-4E7D-9601-B899-95D8E394156C}"/>
              </a:ext>
            </a:extLst>
          </p:cNvPr>
          <p:cNvSpPr txBox="1"/>
          <p:nvPr/>
        </p:nvSpPr>
        <p:spPr>
          <a:xfrm>
            <a:off x="526774" y="1241454"/>
            <a:ext cx="5178287" cy="5216108"/>
          </a:xfrm>
          <a:prstGeom prst="rect">
            <a:avLst/>
          </a:prstGeom>
          <a:noFill/>
        </p:spPr>
        <p:txBody>
          <a:bodyPr wrap="square" rtlCol="0">
            <a:spAutoFit/>
          </a:bodyPr>
          <a:lstStyle/>
          <a:p>
            <a:pPr algn="just">
              <a:lnSpc>
                <a:spcPct val="150000"/>
              </a:lnSpc>
            </a:pPr>
            <a:r>
              <a:rPr lang="en-US" sz="1600" b="0" i="0" u="none" strike="noStrike" dirty="0">
                <a:solidFill>
                  <a:srgbClr val="000000"/>
                </a:solidFill>
                <a:effectLst/>
                <a:latin typeface="Century Gothic" panose="020B0502020202020204" pitchFamily="34" charset="0"/>
              </a:rPr>
              <a:t>Use this template to clearly and succinctly present standard project proposal information, such as the executive summary, project background, and objectives, but without the hassle of arranging slides. This one-page project proposal template provides a complete picture of your proposal at a glance. Communicate your proposal's budget estimate with a simple chart, then outline your project phases with their corresponding tasks and start and end dates. Use this template to list any potential risks alongside your mitigation strategies. The sample version of this template serves as a useful guide for creating and presenting your own one-page project proposal.</a:t>
            </a:r>
            <a:endParaRPr lang="en-US" sz="1600" dirty="0">
              <a:latin typeface="Century Gothic" panose="020B0502020202020204" pitchFamily="34" charset="0"/>
            </a:endParaRPr>
          </a:p>
        </p:txBody>
      </p:sp>
      <p:pic>
        <p:nvPicPr>
          <p:cNvPr id="8" name="Picture 7" descr="A screenshot of a presentation&#10;&#10;Description automatically generated">
            <a:extLst>
              <a:ext uri="{FF2B5EF4-FFF2-40B4-BE49-F238E27FC236}">
                <a16:creationId xmlns:a16="http://schemas.microsoft.com/office/drawing/2014/main" id="{B3489243-0300-F460-A929-8E13A80001AB}"/>
              </a:ext>
            </a:extLst>
          </p:cNvPr>
          <p:cNvPicPr>
            <a:picLocks noChangeAspect="1"/>
          </p:cNvPicPr>
          <p:nvPr/>
        </p:nvPicPr>
        <p:blipFill rotWithShape="1">
          <a:blip r:embed="rId5"/>
          <a:srcRect b="408"/>
          <a:stretch/>
        </p:blipFill>
        <p:spPr>
          <a:xfrm>
            <a:off x="6232516" y="1377338"/>
            <a:ext cx="5582913" cy="3147038"/>
          </a:xfrm>
          <a:prstGeom prst="rect">
            <a:avLst/>
          </a:prstGeom>
          <a:effectLst>
            <a:outerShdw blurRad="190466" dist="49948" dir="2700000" algn="tl" rotWithShape="0">
              <a:prstClr val="black">
                <a:alpha val="40000"/>
              </a:prstClr>
            </a:outerShdw>
          </a:effectLst>
        </p:spPr>
      </p:pic>
      <p:sp>
        <p:nvSpPr>
          <p:cNvPr id="9" name="Rectangle 8">
            <a:extLst>
              <a:ext uri="{FF2B5EF4-FFF2-40B4-BE49-F238E27FC236}">
                <a16:creationId xmlns:a16="http://schemas.microsoft.com/office/drawing/2014/main" id="{2C556B1D-B3E0-87F7-4709-485969FEEEA5}"/>
              </a:ext>
            </a:extLst>
          </p:cNvPr>
          <p:cNvSpPr/>
          <p:nvPr/>
        </p:nvSpPr>
        <p:spPr>
          <a:xfrm>
            <a:off x="7152806" y="5977716"/>
            <a:ext cx="5039193" cy="880286"/>
          </a:xfrm>
          <a:prstGeom prst="rect">
            <a:avLst/>
          </a:prstGeom>
          <a:solidFill>
            <a:srgbClr val="0D72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75000"/>
                </a:schemeClr>
              </a:solidFill>
            </a:endParaRPr>
          </a:p>
        </p:txBody>
      </p:sp>
      <p:grpSp>
        <p:nvGrpSpPr>
          <p:cNvPr id="10" name="Group 9">
            <a:extLst>
              <a:ext uri="{FF2B5EF4-FFF2-40B4-BE49-F238E27FC236}">
                <a16:creationId xmlns:a16="http://schemas.microsoft.com/office/drawing/2014/main" id="{3EF4B71B-AAB3-A3CA-A4DB-B4616C8B6684}"/>
              </a:ext>
            </a:extLst>
          </p:cNvPr>
          <p:cNvGrpSpPr/>
          <p:nvPr/>
        </p:nvGrpSpPr>
        <p:grpSpPr>
          <a:xfrm>
            <a:off x="7449794" y="6197993"/>
            <a:ext cx="4635471" cy="557985"/>
            <a:chOff x="8927295" y="6375844"/>
            <a:chExt cx="3157970" cy="380134"/>
          </a:xfrm>
        </p:grpSpPr>
        <p:grpSp>
          <p:nvGrpSpPr>
            <p:cNvPr id="11" name="Group 10">
              <a:extLst>
                <a:ext uri="{FF2B5EF4-FFF2-40B4-BE49-F238E27FC236}">
                  <a16:creationId xmlns:a16="http://schemas.microsoft.com/office/drawing/2014/main" id="{00377D3E-1FEE-1B07-091F-DB76696D4125}"/>
                </a:ext>
              </a:extLst>
            </p:cNvPr>
            <p:cNvGrpSpPr/>
            <p:nvPr/>
          </p:nvGrpSpPr>
          <p:grpSpPr>
            <a:xfrm>
              <a:off x="8927295" y="6376710"/>
              <a:ext cx="1351683" cy="379268"/>
              <a:chOff x="5243641" y="3189385"/>
              <a:chExt cx="1351683" cy="379268"/>
            </a:xfrm>
            <a:solidFill>
              <a:schemeClr val="bg1">
                <a:lumMod val="95000"/>
              </a:schemeClr>
            </a:solidFill>
          </p:grpSpPr>
          <p:sp>
            <p:nvSpPr>
              <p:cNvPr id="23" name="Freeform 22">
                <a:extLst>
                  <a:ext uri="{FF2B5EF4-FFF2-40B4-BE49-F238E27FC236}">
                    <a16:creationId xmlns:a16="http://schemas.microsoft.com/office/drawing/2014/main" id="{8B927526-A1F5-337A-7C9D-3DA8232687A4}"/>
                  </a:ext>
                </a:extLst>
              </p:cNvPr>
              <p:cNvSpPr/>
              <p:nvPr/>
            </p:nvSpPr>
            <p:spPr>
              <a:xfrm>
                <a:off x="5243641"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4" y="166255"/>
                      <a:pt x="115166" y="151534"/>
                      <a:pt x="115166" y="120361"/>
                    </a:cubicBezTo>
                    <a:lnTo>
                      <a:pt x="115166" y="95250"/>
                    </a:lnTo>
                    <a:cubicBezTo>
                      <a:pt x="115166" y="71870"/>
                      <a:pt x="109970"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70EDF5C7-C7D7-EDCF-CC74-3A8BB394447D}"/>
                  </a:ext>
                </a:extLst>
              </p:cNvPr>
              <p:cNvSpPr/>
              <p:nvPr/>
            </p:nvSpPr>
            <p:spPr>
              <a:xfrm>
                <a:off x="5460118" y="3195447"/>
                <a:ext cx="185304" cy="368877"/>
              </a:xfrm>
              <a:custGeom>
                <a:avLst/>
                <a:gdLst>
                  <a:gd name="connsiteX0" fmla="*/ 71005 w 185304"/>
                  <a:gd name="connsiteY0" fmla="*/ 207818 h 368877"/>
                  <a:gd name="connsiteX1" fmla="*/ 71005 w 185304"/>
                  <a:gd name="connsiteY1" fmla="*/ 368011 h 368877"/>
                  <a:gd name="connsiteX2" fmla="*/ 0 w 185304"/>
                  <a:gd name="connsiteY2" fmla="*/ 368011 h 368877"/>
                  <a:gd name="connsiteX3" fmla="*/ 0 w 185304"/>
                  <a:gd name="connsiteY3" fmla="*/ 0 h 368877"/>
                  <a:gd name="connsiteX4" fmla="*/ 92652 w 185304"/>
                  <a:gd name="connsiteY4" fmla="*/ 0 h 368877"/>
                  <a:gd name="connsiteX5" fmla="*/ 185305 w 185304"/>
                  <a:gd name="connsiteY5" fmla="*/ 91786 h 368877"/>
                  <a:gd name="connsiteX6" fmla="*/ 185305 w 185304"/>
                  <a:gd name="connsiteY6" fmla="*/ 104775 h 368877"/>
                  <a:gd name="connsiteX7" fmla="*/ 148936 w 185304"/>
                  <a:gd name="connsiteY7" fmla="*/ 180109 h 368877"/>
                  <a:gd name="connsiteX8" fmla="*/ 182707 w 185304"/>
                  <a:gd name="connsiteY8" fmla="*/ 259773 h 368877"/>
                  <a:gd name="connsiteX9" fmla="*/ 185305 w 185304"/>
                  <a:gd name="connsiteY9" fmla="*/ 368877 h 368877"/>
                  <a:gd name="connsiteX10" fmla="*/ 116898 w 185304"/>
                  <a:gd name="connsiteY10" fmla="*/ 368877 h 368877"/>
                  <a:gd name="connsiteX11" fmla="*/ 112568 w 185304"/>
                  <a:gd name="connsiteY11" fmla="*/ 257175 h 368877"/>
                  <a:gd name="connsiteX12" fmla="*/ 80530 w 185304"/>
                  <a:gd name="connsiteY12" fmla="*/ 208684 h 368877"/>
                  <a:gd name="connsiteX13" fmla="*/ 71005 w 185304"/>
                  <a:gd name="connsiteY13" fmla="*/ 208684 h 368877"/>
                  <a:gd name="connsiteX14" fmla="*/ 71870 w 185304"/>
                  <a:gd name="connsiteY14" fmla="*/ 151534 h 368877"/>
                  <a:gd name="connsiteX15" fmla="*/ 80530 w 185304"/>
                  <a:gd name="connsiteY15" fmla="*/ 151534 h 368877"/>
                  <a:gd name="connsiteX16" fmla="*/ 113434 w 185304"/>
                  <a:gd name="connsiteY16" fmla="*/ 109971 h 368877"/>
                  <a:gd name="connsiteX17" fmla="*/ 113434 w 185304"/>
                  <a:gd name="connsiteY17" fmla="*/ 91786 h 368877"/>
                  <a:gd name="connsiteX18" fmla="*/ 82261 w 185304"/>
                  <a:gd name="connsiteY18" fmla="*/ 54552 h 368877"/>
                  <a:gd name="connsiteX19" fmla="*/ 71005 w 185304"/>
                  <a:gd name="connsiteY19" fmla="*/ 54552 h 368877"/>
                  <a:gd name="connsiteX20" fmla="*/ 71005 w 185304"/>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5304" h="368877">
                    <a:moveTo>
                      <a:pt x="71005" y="207818"/>
                    </a:moveTo>
                    <a:lnTo>
                      <a:pt x="71005" y="368011"/>
                    </a:lnTo>
                    <a:lnTo>
                      <a:pt x="0" y="368011"/>
                    </a:lnTo>
                    <a:lnTo>
                      <a:pt x="0" y="0"/>
                    </a:lnTo>
                    <a:lnTo>
                      <a:pt x="92652" y="0"/>
                    </a:lnTo>
                    <a:cubicBezTo>
                      <a:pt x="154132" y="0"/>
                      <a:pt x="185305" y="26843"/>
                      <a:pt x="185305" y="91786"/>
                    </a:cubicBezTo>
                    <a:lnTo>
                      <a:pt x="185305" y="104775"/>
                    </a:lnTo>
                    <a:cubicBezTo>
                      <a:pt x="185305" y="157596"/>
                      <a:pt x="164523" y="173182"/>
                      <a:pt x="148936" y="180109"/>
                    </a:cubicBezTo>
                    <a:cubicBezTo>
                      <a:pt x="171450" y="191366"/>
                      <a:pt x="182707" y="207818"/>
                      <a:pt x="182707" y="259773"/>
                    </a:cubicBezTo>
                    <a:cubicBezTo>
                      <a:pt x="182707" y="295275"/>
                      <a:pt x="181841" y="348961"/>
                      <a:pt x="185305" y="368877"/>
                    </a:cubicBezTo>
                    <a:lnTo>
                      <a:pt x="116898" y="368877"/>
                    </a:lnTo>
                    <a:cubicBezTo>
                      <a:pt x="112568" y="352425"/>
                      <a:pt x="112568" y="303934"/>
                      <a:pt x="112568" y="257175"/>
                    </a:cubicBezTo>
                    <a:cubicBezTo>
                      <a:pt x="112568" y="215611"/>
                      <a:pt x="108239" y="208684"/>
                      <a:pt x="80530" y="208684"/>
                    </a:cubicBezTo>
                    <a:lnTo>
                      <a:pt x="71005" y="208684"/>
                    </a:lnTo>
                    <a:close/>
                    <a:moveTo>
                      <a:pt x="71870" y="151534"/>
                    </a:moveTo>
                    <a:lnTo>
                      <a:pt x="80530" y="151534"/>
                    </a:lnTo>
                    <a:cubicBezTo>
                      <a:pt x="103909" y="151534"/>
                      <a:pt x="113434" y="143741"/>
                      <a:pt x="113434" y="109971"/>
                    </a:cubicBezTo>
                    <a:lnTo>
                      <a:pt x="113434" y="91786"/>
                    </a:lnTo>
                    <a:cubicBezTo>
                      <a:pt x="113434" y="66675"/>
                      <a:pt x="108239" y="54552"/>
                      <a:pt x="82261" y="54552"/>
                    </a:cubicBezTo>
                    <a:lnTo>
                      <a:pt x="71005" y="54552"/>
                    </a:lnTo>
                    <a:lnTo>
                      <a:pt x="71005" y="151534"/>
                    </a:ln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D980B79A-1B25-A26C-ACC1-E1764F22871E}"/>
                  </a:ext>
                </a:extLst>
              </p:cNvPr>
              <p:cNvSpPr/>
              <p:nvPr/>
            </p:nvSpPr>
            <p:spPr>
              <a:xfrm>
                <a:off x="5676595"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80530" y="60614"/>
                      <a:pt x="71870" y="71005"/>
                      <a:pt x="71870" y="9611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0B2FF03-ADD4-26A9-A969-1B757530096B}"/>
                  </a:ext>
                </a:extLst>
              </p:cNvPr>
              <p:cNvSpPr/>
              <p:nvPr/>
            </p:nvSpPr>
            <p:spPr>
              <a:xfrm>
                <a:off x="5884413" y="3194581"/>
                <a:ext cx="110836" cy="373206"/>
              </a:xfrm>
              <a:custGeom>
                <a:avLst/>
                <a:gdLst>
                  <a:gd name="connsiteX0" fmla="*/ 110836 w 110836"/>
                  <a:gd name="connsiteY0" fmla="*/ 277091 h 373206"/>
                  <a:gd name="connsiteX1" fmla="*/ 32039 w 110836"/>
                  <a:gd name="connsiteY1" fmla="*/ 373207 h 373206"/>
                  <a:gd name="connsiteX2" fmla="*/ 0 w 110836"/>
                  <a:gd name="connsiteY2" fmla="*/ 370609 h 373206"/>
                  <a:gd name="connsiteX3" fmla="*/ 0 w 110836"/>
                  <a:gd name="connsiteY3" fmla="*/ 311727 h 373206"/>
                  <a:gd name="connsiteX4" fmla="*/ 15586 w 110836"/>
                  <a:gd name="connsiteY4" fmla="*/ 312593 h 373206"/>
                  <a:gd name="connsiteX5" fmla="*/ 38966 w 110836"/>
                  <a:gd name="connsiteY5" fmla="*/ 284884 h 373206"/>
                  <a:gd name="connsiteX6" fmla="*/ 38966 w 110836"/>
                  <a:gd name="connsiteY6" fmla="*/ 0 h 373206"/>
                  <a:gd name="connsiteX7" fmla="*/ 109970 w 110836"/>
                  <a:gd name="connsiteY7" fmla="*/ 0 h 373206"/>
                  <a:gd name="connsiteX8" fmla="*/ 109970 w 110836"/>
                  <a:gd name="connsiteY8" fmla="*/ 277091 h 373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836" h="373206">
                    <a:moveTo>
                      <a:pt x="110836" y="277091"/>
                    </a:moveTo>
                    <a:cubicBezTo>
                      <a:pt x="110836" y="332509"/>
                      <a:pt x="103909" y="373207"/>
                      <a:pt x="32039" y="373207"/>
                    </a:cubicBezTo>
                    <a:cubicBezTo>
                      <a:pt x="21648" y="373207"/>
                      <a:pt x="7793" y="372341"/>
                      <a:pt x="0" y="370609"/>
                    </a:cubicBezTo>
                    <a:lnTo>
                      <a:pt x="0" y="311727"/>
                    </a:lnTo>
                    <a:cubicBezTo>
                      <a:pt x="3464" y="311727"/>
                      <a:pt x="9525" y="312593"/>
                      <a:pt x="15586" y="312593"/>
                    </a:cubicBezTo>
                    <a:cubicBezTo>
                      <a:pt x="33770" y="312593"/>
                      <a:pt x="38966" y="306532"/>
                      <a:pt x="38966" y="284884"/>
                    </a:cubicBezTo>
                    <a:lnTo>
                      <a:pt x="38966" y="0"/>
                    </a:lnTo>
                    <a:lnTo>
                      <a:pt x="109970" y="0"/>
                    </a:lnTo>
                    <a:lnTo>
                      <a:pt x="109970" y="277091"/>
                    </a:ln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9FD28035-CECD-6DF1-18BA-F7545066B229}"/>
                  </a:ext>
                </a:extLst>
              </p:cNvPr>
              <p:cNvSpPr/>
              <p:nvPr/>
            </p:nvSpPr>
            <p:spPr>
              <a:xfrm>
                <a:off x="6035081" y="3195447"/>
                <a:ext cx="160193" cy="368011"/>
              </a:xfrm>
              <a:custGeom>
                <a:avLst/>
                <a:gdLst>
                  <a:gd name="connsiteX0" fmla="*/ 147205 w 160193"/>
                  <a:gd name="connsiteY0" fmla="*/ 205221 h 368011"/>
                  <a:gd name="connsiteX1" fmla="*/ 71005 w 160193"/>
                  <a:gd name="connsiteY1" fmla="*/ 205221 h 368011"/>
                  <a:gd name="connsiteX2" fmla="*/ 71005 w 160193"/>
                  <a:gd name="connsiteY2" fmla="*/ 305666 h 368011"/>
                  <a:gd name="connsiteX3" fmla="*/ 160193 w 160193"/>
                  <a:gd name="connsiteY3" fmla="*/ 305666 h 368011"/>
                  <a:gd name="connsiteX4" fmla="*/ 151534 w 160193"/>
                  <a:gd name="connsiteY4" fmla="*/ 368011 h 368011"/>
                  <a:gd name="connsiteX5" fmla="*/ 0 w 160193"/>
                  <a:gd name="connsiteY5" fmla="*/ 368011 h 368011"/>
                  <a:gd name="connsiteX6" fmla="*/ 0 w 160193"/>
                  <a:gd name="connsiteY6" fmla="*/ 0 h 368011"/>
                  <a:gd name="connsiteX7" fmla="*/ 150668 w 160193"/>
                  <a:gd name="connsiteY7" fmla="*/ 0 h 368011"/>
                  <a:gd name="connsiteX8" fmla="*/ 150668 w 160193"/>
                  <a:gd name="connsiteY8" fmla="*/ 62346 h 368011"/>
                  <a:gd name="connsiteX9" fmla="*/ 71005 w 160193"/>
                  <a:gd name="connsiteY9" fmla="*/ 62346 h 368011"/>
                  <a:gd name="connsiteX10" fmla="*/ 71005 w 160193"/>
                  <a:gd name="connsiteY10" fmla="*/ 142875 h 368011"/>
                  <a:gd name="connsiteX11" fmla="*/ 147205 w 160193"/>
                  <a:gd name="connsiteY11" fmla="*/ 142875 h 368011"/>
                  <a:gd name="connsiteX12" fmla="*/ 147205 w 160193"/>
                  <a:gd name="connsiteY12" fmla="*/ 205221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0193" h="368011">
                    <a:moveTo>
                      <a:pt x="147205" y="205221"/>
                    </a:moveTo>
                    <a:lnTo>
                      <a:pt x="71005" y="205221"/>
                    </a:lnTo>
                    <a:lnTo>
                      <a:pt x="71005" y="305666"/>
                    </a:lnTo>
                    <a:lnTo>
                      <a:pt x="160193" y="305666"/>
                    </a:lnTo>
                    <a:lnTo>
                      <a:pt x="151534" y="368011"/>
                    </a:lnTo>
                    <a:lnTo>
                      <a:pt x="0" y="368011"/>
                    </a:lnTo>
                    <a:lnTo>
                      <a:pt x="0" y="0"/>
                    </a:lnTo>
                    <a:lnTo>
                      <a:pt x="150668" y="0"/>
                    </a:lnTo>
                    <a:lnTo>
                      <a:pt x="150668" y="62346"/>
                    </a:lnTo>
                    <a:lnTo>
                      <a:pt x="71005" y="62346"/>
                    </a:lnTo>
                    <a:lnTo>
                      <a:pt x="71005" y="142875"/>
                    </a:lnTo>
                    <a:lnTo>
                      <a:pt x="147205" y="142875"/>
                    </a:lnTo>
                    <a:lnTo>
                      <a:pt x="147205" y="205221"/>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8C7AA0E-1B81-204B-5D2A-CA1D4E091A44}"/>
                  </a:ext>
                </a:extLst>
              </p:cNvPr>
              <p:cNvSpPr/>
              <p:nvPr/>
            </p:nvSpPr>
            <p:spPr>
              <a:xfrm>
                <a:off x="6218654" y="3189385"/>
                <a:ext cx="181840" cy="379268"/>
              </a:xfrm>
              <a:custGeom>
                <a:avLst/>
                <a:gdLst>
                  <a:gd name="connsiteX0" fmla="*/ 181841 w 181840"/>
                  <a:gd name="connsiteY0" fmla="*/ 253711 h 379268"/>
                  <a:gd name="connsiteX1" fmla="*/ 181841 w 181840"/>
                  <a:gd name="connsiteY1" fmla="*/ 273627 h 379268"/>
                  <a:gd name="connsiteX2" fmla="*/ 89189 w 181840"/>
                  <a:gd name="connsiteY2" fmla="*/ 379268 h 379268"/>
                  <a:gd name="connsiteX3" fmla="*/ 0 w 181840"/>
                  <a:gd name="connsiteY3" fmla="*/ 277957 h 379268"/>
                  <a:gd name="connsiteX4" fmla="*/ 0 w 181840"/>
                  <a:gd name="connsiteY4" fmla="*/ 97848 h 379268"/>
                  <a:gd name="connsiteX5" fmla="*/ 90920 w 181840"/>
                  <a:gd name="connsiteY5" fmla="*/ 0 h 379268"/>
                  <a:gd name="connsiteX6" fmla="*/ 180975 w 181840"/>
                  <a:gd name="connsiteY6" fmla="*/ 99580 h 379268"/>
                  <a:gd name="connsiteX7" fmla="*/ 180975 w 181840"/>
                  <a:gd name="connsiteY7" fmla="*/ 122959 h 379268"/>
                  <a:gd name="connsiteX8" fmla="*/ 109971 w 181840"/>
                  <a:gd name="connsiteY8" fmla="*/ 122959 h 379268"/>
                  <a:gd name="connsiteX9" fmla="*/ 109971 w 181840"/>
                  <a:gd name="connsiteY9" fmla="*/ 91786 h 379268"/>
                  <a:gd name="connsiteX10" fmla="*/ 90920 w 181840"/>
                  <a:gd name="connsiteY10" fmla="*/ 61480 h 379268"/>
                  <a:gd name="connsiteX11" fmla="*/ 71871 w 181840"/>
                  <a:gd name="connsiteY11" fmla="*/ 91786 h 379268"/>
                  <a:gd name="connsiteX12" fmla="*/ 71871 w 181840"/>
                  <a:gd name="connsiteY12" fmla="*/ 286616 h 379268"/>
                  <a:gd name="connsiteX13" fmla="*/ 90920 w 181840"/>
                  <a:gd name="connsiteY13" fmla="*/ 319521 h 379268"/>
                  <a:gd name="connsiteX14" fmla="*/ 110837 w 181840"/>
                  <a:gd name="connsiteY14" fmla="*/ 284884 h 379268"/>
                  <a:gd name="connsiteX15" fmla="*/ 110837 w 181840"/>
                  <a:gd name="connsiteY15" fmla="*/ 253711 h 379268"/>
                  <a:gd name="connsiteX16" fmla="*/ 181841 w 181840"/>
                  <a:gd name="connsiteY16" fmla="*/ 253711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1840" h="379268">
                    <a:moveTo>
                      <a:pt x="181841" y="253711"/>
                    </a:moveTo>
                    <a:lnTo>
                      <a:pt x="181841" y="273627"/>
                    </a:lnTo>
                    <a:cubicBezTo>
                      <a:pt x="181841" y="320386"/>
                      <a:pt x="173182" y="379268"/>
                      <a:pt x="89189" y="379268"/>
                    </a:cubicBezTo>
                    <a:cubicBezTo>
                      <a:pt x="26843" y="379268"/>
                      <a:pt x="0" y="346364"/>
                      <a:pt x="0" y="277957"/>
                    </a:cubicBezTo>
                    <a:lnTo>
                      <a:pt x="0" y="97848"/>
                    </a:lnTo>
                    <a:cubicBezTo>
                      <a:pt x="0" y="33771"/>
                      <a:pt x="32039" y="0"/>
                      <a:pt x="90920" y="0"/>
                    </a:cubicBezTo>
                    <a:cubicBezTo>
                      <a:pt x="168852" y="0"/>
                      <a:pt x="180975" y="51089"/>
                      <a:pt x="180975" y="99580"/>
                    </a:cubicBezTo>
                    <a:lnTo>
                      <a:pt x="180975" y="122959"/>
                    </a:lnTo>
                    <a:lnTo>
                      <a:pt x="109971" y="122959"/>
                    </a:lnTo>
                    <a:lnTo>
                      <a:pt x="109971" y="91786"/>
                    </a:lnTo>
                    <a:cubicBezTo>
                      <a:pt x="109971" y="71870"/>
                      <a:pt x="105641" y="61480"/>
                      <a:pt x="90920" y="61480"/>
                    </a:cubicBezTo>
                    <a:cubicBezTo>
                      <a:pt x="76200" y="61480"/>
                      <a:pt x="71871" y="71005"/>
                      <a:pt x="71871" y="91786"/>
                    </a:cubicBezTo>
                    <a:lnTo>
                      <a:pt x="71871" y="286616"/>
                    </a:lnTo>
                    <a:cubicBezTo>
                      <a:pt x="71871" y="306532"/>
                      <a:pt x="75334" y="319521"/>
                      <a:pt x="90920" y="319521"/>
                    </a:cubicBezTo>
                    <a:cubicBezTo>
                      <a:pt x="106507" y="319521"/>
                      <a:pt x="110837" y="308264"/>
                      <a:pt x="110837" y="284884"/>
                    </a:cubicBezTo>
                    <a:lnTo>
                      <a:pt x="110837" y="253711"/>
                    </a:lnTo>
                    <a:lnTo>
                      <a:pt x="181841" y="253711"/>
                    </a:ln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55DBCEB-054F-6759-E08C-A515F4E81F86}"/>
                  </a:ext>
                </a:extLst>
              </p:cNvPr>
              <p:cNvSpPr/>
              <p:nvPr/>
            </p:nvSpPr>
            <p:spPr>
              <a:xfrm>
                <a:off x="6416947" y="3194581"/>
                <a:ext cx="178377" cy="368011"/>
              </a:xfrm>
              <a:custGeom>
                <a:avLst/>
                <a:gdLst>
                  <a:gd name="connsiteX0" fmla="*/ 53686 w 178377"/>
                  <a:gd name="connsiteY0" fmla="*/ 62345 h 368011"/>
                  <a:gd name="connsiteX1" fmla="*/ 0 w 178377"/>
                  <a:gd name="connsiteY1" fmla="*/ 62345 h 368011"/>
                  <a:gd name="connsiteX2" fmla="*/ 0 w 178377"/>
                  <a:gd name="connsiteY2" fmla="*/ 0 h 368011"/>
                  <a:gd name="connsiteX3" fmla="*/ 178377 w 178377"/>
                  <a:gd name="connsiteY3" fmla="*/ 0 h 368011"/>
                  <a:gd name="connsiteX4" fmla="*/ 178377 w 178377"/>
                  <a:gd name="connsiteY4" fmla="*/ 62345 h 368011"/>
                  <a:gd name="connsiteX5" fmla="*/ 124691 w 178377"/>
                  <a:gd name="connsiteY5" fmla="*/ 62345 h 368011"/>
                  <a:gd name="connsiteX6" fmla="*/ 124691 w 178377"/>
                  <a:gd name="connsiteY6" fmla="*/ 368011 h 368011"/>
                  <a:gd name="connsiteX7" fmla="*/ 53686 w 178377"/>
                  <a:gd name="connsiteY7" fmla="*/ 368011 h 368011"/>
                  <a:gd name="connsiteX8" fmla="*/ 53686 w 178377"/>
                  <a:gd name="connsiteY8" fmla="*/ 6234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377" h="368011">
                    <a:moveTo>
                      <a:pt x="53686" y="62345"/>
                    </a:moveTo>
                    <a:lnTo>
                      <a:pt x="0" y="62345"/>
                    </a:lnTo>
                    <a:lnTo>
                      <a:pt x="0" y="0"/>
                    </a:lnTo>
                    <a:lnTo>
                      <a:pt x="178377" y="0"/>
                    </a:lnTo>
                    <a:lnTo>
                      <a:pt x="178377" y="62345"/>
                    </a:lnTo>
                    <a:lnTo>
                      <a:pt x="124691" y="62345"/>
                    </a:lnTo>
                    <a:lnTo>
                      <a:pt x="124691" y="368011"/>
                    </a:lnTo>
                    <a:lnTo>
                      <a:pt x="53686" y="368011"/>
                    </a:lnTo>
                    <a:lnTo>
                      <a:pt x="53686" y="62345"/>
                    </a:lnTo>
                    <a:close/>
                  </a:path>
                </a:pathLst>
              </a:custGeom>
              <a:grpFill/>
              <a:ln w="8653" cap="flat">
                <a:noFill/>
                <a:prstDash val="solid"/>
                <a:miter/>
              </a:ln>
            </p:spPr>
            <p:txBody>
              <a:bodyPr rtlCol="0" anchor="ctr"/>
              <a:lstStyle/>
              <a:p>
                <a:endParaRPr lang="en-US"/>
              </a:p>
            </p:txBody>
          </p:sp>
        </p:grpSp>
        <p:grpSp>
          <p:nvGrpSpPr>
            <p:cNvPr id="12" name="Group 11">
              <a:extLst>
                <a:ext uri="{FF2B5EF4-FFF2-40B4-BE49-F238E27FC236}">
                  <a16:creationId xmlns:a16="http://schemas.microsoft.com/office/drawing/2014/main" id="{5DB07B22-E613-6E0B-B502-29E09D39E80F}"/>
                </a:ext>
              </a:extLst>
            </p:cNvPr>
            <p:cNvGrpSpPr/>
            <p:nvPr/>
          </p:nvGrpSpPr>
          <p:grpSpPr>
            <a:xfrm>
              <a:off x="10392413" y="6375844"/>
              <a:ext cx="1692852" cy="380134"/>
              <a:chOff x="6708759" y="3188519"/>
              <a:chExt cx="1692852" cy="380134"/>
            </a:xfrm>
            <a:solidFill>
              <a:schemeClr val="bg1">
                <a:lumMod val="95000"/>
                <a:alpha val="75000"/>
              </a:schemeClr>
            </a:solidFill>
          </p:grpSpPr>
          <p:sp>
            <p:nvSpPr>
              <p:cNvPr id="13" name="Freeform 12">
                <a:extLst>
                  <a:ext uri="{FF2B5EF4-FFF2-40B4-BE49-F238E27FC236}">
                    <a16:creationId xmlns:a16="http://schemas.microsoft.com/office/drawing/2014/main" id="{1F829B6E-D071-0589-7B47-35E172E876FC}"/>
                  </a:ext>
                </a:extLst>
              </p:cNvPr>
              <p:cNvSpPr/>
              <p:nvPr/>
            </p:nvSpPr>
            <p:spPr>
              <a:xfrm>
                <a:off x="670875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91C1C75C-4D80-749A-0D80-393D7BD92F97}"/>
                  </a:ext>
                </a:extLst>
              </p:cNvPr>
              <p:cNvSpPr/>
              <p:nvPr/>
            </p:nvSpPr>
            <p:spPr>
              <a:xfrm>
                <a:off x="6925236" y="3195447"/>
                <a:ext cx="184438" cy="368877"/>
              </a:xfrm>
              <a:custGeom>
                <a:avLst/>
                <a:gdLst>
                  <a:gd name="connsiteX0" fmla="*/ 71005 w 184438"/>
                  <a:gd name="connsiteY0" fmla="*/ 207818 h 368877"/>
                  <a:gd name="connsiteX1" fmla="*/ 71005 w 184438"/>
                  <a:gd name="connsiteY1" fmla="*/ 368011 h 368877"/>
                  <a:gd name="connsiteX2" fmla="*/ 0 w 184438"/>
                  <a:gd name="connsiteY2" fmla="*/ 368011 h 368877"/>
                  <a:gd name="connsiteX3" fmla="*/ 0 w 184438"/>
                  <a:gd name="connsiteY3" fmla="*/ 0 h 368877"/>
                  <a:gd name="connsiteX4" fmla="*/ 91786 w 184438"/>
                  <a:gd name="connsiteY4" fmla="*/ 0 h 368877"/>
                  <a:gd name="connsiteX5" fmla="*/ 184439 w 184438"/>
                  <a:gd name="connsiteY5" fmla="*/ 91786 h 368877"/>
                  <a:gd name="connsiteX6" fmla="*/ 184439 w 184438"/>
                  <a:gd name="connsiteY6" fmla="*/ 104775 h 368877"/>
                  <a:gd name="connsiteX7" fmla="*/ 148071 w 184438"/>
                  <a:gd name="connsiteY7" fmla="*/ 180109 h 368877"/>
                  <a:gd name="connsiteX8" fmla="*/ 181841 w 184438"/>
                  <a:gd name="connsiteY8" fmla="*/ 259773 h 368877"/>
                  <a:gd name="connsiteX9" fmla="*/ 184439 w 184438"/>
                  <a:gd name="connsiteY9" fmla="*/ 368877 h 368877"/>
                  <a:gd name="connsiteX10" fmla="*/ 116032 w 184438"/>
                  <a:gd name="connsiteY10" fmla="*/ 368877 h 368877"/>
                  <a:gd name="connsiteX11" fmla="*/ 111702 w 184438"/>
                  <a:gd name="connsiteY11" fmla="*/ 257175 h 368877"/>
                  <a:gd name="connsiteX12" fmla="*/ 79664 w 184438"/>
                  <a:gd name="connsiteY12" fmla="*/ 208684 h 368877"/>
                  <a:gd name="connsiteX13" fmla="*/ 71005 w 184438"/>
                  <a:gd name="connsiteY13" fmla="*/ 208684 h 368877"/>
                  <a:gd name="connsiteX14" fmla="*/ 71005 w 184438"/>
                  <a:gd name="connsiteY14" fmla="*/ 151534 h 368877"/>
                  <a:gd name="connsiteX15" fmla="*/ 79664 w 184438"/>
                  <a:gd name="connsiteY15" fmla="*/ 151534 h 368877"/>
                  <a:gd name="connsiteX16" fmla="*/ 112568 w 184438"/>
                  <a:gd name="connsiteY16" fmla="*/ 109971 h 368877"/>
                  <a:gd name="connsiteX17" fmla="*/ 112568 w 184438"/>
                  <a:gd name="connsiteY17" fmla="*/ 91786 h 368877"/>
                  <a:gd name="connsiteX18" fmla="*/ 81395 w 184438"/>
                  <a:gd name="connsiteY18" fmla="*/ 54552 h 368877"/>
                  <a:gd name="connsiteX19" fmla="*/ 70139 w 184438"/>
                  <a:gd name="connsiteY19" fmla="*/ 54552 h 368877"/>
                  <a:gd name="connsiteX20" fmla="*/ 70139 w 184438"/>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4438" h="368877">
                    <a:moveTo>
                      <a:pt x="71005" y="207818"/>
                    </a:moveTo>
                    <a:lnTo>
                      <a:pt x="71005" y="368011"/>
                    </a:lnTo>
                    <a:lnTo>
                      <a:pt x="0" y="368011"/>
                    </a:lnTo>
                    <a:lnTo>
                      <a:pt x="0" y="0"/>
                    </a:lnTo>
                    <a:lnTo>
                      <a:pt x="91786" y="0"/>
                    </a:lnTo>
                    <a:cubicBezTo>
                      <a:pt x="153266" y="0"/>
                      <a:pt x="184439" y="26843"/>
                      <a:pt x="184439" y="91786"/>
                    </a:cubicBezTo>
                    <a:lnTo>
                      <a:pt x="184439" y="104775"/>
                    </a:lnTo>
                    <a:cubicBezTo>
                      <a:pt x="184439" y="157596"/>
                      <a:pt x="163657" y="173182"/>
                      <a:pt x="148071" y="180109"/>
                    </a:cubicBezTo>
                    <a:cubicBezTo>
                      <a:pt x="170584" y="191366"/>
                      <a:pt x="181841" y="207818"/>
                      <a:pt x="181841" y="259773"/>
                    </a:cubicBezTo>
                    <a:cubicBezTo>
                      <a:pt x="181841" y="295275"/>
                      <a:pt x="180975" y="348961"/>
                      <a:pt x="184439" y="368877"/>
                    </a:cubicBezTo>
                    <a:lnTo>
                      <a:pt x="116032" y="368877"/>
                    </a:lnTo>
                    <a:cubicBezTo>
                      <a:pt x="111702" y="352425"/>
                      <a:pt x="111702" y="303934"/>
                      <a:pt x="111702" y="257175"/>
                    </a:cubicBezTo>
                    <a:cubicBezTo>
                      <a:pt x="111702" y="215611"/>
                      <a:pt x="107373" y="208684"/>
                      <a:pt x="79664" y="208684"/>
                    </a:cubicBezTo>
                    <a:lnTo>
                      <a:pt x="71005" y="208684"/>
                    </a:lnTo>
                    <a:close/>
                    <a:moveTo>
                      <a:pt x="71005" y="151534"/>
                    </a:moveTo>
                    <a:lnTo>
                      <a:pt x="79664" y="151534"/>
                    </a:lnTo>
                    <a:cubicBezTo>
                      <a:pt x="103043" y="151534"/>
                      <a:pt x="112568" y="143741"/>
                      <a:pt x="112568" y="109971"/>
                    </a:cubicBezTo>
                    <a:lnTo>
                      <a:pt x="112568" y="91786"/>
                    </a:lnTo>
                    <a:cubicBezTo>
                      <a:pt x="112568" y="66675"/>
                      <a:pt x="107373" y="54552"/>
                      <a:pt x="81395" y="54552"/>
                    </a:cubicBezTo>
                    <a:lnTo>
                      <a:pt x="70139" y="54552"/>
                    </a:lnTo>
                    <a:lnTo>
                      <a:pt x="70139" y="151534"/>
                    </a:ln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97E6E08-D401-D10D-FEBA-D1859B962619}"/>
                  </a:ext>
                </a:extLst>
              </p:cNvPr>
              <p:cNvSpPr/>
              <p:nvPr/>
            </p:nvSpPr>
            <p:spPr>
              <a:xfrm>
                <a:off x="7141713"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30"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79664" y="60614"/>
                      <a:pt x="71870" y="71005"/>
                      <a:pt x="71870" y="9611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0E91D73C-9BA9-4774-3486-C35B85A0CA68}"/>
                  </a:ext>
                </a:extLst>
              </p:cNvPr>
              <p:cNvSpPr/>
              <p:nvPr/>
            </p:nvSpPr>
            <p:spPr>
              <a:xfrm>
                <a:off x="737117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972B8EAC-CF3F-E80F-11DB-78F01B5CF2D9}"/>
                  </a:ext>
                </a:extLst>
              </p:cNvPr>
              <p:cNvSpPr/>
              <p:nvPr/>
            </p:nvSpPr>
            <p:spPr>
              <a:xfrm>
                <a:off x="7585059"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3" y="318655"/>
                      <a:pt x="95250" y="318655"/>
                    </a:cubicBezTo>
                    <a:cubicBezTo>
                      <a:pt x="111702" y="318655"/>
                      <a:pt x="119495" y="308264"/>
                      <a:pt x="119495" y="284018"/>
                    </a:cubicBezTo>
                    <a:lnTo>
                      <a:pt x="119495" y="95250"/>
                    </a:lnTo>
                    <a:cubicBezTo>
                      <a:pt x="119495" y="71870"/>
                      <a:pt x="113434" y="60614"/>
                      <a:pt x="95250" y="60614"/>
                    </a:cubicBezTo>
                    <a:cubicBezTo>
                      <a:pt x="80529" y="60614"/>
                      <a:pt x="71870" y="71005"/>
                      <a:pt x="71870" y="9611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53C3684-23B8-A92D-5AAA-5F1B4F80C7DD}"/>
                  </a:ext>
                </a:extLst>
              </p:cNvPr>
              <p:cNvSpPr/>
              <p:nvPr/>
            </p:nvSpPr>
            <p:spPr>
              <a:xfrm>
                <a:off x="7805866" y="3188519"/>
                <a:ext cx="182706" cy="379268"/>
              </a:xfrm>
              <a:custGeom>
                <a:avLst/>
                <a:gdLst>
                  <a:gd name="connsiteX0" fmla="*/ 68407 w 182706"/>
                  <a:gd name="connsiteY0" fmla="*/ 260639 h 379268"/>
                  <a:gd name="connsiteX1" fmla="*/ 68407 w 182706"/>
                  <a:gd name="connsiteY1" fmla="*/ 285750 h 379268"/>
                  <a:gd name="connsiteX2" fmla="*/ 90920 w 182706"/>
                  <a:gd name="connsiteY2" fmla="*/ 321252 h 379268"/>
                  <a:gd name="connsiteX3" fmla="*/ 110836 w 182706"/>
                  <a:gd name="connsiteY3" fmla="*/ 287482 h 379268"/>
                  <a:gd name="connsiteX4" fmla="*/ 66675 w 182706"/>
                  <a:gd name="connsiteY4" fmla="*/ 211282 h 379268"/>
                  <a:gd name="connsiteX5" fmla="*/ 3464 w 182706"/>
                  <a:gd name="connsiteY5" fmla="*/ 101311 h 379268"/>
                  <a:gd name="connsiteX6" fmla="*/ 90920 w 182706"/>
                  <a:gd name="connsiteY6" fmla="*/ 0 h 379268"/>
                  <a:gd name="connsiteX7" fmla="*/ 175779 w 182706"/>
                  <a:gd name="connsiteY7" fmla="*/ 92652 h 379268"/>
                  <a:gd name="connsiteX8" fmla="*/ 175779 w 182706"/>
                  <a:gd name="connsiteY8" fmla="*/ 113434 h 379268"/>
                  <a:gd name="connsiteX9" fmla="*/ 109104 w 182706"/>
                  <a:gd name="connsiteY9" fmla="*/ 113434 h 379268"/>
                  <a:gd name="connsiteX10" fmla="*/ 109104 w 182706"/>
                  <a:gd name="connsiteY10" fmla="*/ 91786 h 379268"/>
                  <a:gd name="connsiteX11" fmla="*/ 91786 w 182706"/>
                  <a:gd name="connsiteY11" fmla="*/ 58016 h 379268"/>
                  <a:gd name="connsiteX12" fmla="*/ 74468 w 182706"/>
                  <a:gd name="connsiteY12" fmla="*/ 90054 h 379268"/>
                  <a:gd name="connsiteX13" fmla="*/ 109104 w 182706"/>
                  <a:gd name="connsiteY13" fmla="*/ 147205 h 379268"/>
                  <a:gd name="connsiteX14" fmla="*/ 182707 w 182706"/>
                  <a:gd name="connsiteY14" fmla="*/ 274493 h 379268"/>
                  <a:gd name="connsiteX15" fmla="*/ 90055 w 182706"/>
                  <a:gd name="connsiteY15" fmla="*/ 379268 h 379268"/>
                  <a:gd name="connsiteX16" fmla="*/ 0 w 182706"/>
                  <a:gd name="connsiteY16" fmla="*/ 282286 h 379268"/>
                  <a:gd name="connsiteX17" fmla="*/ 0 w 182706"/>
                  <a:gd name="connsiteY17" fmla="*/ 260639 h 379268"/>
                  <a:gd name="connsiteX18" fmla="*/ 68407 w 182706"/>
                  <a:gd name="connsiteY18" fmla="*/ 260639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2706" h="379268">
                    <a:moveTo>
                      <a:pt x="68407" y="260639"/>
                    </a:moveTo>
                    <a:lnTo>
                      <a:pt x="68407" y="285750"/>
                    </a:lnTo>
                    <a:cubicBezTo>
                      <a:pt x="68407" y="309995"/>
                      <a:pt x="74468" y="321252"/>
                      <a:pt x="90920" y="321252"/>
                    </a:cubicBezTo>
                    <a:cubicBezTo>
                      <a:pt x="107373" y="321252"/>
                      <a:pt x="110836" y="304800"/>
                      <a:pt x="110836" y="287482"/>
                    </a:cubicBezTo>
                    <a:cubicBezTo>
                      <a:pt x="110836" y="252845"/>
                      <a:pt x="103909" y="242455"/>
                      <a:pt x="66675" y="211282"/>
                    </a:cubicBezTo>
                    <a:cubicBezTo>
                      <a:pt x="25111" y="175779"/>
                      <a:pt x="3464" y="154998"/>
                      <a:pt x="3464" y="101311"/>
                    </a:cubicBezTo>
                    <a:cubicBezTo>
                      <a:pt x="3464" y="48491"/>
                      <a:pt x="20782" y="0"/>
                      <a:pt x="90920" y="0"/>
                    </a:cubicBezTo>
                    <a:cubicBezTo>
                      <a:pt x="165388" y="0"/>
                      <a:pt x="175779" y="50223"/>
                      <a:pt x="175779" y="92652"/>
                    </a:cubicBezTo>
                    <a:lnTo>
                      <a:pt x="175779" y="113434"/>
                    </a:lnTo>
                    <a:lnTo>
                      <a:pt x="109104" y="113434"/>
                    </a:lnTo>
                    <a:lnTo>
                      <a:pt x="109104" y="91786"/>
                    </a:lnTo>
                    <a:cubicBezTo>
                      <a:pt x="109104" y="69273"/>
                      <a:pt x="105641" y="58016"/>
                      <a:pt x="91786" y="58016"/>
                    </a:cubicBezTo>
                    <a:cubicBezTo>
                      <a:pt x="78798" y="58016"/>
                      <a:pt x="74468" y="69273"/>
                      <a:pt x="74468" y="90054"/>
                    </a:cubicBezTo>
                    <a:cubicBezTo>
                      <a:pt x="74468" y="112568"/>
                      <a:pt x="78798" y="122959"/>
                      <a:pt x="109104" y="147205"/>
                    </a:cubicBezTo>
                    <a:cubicBezTo>
                      <a:pt x="163657" y="189634"/>
                      <a:pt x="182707" y="213880"/>
                      <a:pt x="182707" y="274493"/>
                    </a:cubicBezTo>
                    <a:cubicBezTo>
                      <a:pt x="182707" y="332509"/>
                      <a:pt x="162791" y="379268"/>
                      <a:pt x="90055" y="379268"/>
                    </a:cubicBezTo>
                    <a:cubicBezTo>
                      <a:pt x="19916" y="379268"/>
                      <a:pt x="0" y="336839"/>
                      <a:pt x="0" y="282286"/>
                    </a:cubicBezTo>
                    <a:lnTo>
                      <a:pt x="0" y="260639"/>
                    </a:lnTo>
                    <a:lnTo>
                      <a:pt x="68407" y="260639"/>
                    </a:ln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2FCB75BD-F220-A64B-3DC2-F2FAE29FC036}"/>
                  </a:ext>
                </a:extLst>
              </p:cNvPr>
              <p:cNvSpPr/>
              <p:nvPr/>
            </p:nvSpPr>
            <p:spPr>
              <a:xfrm>
                <a:off x="8006757" y="3194581"/>
                <a:ext cx="211281" cy="368011"/>
              </a:xfrm>
              <a:custGeom>
                <a:avLst/>
                <a:gdLst>
                  <a:gd name="connsiteX0" fmla="*/ 80530 w 211281"/>
                  <a:gd name="connsiteY0" fmla="*/ 280555 h 368011"/>
                  <a:gd name="connsiteX1" fmla="*/ 71871 w 211281"/>
                  <a:gd name="connsiteY1" fmla="*/ 368011 h 368011"/>
                  <a:gd name="connsiteX2" fmla="*/ 0 w 211281"/>
                  <a:gd name="connsiteY2" fmla="*/ 368011 h 368011"/>
                  <a:gd name="connsiteX3" fmla="*/ 51955 w 211281"/>
                  <a:gd name="connsiteY3" fmla="*/ 0 h 368011"/>
                  <a:gd name="connsiteX4" fmla="*/ 157596 w 211281"/>
                  <a:gd name="connsiteY4" fmla="*/ 0 h 368011"/>
                  <a:gd name="connsiteX5" fmla="*/ 211282 w 211281"/>
                  <a:gd name="connsiteY5" fmla="*/ 368011 h 368011"/>
                  <a:gd name="connsiteX6" fmla="*/ 137680 w 211281"/>
                  <a:gd name="connsiteY6" fmla="*/ 368011 h 368011"/>
                  <a:gd name="connsiteX7" fmla="*/ 127289 w 211281"/>
                  <a:gd name="connsiteY7" fmla="*/ 280555 h 368011"/>
                  <a:gd name="connsiteX8" fmla="*/ 80530 w 211281"/>
                  <a:gd name="connsiteY8" fmla="*/ 280555 h 368011"/>
                  <a:gd name="connsiteX9" fmla="*/ 120361 w 211281"/>
                  <a:gd name="connsiteY9" fmla="*/ 218209 h 368011"/>
                  <a:gd name="connsiteX10" fmla="*/ 103909 w 211281"/>
                  <a:gd name="connsiteY10" fmla="*/ 64077 h 368011"/>
                  <a:gd name="connsiteX11" fmla="*/ 101311 w 211281"/>
                  <a:gd name="connsiteY11" fmla="*/ 64077 h 368011"/>
                  <a:gd name="connsiteX12" fmla="*/ 86591 w 211281"/>
                  <a:gd name="connsiteY12" fmla="*/ 218209 h 368011"/>
                  <a:gd name="connsiteX13" fmla="*/ 120361 w 211281"/>
                  <a:gd name="connsiteY13" fmla="*/ 218209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1281" h="368011">
                    <a:moveTo>
                      <a:pt x="80530" y="280555"/>
                    </a:moveTo>
                    <a:lnTo>
                      <a:pt x="71871" y="368011"/>
                    </a:lnTo>
                    <a:lnTo>
                      <a:pt x="0" y="368011"/>
                    </a:lnTo>
                    <a:lnTo>
                      <a:pt x="51955" y="0"/>
                    </a:lnTo>
                    <a:lnTo>
                      <a:pt x="157596" y="0"/>
                    </a:lnTo>
                    <a:lnTo>
                      <a:pt x="211282" y="368011"/>
                    </a:lnTo>
                    <a:lnTo>
                      <a:pt x="137680" y="368011"/>
                    </a:lnTo>
                    <a:lnTo>
                      <a:pt x="127289" y="280555"/>
                    </a:lnTo>
                    <a:lnTo>
                      <a:pt x="80530" y="280555"/>
                    </a:lnTo>
                    <a:close/>
                    <a:moveTo>
                      <a:pt x="120361" y="218209"/>
                    </a:moveTo>
                    <a:cubicBezTo>
                      <a:pt x="115166" y="171450"/>
                      <a:pt x="107373" y="99580"/>
                      <a:pt x="103909" y="64077"/>
                    </a:cubicBezTo>
                    <a:lnTo>
                      <a:pt x="101311" y="64077"/>
                    </a:lnTo>
                    <a:cubicBezTo>
                      <a:pt x="100446" y="90054"/>
                      <a:pt x="90920" y="172316"/>
                      <a:pt x="86591" y="218209"/>
                    </a:cubicBezTo>
                    <a:lnTo>
                      <a:pt x="120361" y="218209"/>
                    </a:ln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1B75DA6-5162-41A8-E714-746C8925A81B}"/>
                  </a:ext>
                </a:extLst>
              </p:cNvPr>
              <p:cNvSpPr/>
              <p:nvPr/>
            </p:nvSpPr>
            <p:spPr>
              <a:xfrm>
                <a:off x="8242284" y="3194581"/>
                <a:ext cx="159327" cy="368877"/>
              </a:xfrm>
              <a:custGeom>
                <a:avLst/>
                <a:gdLst>
                  <a:gd name="connsiteX0" fmla="*/ 0 w 159327"/>
                  <a:gd name="connsiteY0" fmla="*/ 0 h 368877"/>
                  <a:gd name="connsiteX1" fmla="*/ 71004 w 159327"/>
                  <a:gd name="connsiteY1" fmla="*/ 0 h 368877"/>
                  <a:gd name="connsiteX2" fmla="*/ 71004 w 159327"/>
                  <a:gd name="connsiteY2" fmla="*/ 306532 h 368877"/>
                  <a:gd name="connsiteX3" fmla="*/ 159327 w 159327"/>
                  <a:gd name="connsiteY3" fmla="*/ 306532 h 368877"/>
                  <a:gd name="connsiteX4" fmla="*/ 153266 w 159327"/>
                  <a:gd name="connsiteY4" fmla="*/ 368877 h 368877"/>
                  <a:gd name="connsiteX5" fmla="*/ 0 w 159327"/>
                  <a:gd name="connsiteY5" fmla="*/ 368877 h 368877"/>
                  <a:gd name="connsiteX6" fmla="*/ 0 w 159327"/>
                  <a:gd name="connsiteY6" fmla="*/ 0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327" h="368877">
                    <a:moveTo>
                      <a:pt x="0" y="0"/>
                    </a:moveTo>
                    <a:lnTo>
                      <a:pt x="71004" y="0"/>
                    </a:lnTo>
                    <a:lnTo>
                      <a:pt x="71004" y="306532"/>
                    </a:lnTo>
                    <a:lnTo>
                      <a:pt x="159327" y="306532"/>
                    </a:lnTo>
                    <a:lnTo>
                      <a:pt x="153266" y="368877"/>
                    </a:lnTo>
                    <a:lnTo>
                      <a:pt x="0" y="368877"/>
                    </a:lnTo>
                    <a:lnTo>
                      <a:pt x="0" y="0"/>
                    </a:lnTo>
                    <a:close/>
                  </a:path>
                </a:pathLst>
              </a:custGeom>
              <a:grp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3951FEC1-6880-7B46-FD3E-1886D9E3B259}"/>
              </a:ext>
            </a:extLst>
          </p:cNvPr>
          <p:cNvSpPr/>
          <p:nvPr/>
        </p:nvSpPr>
        <p:spPr>
          <a:xfrm rot="10800000" flipV="1">
            <a:off x="2846234" y="-1895"/>
            <a:ext cx="3108960" cy="2798500"/>
          </a:xfrm>
          <a:prstGeom prst="rect">
            <a:avLst/>
          </a:prstGeom>
          <a:solidFill>
            <a:srgbClr val="B2DB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Positive Charge is environmentally conscious and innovative, with a proven reputation for service and reliability. We offer charging stations at a reduced price for city parks that encourage their populations to drive electric vehicles. </a:t>
            </a:r>
            <a:endParaRPr lang="en-US" sz="1500" dirty="0">
              <a:solidFill>
                <a:schemeClr val="accent2">
                  <a:lumMod val="75000"/>
                </a:schemeClr>
              </a:solidFill>
            </a:endParaRPr>
          </a:p>
        </p:txBody>
      </p:sp>
      <p:sp>
        <p:nvSpPr>
          <p:cNvPr id="2" name="Rectangle 1">
            <a:extLst>
              <a:ext uri="{FF2B5EF4-FFF2-40B4-BE49-F238E27FC236}">
                <a16:creationId xmlns:a16="http://schemas.microsoft.com/office/drawing/2014/main" id="{E8063BA0-F08D-D77B-E719-F7F147877F68}"/>
              </a:ext>
            </a:extLst>
          </p:cNvPr>
          <p:cNvSpPr/>
          <p:nvPr/>
        </p:nvSpPr>
        <p:spPr>
          <a:xfrm>
            <a:off x="8617842" y="6233640"/>
            <a:ext cx="3574157" cy="624362"/>
          </a:xfrm>
          <a:prstGeom prst="rect">
            <a:avLst/>
          </a:prstGeom>
          <a:solidFill>
            <a:srgbClr val="0D72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75000"/>
                </a:schemeClr>
              </a:solidFill>
            </a:endParaRPr>
          </a:p>
        </p:txBody>
      </p:sp>
      <p:sp>
        <p:nvSpPr>
          <p:cNvPr id="4" name="Rectangle 3">
            <a:extLst>
              <a:ext uri="{FF2B5EF4-FFF2-40B4-BE49-F238E27FC236}">
                <a16:creationId xmlns:a16="http://schemas.microsoft.com/office/drawing/2014/main" id="{23FE9C5B-7B06-2C16-5610-EE3D378C602F}"/>
              </a:ext>
            </a:extLst>
          </p:cNvPr>
          <p:cNvSpPr/>
          <p:nvPr/>
        </p:nvSpPr>
        <p:spPr>
          <a:xfrm>
            <a:off x="-4904" y="0"/>
            <a:ext cx="2743200" cy="1719072"/>
          </a:xfrm>
          <a:prstGeom prst="rect">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91440" rtlCol="0" anchor="t" anchorCtr="0"/>
          <a:lstStyle/>
          <a:p>
            <a:r>
              <a:rPr lang="en-US" sz="2800" kern="100" dirty="0">
                <a:solidFill>
                  <a:schemeClr val="bg1"/>
                </a:solidFill>
                <a:effectLst/>
                <a:latin typeface="Courier" pitchFamily="2" charset="0"/>
                <a:ea typeface="Calibri" panose="020F0502020204030204" pitchFamily="34" charset="0"/>
                <a:cs typeface="Times New Roman" panose="02020603050405020304" pitchFamily="18" charset="0"/>
              </a:rPr>
              <a:t>City Parks EV Charging Stations</a:t>
            </a:r>
          </a:p>
        </p:txBody>
      </p:sp>
      <p:sp>
        <p:nvSpPr>
          <p:cNvPr id="53" name="Right Triangle 52">
            <a:extLst>
              <a:ext uri="{FF2B5EF4-FFF2-40B4-BE49-F238E27FC236}">
                <a16:creationId xmlns:a16="http://schemas.microsoft.com/office/drawing/2014/main" id="{09E87C20-C945-604A-FEB4-E30FF4E69048}"/>
              </a:ext>
            </a:extLst>
          </p:cNvPr>
          <p:cNvSpPr/>
          <p:nvPr/>
        </p:nvSpPr>
        <p:spPr>
          <a:xfrm>
            <a:off x="-4904" y="1429234"/>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7" name="Group 56">
            <a:extLst>
              <a:ext uri="{FF2B5EF4-FFF2-40B4-BE49-F238E27FC236}">
                <a16:creationId xmlns:a16="http://schemas.microsoft.com/office/drawing/2014/main" id="{1B85222E-2C30-3689-26E6-81169354CBB7}"/>
              </a:ext>
            </a:extLst>
          </p:cNvPr>
          <p:cNvGrpSpPr/>
          <p:nvPr/>
        </p:nvGrpSpPr>
        <p:grpSpPr>
          <a:xfrm>
            <a:off x="8797456" y="6360215"/>
            <a:ext cx="3287809" cy="395763"/>
            <a:chOff x="8927295" y="6375844"/>
            <a:chExt cx="3157970" cy="380134"/>
          </a:xfrm>
        </p:grpSpPr>
        <p:grpSp>
          <p:nvGrpSpPr>
            <p:cNvPr id="30" name="Group 29">
              <a:extLst>
                <a:ext uri="{FF2B5EF4-FFF2-40B4-BE49-F238E27FC236}">
                  <a16:creationId xmlns:a16="http://schemas.microsoft.com/office/drawing/2014/main" id="{8505215C-4794-2FD9-83B1-EEF4FC1A6473}"/>
                </a:ext>
              </a:extLst>
            </p:cNvPr>
            <p:cNvGrpSpPr/>
            <p:nvPr/>
          </p:nvGrpSpPr>
          <p:grpSpPr>
            <a:xfrm>
              <a:off x="8927295" y="6376710"/>
              <a:ext cx="1351683" cy="379268"/>
              <a:chOff x="5243641" y="3189385"/>
              <a:chExt cx="1351683" cy="379268"/>
            </a:xfrm>
            <a:solidFill>
              <a:schemeClr val="bg1">
                <a:lumMod val="95000"/>
              </a:schemeClr>
            </a:solidFill>
          </p:grpSpPr>
          <p:sp>
            <p:nvSpPr>
              <p:cNvPr id="13" name="Freeform 12">
                <a:extLst>
                  <a:ext uri="{FF2B5EF4-FFF2-40B4-BE49-F238E27FC236}">
                    <a16:creationId xmlns:a16="http://schemas.microsoft.com/office/drawing/2014/main" id="{9F635670-51EB-8389-CB86-BDC7B740A6F2}"/>
                  </a:ext>
                </a:extLst>
              </p:cNvPr>
              <p:cNvSpPr/>
              <p:nvPr/>
            </p:nvSpPr>
            <p:spPr>
              <a:xfrm>
                <a:off x="5243641"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4" y="166255"/>
                      <a:pt x="115166" y="151534"/>
                      <a:pt x="115166" y="120361"/>
                    </a:cubicBezTo>
                    <a:lnTo>
                      <a:pt x="115166" y="95250"/>
                    </a:lnTo>
                    <a:cubicBezTo>
                      <a:pt x="115166" y="71870"/>
                      <a:pt x="109970"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53C3106-3C4D-6C65-F7B6-AAEF4C8D9203}"/>
                  </a:ext>
                </a:extLst>
              </p:cNvPr>
              <p:cNvSpPr/>
              <p:nvPr/>
            </p:nvSpPr>
            <p:spPr>
              <a:xfrm>
                <a:off x="5460118" y="3195447"/>
                <a:ext cx="185304" cy="368877"/>
              </a:xfrm>
              <a:custGeom>
                <a:avLst/>
                <a:gdLst>
                  <a:gd name="connsiteX0" fmla="*/ 71005 w 185304"/>
                  <a:gd name="connsiteY0" fmla="*/ 207818 h 368877"/>
                  <a:gd name="connsiteX1" fmla="*/ 71005 w 185304"/>
                  <a:gd name="connsiteY1" fmla="*/ 368011 h 368877"/>
                  <a:gd name="connsiteX2" fmla="*/ 0 w 185304"/>
                  <a:gd name="connsiteY2" fmla="*/ 368011 h 368877"/>
                  <a:gd name="connsiteX3" fmla="*/ 0 w 185304"/>
                  <a:gd name="connsiteY3" fmla="*/ 0 h 368877"/>
                  <a:gd name="connsiteX4" fmla="*/ 92652 w 185304"/>
                  <a:gd name="connsiteY4" fmla="*/ 0 h 368877"/>
                  <a:gd name="connsiteX5" fmla="*/ 185305 w 185304"/>
                  <a:gd name="connsiteY5" fmla="*/ 91786 h 368877"/>
                  <a:gd name="connsiteX6" fmla="*/ 185305 w 185304"/>
                  <a:gd name="connsiteY6" fmla="*/ 104775 h 368877"/>
                  <a:gd name="connsiteX7" fmla="*/ 148936 w 185304"/>
                  <a:gd name="connsiteY7" fmla="*/ 180109 h 368877"/>
                  <a:gd name="connsiteX8" fmla="*/ 182707 w 185304"/>
                  <a:gd name="connsiteY8" fmla="*/ 259773 h 368877"/>
                  <a:gd name="connsiteX9" fmla="*/ 185305 w 185304"/>
                  <a:gd name="connsiteY9" fmla="*/ 368877 h 368877"/>
                  <a:gd name="connsiteX10" fmla="*/ 116898 w 185304"/>
                  <a:gd name="connsiteY10" fmla="*/ 368877 h 368877"/>
                  <a:gd name="connsiteX11" fmla="*/ 112568 w 185304"/>
                  <a:gd name="connsiteY11" fmla="*/ 257175 h 368877"/>
                  <a:gd name="connsiteX12" fmla="*/ 80530 w 185304"/>
                  <a:gd name="connsiteY12" fmla="*/ 208684 h 368877"/>
                  <a:gd name="connsiteX13" fmla="*/ 71005 w 185304"/>
                  <a:gd name="connsiteY13" fmla="*/ 208684 h 368877"/>
                  <a:gd name="connsiteX14" fmla="*/ 71870 w 185304"/>
                  <a:gd name="connsiteY14" fmla="*/ 151534 h 368877"/>
                  <a:gd name="connsiteX15" fmla="*/ 80530 w 185304"/>
                  <a:gd name="connsiteY15" fmla="*/ 151534 h 368877"/>
                  <a:gd name="connsiteX16" fmla="*/ 113434 w 185304"/>
                  <a:gd name="connsiteY16" fmla="*/ 109971 h 368877"/>
                  <a:gd name="connsiteX17" fmla="*/ 113434 w 185304"/>
                  <a:gd name="connsiteY17" fmla="*/ 91786 h 368877"/>
                  <a:gd name="connsiteX18" fmla="*/ 82261 w 185304"/>
                  <a:gd name="connsiteY18" fmla="*/ 54552 h 368877"/>
                  <a:gd name="connsiteX19" fmla="*/ 71005 w 185304"/>
                  <a:gd name="connsiteY19" fmla="*/ 54552 h 368877"/>
                  <a:gd name="connsiteX20" fmla="*/ 71005 w 185304"/>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5304" h="368877">
                    <a:moveTo>
                      <a:pt x="71005" y="207818"/>
                    </a:moveTo>
                    <a:lnTo>
                      <a:pt x="71005" y="368011"/>
                    </a:lnTo>
                    <a:lnTo>
                      <a:pt x="0" y="368011"/>
                    </a:lnTo>
                    <a:lnTo>
                      <a:pt x="0" y="0"/>
                    </a:lnTo>
                    <a:lnTo>
                      <a:pt x="92652" y="0"/>
                    </a:lnTo>
                    <a:cubicBezTo>
                      <a:pt x="154132" y="0"/>
                      <a:pt x="185305" y="26843"/>
                      <a:pt x="185305" y="91786"/>
                    </a:cubicBezTo>
                    <a:lnTo>
                      <a:pt x="185305" y="104775"/>
                    </a:lnTo>
                    <a:cubicBezTo>
                      <a:pt x="185305" y="157596"/>
                      <a:pt x="164523" y="173182"/>
                      <a:pt x="148936" y="180109"/>
                    </a:cubicBezTo>
                    <a:cubicBezTo>
                      <a:pt x="171450" y="191366"/>
                      <a:pt x="182707" y="207818"/>
                      <a:pt x="182707" y="259773"/>
                    </a:cubicBezTo>
                    <a:cubicBezTo>
                      <a:pt x="182707" y="295275"/>
                      <a:pt x="181841" y="348961"/>
                      <a:pt x="185305" y="368877"/>
                    </a:cubicBezTo>
                    <a:lnTo>
                      <a:pt x="116898" y="368877"/>
                    </a:lnTo>
                    <a:cubicBezTo>
                      <a:pt x="112568" y="352425"/>
                      <a:pt x="112568" y="303934"/>
                      <a:pt x="112568" y="257175"/>
                    </a:cubicBezTo>
                    <a:cubicBezTo>
                      <a:pt x="112568" y="215611"/>
                      <a:pt x="108239" y="208684"/>
                      <a:pt x="80530" y="208684"/>
                    </a:cubicBezTo>
                    <a:lnTo>
                      <a:pt x="71005" y="208684"/>
                    </a:lnTo>
                    <a:close/>
                    <a:moveTo>
                      <a:pt x="71870" y="151534"/>
                    </a:moveTo>
                    <a:lnTo>
                      <a:pt x="80530" y="151534"/>
                    </a:lnTo>
                    <a:cubicBezTo>
                      <a:pt x="103909" y="151534"/>
                      <a:pt x="113434" y="143741"/>
                      <a:pt x="113434" y="109971"/>
                    </a:cubicBezTo>
                    <a:lnTo>
                      <a:pt x="113434" y="91786"/>
                    </a:lnTo>
                    <a:cubicBezTo>
                      <a:pt x="113434" y="66675"/>
                      <a:pt x="108239" y="54552"/>
                      <a:pt x="82261" y="54552"/>
                    </a:cubicBezTo>
                    <a:lnTo>
                      <a:pt x="71005" y="54552"/>
                    </a:lnTo>
                    <a:lnTo>
                      <a:pt x="71005" y="151534"/>
                    </a:ln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A3274A6-AC58-A28D-7235-A9142C353903}"/>
                  </a:ext>
                </a:extLst>
              </p:cNvPr>
              <p:cNvSpPr/>
              <p:nvPr/>
            </p:nvSpPr>
            <p:spPr>
              <a:xfrm>
                <a:off x="5676595"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80530" y="60614"/>
                      <a:pt x="71870" y="71005"/>
                      <a:pt x="71870" y="961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46798E8F-2CBE-D5CF-664B-C2508EB23FD3}"/>
                  </a:ext>
                </a:extLst>
              </p:cNvPr>
              <p:cNvSpPr/>
              <p:nvPr/>
            </p:nvSpPr>
            <p:spPr>
              <a:xfrm>
                <a:off x="5884413" y="3194581"/>
                <a:ext cx="110836" cy="373206"/>
              </a:xfrm>
              <a:custGeom>
                <a:avLst/>
                <a:gdLst>
                  <a:gd name="connsiteX0" fmla="*/ 110836 w 110836"/>
                  <a:gd name="connsiteY0" fmla="*/ 277091 h 373206"/>
                  <a:gd name="connsiteX1" fmla="*/ 32039 w 110836"/>
                  <a:gd name="connsiteY1" fmla="*/ 373207 h 373206"/>
                  <a:gd name="connsiteX2" fmla="*/ 0 w 110836"/>
                  <a:gd name="connsiteY2" fmla="*/ 370609 h 373206"/>
                  <a:gd name="connsiteX3" fmla="*/ 0 w 110836"/>
                  <a:gd name="connsiteY3" fmla="*/ 311727 h 373206"/>
                  <a:gd name="connsiteX4" fmla="*/ 15586 w 110836"/>
                  <a:gd name="connsiteY4" fmla="*/ 312593 h 373206"/>
                  <a:gd name="connsiteX5" fmla="*/ 38966 w 110836"/>
                  <a:gd name="connsiteY5" fmla="*/ 284884 h 373206"/>
                  <a:gd name="connsiteX6" fmla="*/ 38966 w 110836"/>
                  <a:gd name="connsiteY6" fmla="*/ 0 h 373206"/>
                  <a:gd name="connsiteX7" fmla="*/ 109970 w 110836"/>
                  <a:gd name="connsiteY7" fmla="*/ 0 h 373206"/>
                  <a:gd name="connsiteX8" fmla="*/ 109970 w 110836"/>
                  <a:gd name="connsiteY8" fmla="*/ 277091 h 373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836" h="373206">
                    <a:moveTo>
                      <a:pt x="110836" y="277091"/>
                    </a:moveTo>
                    <a:cubicBezTo>
                      <a:pt x="110836" y="332509"/>
                      <a:pt x="103909" y="373207"/>
                      <a:pt x="32039" y="373207"/>
                    </a:cubicBezTo>
                    <a:cubicBezTo>
                      <a:pt x="21648" y="373207"/>
                      <a:pt x="7793" y="372341"/>
                      <a:pt x="0" y="370609"/>
                    </a:cubicBezTo>
                    <a:lnTo>
                      <a:pt x="0" y="311727"/>
                    </a:lnTo>
                    <a:cubicBezTo>
                      <a:pt x="3464" y="311727"/>
                      <a:pt x="9525" y="312593"/>
                      <a:pt x="15586" y="312593"/>
                    </a:cubicBezTo>
                    <a:cubicBezTo>
                      <a:pt x="33770" y="312593"/>
                      <a:pt x="38966" y="306532"/>
                      <a:pt x="38966" y="284884"/>
                    </a:cubicBezTo>
                    <a:lnTo>
                      <a:pt x="38966" y="0"/>
                    </a:lnTo>
                    <a:lnTo>
                      <a:pt x="109970" y="0"/>
                    </a:lnTo>
                    <a:lnTo>
                      <a:pt x="109970" y="277091"/>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88E4FC5D-0547-B4C9-60C9-F7C5AAC94455}"/>
                  </a:ext>
                </a:extLst>
              </p:cNvPr>
              <p:cNvSpPr/>
              <p:nvPr/>
            </p:nvSpPr>
            <p:spPr>
              <a:xfrm>
                <a:off x="6035081" y="3195447"/>
                <a:ext cx="160193" cy="368011"/>
              </a:xfrm>
              <a:custGeom>
                <a:avLst/>
                <a:gdLst>
                  <a:gd name="connsiteX0" fmla="*/ 147205 w 160193"/>
                  <a:gd name="connsiteY0" fmla="*/ 205221 h 368011"/>
                  <a:gd name="connsiteX1" fmla="*/ 71005 w 160193"/>
                  <a:gd name="connsiteY1" fmla="*/ 205221 h 368011"/>
                  <a:gd name="connsiteX2" fmla="*/ 71005 w 160193"/>
                  <a:gd name="connsiteY2" fmla="*/ 305666 h 368011"/>
                  <a:gd name="connsiteX3" fmla="*/ 160193 w 160193"/>
                  <a:gd name="connsiteY3" fmla="*/ 305666 h 368011"/>
                  <a:gd name="connsiteX4" fmla="*/ 151534 w 160193"/>
                  <a:gd name="connsiteY4" fmla="*/ 368011 h 368011"/>
                  <a:gd name="connsiteX5" fmla="*/ 0 w 160193"/>
                  <a:gd name="connsiteY5" fmla="*/ 368011 h 368011"/>
                  <a:gd name="connsiteX6" fmla="*/ 0 w 160193"/>
                  <a:gd name="connsiteY6" fmla="*/ 0 h 368011"/>
                  <a:gd name="connsiteX7" fmla="*/ 150668 w 160193"/>
                  <a:gd name="connsiteY7" fmla="*/ 0 h 368011"/>
                  <a:gd name="connsiteX8" fmla="*/ 150668 w 160193"/>
                  <a:gd name="connsiteY8" fmla="*/ 62346 h 368011"/>
                  <a:gd name="connsiteX9" fmla="*/ 71005 w 160193"/>
                  <a:gd name="connsiteY9" fmla="*/ 62346 h 368011"/>
                  <a:gd name="connsiteX10" fmla="*/ 71005 w 160193"/>
                  <a:gd name="connsiteY10" fmla="*/ 142875 h 368011"/>
                  <a:gd name="connsiteX11" fmla="*/ 147205 w 160193"/>
                  <a:gd name="connsiteY11" fmla="*/ 142875 h 368011"/>
                  <a:gd name="connsiteX12" fmla="*/ 147205 w 160193"/>
                  <a:gd name="connsiteY12" fmla="*/ 205221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0193" h="368011">
                    <a:moveTo>
                      <a:pt x="147205" y="205221"/>
                    </a:moveTo>
                    <a:lnTo>
                      <a:pt x="71005" y="205221"/>
                    </a:lnTo>
                    <a:lnTo>
                      <a:pt x="71005" y="305666"/>
                    </a:lnTo>
                    <a:lnTo>
                      <a:pt x="160193" y="305666"/>
                    </a:lnTo>
                    <a:lnTo>
                      <a:pt x="151534" y="368011"/>
                    </a:lnTo>
                    <a:lnTo>
                      <a:pt x="0" y="368011"/>
                    </a:lnTo>
                    <a:lnTo>
                      <a:pt x="0" y="0"/>
                    </a:lnTo>
                    <a:lnTo>
                      <a:pt x="150668" y="0"/>
                    </a:lnTo>
                    <a:lnTo>
                      <a:pt x="150668" y="62346"/>
                    </a:lnTo>
                    <a:lnTo>
                      <a:pt x="71005" y="62346"/>
                    </a:lnTo>
                    <a:lnTo>
                      <a:pt x="71005" y="142875"/>
                    </a:lnTo>
                    <a:lnTo>
                      <a:pt x="147205" y="142875"/>
                    </a:lnTo>
                    <a:lnTo>
                      <a:pt x="147205" y="205221"/>
                    </a:ln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013DA4-5CC6-ACA6-AA10-264ED1D81497}"/>
                  </a:ext>
                </a:extLst>
              </p:cNvPr>
              <p:cNvSpPr/>
              <p:nvPr/>
            </p:nvSpPr>
            <p:spPr>
              <a:xfrm>
                <a:off x="6218654" y="3189385"/>
                <a:ext cx="181840" cy="379268"/>
              </a:xfrm>
              <a:custGeom>
                <a:avLst/>
                <a:gdLst>
                  <a:gd name="connsiteX0" fmla="*/ 181841 w 181840"/>
                  <a:gd name="connsiteY0" fmla="*/ 253711 h 379268"/>
                  <a:gd name="connsiteX1" fmla="*/ 181841 w 181840"/>
                  <a:gd name="connsiteY1" fmla="*/ 273627 h 379268"/>
                  <a:gd name="connsiteX2" fmla="*/ 89189 w 181840"/>
                  <a:gd name="connsiteY2" fmla="*/ 379268 h 379268"/>
                  <a:gd name="connsiteX3" fmla="*/ 0 w 181840"/>
                  <a:gd name="connsiteY3" fmla="*/ 277957 h 379268"/>
                  <a:gd name="connsiteX4" fmla="*/ 0 w 181840"/>
                  <a:gd name="connsiteY4" fmla="*/ 97848 h 379268"/>
                  <a:gd name="connsiteX5" fmla="*/ 90920 w 181840"/>
                  <a:gd name="connsiteY5" fmla="*/ 0 h 379268"/>
                  <a:gd name="connsiteX6" fmla="*/ 180975 w 181840"/>
                  <a:gd name="connsiteY6" fmla="*/ 99580 h 379268"/>
                  <a:gd name="connsiteX7" fmla="*/ 180975 w 181840"/>
                  <a:gd name="connsiteY7" fmla="*/ 122959 h 379268"/>
                  <a:gd name="connsiteX8" fmla="*/ 109971 w 181840"/>
                  <a:gd name="connsiteY8" fmla="*/ 122959 h 379268"/>
                  <a:gd name="connsiteX9" fmla="*/ 109971 w 181840"/>
                  <a:gd name="connsiteY9" fmla="*/ 91786 h 379268"/>
                  <a:gd name="connsiteX10" fmla="*/ 90920 w 181840"/>
                  <a:gd name="connsiteY10" fmla="*/ 61480 h 379268"/>
                  <a:gd name="connsiteX11" fmla="*/ 71871 w 181840"/>
                  <a:gd name="connsiteY11" fmla="*/ 91786 h 379268"/>
                  <a:gd name="connsiteX12" fmla="*/ 71871 w 181840"/>
                  <a:gd name="connsiteY12" fmla="*/ 286616 h 379268"/>
                  <a:gd name="connsiteX13" fmla="*/ 90920 w 181840"/>
                  <a:gd name="connsiteY13" fmla="*/ 319521 h 379268"/>
                  <a:gd name="connsiteX14" fmla="*/ 110837 w 181840"/>
                  <a:gd name="connsiteY14" fmla="*/ 284884 h 379268"/>
                  <a:gd name="connsiteX15" fmla="*/ 110837 w 181840"/>
                  <a:gd name="connsiteY15" fmla="*/ 253711 h 379268"/>
                  <a:gd name="connsiteX16" fmla="*/ 181841 w 181840"/>
                  <a:gd name="connsiteY16" fmla="*/ 253711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1840" h="379268">
                    <a:moveTo>
                      <a:pt x="181841" y="253711"/>
                    </a:moveTo>
                    <a:lnTo>
                      <a:pt x="181841" y="273627"/>
                    </a:lnTo>
                    <a:cubicBezTo>
                      <a:pt x="181841" y="320386"/>
                      <a:pt x="173182" y="379268"/>
                      <a:pt x="89189" y="379268"/>
                    </a:cubicBezTo>
                    <a:cubicBezTo>
                      <a:pt x="26843" y="379268"/>
                      <a:pt x="0" y="346364"/>
                      <a:pt x="0" y="277957"/>
                    </a:cubicBezTo>
                    <a:lnTo>
                      <a:pt x="0" y="97848"/>
                    </a:lnTo>
                    <a:cubicBezTo>
                      <a:pt x="0" y="33771"/>
                      <a:pt x="32039" y="0"/>
                      <a:pt x="90920" y="0"/>
                    </a:cubicBezTo>
                    <a:cubicBezTo>
                      <a:pt x="168852" y="0"/>
                      <a:pt x="180975" y="51089"/>
                      <a:pt x="180975" y="99580"/>
                    </a:cubicBezTo>
                    <a:lnTo>
                      <a:pt x="180975" y="122959"/>
                    </a:lnTo>
                    <a:lnTo>
                      <a:pt x="109971" y="122959"/>
                    </a:lnTo>
                    <a:lnTo>
                      <a:pt x="109971" y="91786"/>
                    </a:lnTo>
                    <a:cubicBezTo>
                      <a:pt x="109971" y="71870"/>
                      <a:pt x="105641" y="61480"/>
                      <a:pt x="90920" y="61480"/>
                    </a:cubicBezTo>
                    <a:cubicBezTo>
                      <a:pt x="76200" y="61480"/>
                      <a:pt x="71871" y="71005"/>
                      <a:pt x="71871" y="91786"/>
                    </a:cubicBezTo>
                    <a:lnTo>
                      <a:pt x="71871" y="286616"/>
                    </a:lnTo>
                    <a:cubicBezTo>
                      <a:pt x="71871" y="306532"/>
                      <a:pt x="75334" y="319521"/>
                      <a:pt x="90920" y="319521"/>
                    </a:cubicBezTo>
                    <a:cubicBezTo>
                      <a:pt x="106507" y="319521"/>
                      <a:pt x="110837" y="308264"/>
                      <a:pt x="110837" y="284884"/>
                    </a:cubicBezTo>
                    <a:lnTo>
                      <a:pt x="110837" y="253711"/>
                    </a:lnTo>
                    <a:lnTo>
                      <a:pt x="181841" y="253711"/>
                    </a:ln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60D71E-2593-9B33-9D3B-8D2ABF9CD300}"/>
                  </a:ext>
                </a:extLst>
              </p:cNvPr>
              <p:cNvSpPr/>
              <p:nvPr/>
            </p:nvSpPr>
            <p:spPr>
              <a:xfrm>
                <a:off x="6416947" y="3194581"/>
                <a:ext cx="178377" cy="368011"/>
              </a:xfrm>
              <a:custGeom>
                <a:avLst/>
                <a:gdLst>
                  <a:gd name="connsiteX0" fmla="*/ 53686 w 178377"/>
                  <a:gd name="connsiteY0" fmla="*/ 62345 h 368011"/>
                  <a:gd name="connsiteX1" fmla="*/ 0 w 178377"/>
                  <a:gd name="connsiteY1" fmla="*/ 62345 h 368011"/>
                  <a:gd name="connsiteX2" fmla="*/ 0 w 178377"/>
                  <a:gd name="connsiteY2" fmla="*/ 0 h 368011"/>
                  <a:gd name="connsiteX3" fmla="*/ 178377 w 178377"/>
                  <a:gd name="connsiteY3" fmla="*/ 0 h 368011"/>
                  <a:gd name="connsiteX4" fmla="*/ 178377 w 178377"/>
                  <a:gd name="connsiteY4" fmla="*/ 62345 h 368011"/>
                  <a:gd name="connsiteX5" fmla="*/ 124691 w 178377"/>
                  <a:gd name="connsiteY5" fmla="*/ 62345 h 368011"/>
                  <a:gd name="connsiteX6" fmla="*/ 124691 w 178377"/>
                  <a:gd name="connsiteY6" fmla="*/ 368011 h 368011"/>
                  <a:gd name="connsiteX7" fmla="*/ 53686 w 178377"/>
                  <a:gd name="connsiteY7" fmla="*/ 368011 h 368011"/>
                  <a:gd name="connsiteX8" fmla="*/ 53686 w 178377"/>
                  <a:gd name="connsiteY8" fmla="*/ 6234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377" h="368011">
                    <a:moveTo>
                      <a:pt x="53686" y="62345"/>
                    </a:moveTo>
                    <a:lnTo>
                      <a:pt x="0" y="62345"/>
                    </a:lnTo>
                    <a:lnTo>
                      <a:pt x="0" y="0"/>
                    </a:lnTo>
                    <a:lnTo>
                      <a:pt x="178377" y="0"/>
                    </a:lnTo>
                    <a:lnTo>
                      <a:pt x="178377" y="62345"/>
                    </a:lnTo>
                    <a:lnTo>
                      <a:pt x="124691" y="62345"/>
                    </a:lnTo>
                    <a:lnTo>
                      <a:pt x="124691" y="368011"/>
                    </a:lnTo>
                    <a:lnTo>
                      <a:pt x="53686" y="368011"/>
                    </a:lnTo>
                    <a:lnTo>
                      <a:pt x="53686" y="62345"/>
                    </a:lnTo>
                    <a:close/>
                  </a:path>
                </a:pathLst>
              </a:custGeom>
              <a:grpFill/>
              <a:ln w="8653" cap="flat">
                <a:noFill/>
                <a:prstDash val="solid"/>
                <a:miter/>
              </a:ln>
            </p:spPr>
            <p:txBody>
              <a:bodyPr rtlCol="0" anchor="ctr"/>
              <a:lstStyle/>
              <a:p>
                <a:endParaRPr lang="en-US"/>
              </a:p>
            </p:txBody>
          </p:sp>
        </p:grpSp>
        <p:grpSp>
          <p:nvGrpSpPr>
            <p:cNvPr id="29" name="Group 28">
              <a:extLst>
                <a:ext uri="{FF2B5EF4-FFF2-40B4-BE49-F238E27FC236}">
                  <a16:creationId xmlns:a16="http://schemas.microsoft.com/office/drawing/2014/main" id="{74377E69-691E-66E2-835A-66BF21997D10}"/>
                </a:ext>
              </a:extLst>
            </p:cNvPr>
            <p:cNvGrpSpPr/>
            <p:nvPr/>
          </p:nvGrpSpPr>
          <p:grpSpPr>
            <a:xfrm>
              <a:off x="10392413" y="6375844"/>
              <a:ext cx="1692852" cy="380134"/>
              <a:chOff x="6708759" y="3188519"/>
              <a:chExt cx="1692852" cy="380134"/>
            </a:xfrm>
            <a:solidFill>
              <a:schemeClr val="bg1">
                <a:lumMod val="95000"/>
                <a:alpha val="75000"/>
              </a:schemeClr>
            </a:solidFill>
          </p:grpSpPr>
          <p:sp>
            <p:nvSpPr>
              <p:cNvPr id="21" name="Freeform 20">
                <a:extLst>
                  <a:ext uri="{FF2B5EF4-FFF2-40B4-BE49-F238E27FC236}">
                    <a16:creationId xmlns:a16="http://schemas.microsoft.com/office/drawing/2014/main" id="{D30D24E5-9ACA-C5F6-89F7-7C577F057BA3}"/>
                  </a:ext>
                </a:extLst>
              </p:cNvPr>
              <p:cNvSpPr/>
              <p:nvPr/>
            </p:nvSpPr>
            <p:spPr>
              <a:xfrm>
                <a:off x="670875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951D940D-C40E-F3FD-41F3-50935096DDA2}"/>
                  </a:ext>
                </a:extLst>
              </p:cNvPr>
              <p:cNvSpPr/>
              <p:nvPr/>
            </p:nvSpPr>
            <p:spPr>
              <a:xfrm>
                <a:off x="6925236" y="3195447"/>
                <a:ext cx="184438" cy="368877"/>
              </a:xfrm>
              <a:custGeom>
                <a:avLst/>
                <a:gdLst>
                  <a:gd name="connsiteX0" fmla="*/ 71005 w 184438"/>
                  <a:gd name="connsiteY0" fmla="*/ 207818 h 368877"/>
                  <a:gd name="connsiteX1" fmla="*/ 71005 w 184438"/>
                  <a:gd name="connsiteY1" fmla="*/ 368011 h 368877"/>
                  <a:gd name="connsiteX2" fmla="*/ 0 w 184438"/>
                  <a:gd name="connsiteY2" fmla="*/ 368011 h 368877"/>
                  <a:gd name="connsiteX3" fmla="*/ 0 w 184438"/>
                  <a:gd name="connsiteY3" fmla="*/ 0 h 368877"/>
                  <a:gd name="connsiteX4" fmla="*/ 91786 w 184438"/>
                  <a:gd name="connsiteY4" fmla="*/ 0 h 368877"/>
                  <a:gd name="connsiteX5" fmla="*/ 184439 w 184438"/>
                  <a:gd name="connsiteY5" fmla="*/ 91786 h 368877"/>
                  <a:gd name="connsiteX6" fmla="*/ 184439 w 184438"/>
                  <a:gd name="connsiteY6" fmla="*/ 104775 h 368877"/>
                  <a:gd name="connsiteX7" fmla="*/ 148071 w 184438"/>
                  <a:gd name="connsiteY7" fmla="*/ 180109 h 368877"/>
                  <a:gd name="connsiteX8" fmla="*/ 181841 w 184438"/>
                  <a:gd name="connsiteY8" fmla="*/ 259773 h 368877"/>
                  <a:gd name="connsiteX9" fmla="*/ 184439 w 184438"/>
                  <a:gd name="connsiteY9" fmla="*/ 368877 h 368877"/>
                  <a:gd name="connsiteX10" fmla="*/ 116032 w 184438"/>
                  <a:gd name="connsiteY10" fmla="*/ 368877 h 368877"/>
                  <a:gd name="connsiteX11" fmla="*/ 111702 w 184438"/>
                  <a:gd name="connsiteY11" fmla="*/ 257175 h 368877"/>
                  <a:gd name="connsiteX12" fmla="*/ 79664 w 184438"/>
                  <a:gd name="connsiteY12" fmla="*/ 208684 h 368877"/>
                  <a:gd name="connsiteX13" fmla="*/ 71005 w 184438"/>
                  <a:gd name="connsiteY13" fmla="*/ 208684 h 368877"/>
                  <a:gd name="connsiteX14" fmla="*/ 71005 w 184438"/>
                  <a:gd name="connsiteY14" fmla="*/ 151534 h 368877"/>
                  <a:gd name="connsiteX15" fmla="*/ 79664 w 184438"/>
                  <a:gd name="connsiteY15" fmla="*/ 151534 h 368877"/>
                  <a:gd name="connsiteX16" fmla="*/ 112568 w 184438"/>
                  <a:gd name="connsiteY16" fmla="*/ 109971 h 368877"/>
                  <a:gd name="connsiteX17" fmla="*/ 112568 w 184438"/>
                  <a:gd name="connsiteY17" fmla="*/ 91786 h 368877"/>
                  <a:gd name="connsiteX18" fmla="*/ 81395 w 184438"/>
                  <a:gd name="connsiteY18" fmla="*/ 54552 h 368877"/>
                  <a:gd name="connsiteX19" fmla="*/ 70139 w 184438"/>
                  <a:gd name="connsiteY19" fmla="*/ 54552 h 368877"/>
                  <a:gd name="connsiteX20" fmla="*/ 70139 w 184438"/>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4438" h="368877">
                    <a:moveTo>
                      <a:pt x="71005" y="207818"/>
                    </a:moveTo>
                    <a:lnTo>
                      <a:pt x="71005" y="368011"/>
                    </a:lnTo>
                    <a:lnTo>
                      <a:pt x="0" y="368011"/>
                    </a:lnTo>
                    <a:lnTo>
                      <a:pt x="0" y="0"/>
                    </a:lnTo>
                    <a:lnTo>
                      <a:pt x="91786" y="0"/>
                    </a:lnTo>
                    <a:cubicBezTo>
                      <a:pt x="153266" y="0"/>
                      <a:pt x="184439" y="26843"/>
                      <a:pt x="184439" y="91786"/>
                    </a:cubicBezTo>
                    <a:lnTo>
                      <a:pt x="184439" y="104775"/>
                    </a:lnTo>
                    <a:cubicBezTo>
                      <a:pt x="184439" y="157596"/>
                      <a:pt x="163657" y="173182"/>
                      <a:pt x="148071" y="180109"/>
                    </a:cubicBezTo>
                    <a:cubicBezTo>
                      <a:pt x="170584" y="191366"/>
                      <a:pt x="181841" y="207818"/>
                      <a:pt x="181841" y="259773"/>
                    </a:cubicBezTo>
                    <a:cubicBezTo>
                      <a:pt x="181841" y="295275"/>
                      <a:pt x="180975" y="348961"/>
                      <a:pt x="184439" y="368877"/>
                    </a:cubicBezTo>
                    <a:lnTo>
                      <a:pt x="116032" y="368877"/>
                    </a:lnTo>
                    <a:cubicBezTo>
                      <a:pt x="111702" y="352425"/>
                      <a:pt x="111702" y="303934"/>
                      <a:pt x="111702" y="257175"/>
                    </a:cubicBezTo>
                    <a:cubicBezTo>
                      <a:pt x="111702" y="215611"/>
                      <a:pt x="107373" y="208684"/>
                      <a:pt x="79664" y="208684"/>
                    </a:cubicBezTo>
                    <a:lnTo>
                      <a:pt x="71005" y="208684"/>
                    </a:lnTo>
                    <a:close/>
                    <a:moveTo>
                      <a:pt x="71005" y="151534"/>
                    </a:moveTo>
                    <a:lnTo>
                      <a:pt x="79664" y="151534"/>
                    </a:lnTo>
                    <a:cubicBezTo>
                      <a:pt x="103043" y="151534"/>
                      <a:pt x="112568" y="143741"/>
                      <a:pt x="112568" y="109971"/>
                    </a:cubicBezTo>
                    <a:lnTo>
                      <a:pt x="112568" y="91786"/>
                    </a:lnTo>
                    <a:cubicBezTo>
                      <a:pt x="112568" y="66675"/>
                      <a:pt x="107373" y="54552"/>
                      <a:pt x="81395" y="54552"/>
                    </a:cubicBezTo>
                    <a:lnTo>
                      <a:pt x="70139" y="54552"/>
                    </a:lnTo>
                    <a:lnTo>
                      <a:pt x="70139" y="151534"/>
                    </a:ln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B7D996D-8C41-4862-FE31-3CB16FD2DFED}"/>
                  </a:ext>
                </a:extLst>
              </p:cNvPr>
              <p:cNvSpPr/>
              <p:nvPr/>
            </p:nvSpPr>
            <p:spPr>
              <a:xfrm>
                <a:off x="7141713"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30"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79664" y="60614"/>
                      <a:pt x="71870" y="71005"/>
                      <a:pt x="71870" y="9611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BAD255A-520A-EE57-5012-2713E4543A9D}"/>
                  </a:ext>
                </a:extLst>
              </p:cNvPr>
              <p:cNvSpPr/>
              <p:nvPr/>
            </p:nvSpPr>
            <p:spPr>
              <a:xfrm>
                <a:off x="737117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BE5BAE39-751D-DF33-1522-94FE2ACC3A5B}"/>
                  </a:ext>
                </a:extLst>
              </p:cNvPr>
              <p:cNvSpPr/>
              <p:nvPr/>
            </p:nvSpPr>
            <p:spPr>
              <a:xfrm>
                <a:off x="7585059"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3" y="318655"/>
                      <a:pt x="95250" y="318655"/>
                    </a:cubicBezTo>
                    <a:cubicBezTo>
                      <a:pt x="111702" y="318655"/>
                      <a:pt x="119495" y="308264"/>
                      <a:pt x="119495" y="284018"/>
                    </a:cubicBezTo>
                    <a:lnTo>
                      <a:pt x="119495" y="95250"/>
                    </a:lnTo>
                    <a:cubicBezTo>
                      <a:pt x="119495" y="71870"/>
                      <a:pt x="113434" y="60614"/>
                      <a:pt x="95250" y="60614"/>
                    </a:cubicBezTo>
                    <a:cubicBezTo>
                      <a:pt x="80529" y="60614"/>
                      <a:pt x="71870" y="71005"/>
                      <a:pt x="71870" y="9611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A88BEBD-4455-1A57-BA83-6DBF3CE6BED9}"/>
                  </a:ext>
                </a:extLst>
              </p:cNvPr>
              <p:cNvSpPr/>
              <p:nvPr/>
            </p:nvSpPr>
            <p:spPr>
              <a:xfrm>
                <a:off x="7805866" y="3188519"/>
                <a:ext cx="182706" cy="379268"/>
              </a:xfrm>
              <a:custGeom>
                <a:avLst/>
                <a:gdLst>
                  <a:gd name="connsiteX0" fmla="*/ 68407 w 182706"/>
                  <a:gd name="connsiteY0" fmla="*/ 260639 h 379268"/>
                  <a:gd name="connsiteX1" fmla="*/ 68407 w 182706"/>
                  <a:gd name="connsiteY1" fmla="*/ 285750 h 379268"/>
                  <a:gd name="connsiteX2" fmla="*/ 90920 w 182706"/>
                  <a:gd name="connsiteY2" fmla="*/ 321252 h 379268"/>
                  <a:gd name="connsiteX3" fmla="*/ 110836 w 182706"/>
                  <a:gd name="connsiteY3" fmla="*/ 287482 h 379268"/>
                  <a:gd name="connsiteX4" fmla="*/ 66675 w 182706"/>
                  <a:gd name="connsiteY4" fmla="*/ 211282 h 379268"/>
                  <a:gd name="connsiteX5" fmla="*/ 3464 w 182706"/>
                  <a:gd name="connsiteY5" fmla="*/ 101311 h 379268"/>
                  <a:gd name="connsiteX6" fmla="*/ 90920 w 182706"/>
                  <a:gd name="connsiteY6" fmla="*/ 0 h 379268"/>
                  <a:gd name="connsiteX7" fmla="*/ 175779 w 182706"/>
                  <a:gd name="connsiteY7" fmla="*/ 92652 h 379268"/>
                  <a:gd name="connsiteX8" fmla="*/ 175779 w 182706"/>
                  <a:gd name="connsiteY8" fmla="*/ 113434 h 379268"/>
                  <a:gd name="connsiteX9" fmla="*/ 109104 w 182706"/>
                  <a:gd name="connsiteY9" fmla="*/ 113434 h 379268"/>
                  <a:gd name="connsiteX10" fmla="*/ 109104 w 182706"/>
                  <a:gd name="connsiteY10" fmla="*/ 91786 h 379268"/>
                  <a:gd name="connsiteX11" fmla="*/ 91786 w 182706"/>
                  <a:gd name="connsiteY11" fmla="*/ 58016 h 379268"/>
                  <a:gd name="connsiteX12" fmla="*/ 74468 w 182706"/>
                  <a:gd name="connsiteY12" fmla="*/ 90054 h 379268"/>
                  <a:gd name="connsiteX13" fmla="*/ 109104 w 182706"/>
                  <a:gd name="connsiteY13" fmla="*/ 147205 h 379268"/>
                  <a:gd name="connsiteX14" fmla="*/ 182707 w 182706"/>
                  <a:gd name="connsiteY14" fmla="*/ 274493 h 379268"/>
                  <a:gd name="connsiteX15" fmla="*/ 90055 w 182706"/>
                  <a:gd name="connsiteY15" fmla="*/ 379268 h 379268"/>
                  <a:gd name="connsiteX16" fmla="*/ 0 w 182706"/>
                  <a:gd name="connsiteY16" fmla="*/ 282286 h 379268"/>
                  <a:gd name="connsiteX17" fmla="*/ 0 w 182706"/>
                  <a:gd name="connsiteY17" fmla="*/ 260639 h 379268"/>
                  <a:gd name="connsiteX18" fmla="*/ 68407 w 182706"/>
                  <a:gd name="connsiteY18" fmla="*/ 260639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2706" h="379268">
                    <a:moveTo>
                      <a:pt x="68407" y="260639"/>
                    </a:moveTo>
                    <a:lnTo>
                      <a:pt x="68407" y="285750"/>
                    </a:lnTo>
                    <a:cubicBezTo>
                      <a:pt x="68407" y="309995"/>
                      <a:pt x="74468" y="321252"/>
                      <a:pt x="90920" y="321252"/>
                    </a:cubicBezTo>
                    <a:cubicBezTo>
                      <a:pt x="107373" y="321252"/>
                      <a:pt x="110836" y="304800"/>
                      <a:pt x="110836" y="287482"/>
                    </a:cubicBezTo>
                    <a:cubicBezTo>
                      <a:pt x="110836" y="252845"/>
                      <a:pt x="103909" y="242455"/>
                      <a:pt x="66675" y="211282"/>
                    </a:cubicBezTo>
                    <a:cubicBezTo>
                      <a:pt x="25111" y="175779"/>
                      <a:pt x="3464" y="154998"/>
                      <a:pt x="3464" y="101311"/>
                    </a:cubicBezTo>
                    <a:cubicBezTo>
                      <a:pt x="3464" y="48491"/>
                      <a:pt x="20782" y="0"/>
                      <a:pt x="90920" y="0"/>
                    </a:cubicBezTo>
                    <a:cubicBezTo>
                      <a:pt x="165388" y="0"/>
                      <a:pt x="175779" y="50223"/>
                      <a:pt x="175779" y="92652"/>
                    </a:cubicBezTo>
                    <a:lnTo>
                      <a:pt x="175779" y="113434"/>
                    </a:lnTo>
                    <a:lnTo>
                      <a:pt x="109104" y="113434"/>
                    </a:lnTo>
                    <a:lnTo>
                      <a:pt x="109104" y="91786"/>
                    </a:lnTo>
                    <a:cubicBezTo>
                      <a:pt x="109104" y="69273"/>
                      <a:pt x="105641" y="58016"/>
                      <a:pt x="91786" y="58016"/>
                    </a:cubicBezTo>
                    <a:cubicBezTo>
                      <a:pt x="78798" y="58016"/>
                      <a:pt x="74468" y="69273"/>
                      <a:pt x="74468" y="90054"/>
                    </a:cubicBezTo>
                    <a:cubicBezTo>
                      <a:pt x="74468" y="112568"/>
                      <a:pt x="78798" y="122959"/>
                      <a:pt x="109104" y="147205"/>
                    </a:cubicBezTo>
                    <a:cubicBezTo>
                      <a:pt x="163657" y="189634"/>
                      <a:pt x="182707" y="213880"/>
                      <a:pt x="182707" y="274493"/>
                    </a:cubicBezTo>
                    <a:cubicBezTo>
                      <a:pt x="182707" y="332509"/>
                      <a:pt x="162791" y="379268"/>
                      <a:pt x="90055" y="379268"/>
                    </a:cubicBezTo>
                    <a:cubicBezTo>
                      <a:pt x="19916" y="379268"/>
                      <a:pt x="0" y="336839"/>
                      <a:pt x="0" y="282286"/>
                    </a:cubicBezTo>
                    <a:lnTo>
                      <a:pt x="0" y="260639"/>
                    </a:lnTo>
                    <a:lnTo>
                      <a:pt x="68407" y="260639"/>
                    </a:ln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B413FBEF-56BE-FDAF-5670-0AAE34555774}"/>
                  </a:ext>
                </a:extLst>
              </p:cNvPr>
              <p:cNvSpPr/>
              <p:nvPr/>
            </p:nvSpPr>
            <p:spPr>
              <a:xfrm>
                <a:off x="8006757" y="3194581"/>
                <a:ext cx="211281" cy="368011"/>
              </a:xfrm>
              <a:custGeom>
                <a:avLst/>
                <a:gdLst>
                  <a:gd name="connsiteX0" fmla="*/ 80530 w 211281"/>
                  <a:gd name="connsiteY0" fmla="*/ 280555 h 368011"/>
                  <a:gd name="connsiteX1" fmla="*/ 71871 w 211281"/>
                  <a:gd name="connsiteY1" fmla="*/ 368011 h 368011"/>
                  <a:gd name="connsiteX2" fmla="*/ 0 w 211281"/>
                  <a:gd name="connsiteY2" fmla="*/ 368011 h 368011"/>
                  <a:gd name="connsiteX3" fmla="*/ 51955 w 211281"/>
                  <a:gd name="connsiteY3" fmla="*/ 0 h 368011"/>
                  <a:gd name="connsiteX4" fmla="*/ 157596 w 211281"/>
                  <a:gd name="connsiteY4" fmla="*/ 0 h 368011"/>
                  <a:gd name="connsiteX5" fmla="*/ 211282 w 211281"/>
                  <a:gd name="connsiteY5" fmla="*/ 368011 h 368011"/>
                  <a:gd name="connsiteX6" fmla="*/ 137680 w 211281"/>
                  <a:gd name="connsiteY6" fmla="*/ 368011 h 368011"/>
                  <a:gd name="connsiteX7" fmla="*/ 127289 w 211281"/>
                  <a:gd name="connsiteY7" fmla="*/ 280555 h 368011"/>
                  <a:gd name="connsiteX8" fmla="*/ 80530 w 211281"/>
                  <a:gd name="connsiteY8" fmla="*/ 280555 h 368011"/>
                  <a:gd name="connsiteX9" fmla="*/ 120361 w 211281"/>
                  <a:gd name="connsiteY9" fmla="*/ 218209 h 368011"/>
                  <a:gd name="connsiteX10" fmla="*/ 103909 w 211281"/>
                  <a:gd name="connsiteY10" fmla="*/ 64077 h 368011"/>
                  <a:gd name="connsiteX11" fmla="*/ 101311 w 211281"/>
                  <a:gd name="connsiteY11" fmla="*/ 64077 h 368011"/>
                  <a:gd name="connsiteX12" fmla="*/ 86591 w 211281"/>
                  <a:gd name="connsiteY12" fmla="*/ 218209 h 368011"/>
                  <a:gd name="connsiteX13" fmla="*/ 120361 w 211281"/>
                  <a:gd name="connsiteY13" fmla="*/ 218209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1281" h="368011">
                    <a:moveTo>
                      <a:pt x="80530" y="280555"/>
                    </a:moveTo>
                    <a:lnTo>
                      <a:pt x="71871" y="368011"/>
                    </a:lnTo>
                    <a:lnTo>
                      <a:pt x="0" y="368011"/>
                    </a:lnTo>
                    <a:lnTo>
                      <a:pt x="51955" y="0"/>
                    </a:lnTo>
                    <a:lnTo>
                      <a:pt x="157596" y="0"/>
                    </a:lnTo>
                    <a:lnTo>
                      <a:pt x="211282" y="368011"/>
                    </a:lnTo>
                    <a:lnTo>
                      <a:pt x="137680" y="368011"/>
                    </a:lnTo>
                    <a:lnTo>
                      <a:pt x="127289" y="280555"/>
                    </a:lnTo>
                    <a:lnTo>
                      <a:pt x="80530" y="280555"/>
                    </a:lnTo>
                    <a:close/>
                    <a:moveTo>
                      <a:pt x="120361" y="218209"/>
                    </a:moveTo>
                    <a:cubicBezTo>
                      <a:pt x="115166" y="171450"/>
                      <a:pt x="107373" y="99580"/>
                      <a:pt x="103909" y="64077"/>
                    </a:cubicBezTo>
                    <a:lnTo>
                      <a:pt x="101311" y="64077"/>
                    </a:lnTo>
                    <a:cubicBezTo>
                      <a:pt x="100446" y="90054"/>
                      <a:pt x="90920" y="172316"/>
                      <a:pt x="86591" y="218209"/>
                    </a:cubicBezTo>
                    <a:lnTo>
                      <a:pt x="120361" y="218209"/>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2F9B63D-7B3D-5DE3-5A69-5A8BAFB7918A}"/>
                  </a:ext>
                </a:extLst>
              </p:cNvPr>
              <p:cNvSpPr/>
              <p:nvPr/>
            </p:nvSpPr>
            <p:spPr>
              <a:xfrm>
                <a:off x="8242284" y="3194581"/>
                <a:ext cx="159327" cy="368877"/>
              </a:xfrm>
              <a:custGeom>
                <a:avLst/>
                <a:gdLst>
                  <a:gd name="connsiteX0" fmla="*/ 0 w 159327"/>
                  <a:gd name="connsiteY0" fmla="*/ 0 h 368877"/>
                  <a:gd name="connsiteX1" fmla="*/ 71004 w 159327"/>
                  <a:gd name="connsiteY1" fmla="*/ 0 h 368877"/>
                  <a:gd name="connsiteX2" fmla="*/ 71004 w 159327"/>
                  <a:gd name="connsiteY2" fmla="*/ 306532 h 368877"/>
                  <a:gd name="connsiteX3" fmla="*/ 159327 w 159327"/>
                  <a:gd name="connsiteY3" fmla="*/ 306532 h 368877"/>
                  <a:gd name="connsiteX4" fmla="*/ 153266 w 159327"/>
                  <a:gd name="connsiteY4" fmla="*/ 368877 h 368877"/>
                  <a:gd name="connsiteX5" fmla="*/ 0 w 159327"/>
                  <a:gd name="connsiteY5" fmla="*/ 368877 h 368877"/>
                  <a:gd name="connsiteX6" fmla="*/ 0 w 159327"/>
                  <a:gd name="connsiteY6" fmla="*/ 0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327" h="368877">
                    <a:moveTo>
                      <a:pt x="0" y="0"/>
                    </a:moveTo>
                    <a:lnTo>
                      <a:pt x="71004" y="0"/>
                    </a:lnTo>
                    <a:lnTo>
                      <a:pt x="71004" y="306532"/>
                    </a:lnTo>
                    <a:lnTo>
                      <a:pt x="159327" y="306532"/>
                    </a:lnTo>
                    <a:lnTo>
                      <a:pt x="153266" y="368877"/>
                    </a:lnTo>
                    <a:lnTo>
                      <a:pt x="0" y="368877"/>
                    </a:lnTo>
                    <a:lnTo>
                      <a:pt x="0" y="0"/>
                    </a:lnTo>
                    <a:close/>
                  </a:path>
                </a:pathLst>
              </a:custGeom>
              <a:grpFill/>
              <a:ln w="8653" cap="flat">
                <a:noFill/>
                <a:prstDash val="solid"/>
                <a:miter/>
              </a:ln>
            </p:spPr>
            <p:txBody>
              <a:bodyPr rtlCol="0" anchor="ctr"/>
              <a:lstStyle/>
              <a:p>
                <a:endParaRPr lang="en-US"/>
              </a:p>
            </p:txBody>
          </p:sp>
        </p:grpSp>
      </p:grpSp>
      <p:sp>
        <p:nvSpPr>
          <p:cNvPr id="32" name="Rectangle 31">
            <a:extLst>
              <a:ext uri="{FF2B5EF4-FFF2-40B4-BE49-F238E27FC236}">
                <a16:creationId xmlns:a16="http://schemas.microsoft.com/office/drawing/2014/main" id="{F6D31165-6A6C-CB72-3075-90808F55319C}"/>
              </a:ext>
            </a:extLst>
          </p:cNvPr>
          <p:cNvSpPr/>
          <p:nvPr/>
        </p:nvSpPr>
        <p:spPr>
          <a:xfrm>
            <a:off x="-4904" y="1805049"/>
            <a:ext cx="2743200" cy="5064825"/>
          </a:xfrm>
          <a:prstGeom prst="rect">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500" dirty="0">
                <a:solidFill>
                  <a:schemeClr val="tx1"/>
                </a:solidFill>
                <a:latin typeface="Century Gothic" panose="020B0502020202020204" pitchFamily="34" charset="0"/>
              </a:rPr>
              <a:t>The City Parks Department wants to install electric vehicle charging stations in the four largest public parks. We build, install, and maintain reliable EV charging stations at competitive prices. Positive Charge is the right choice for this project. </a:t>
            </a:r>
          </a:p>
          <a:p>
            <a:endParaRPr lang="en-US" sz="1500" dirty="0">
              <a:solidFill>
                <a:schemeClr val="tx1"/>
              </a:solidFill>
              <a:latin typeface="Century Gothic" panose="020B0502020202020204" pitchFamily="34" charset="0"/>
            </a:endParaRPr>
          </a:p>
          <a:p>
            <a:r>
              <a:rPr lang="en-US" sz="1500" dirty="0">
                <a:solidFill>
                  <a:schemeClr val="tx1"/>
                </a:solidFill>
                <a:latin typeface="Century Gothic" panose="020B0502020202020204" pitchFamily="34" charset="0"/>
              </a:rPr>
              <a:t>Citizens can charge their electric vehicles free of charge at these four City parks.</a:t>
            </a:r>
          </a:p>
          <a:p>
            <a:endParaRPr lang="en-US" sz="1600" dirty="0">
              <a:solidFill>
                <a:schemeClr val="tx1"/>
              </a:solidFill>
              <a:latin typeface="Century Gothic" panose="020B0502020202020204" pitchFamily="34" charset="0"/>
            </a:endParaRPr>
          </a:p>
        </p:txBody>
      </p:sp>
      <p:sp>
        <p:nvSpPr>
          <p:cNvPr id="33" name="Right Triangle 32">
            <a:extLst>
              <a:ext uri="{FF2B5EF4-FFF2-40B4-BE49-F238E27FC236}">
                <a16:creationId xmlns:a16="http://schemas.microsoft.com/office/drawing/2014/main" id="{5F1DD49D-4B15-22D4-3CF3-3001F394EB0C}"/>
              </a:ext>
            </a:extLst>
          </p:cNvPr>
          <p:cNvSpPr/>
          <p:nvPr/>
        </p:nvSpPr>
        <p:spPr>
          <a:xfrm>
            <a:off x="-4904" y="6580036"/>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1193B98C-F3DE-0B4B-9E65-4BE964AFE6BD}"/>
              </a:ext>
            </a:extLst>
          </p:cNvPr>
          <p:cNvSpPr/>
          <p:nvPr/>
        </p:nvSpPr>
        <p:spPr>
          <a:xfrm>
            <a:off x="220557" y="6546822"/>
            <a:ext cx="2512879"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bg1"/>
                </a:solidFill>
                <a:latin typeface="Courier" pitchFamily="2" charset="0"/>
                <a:ea typeface="Calibri" panose="020F0502020204030204" pitchFamily="34" charset="0"/>
                <a:cs typeface="Times New Roman" panose="02020603050405020304" pitchFamily="18" charset="0"/>
              </a:rPr>
              <a:t>executive summary</a:t>
            </a:r>
            <a:endParaRPr lang="en-US" kern="100" dirty="0">
              <a:solidFill>
                <a:schemeClr val="bg1"/>
              </a:solidFill>
              <a:effectLst/>
              <a:latin typeface="Courier" pitchFamily="2" charset="0"/>
              <a:ea typeface="Calibri" panose="020F0502020204030204" pitchFamily="34" charset="0"/>
              <a:cs typeface="Times New Roman" panose="02020603050405020304" pitchFamily="18" charset="0"/>
            </a:endParaRPr>
          </a:p>
        </p:txBody>
      </p:sp>
      <p:sp>
        <p:nvSpPr>
          <p:cNvPr id="59" name="Rectangle 58">
            <a:extLst>
              <a:ext uri="{FF2B5EF4-FFF2-40B4-BE49-F238E27FC236}">
                <a16:creationId xmlns:a16="http://schemas.microsoft.com/office/drawing/2014/main" id="{B6E74913-7D1B-25FE-0615-A0BCD530D683}"/>
              </a:ext>
            </a:extLst>
          </p:cNvPr>
          <p:cNvSpPr/>
          <p:nvPr/>
        </p:nvSpPr>
        <p:spPr>
          <a:xfrm>
            <a:off x="2832643" y="4761146"/>
            <a:ext cx="2743200" cy="2124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A detailed project plan will mitigate scope creep. </a:t>
            </a:r>
            <a:endParaRPr lang="en-US" sz="1500" dirty="0">
              <a:solidFill>
                <a:schemeClr val="accent2">
                  <a:lumMod val="75000"/>
                </a:schemeClr>
              </a:solidFill>
            </a:endParaRPr>
          </a:p>
        </p:txBody>
      </p:sp>
      <p:sp>
        <p:nvSpPr>
          <p:cNvPr id="61" name="Rectangle 60">
            <a:extLst>
              <a:ext uri="{FF2B5EF4-FFF2-40B4-BE49-F238E27FC236}">
                <a16:creationId xmlns:a16="http://schemas.microsoft.com/office/drawing/2014/main" id="{A33C62DC-FD01-C76D-882B-6A796C27B0F5}"/>
              </a:ext>
            </a:extLst>
          </p:cNvPr>
          <p:cNvSpPr/>
          <p:nvPr/>
        </p:nvSpPr>
        <p:spPr>
          <a:xfrm>
            <a:off x="4258908" y="6546822"/>
            <a:ext cx="1316935"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risks</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63" name="Right Triangle 62">
            <a:extLst>
              <a:ext uri="{FF2B5EF4-FFF2-40B4-BE49-F238E27FC236}">
                <a16:creationId xmlns:a16="http://schemas.microsoft.com/office/drawing/2014/main" id="{FD77A0FC-EF93-2B0C-59B5-6AD093D543E8}"/>
              </a:ext>
            </a:extLst>
          </p:cNvPr>
          <p:cNvSpPr/>
          <p:nvPr/>
        </p:nvSpPr>
        <p:spPr>
          <a:xfrm>
            <a:off x="2840265" y="6575183"/>
            <a:ext cx="289838" cy="289838"/>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C4002C82-130B-A9E6-07A6-F5AD5211F287}"/>
              </a:ext>
            </a:extLst>
          </p:cNvPr>
          <p:cNvSpPr/>
          <p:nvPr/>
        </p:nvSpPr>
        <p:spPr>
          <a:xfrm rot="10800000" flipV="1">
            <a:off x="2840266" y="4664742"/>
            <a:ext cx="2743200" cy="9144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pic>
        <p:nvPicPr>
          <p:cNvPr id="75" name="Graphic 74" descr="Radioactive with solid fill">
            <a:extLst>
              <a:ext uri="{FF2B5EF4-FFF2-40B4-BE49-F238E27FC236}">
                <a16:creationId xmlns:a16="http://schemas.microsoft.com/office/drawing/2014/main" id="{8DBB802B-E788-6431-ADA8-EC99F237F8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586402" y="5585053"/>
            <a:ext cx="1164615" cy="1164615"/>
          </a:xfrm>
          <a:prstGeom prst="rect">
            <a:avLst/>
          </a:prstGeom>
        </p:spPr>
      </p:pic>
      <p:sp>
        <p:nvSpPr>
          <p:cNvPr id="76" name="Rectangle 75">
            <a:extLst>
              <a:ext uri="{FF2B5EF4-FFF2-40B4-BE49-F238E27FC236}">
                <a16:creationId xmlns:a16="http://schemas.microsoft.com/office/drawing/2014/main" id="{D834EA31-2B5C-7EFA-3AD2-DC044A256651}"/>
              </a:ext>
            </a:extLst>
          </p:cNvPr>
          <p:cNvSpPr/>
          <p:nvPr/>
        </p:nvSpPr>
        <p:spPr>
          <a:xfrm>
            <a:off x="5714906" y="4761147"/>
            <a:ext cx="2743200" cy="2124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Project costs include $12,000 for installation </a:t>
            </a:r>
            <a:b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b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and $15,000 annually for three years. </a:t>
            </a:r>
            <a:endParaRPr lang="en-US" sz="1500" dirty="0">
              <a:solidFill>
                <a:schemeClr val="accent2">
                  <a:lumMod val="75000"/>
                </a:schemeClr>
              </a:solidFill>
            </a:endParaRPr>
          </a:p>
        </p:txBody>
      </p:sp>
      <p:sp>
        <p:nvSpPr>
          <p:cNvPr id="77" name="Rectangle 76">
            <a:extLst>
              <a:ext uri="{FF2B5EF4-FFF2-40B4-BE49-F238E27FC236}">
                <a16:creationId xmlns:a16="http://schemas.microsoft.com/office/drawing/2014/main" id="{2F06AA6E-4876-DCBB-CF3F-8B546EB75AB2}"/>
              </a:ext>
            </a:extLst>
          </p:cNvPr>
          <p:cNvSpPr/>
          <p:nvPr/>
        </p:nvSpPr>
        <p:spPr>
          <a:xfrm>
            <a:off x="7141171" y="6546823"/>
            <a:ext cx="1316935"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budget</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78" name="Right Triangle 77">
            <a:extLst>
              <a:ext uri="{FF2B5EF4-FFF2-40B4-BE49-F238E27FC236}">
                <a16:creationId xmlns:a16="http://schemas.microsoft.com/office/drawing/2014/main" id="{7158497B-916E-36F3-6149-F92C114E204B}"/>
              </a:ext>
            </a:extLst>
          </p:cNvPr>
          <p:cNvSpPr/>
          <p:nvPr/>
        </p:nvSpPr>
        <p:spPr>
          <a:xfrm>
            <a:off x="5725091" y="6575184"/>
            <a:ext cx="289838" cy="289838"/>
          </a:xfrm>
          <a:prstGeom prst="rtTriangle">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31C11110-5730-2D49-4AC1-426DAC5E05AE}"/>
              </a:ext>
            </a:extLst>
          </p:cNvPr>
          <p:cNvSpPr/>
          <p:nvPr/>
        </p:nvSpPr>
        <p:spPr>
          <a:xfrm rot="10800000" flipV="1">
            <a:off x="5710954" y="4664743"/>
            <a:ext cx="2743200" cy="91440"/>
          </a:xfrm>
          <a:prstGeom prst="rect">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sp>
        <p:nvSpPr>
          <p:cNvPr id="81" name="Rectangle 80">
            <a:extLst>
              <a:ext uri="{FF2B5EF4-FFF2-40B4-BE49-F238E27FC236}">
                <a16:creationId xmlns:a16="http://schemas.microsoft.com/office/drawing/2014/main" id="{545750F9-06E2-218B-CB17-8DE782098BFE}"/>
              </a:ext>
            </a:extLst>
          </p:cNvPr>
          <p:cNvSpPr/>
          <p:nvPr/>
        </p:nvSpPr>
        <p:spPr>
          <a:xfrm>
            <a:off x="8599195" y="4761147"/>
            <a:ext cx="3574156" cy="152182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Positive Charge will provide data for the City Parks Department for quarterly usage reporting.</a:t>
            </a:r>
            <a:endParaRPr lang="en-US" sz="1500" dirty="0">
              <a:solidFill>
                <a:schemeClr val="accent2">
                  <a:lumMod val="75000"/>
                </a:schemeClr>
              </a:solidFill>
            </a:endParaRPr>
          </a:p>
        </p:txBody>
      </p:sp>
      <p:sp>
        <p:nvSpPr>
          <p:cNvPr id="82" name="Rectangle 81">
            <a:extLst>
              <a:ext uri="{FF2B5EF4-FFF2-40B4-BE49-F238E27FC236}">
                <a16:creationId xmlns:a16="http://schemas.microsoft.com/office/drawing/2014/main" id="{003581CD-9E4A-A165-8EB9-929F226108FB}"/>
              </a:ext>
            </a:extLst>
          </p:cNvPr>
          <p:cNvSpPr/>
          <p:nvPr/>
        </p:nvSpPr>
        <p:spPr>
          <a:xfrm>
            <a:off x="8797457" y="5741697"/>
            <a:ext cx="3386080"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measurement &amp; reporting</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83" name="Right Triangle 82">
            <a:extLst>
              <a:ext uri="{FF2B5EF4-FFF2-40B4-BE49-F238E27FC236}">
                <a16:creationId xmlns:a16="http://schemas.microsoft.com/office/drawing/2014/main" id="{F9CD2458-520E-5BEB-9F62-2A52BA3A18F5}"/>
              </a:ext>
            </a:extLst>
          </p:cNvPr>
          <p:cNvSpPr/>
          <p:nvPr/>
        </p:nvSpPr>
        <p:spPr>
          <a:xfrm>
            <a:off x="8609380" y="5770058"/>
            <a:ext cx="289838" cy="289838"/>
          </a:xfrm>
          <a:prstGeom prst="rtTriangle">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angle 83">
            <a:extLst>
              <a:ext uri="{FF2B5EF4-FFF2-40B4-BE49-F238E27FC236}">
                <a16:creationId xmlns:a16="http://schemas.microsoft.com/office/drawing/2014/main" id="{E48BBDED-FA19-EC45-5358-918A8AEF964C}"/>
              </a:ext>
            </a:extLst>
          </p:cNvPr>
          <p:cNvSpPr/>
          <p:nvPr/>
        </p:nvSpPr>
        <p:spPr>
          <a:xfrm rot="10800000" flipV="1">
            <a:off x="8595243" y="4664743"/>
            <a:ext cx="3574156" cy="91440"/>
          </a:xfrm>
          <a:prstGeom prst="rect">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pic>
        <p:nvPicPr>
          <p:cNvPr id="87" name="Graphic 86" descr="Electric car with solid fill">
            <a:extLst>
              <a:ext uri="{FF2B5EF4-FFF2-40B4-BE49-F238E27FC236}">
                <a16:creationId xmlns:a16="http://schemas.microsoft.com/office/drawing/2014/main" id="{29536E7D-36C2-E7A4-3ED9-C1B5B43FE2D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82793" y="5066316"/>
            <a:ext cx="1670801" cy="1670801"/>
          </a:xfrm>
          <a:prstGeom prst="rect">
            <a:avLst/>
          </a:prstGeom>
        </p:spPr>
      </p:pic>
      <p:pic>
        <p:nvPicPr>
          <p:cNvPr id="89" name="Graphic 88" descr="Coins with solid fill">
            <a:extLst>
              <a:ext uri="{FF2B5EF4-FFF2-40B4-BE49-F238E27FC236}">
                <a16:creationId xmlns:a16="http://schemas.microsoft.com/office/drawing/2014/main" id="{8A79B791-AB19-811C-2CF6-6790CC38EB8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6768599" y="5690808"/>
            <a:ext cx="1056159" cy="1056159"/>
          </a:xfrm>
          <a:prstGeom prst="rect">
            <a:avLst/>
          </a:prstGeom>
        </p:spPr>
      </p:pic>
      <p:graphicFrame>
        <p:nvGraphicFramePr>
          <p:cNvPr id="91" name="Table 90">
            <a:extLst>
              <a:ext uri="{FF2B5EF4-FFF2-40B4-BE49-F238E27FC236}">
                <a16:creationId xmlns:a16="http://schemas.microsoft.com/office/drawing/2014/main" id="{6744504A-E8E0-0C22-0130-7F9572319CB7}"/>
              </a:ext>
            </a:extLst>
          </p:cNvPr>
          <p:cNvGraphicFramePr>
            <a:graphicFrameLocks noGrp="1"/>
          </p:cNvGraphicFramePr>
          <p:nvPr>
            <p:extLst>
              <p:ext uri="{D42A27DB-BD31-4B8C-83A1-F6EECF244321}">
                <p14:modId xmlns:p14="http://schemas.microsoft.com/office/powerpoint/2010/main" val="737118247"/>
              </p:ext>
            </p:extLst>
          </p:nvPr>
        </p:nvGraphicFramePr>
        <p:xfrm>
          <a:off x="3132666" y="2935952"/>
          <a:ext cx="9050872" cy="1599792"/>
        </p:xfrm>
        <a:graphic>
          <a:graphicData uri="http://schemas.openxmlformats.org/drawingml/2006/table">
            <a:tbl>
              <a:tblPr firstRow="1" firstCol="1" bandRow="1">
                <a:tableStyleId>{5C22544A-7EE6-4342-B048-85BDC9FD1C3A}</a:tableStyleId>
              </a:tblPr>
              <a:tblGrid>
                <a:gridCol w="594382">
                  <a:extLst>
                    <a:ext uri="{9D8B030D-6E8A-4147-A177-3AD203B41FA5}">
                      <a16:colId xmlns:a16="http://schemas.microsoft.com/office/drawing/2014/main" val="3493939746"/>
                    </a:ext>
                  </a:extLst>
                </a:gridCol>
                <a:gridCol w="3966599">
                  <a:extLst>
                    <a:ext uri="{9D8B030D-6E8A-4147-A177-3AD203B41FA5}">
                      <a16:colId xmlns:a16="http://schemas.microsoft.com/office/drawing/2014/main" val="1849021376"/>
                    </a:ext>
                  </a:extLst>
                </a:gridCol>
                <a:gridCol w="2438400">
                  <a:extLst>
                    <a:ext uri="{9D8B030D-6E8A-4147-A177-3AD203B41FA5}">
                      <a16:colId xmlns:a16="http://schemas.microsoft.com/office/drawing/2014/main" val="3805226464"/>
                    </a:ext>
                  </a:extLst>
                </a:gridCol>
                <a:gridCol w="2051491">
                  <a:extLst>
                    <a:ext uri="{9D8B030D-6E8A-4147-A177-3AD203B41FA5}">
                      <a16:colId xmlns:a16="http://schemas.microsoft.com/office/drawing/2014/main" val="390225424"/>
                    </a:ext>
                  </a:extLst>
                </a:gridCol>
              </a:tblGrid>
              <a:tr h="247088">
                <a:tc>
                  <a:txBody>
                    <a:bodyPr/>
                    <a:lstStyle/>
                    <a:p>
                      <a:pPr marL="0" marR="0" algn="ctr">
                        <a:spcBef>
                          <a:spcPts val="0"/>
                        </a:spcBef>
                        <a:spcAft>
                          <a:spcPts val="0"/>
                        </a:spcAft>
                      </a:pPr>
                      <a:r>
                        <a:rPr lang="en-US" sz="1100" b="0" dirty="0">
                          <a:solidFill>
                            <a:schemeClr val="tx1"/>
                          </a:solidFill>
                          <a:effectLst/>
                          <a:latin typeface="Century Gothic" panose="020B0502020202020204" pitchFamily="34" charset="0"/>
                        </a:rPr>
                        <a:t>PHASE</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TASK</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 MILESTONE</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START &amp; END DATES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3337921763"/>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1</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r>
                        <a:rPr lang="en-US" sz="1100" dirty="0">
                          <a:effectLst/>
                          <a:latin typeface="Century Gothic" panose="020B0502020202020204" pitchFamily="34" charset="0"/>
                        </a:rPr>
                        <a:t>Installation and testing for three EV charging stations.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r>
                        <a:rPr lang="en-US" sz="1100">
                          <a:effectLst/>
                          <a:latin typeface="Century Gothic" panose="020B0502020202020204" pitchFamily="34" charset="0"/>
                        </a:rPr>
                        <a:t>Installation complete for Park A</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r>
                        <a:rPr lang="en-US" sz="1100" dirty="0">
                          <a:effectLst/>
                          <a:latin typeface="Century Gothic" panose="020B0502020202020204" pitchFamily="34" charset="0"/>
                        </a:rPr>
                        <a:t>January 9 - 16</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extLst>
                  <a:ext uri="{0D108BD9-81ED-4DB2-BD59-A6C34878D82A}">
                    <a16:rowId xmlns:a16="http://schemas.microsoft.com/office/drawing/2014/main" val="912948954"/>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2</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r>
                        <a:rPr lang="en-US" sz="1100" dirty="0">
                          <a:effectLst/>
                          <a:latin typeface="Century Gothic" panose="020B0502020202020204" pitchFamily="34" charset="0"/>
                        </a:rPr>
                        <a:t>Installation and testing for three EV charging stations.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r>
                        <a:rPr lang="en-US" sz="1100" dirty="0">
                          <a:effectLst/>
                          <a:latin typeface="Century Gothic" panose="020B0502020202020204" pitchFamily="34" charset="0"/>
                        </a:rPr>
                        <a:t>Installation complete for Park B</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r>
                        <a:rPr lang="en-US" sz="1100" dirty="0">
                          <a:effectLst/>
                          <a:latin typeface="Century Gothic" panose="020B0502020202020204" pitchFamily="34" charset="0"/>
                        </a:rPr>
                        <a:t>January 16 - 23</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extLst>
                  <a:ext uri="{0D108BD9-81ED-4DB2-BD59-A6C34878D82A}">
                    <a16:rowId xmlns:a16="http://schemas.microsoft.com/office/drawing/2014/main" val="570530340"/>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3</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r>
                        <a:rPr lang="en-US" sz="1100" dirty="0">
                          <a:effectLst/>
                          <a:latin typeface="Century Gothic" panose="020B0502020202020204" pitchFamily="34" charset="0"/>
                        </a:rPr>
                        <a:t>Installation and testing for three EV charging stations.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r>
                        <a:rPr lang="en-US" sz="1100" dirty="0">
                          <a:effectLst/>
                          <a:latin typeface="Century Gothic" panose="020B0502020202020204" pitchFamily="34" charset="0"/>
                        </a:rPr>
                        <a:t>Installation complete for Park C</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r>
                        <a:rPr lang="en-US" sz="1100" dirty="0">
                          <a:effectLst/>
                          <a:latin typeface="Century Gothic" panose="020B0502020202020204" pitchFamily="34" charset="0"/>
                        </a:rPr>
                        <a:t>January 23 – 30</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extLst>
                  <a:ext uri="{0D108BD9-81ED-4DB2-BD59-A6C34878D82A}">
                    <a16:rowId xmlns:a16="http://schemas.microsoft.com/office/drawing/2014/main" val="1207005708"/>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4</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r>
                        <a:rPr lang="en-US" sz="1100" dirty="0">
                          <a:effectLst/>
                          <a:latin typeface="Century Gothic" panose="020B0502020202020204" pitchFamily="34" charset="0"/>
                        </a:rPr>
                        <a:t>Installation and testing for three EV charging stations.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r>
                        <a:rPr lang="en-US" sz="1100" dirty="0">
                          <a:effectLst/>
                          <a:latin typeface="Century Gothic" panose="020B0502020202020204" pitchFamily="34" charset="0"/>
                        </a:rPr>
                        <a:t>Installation complete for Park D</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r>
                        <a:rPr lang="en-US" sz="1100" dirty="0">
                          <a:effectLst/>
                          <a:latin typeface="Century Gothic" panose="020B0502020202020204" pitchFamily="34" charset="0"/>
                        </a:rPr>
                        <a:t>January 30 – February 6</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extLst>
                  <a:ext uri="{0D108BD9-81ED-4DB2-BD59-A6C34878D82A}">
                    <a16:rowId xmlns:a16="http://schemas.microsoft.com/office/drawing/2014/main" val="4248473826"/>
                  </a:ext>
                </a:extLst>
              </a:tr>
            </a:tbl>
          </a:graphicData>
        </a:graphic>
      </p:graphicFrame>
      <p:sp>
        <p:nvSpPr>
          <p:cNvPr id="93" name="Rectangle 92">
            <a:extLst>
              <a:ext uri="{FF2B5EF4-FFF2-40B4-BE49-F238E27FC236}">
                <a16:creationId xmlns:a16="http://schemas.microsoft.com/office/drawing/2014/main" id="{02E015B3-0964-0691-76D2-BE6BAA19316A}"/>
              </a:ext>
            </a:extLst>
          </p:cNvPr>
          <p:cNvSpPr/>
          <p:nvPr/>
        </p:nvSpPr>
        <p:spPr>
          <a:xfrm>
            <a:off x="4310214" y="2476566"/>
            <a:ext cx="1587204"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bg1"/>
                </a:solidFill>
                <a:latin typeface="Courier" pitchFamily="2" charset="0"/>
                <a:ea typeface="Calibri" panose="020F0502020204030204" pitchFamily="34" charset="0"/>
                <a:cs typeface="Times New Roman" panose="02020603050405020304" pitchFamily="18" charset="0"/>
              </a:rPr>
              <a:t>background</a:t>
            </a:r>
            <a:endParaRPr lang="en-US" kern="100" dirty="0">
              <a:solidFill>
                <a:schemeClr val="bg1"/>
              </a:solidFill>
              <a:effectLst/>
              <a:latin typeface="Courier" pitchFamily="2" charset="0"/>
              <a:ea typeface="Calibri" panose="020F0502020204030204" pitchFamily="34" charset="0"/>
              <a:cs typeface="Times New Roman" panose="02020603050405020304" pitchFamily="18" charset="0"/>
            </a:endParaRPr>
          </a:p>
        </p:txBody>
      </p:sp>
      <p:sp>
        <p:nvSpPr>
          <p:cNvPr id="103" name="Rectangle 102">
            <a:extLst>
              <a:ext uri="{FF2B5EF4-FFF2-40B4-BE49-F238E27FC236}">
                <a16:creationId xmlns:a16="http://schemas.microsoft.com/office/drawing/2014/main" id="{CA4B909D-1C9C-B447-E72B-6B813ED83491}"/>
              </a:ext>
            </a:extLst>
          </p:cNvPr>
          <p:cNvSpPr/>
          <p:nvPr/>
        </p:nvSpPr>
        <p:spPr>
          <a:xfrm>
            <a:off x="6068496" y="0"/>
            <a:ext cx="6123503" cy="868680"/>
          </a:xfrm>
          <a:prstGeom prst="rect">
            <a:avLst/>
          </a:prstGeom>
          <a:solidFill>
            <a:srgbClr val="D6EE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Positive Charge will install and service three charging stations in the City’s four largest parks. We will provide maintenance and upkeep for three years after installation.</a:t>
            </a:r>
          </a:p>
        </p:txBody>
      </p:sp>
      <p:sp>
        <p:nvSpPr>
          <p:cNvPr id="105" name="Rectangle 104">
            <a:extLst>
              <a:ext uri="{FF2B5EF4-FFF2-40B4-BE49-F238E27FC236}">
                <a16:creationId xmlns:a16="http://schemas.microsoft.com/office/drawing/2014/main" id="{63F705A3-EF21-F5EC-C023-F4676FF99D2F}"/>
              </a:ext>
            </a:extLst>
          </p:cNvPr>
          <p:cNvSpPr/>
          <p:nvPr/>
        </p:nvSpPr>
        <p:spPr>
          <a:xfrm>
            <a:off x="10516636" y="594360"/>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objectives</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12" name="Rectangle 111">
            <a:extLst>
              <a:ext uri="{FF2B5EF4-FFF2-40B4-BE49-F238E27FC236}">
                <a16:creationId xmlns:a16="http://schemas.microsoft.com/office/drawing/2014/main" id="{BB979A57-1BFB-C775-C7D4-FE8BDE421D46}"/>
              </a:ext>
            </a:extLst>
          </p:cNvPr>
          <p:cNvSpPr/>
          <p:nvPr/>
        </p:nvSpPr>
        <p:spPr>
          <a:xfrm>
            <a:off x="6068497" y="958877"/>
            <a:ext cx="6123503" cy="868680"/>
          </a:xfrm>
          <a:prstGeom prst="rect">
            <a:avLst/>
          </a:prstGeom>
          <a:solidFill>
            <a:srgbClr val="EAF8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Installation completion for each park represents a project milestone. Charging stations will be operational after each milestone.</a:t>
            </a:r>
          </a:p>
        </p:txBody>
      </p:sp>
      <p:sp>
        <p:nvSpPr>
          <p:cNvPr id="113" name="Rectangle 112">
            <a:extLst>
              <a:ext uri="{FF2B5EF4-FFF2-40B4-BE49-F238E27FC236}">
                <a16:creationId xmlns:a16="http://schemas.microsoft.com/office/drawing/2014/main" id="{F8177E85-A4A5-2EC6-A19E-543A71A0FC18}"/>
              </a:ext>
            </a:extLst>
          </p:cNvPr>
          <p:cNvSpPr/>
          <p:nvPr/>
        </p:nvSpPr>
        <p:spPr>
          <a:xfrm>
            <a:off x="10516637" y="1553237"/>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methodology</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04" name="Right Triangle 103">
            <a:extLst>
              <a:ext uri="{FF2B5EF4-FFF2-40B4-BE49-F238E27FC236}">
                <a16:creationId xmlns:a16="http://schemas.microsoft.com/office/drawing/2014/main" id="{87D522E7-3302-350C-A462-48FC81E46F0B}"/>
              </a:ext>
            </a:extLst>
          </p:cNvPr>
          <p:cNvSpPr/>
          <p:nvPr/>
        </p:nvSpPr>
        <p:spPr>
          <a:xfrm>
            <a:off x="6058311" y="578842"/>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ight Triangle 107">
            <a:extLst>
              <a:ext uri="{FF2B5EF4-FFF2-40B4-BE49-F238E27FC236}">
                <a16:creationId xmlns:a16="http://schemas.microsoft.com/office/drawing/2014/main" id="{2ECB1343-A99F-9F2C-BE02-2465E15407B4}"/>
              </a:ext>
            </a:extLst>
          </p:cNvPr>
          <p:cNvSpPr/>
          <p:nvPr/>
        </p:nvSpPr>
        <p:spPr>
          <a:xfrm>
            <a:off x="6067406" y="1537719"/>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5AB69A00-5700-B56C-C37B-4E06DA99057C}"/>
              </a:ext>
            </a:extLst>
          </p:cNvPr>
          <p:cNvSpPr/>
          <p:nvPr/>
        </p:nvSpPr>
        <p:spPr>
          <a:xfrm>
            <a:off x="6071681" y="1927926"/>
            <a:ext cx="6123503" cy="868680"/>
          </a:xfrm>
          <a:prstGeom prst="rect">
            <a:avLst/>
          </a:prstGeom>
          <a:solidFill>
            <a:srgbClr val="D6EE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Positive Charge has the installation personnel, hardware, and software to complete the project. We will establish a centralized technician team to monitor and service the charging stations. </a:t>
            </a:r>
          </a:p>
        </p:txBody>
      </p:sp>
      <p:sp>
        <p:nvSpPr>
          <p:cNvPr id="115" name="Rectangle 114">
            <a:extLst>
              <a:ext uri="{FF2B5EF4-FFF2-40B4-BE49-F238E27FC236}">
                <a16:creationId xmlns:a16="http://schemas.microsoft.com/office/drawing/2014/main" id="{7850D681-DBE6-6E9D-5350-DC620D23025E}"/>
              </a:ext>
            </a:extLst>
          </p:cNvPr>
          <p:cNvSpPr/>
          <p:nvPr/>
        </p:nvSpPr>
        <p:spPr>
          <a:xfrm>
            <a:off x="10519821" y="2522286"/>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resources</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16" name="Right Triangle 115">
            <a:extLst>
              <a:ext uri="{FF2B5EF4-FFF2-40B4-BE49-F238E27FC236}">
                <a16:creationId xmlns:a16="http://schemas.microsoft.com/office/drawing/2014/main" id="{04F71D3A-4EA0-7121-3C12-1689A90DD1CE}"/>
              </a:ext>
            </a:extLst>
          </p:cNvPr>
          <p:cNvSpPr/>
          <p:nvPr/>
        </p:nvSpPr>
        <p:spPr>
          <a:xfrm>
            <a:off x="6061496" y="2506768"/>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E7CA7D4A-735B-94F0-0F16-07C759B2E407}"/>
              </a:ext>
            </a:extLst>
          </p:cNvPr>
          <p:cNvSpPr/>
          <p:nvPr/>
        </p:nvSpPr>
        <p:spPr>
          <a:xfrm rot="16200000">
            <a:off x="2282459" y="3685535"/>
            <a:ext cx="1410579" cy="28983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timeline</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94" name="Right Triangle 93">
            <a:extLst>
              <a:ext uri="{FF2B5EF4-FFF2-40B4-BE49-F238E27FC236}">
                <a16:creationId xmlns:a16="http://schemas.microsoft.com/office/drawing/2014/main" id="{6BD703D9-DF3C-08A8-CCE3-DED0878B9CC3}"/>
              </a:ext>
            </a:extLst>
          </p:cNvPr>
          <p:cNvSpPr/>
          <p:nvPr/>
        </p:nvSpPr>
        <p:spPr>
          <a:xfrm>
            <a:off x="2840265" y="2506768"/>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6222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3951FEC1-6880-7B46-FD3E-1886D9E3B259}"/>
              </a:ext>
            </a:extLst>
          </p:cNvPr>
          <p:cNvSpPr/>
          <p:nvPr/>
        </p:nvSpPr>
        <p:spPr>
          <a:xfrm rot="10800000" flipV="1">
            <a:off x="2846234" y="-1895"/>
            <a:ext cx="3108960" cy="2798500"/>
          </a:xfrm>
          <a:prstGeom prst="rect">
            <a:avLst/>
          </a:prstGeom>
          <a:solidFill>
            <a:srgbClr val="B2DB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2" name="Rectangle 1">
            <a:extLst>
              <a:ext uri="{FF2B5EF4-FFF2-40B4-BE49-F238E27FC236}">
                <a16:creationId xmlns:a16="http://schemas.microsoft.com/office/drawing/2014/main" id="{E8063BA0-F08D-D77B-E719-F7F147877F68}"/>
              </a:ext>
            </a:extLst>
          </p:cNvPr>
          <p:cNvSpPr/>
          <p:nvPr/>
        </p:nvSpPr>
        <p:spPr>
          <a:xfrm>
            <a:off x="8617842" y="6233640"/>
            <a:ext cx="3574157" cy="624362"/>
          </a:xfrm>
          <a:prstGeom prst="rect">
            <a:avLst/>
          </a:prstGeom>
          <a:solidFill>
            <a:srgbClr val="0D72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75000"/>
                </a:schemeClr>
              </a:solidFill>
            </a:endParaRPr>
          </a:p>
        </p:txBody>
      </p:sp>
      <p:sp>
        <p:nvSpPr>
          <p:cNvPr id="4" name="Rectangle 3">
            <a:extLst>
              <a:ext uri="{FF2B5EF4-FFF2-40B4-BE49-F238E27FC236}">
                <a16:creationId xmlns:a16="http://schemas.microsoft.com/office/drawing/2014/main" id="{23FE9C5B-7B06-2C16-5610-EE3D378C602F}"/>
              </a:ext>
            </a:extLst>
          </p:cNvPr>
          <p:cNvSpPr/>
          <p:nvPr/>
        </p:nvSpPr>
        <p:spPr>
          <a:xfrm>
            <a:off x="-4904" y="0"/>
            <a:ext cx="2743200" cy="1719072"/>
          </a:xfrm>
          <a:prstGeom prst="rect">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91440" rtlCol="0" anchor="t" anchorCtr="0"/>
          <a:lstStyle/>
          <a:p>
            <a:r>
              <a:rPr lang="en-US" sz="2800" kern="100" dirty="0">
                <a:solidFill>
                  <a:schemeClr val="bg1"/>
                </a:solidFill>
                <a:effectLst/>
                <a:latin typeface="Courier" pitchFamily="2" charset="0"/>
                <a:ea typeface="Calibri" panose="020F0502020204030204" pitchFamily="34" charset="0"/>
                <a:cs typeface="Times New Roman" panose="02020603050405020304" pitchFamily="18" charset="0"/>
              </a:rPr>
              <a:t>Project Title</a:t>
            </a:r>
          </a:p>
        </p:txBody>
      </p:sp>
      <p:sp>
        <p:nvSpPr>
          <p:cNvPr id="53" name="Right Triangle 52">
            <a:extLst>
              <a:ext uri="{FF2B5EF4-FFF2-40B4-BE49-F238E27FC236}">
                <a16:creationId xmlns:a16="http://schemas.microsoft.com/office/drawing/2014/main" id="{09E87C20-C945-604A-FEB4-E30FF4E69048}"/>
              </a:ext>
            </a:extLst>
          </p:cNvPr>
          <p:cNvSpPr/>
          <p:nvPr/>
        </p:nvSpPr>
        <p:spPr>
          <a:xfrm>
            <a:off x="-4904" y="1429234"/>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7" name="Group 56">
            <a:extLst>
              <a:ext uri="{FF2B5EF4-FFF2-40B4-BE49-F238E27FC236}">
                <a16:creationId xmlns:a16="http://schemas.microsoft.com/office/drawing/2014/main" id="{1B85222E-2C30-3689-26E6-81169354CBB7}"/>
              </a:ext>
            </a:extLst>
          </p:cNvPr>
          <p:cNvGrpSpPr/>
          <p:nvPr/>
        </p:nvGrpSpPr>
        <p:grpSpPr>
          <a:xfrm>
            <a:off x="8797456" y="6360215"/>
            <a:ext cx="3287809" cy="395763"/>
            <a:chOff x="8927295" y="6375844"/>
            <a:chExt cx="3157970" cy="380134"/>
          </a:xfrm>
        </p:grpSpPr>
        <p:grpSp>
          <p:nvGrpSpPr>
            <p:cNvPr id="30" name="Group 29">
              <a:extLst>
                <a:ext uri="{FF2B5EF4-FFF2-40B4-BE49-F238E27FC236}">
                  <a16:creationId xmlns:a16="http://schemas.microsoft.com/office/drawing/2014/main" id="{8505215C-4794-2FD9-83B1-EEF4FC1A6473}"/>
                </a:ext>
              </a:extLst>
            </p:cNvPr>
            <p:cNvGrpSpPr/>
            <p:nvPr/>
          </p:nvGrpSpPr>
          <p:grpSpPr>
            <a:xfrm>
              <a:off x="8927295" y="6376710"/>
              <a:ext cx="1351683" cy="379268"/>
              <a:chOff x="5243641" y="3189385"/>
              <a:chExt cx="1351683" cy="379268"/>
            </a:xfrm>
            <a:solidFill>
              <a:schemeClr val="bg1">
                <a:lumMod val="95000"/>
              </a:schemeClr>
            </a:solidFill>
          </p:grpSpPr>
          <p:sp>
            <p:nvSpPr>
              <p:cNvPr id="13" name="Freeform 12">
                <a:extLst>
                  <a:ext uri="{FF2B5EF4-FFF2-40B4-BE49-F238E27FC236}">
                    <a16:creationId xmlns:a16="http://schemas.microsoft.com/office/drawing/2014/main" id="{9F635670-51EB-8389-CB86-BDC7B740A6F2}"/>
                  </a:ext>
                </a:extLst>
              </p:cNvPr>
              <p:cNvSpPr/>
              <p:nvPr/>
            </p:nvSpPr>
            <p:spPr>
              <a:xfrm>
                <a:off x="5243641"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4" y="166255"/>
                      <a:pt x="115166" y="151534"/>
                      <a:pt x="115166" y="120361"/>
                    </a:cubicBezTo>
                    <a:lnTo>
                      <a:pt x="115166" y="95250"/>
                    </a:lnTo>
                    <a:cubicBezTo>
                      <a:pt x="115166" y="71870"/>
                      <a:pt x="109970"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53C3106-3C4D-6C65-F7B6-AAEF4C8D9203}"/>
                  </a:ext>
                </a:extLst>
              </p:cNvPr>
              <p:cNvSpPr/>
              <p:nvPr/>
            </p:nvSpPr>
            <p:spPr>
              <a:xfrm>
                <a:off x="5460118" y="3195447"/>
                <a:ext cx="185304" cy="368877"/>
              </a:xfrm>
              <a:custGeom>
                <a:avLst/>
                <a:gdLst>
                  <a:gd name="connsiteX0" fmla="*/ 71005 w 185304"/>
                  <a:gd name="connsiteY0" fmla="*/ 207818 h 368877"/>
                  <a:gd name="connsiteX1" fmla="*/ 71005 w 185304"/>
                  <a:gd name="connsiteY1" fmla="*/ 368011 h 368877"/>
                  <a:gd name="connsiteX2" fmla="*/ 0 w 185304"/>
                  <a:gd name="connsiteY2" fmla="*/ 368011 h 368877"/>
                  <a:gd name="connsiteX3" fmla="*/ 0 w 185304"/>
                  <a:gd name="connsiteY3" fmla="*/ 0 h 368877"/>
                  <a:gd name="connsiteX4" fmla="*/ 92652 w 185304"/>
                  <a:gd name="connsiteY4" fmla="*/ 0 h 368877"/>
                  <a:gd name="connsiteX5" fmla="*/ 185305 w 185304"/>
                  <a:gd name="connsiteY5" fmla="*/ 91786 h 368877"/>
                  <a:gd name="connsiteX6" fmla="*/ 185305 w 185304"/>
                  <a:gd name="connsiteY6" fmla="*/ 104775 h 368877"/>
                  <a:gd name="connsiteX7" fmla="*/ 148936 w 185304"/>
                  <a:gd name="connsiteY7" fmla="*/ 180109 h 368877"/>
                  <a:gd name="connsiteX8" fmla="*/ 182707 w 185304"/>
                  <a:gd name="connsiteY8" fmla="*/ 259773 h 368877"/>
                  <a:gd name="connsiteX9" fmla="*/ 185305 w 185304"/>
                  <a:gd name="connsiteY9" fmla="*/ 368877 h 368877"/>
                  <a:gd name="connsiteX10" fmla="*/ 116898 w 185304"/>
                  <a:gd name="connsiteY10" fmla="*/ 368877 h 368877"/>
                  <a:gd name="connsiteX11" fmla="*/ 112568 w 185304"/>
                  <a:gd name="connsiteY11" fmla="*/ 257175 h 368877"/>
                  <a:gd name="connsiteX12" fmla="*/ 80530 w 185304"/>
                  <a:gd name="connsiteY12" fmla="*/ 208684 h 368877"/>
                  <a:gd name="connsiteX13" fmla="*/ 71005 w 185304"/>
                  <a:gd name="connsiteY13" fmla="*/ 208684 h 368877"/>
                  <a:gd name="connsiteX14" fmla="*/ 71870 w 185304"/>
                  <a:gd name="connsiteY14" fmla="*/ 151534 h 368877"/>
                  <a:gd name="connsiteX15" fmla="*/ 80530 w 185304"/>
                  <a:gd name="connsiteY15" fmla="*/ 151534 h 368877"/>
                  <a:gd name="connsiteX16" fmla="*/ 113434 w 185304"/>
                  <a:gd name="connsiteY16" fmla="*/ 109971 h 368877"/>
                  <a:gd name="connsiteX17" fmla="*/ 113434 w 185304"/>
                  <a:gd name="connsiteY17" fmla="*/ 91786 h 368877"/>
                  <a:gd name="connsiteX18" fmla="*/ 82261 w 185304"/>
                  <a:gd name="connsiteY18" fmla="*/ 54552 h 368877"/>
                  <a:gd name="connsiteX19" fmla="*/ 71005 w 185304"/>
                  <a:gd name="connsiteY19" fmla="*/ 54552 h 368877"/>
                  <a:gd name="connsiteX20" fmla="*/ 71005 w 185304"/>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5304" h="368877">
                    <a:moveTo>
                      <a:pt x="71005" y="207818"/>
                    </a:moveTo>
                    <a:lnTo>
                      <a:pt x="71005" y="368011"/>
                    </a:lnTo>
                    <a:lnTo>
                      <a:pt x="0" y="368011"/>
                    </a:lnTo>
                    <a:lnTo>
                      <a:pt x="0" y="0"/>
                    </a:lnTo>
                    <a:lnTo>
                      <a:pt x="92652" y="0"/>
                    </a:lnTo>
                    <a:cubicBezTo>
                      <a:pt x="154132" y="0"/>
                      <a:pt x="185305" y="26843"/>
                      <a:pt x="185305" y="91786"/>
                    </a:cubicBezTo>
                    <a:lnTo>
                      <a:pt x="185305" y="104775"/>
                    </a:lnTo>
                    <a:cubicBezTo>
                      <a:pt x="185305" y="157596"/>
                      <a:pt x="164523" y="173182"/>
                      <a:pt x="148936" y="180109"/>
                    </a:cubicBezTo>
                    <a:cubicBezTo>
                      <a:pt x="171450" y="191366"/>
                      <a:pt x="182707" y="207818"/>
                      <a:pt x="182707" y="259773"/>
                    </a:cubicBezTo>
                    <a:cubicBezTo>
                      <a:pt x="182707" y="295275"/>
                      <a:pt x="181841" y="348961"/>
                      <a:pt x="185305" y="368877"/>
                    </a:cubicBezTo>
                    <a:lnTo>
                      <a:pt x="116898" y="368877"/>
                    </a:lnTo>
                    <a:cubicBezTo>
                      <a:pt x="112568" y="352425"/>
                      <a:pt x="112568" y="303934"/>
                      <a:pt x="112568" y="257175"/>
                    </a:cubicBezTo>
                    <a:cubicBezTo>
                      <a:pt x="112568" y="215611"/>
                      <a:pt x="108239" y="208684"/>
                      <a:pt x="80530" y="208684"/>
                    </a:cubicBezTo>
                    <a:lnTo>
                      <a:pt x="71005" y="208684"/>
                    </a:lnTo>
                    <a:close/>
                    <a:moveTo>
                      <a:pt x="71870" y="151534"/>
                    </a:moveTo>
                    <a:lnTo>
                      <a:pt x="80530" y="151534"/>
                    </a:lnTo>
                    <a:cubicBezTo>
                      <a:pt x="103909" y="151534"/>
                      <a:pt x="113434" y="143741"/>
                      <a:pt x="113434" y="109971"/>
                    </a:cubicBezTo>
                    <a:lnTo>
                      <a:pt x="113434" y="91786"/>
                    </a:lnTo>
                    <a:cubicBezTo>
                      <a:pt x="113434" y="66675"/>
                      <a:pt x="108239" y="54552"/>
                      <a:pt x="82261" y="54552"/>
                    </a:cubicBezTo>
                    <a:lnTo>
                      <a:pt x="71005" y="54552"/>
                    </a:lnTo>
                    <a:lnTo>
                      <a:pt x="71005" y="151534"/>
                    </a:ln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A3274A6-AC58-A28D-7235-A9142C353903}"/>
                  </a:ext>
                </a:extLst>
              </p:cNvPr>
              <p:cNvSpPr/>
              <p:nvPr/>
            </p:nvSpPr>
            <p:spPr>
              <a:xfrm>
                <a:off x="5676595"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80530" y="60614"/>
                      <a:pt x="71870" y="71005"/>
                      <a:pt x="71870" y="961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46798E8F-2CBE-D5CF-664B-C2508EB23FD3}"/>
                  </a:ext>
                </a:extLst>
              </p:cNvPr>
              <p:cNvSpPr/>
              <p:nvPr/>
            </p:nvSpPr>
            <p:spPr>
              <a:xfrm>
                <a:off x="5884413" y="3194581"/>
                <a:ext cx="110836" cy="373206"/>
              </a:xfrm>
              <a:custGeom>
                <a:avLst/>
                <a:gdLst>
                  <a:gd name="connsiteX0" fmla="*/ 110836 w 110836"/>
                  <a:gd name="connsiteY0" fmla="*/ 277091 h 373206"/>
                  <a:gd name="connsiteX1" fmla="*/ 32039 w 110836"/>
                  <a:gd name="connsiteY1" fmla="*/ 373207 h 373206"/>
                  <a:gd name="connsiteX2" fmla="*/ 0 w 110836"/>
                  <a:gd name="connsiteY2" fmla="*/ 370609 h 373206"/>
                  <a:gd name="connsiteX3" fmla="*/ 0 w 110836"/>
                  <a:gd name="connsiteY3" fmla="*/ 311727 h 373206"/>
                  <a:gd name="connsiteX4" fmla="*/ 15586 w 110836"/>
                  <a:gd name="connsiteY4" fmla="*/ 312593 h 373206"/>
                  <a:gd name="connsiteX5" fmla="*/ 38966 w 110836"/>
                  <a:gd name="connsiteY5" fmla="*/ 284884 h 373206"/>
                  <a:gd name="connsiteX6" fmla="*/ 38966 w 110836"/>
                  <a:gd name="connsiteY6" fmla="*/ 0 h 373206"/>
                  <a:gd name="connsiteX7" fmla="*/ 109970 w 110836"/>
                  <a:gd name="connsiteY7" fmla="*/ 0 h 373206"/>
                  <a:gd name="connsiteX8" fmla="*/ 109970 w 110836"/>
                  <a:gd name="connsiteY8" fmla="*/ 277091 h 373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836" h="373206">
                    <a:moveTo>
                      <a:pt x="110836" y="277091"/>
                    </a:moveTo>
                    <a:cubicBezTo>
                      <a:pt x="110836" y="332509"/>
                      <a:pt x="103909" y="373207"/>
                      <a:pt x="32039" y="373207"/>
                    </a:cubicBezTo>
                    <a:cubicBezTo>
                      <a:pt x="21648" y="373207"/>
                      <a:pt x="7793" y="372341"/>
                      <a:pt x="0" y="370609"/>
                    </a:cubicBezTo>
                    <a:lnTo>
                      <a:pt x="0" y="311727"/>
                    </a:lnTo>
                    <a:cubicBezTo>
                      <a:pt x="3464" y="311727"/>
                      <a:pt x="9525" y="312593"/>
                      <a:pt x="15586" y="312593"/>
                    </a:cubicBezTo>
                    <a:cubicBezTo>
                      <a:pt x="33770" y="312593"/>
                      <a:pt x="38966" y="306532"/>
                      <a:pt x="38966" y="284884"/>
                    </a:cubicBezTo>
                    <a:lnTo>
                      <a:pt x="38966" y="0"/>
                    </a:lnTo>
                    <a:lnTo>
                      <a:pt x="109970" y="0"/>
                    </a:lnTo>
                    <a:lnTo>
                      <a:pt x="109970" y="277091"/>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88E4FC5D-0547-B4C9-60C9-F7C5AAC94455}"/>
                  </a:ext>
                </a:extLst>
              </p:cNvPr>
              <p:cNvSpPr/>
              <p:nvPr/>
            </p:nvSpPr>
            <p:spPr>
              <a:xfrm>
                <a:off x="6035081" y="3195447"/>
                <a:ext cx="160193" cy="368011"/>
              </a:xfrm>
              <a:custGeom>
                <a:avLst/>
                <a:gdLst>
                  <a:gd name="connsiteX0" fmla="*/ 147205 w 160193"/>
                  <a:gd name="connsiteY0" fmla="*/ 205221 h 368011"/>
                  <a:gd name="connsiteX1" fmla="*/ 71005 w 160193"/>
                  <a:gd name="connsiteY1" fmla="*/ 205221 h 368011"/>
                  <a:gd name="connsiteX2" fmla="*/ 71005 w 160193"/>
                  <a:gd name="connsiteY2" fmla="*/ 305666 h 368011"/>
                  <a:gd name="connsiteX3" fmla="*/ 160193 w 160193"/>
                  <a:gd name="connsiteY3" fmla="*/ 305666 h 368011"/>
                  <a:gd name="connsiteX4" fmla="*/ 151534 w 160193"/>
                  <a:gd name="connsiteY4" fmla="*/ 368011 h 368011"/>
                  <a:gd name="connsiteX5" fmla="*/ 0 w 160193"/>
                  <a:gd name="connsiteY5" fmla="*/ 368011 h 368011"/>
                  <a:gd name="connsiteX6" fmla="*/ 0 w 160193"/>
                  <a:gd name="connsiteY6" fmla="*/ 0 h 368011"/>
                  <a:gd name="connsiteX7" fmla="*/ 150668 w 160193"/>
                  <a:gd name="connsiteY7" fmla="*/ 0 h 368011"/>
                  <a:gd name="connsiteX8" fmla="*/ 150668 w 160193"/>
                  <a:gd name="connsiteY8" fmla="*/ 62346 h 368011"/>
                  <a:gd name="connsiteX9" fmla="*/ 71005 w 160193"/>
                  <a:gd name="connsiteY9" fmla="*/ 62346 h 368011"/>
                  <a:gd name="connsiteX10" fmla="*/ 71005 w 160193"/>
                  <a:gd name="connsiteY10" fmla="*/ 142875 h 368011"/>
                  <a:gd name="connsiteX11" fmla="*/ 147205 w 160193"/>
                  <a:gd name="connsiteY11" fmla="*/ 142875 h 368011"/>
                  <a:gd name="connsiteX12" fmla="*/ 147205 w 160193"/>
                  <a:gd name="connsiteY12" fmla="*/ 205221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0193" h="368011">
                    <a:moveTo>
                      <a:pt x="147205" y="205221"/>
                    </a:moveTo>
                    <a:lnTo>
                      <a:pt x="71005" y="205221"/>
                    </a:lnTo>
                    <a:lnTo>
                      <a:pt x="71005" y="305666"/>
                    </a:lnTo>
                    <a:lnTo>
                      <a:pt x="160193" y="305666"/>
                    </a:lnTo>
                    <a:lnTo>
                      <a:pt x="151534" y="368011"/>
                    </a:lnTo>
                    <a:lnTo>
                      <a:pt x="0" y="368011"/>
                    </a:lnTo>
                    <a:lnTo>
                      <a:pt x="0" y="0"/>
                    </a:lnTo>
                    <a:lnTo>
                      <a:pt x="150668" y="0"/>
                    </a:lnTo>
                    <a:lnTo>
                      <a:pt x="150668" y="62346"/>
                    </a:lnTo>
                    <a:lnTo>
                      <a:pt x="71005" y="62346"/>
                    </a:lnTo>
                    <a:lnTo>
                      <a:pt x="71005" y="142875"/>
                    </a:lnTo>
                    <a:lnTo>
                      <a:pt x="147205" y="142875"/>
                    </a:lnTo>
                    <a:lnTo>
                      <a:pt x="147205" y="205221"/>
                    </a:ln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013DA4-5CC6-ACA6-AA10-264ED1D81497}"/>
                  </a:ext>
                </a:extLst>
              </p:cNvPr>
              <p:cNvSpPr/>
              <p:nvPr/>
            </p:nvSpPr>
            <p:spPr>
              <a:xfrm>
                <a:off x="6218654" y="3189385"/>
                <a:ext cx="181840" cy="379268"/>
              </a:xfrm>
              <a:custGeom>
                <a:avLst/>
                <a:gdLst>
                  <a:gd name="connsiteX0" fmla="*/ 181841 w 181840"/>
                  <a:gd name="connsiteY0" fmla="*/ 253711 h 379268"/>
                  <a:gd name="connsiteX1" fmla="*/ 181841 w 181840"/>
                  <a:gd name="connsiteY1" fmla="*/ 273627 h 379268"/>
                  <a:gd name="connsiteX2" fmla="*/ 89189 w 181840"/>
                  <a:gd name="connsiteY2" fmla="*/ 379268 h 379268"/>
                  <a:gd name="connsiteX3" fmla="*/ 0 w 181840"/>
                  <a:gd name="connsiteY3" fmla="*/ 277957 h 379268"/>
                  <a:gd name="connsiteX4" fmla="*/ 0 w 181840"/>
                  <a:gd name="connsiteY4" fmla="*/ 97848 h 379268"/>
                  <a:gd name="connsiteX5" fmla="*/ 90920 w 181840"/>
                  <a:gd name="connsiteY5" fmla="*/ 0 h 379268"/>
                  <a:gd name="connsiteX6" fmla="*/ 180975 w 181840"/>
                  <a:gd name="connsiteY6" fmla="*/ 99580 h 379268"/>
                  <a:gd name="connsiteX7" fmla="*/ 180975 w 181840"/>
                  <a:gd name="connsiteY7" fmla="*/ 122959 h 379268"/>
                  <a:gd name="connsiteX8" fmla="*/ 109971 w 181840"/>
                  <a:gd name="connsiteY8" fmla="*/ 122959 h 379268"/>
                  <a:gd name="connsiteX9" fmla="*/ 109971 w 181840"/>
                  <a:gd name="connsiteY9" fmla="*/ 91786 h 379268"/>
                  <a:gd name="connsiteX10" fmla="*/ 90920 w 181840"/>
                  <a:gd name="connsiteY10" fmla="*/ 61480 h 379268"/>
                  <a:gd name="connsiteX11" fmla="*/ 71871 w 181840"/>
                  <a:gd name="connsiteY11" fmla="*/ 91786 h 379268"/>
                  <a:gd name="connsiteX12" fmla="*/ 71871 w 181840"/>
                  <a:gd name="connsiteY12" fmla="*/ 286616 h 379268"/>
                  <a:gd name="connsiteX13" fmla="*/ 90920 w 181840"/>
                  <a:gd name="connsiteY13" fmla="*/ 319521 h 379268"/>
                  <a:gd name="connsiteX14" fmla="*/ 110837 w 181840"/>
                  <a:gd name="connsiteY14" fmla="*/ 284884 h 379268"/>
                  <a:gd name="connsiteX15" fmla="*/ 110837 w 181840"/>
                  <a:gd name="connsiteY15" fmla="*/ 253711 h 379268"/>
                  <a:gd name="connsiteX16" fmla="*/ 181841 w 181840"/>
                  <a:gd name="connsiteY16" fmla="*/ 253711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1840" h="379268">
                    <a:moveTo>
                      <a:pt x="181841" y="253711"/>
                    </a:moveTo>
                    <a:lnTo>
                      <a:pt x="181841" y="273627"/>
                    </a:lnTo>
                    <a:cubicBezTo>
                      <a:pt x="181841" y="320386"/>
                      <a:pt x="173182" y="379268"/>
                      <a:pt x="89189" y="379268"/>
                    </a:cubicBezTo>
                    <a:cubicBezTo>
                      <a:pt x="26843" y="379268"/>
                      <a:pt x="0" y="346364"/>
                      <a:pt x="0" y="277957"/>
                    </a:cubicBezTo>
                    <a:lnTo>
                      <a:pt x="0" y="97848"/>
                    </a:lnTo>
                    <a:cubicBezTo>
                      <a:pt x="0" y="33771"/>
                      <a:pt x="32039" y="0"/>
                      <a:pt x="90920" y="0"/>
                    </a:cubicBezTo>
                    <a:cubicBezTo>
                      <a:pt x="168852" y="0"/>
                      <a:pt x="180975" y="51089"/>
                      <a:pt x="180975" y="99580"/>
                    </a:cubicBezTo>
                    <a:lnTo>
                      <a:pt x="180975" y="122959"/>
                    </a:lnTo>
                    <a:lnTo>
                      <a:pt x="109971" y="122959"/>
                    </a:lnTo>
                    <a:lnTo>
                      <a:pt x="109971" y="91786"/>
                    </a:lnTo>
                    <a:cubicBezTo>
                      <a:pt x="109971" y="71870"/>
                      <a:pt x="105641" y="61480"/>
                      <a:pt x="90920" y="61480"/>
                    </a:cubicBezTo>
                    <a:cubicBezTo>
                      <a:pt x="76200" y="61480"/>
                      <a:pt x="71871" y="71005"/>
                      <a:pt x="71871" y="91786"/>
                    </a:cubicBezTo>
                    <a:lnTo>
                      <a:pt x="71871" y="286616"/>
                    </a:lnTo>
                    <a:cubicBezTo>
                      <a:pt x="71871" y="306532"/>
                      <a:pt x="75334" y="319521"/>
                      <a:pt x="90920" y="319521"/>
                    </a:cubicBezTo>
                    <a:cubicBezTo>
                      <a:pt x="106507" y="319521"/>
                      <a:pt x="110837" y="308264"/>
                      <a:pt x="110837" y="284884"/>
                    </a:cubicBezTo>
                    <a:lnTo>
                      <a:pt x="110837" y="253711"/>
                    </a:lnTo>
                    <a:lnTo>
                      <a:pt x="181841" y="253711"/>
                    </a:ln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60D71E-2593-9B33-9D3B-8D2ABF9CD300}"/>
                  </a:ext>
                </a:extLst>
              </p:cNvPr>
              <p:cNvSpPr/>
              <p:nvPr/>
            </p:nvSpPr>
            <p:spPr>
              <a:xfrm>
                <a:off x="6416947" y="3194581"/>
                <a:ext cx="178377" cy="368011"/>
              </a:xfrm>
              <a:custGeom>
                <a:avLst/>
                <a:gdLst>
                  <a:gd name="connsiteX0" fmla="*/ 53686 w 178377"/>
                  <a:gd name="connsiteY0" fmla="*/ 62345 h 368011"/>
                  <a:gd name="connsiteX1" fmla="*/ 0 w 178377"/>
                  <a:gd name="connsiteY1" fmla="*/ 62345 h 368011"/>
                  <a:gd name="connsiteX2" fmla="*/ 0 w 178377"/>
                  <a:gd name="connsiteY2" fmla="*/ 0 h 368011"/>
                  <a:gd name="connsiteX3" fmla="*/ 178377 w 178377"/>
                  <a:gd name="connsiteY3" fmla="*/ 0 h 368011"/>
                  <a:gd name="connsiteX4" fmla="*/ 178377 w 178377"/>
                  <a:gd name="connsiteY4" fmla="*/ 62345 h 368011"/>
                  <a:gd name="connsiteX5" fmla="*/ 124691 w 178377"/>
                  <a:gd name="connsiteY5" fmla="*/ 62345 h 368011"/>
                  <a:gd name="connsiteX6" fmla="*/ 124691 w 178377"/>
                  <a:gd name="connsiteY6" fmla="*/ 368011 h 368011"/>
                  <a:gd name="connsiteX7" fmla="*/ 53686 w 178377"/>
                  <a:gd name="connsiteY7" fmla="*/ 368011 h 368011"/>
                  <a:gd name="connsiteX8" fmla="*/ 53686 w 178377"/>
                  <a:gd name="connsiteY8" fmla="*/ 6234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377" h="368011">
                    <a:moveTo>
                      <a:pt x="53686" y="62345"/>
                    </a:moveTo>
                    <a:lnTo>
                      <a:pt x="0" y="62345"/>
                    </a:lnTo>
                    <a:lnTo>
                      <a:pt x="0" y="0"/>
                    </a:lnTo>
                    <a:lnTo>
                      <a:pt x="178377" y="0"/>
                    </a:lnTo>
                    <a:lnTo>
                      <a:pt x="178377" y="62345"/>
                    </a:lnTo>
                    <a:lnTo>
                      <a:pt x="124691" y="62345"/>
                    </a:lnTo>
                    <a:lnTo>
                      <a:pt x="124691" y="368011"/>
                    </a:lnTo>
                    <a:lnTo>
                      <a:pt x="53686" y="368011"/>
                    </a:lnTo>
                    <a:lnTo>
                      <a:pt x="53686" y="62345"/>
                    </a:lnTo>
                    <a:close/>
                  </a:path>
                </a:pathLst>
              </a:custGeom>
              <a:grpFill/>
              <a:ln w="8653" cap="flat">
                <a:noFill/>
                <a:prstDash val="solid"/>
                <a:miter/>
              </a:ln>
            </p:spPr>
            <p:txBody>
              <a:bodyPr rtlCol="0" anchor="ctr"/>
              <a:lstStyle/>
              <a:p>
                <a:endParaRPr lang="en-US"/>
              </a:p>
            </p:txBody>
          </p:sp>
        </p:grpSp>
        <p:grpSp>
          <p:nvGrpSpPr>
            <p:cNvPr id="29" name="Group 28">
              <a:extLst>
                <a:ext uri="{FF2B5EF4-FFF2-40B4-BE49-F238E27FC236}">
                  <a16:creationId xmlns:a16="http://schemas.microsoft.com/office/drawing/2014/main" id="{74377E69-691E-66E2-835A-66BF21997D10}"/>
                </a:ext>
              </a:extLst>
            </p:cNvPr>
            <p:cNvGrpSpPr/>
            <p:nvPr/>
          </p:nvGrpSpPr>
          <p:grpSpPr>
            <a:xfrm>
              <a:off x="10392413" y="6375844"/>
              <a:ext cx="1692852" cy="380134"/>
              <a:chOff x="6708759" y="3188519"/>
              <a:chExt cx="1692852" cy="380134"/>
            </a:xfrm>
            <a:solidFill>
              <a:schemeClr val="bg1">
                <a:lumMod val="95000"/>
                <a:alpha val="75000"/>
              </a:schemeClr>
            </a:solidFill>
          </p:grpSpPr>
          <p:sp>
            <p:nvSpPr>
              <p:cNvPr id="21" name="Freeform 20">
                <a:extLst>
                  <a:ext uri="{FF2B5EF4-FFF2-40B4-BE49-F238E27FC236}">
                    <a16:creationId xmlns:a16="http://schemas.microsoft.com/office/drawing/2014/main" id="{D30D24E5-9ACA-C5F6-89F7-7C577F057BA3}"/>
                  </a:ext>
                </a:extLst>
              </p:cNvPr>
              <p:cNvSpPr/>
              <p:nvPr/>
            </p:nvSpPr>
            <p:spPr>
              <a:xfrm>
                <a:off x="670875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951D940D-C40E-F3FD-41F3-50935096DDA2}"/>
                  </a:ext>
                </a:extLst>
              </p:cNvPr>
              <p:cNvSpPr/>
              <p:nvPr/>
            </p:nvSpPr>
            <p:spPr>
              <a:xfrm>
                <a:off x="6925236" y="3195447"/>
                <a:ext cx="184438" cy="368877"/>
              </a:xfrm>
              <a:custGeom>
                <a:avLst/>
                <a:gdLst>
                  <a:gd name="connsiteX0" fmla="*/ 71005 w 184438"/>
                  <a:gd name="connsiteY0" fmla="*/ 207818 h 368877"/>
                  <a:gd name="connsiteX1" fmla="*/ 71005 w 184438"/>
                  <a:gd name="connsiteY1" fmla="*/ 368011 h 368877"/>
                  <a:gd name="connsiteX2" fmla="*/ 0 w 184438"/>
                  <a:gd name="connsiteY2" fmla="*/ 368011 h 368877"/>
                  <a:gd name="connsiteX3" fmla="*/ 0 w 184438"/>
                  <a:gd name="connsiteY3" fmla="*/ 0 h 368877"/>
                  <a:gd name="connsiteX4" fmla="*/ 91786 w 184438"/>
                  <a:gd name="connsiteY4" fmla="*/ 0 h 368877"/>
                  <a:gd name="connsiteX5" fmla="*/ 184439 w 184438"/>
                  <a:gd name="connsiteY5" fmla="*/ 91786 h 368877"/>
                  <a:gd name="connsiteX6" fmla="*/ 184439 w 184438"/>
                  <a:gd name="connsiteY6" fmla="*/ 104775 h 368877"/>
                  <a:gd name="connsiteX7" fmla="*/ 148071 w 184438"/>
                  <a:gd name="connsiteY7" fmla="*/ 180109 h 368877"/>
                  <a:gd name="connsiteX8" fmla="*/ 181841 w 184438"/>
                  <a:gd name="connsiteY8" fmla="*/ 259773 h 368877"/>
                  <a:gd name="connsiteX9" fmla="*/ 184439 w 184438"/>
                  <a:gd name="connsiteY9" fmla="*/ 368877 h 368877"/>
                  <a:gd name="connsiteX10" fmla="*/ 116032 w 184438"/>
                  <a:gd name="connsiteY10" fmla="*/ 368877 h 368877"/>
                  <a:gd name="connsiteX11" fmla="*/ 111702 w 184438"/>
                  <a:gd name="connsiteY11" fmla="*/ 257175 h 368877"/>
                  <a:gd name="connsiteX12" fmla="*/ 79664 w 184438"/>
                  <a:gd name="connsiteY12" fmla="*/ 208684 h 368877"/>
                  <a:gd name="connsiteX13" fmla="*/ 71005 w 184438"/>
                  <a:gd name="connsiteY13" fmla="*/ 208684 h 368877"/>
                  <a:gd name="connsiteX14" fmla="*/ 71005 w 184438"/>
                  <a:gd name="connsiteY14" fmla="*/ 151534 h 368877"/>
                  <a:gd name="connsiteX15" fmla="*/ 79664 w 184438"/>
                  <a:gd name="connsiteY15" fmla="*/ 151534 h 368877"/>
                  <a:gd name="connsiteX16" fmla="*/ 112568 w 184438"/>
                  <a:gd name="connsiteY16" fmla="*/ 109971 h 368877"/>
                  <a:gd name="connsiteX17" fmla="*/ 112568 w 184438"/>
                  <a:gd name="connsiteY17" fmla="*/ 91786 h 368877"/>
                  <a:gd name="connsiteX18" fmla="*/ 81395 w 184438"/>
                  <a:gd name="connsiteY18" fmla="*/ 54552 h 368877"/>
                  <a:gd name="connsiteX19" fmla="*/ 70139 w 184438"/>
                  <a:gd name="connsiteY19" fmla="*/ 54552 h 368877"/>
                  <a:gd name="connsiteX20" fmla="*/ 70139 w 184438"/>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4438" h="368877">
                    <a:moveTo>
                      <a:pt x="71005" y="207818"/>
                    </a:moveTo>
                    <a:lnTo>
                      <a:pt x="71005" y="368011"/>
                    </a:lnTo>
                    <a:lnTo>
                      <a:pt x="0" y="368011"/>
                    </a:lnTo>
                    <a:lnTo>
                      <a:pt x="0" y="0"/>
                    </a:lnTo>
                    <a:lnTo>
                      <a:pt x="91786" y="0"/>
                    </a:lnTo>
                    <a:cubicBezTo>
                      <a:pt x="153266" y="0"/>
                      <a:pt x="184439" y="26843"/>
                      <a:pt x="184439" y="91786"/>
                    </a:cubicBezTo>
                    <a:lnTo>
                      <a:pt x="184439" y="104775"/>
                    </a:lnTo>
                    <a:cubicBezTo>
                      <a:pt x="184439" y="157596"/>
                      <a:pt x="163657" y="173182"/>
                      <a:pt x="148071" y="180109"/>
                    </a:cubicBezTo>
                    <a:cubicBezTo>
                      <a:pt x="170584" y="191366"/>
                      <a:pt x="181841" y="207818"/>
                      <a:pt x="181841" y="259773"/>
                    </a:cubicBezTo>
                    <a:cubicBezTo>
                      <a:pt x="181841" y="295275"/>
                      <a:pt x="180975" y="348961"/>
                      <a:pt x="184439" y="368877"/>
                    </a:cubicBezTo>
                    <a:lnTo>
                      <a:pt x="116032" y="368877"/>
                    </a:lnTo>
                    <a:cubicBezTo>
                      <a:pt x="111702" y="352425"/>
                      <a:pt x="111702" y="303934"/>
                      <a:pt x="111702" y="257175"/>
                    </a:cubicBezTo>
                    <a:cubicBezTo>
                      <a:pt x="111702" y="215611"/>
                      <a:pt x="107373" y="208684"/>
                      <a:pt x="79664" y="208684"/>
                    </a:cubicBezTo>
                    <a:lnTo>
                      <a:pt x="71005" y="208684"/>
                    </a:lnTo>
                    <a:close/>
                    <a:moveTo>
                      <a:pt x="71005" y="151534"/>
                    </a:moveTo>
                    <a:lnTo>
                      <a:pt x="79664" y="151534"/>
                    </a:lnTo>
                    <a:cubicBezTo>
                      <a:pt x="103043" y="151534"/>
                      <a:pt x="112568" y="143741"/>
                      <a:pt x="112568" y="109971"/>
                    </a:cubicBezTo>
                    <a:lnTo>
                      <a:pt x="112568" y="91786"/>
                    </a:lnTo>
                    <a:cubicBezTo>
                      <a:pt x="112568" y="66675"/>
                      <a:pt x="107373" y="54552"/>
                      <a:pt x="81395" y="54552"/>
                    </a:cubicBezTo>
                    <a:lnTo>
                      <a:pt x="70139" y="54552"/>
                    </a:lnTo>
                    <a:lnTo>
                      <a:pt x="70139" y="151534"/>
                    </a:ln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B7D996D-8C41-4862-FE31-3CB16FD2DFED}"/>
                  </a:ext>
                </a:extLst>
              </p:cNvPr>
              <p:cNvSpPr/>
              <p:nvPr/>
            </p:nvSpPr>
            <p:spPr>
              <a:xfrm>
                <a:off x="7141713"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30"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79664" y="60614"/>
                      <a:pt x="71870" y="71005"/>
                      <a:pt x="71870" y="9611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BAD255A-520A-EE57-5012-2713E4543A9D}"/>
                  </a:ext>
                </a:extLst>
              </p:cNvPr>
              <p:cNvSpPr/>
              <p:nvPr/>
            </p:nvSpPr>
            <p:spPr>
              <a:xfrm>
                <a:off x="737117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BE5BAE39-751D-DF33-1522-94FE2ACC3A5B}"/>
                  </a:ext>
                </a:extLst>
              </p:cNvPr>
              <p:cNvSpPr/>
              <p:nvPr/>
            </p:nvSpPr>
            <p:spPr>
              <a:xfrm>
                <a:off x="7585059"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3" y="318655"/>
                      <a:pt x="95250" y="318655"/>
                    </a:cubicBezTo>
                    <a:cubicBezTo>
                      <a:pt x="111702" y="318655"/>
                      <a:pt x="119495" y="308264"/>
                      <a:pt x="119495" y="284018"/>
                    </a:cubicBezTo>
                    <a:lnTo>
                      <a:pt x="119495" y="95250"/>
                    </a:lnTo>
                    <a:cubicBezTo>
                      <a:pt x="119495" y="71870"/>
                      <a:pt x="113434" y="60614"/>
                      <a:pt x="95250" y="60614"/>
                    </a:cubicBezTo>
                    <a:cubicBezTo>
                      <a:pt x="80529" y="60614"/>
                      <a:pt x="71870" y="71005"/>
                      <a:pt x="71870" y="9611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A88BEBD-4455-1A57-BA83-6DBF3CE6BED9}"/>
                  </a:ext>
                </a:extLst>
              </p:cNvPr>
              <p:cNvSpPr/>
              <p:nvPr/>
            </p:nvSpPr>
            <p:spPr>
              <a:xfrm>
                <a:off x="7805866" y="3188519"/>
                <a:ext cx="182706" cy="379268"/>
              </a:xfrm>
              <a:custGeom>
                <a:avLst/>
                <a:gdLst>
                  <a:gd name="connsiteX0" fmla="*/ 68407 w 182706"/>
                  <a:gd name="connsiteY0" fmla="*/ 260639 h 379268"/>
                  <a:gd name="connsiteX1" fmla="*/ 68407 w 182706"/>
                  <a:gd name="connsiteY1" fmla="*/ 285750 h 379268"/>
                  <a:gd name="connsiteX2" fmla="*/ 90920 w 182706"/>
                  <a:gd name="connsiteY2" fmla="*/ 321252 h 379268"/>
                  <a:gd name="connsiteX3" fmla="*/ 110836 w 182706"/>
                  <a:gd name="connsiteY3" fmla="*/ 287482 h 379268"/>
                  <a:gd name="connsiteX4" fmla="*/ 66675 w 182706"/>
                  <a:gd name="connsiteY4" fmla="*/ 211282 h 379268"/>
                  <a:gd name="connsiteX5" fmla="*/ 3464 w 182706"/>
                  <a:gd name="connsiteY5" fmla="*/ 101311 h 379268"/>
                  <a:gd name="connsiteX6" fmla="*/ 90920 w 182706"/>
                  <a:gd name="connsiteY6" fmla="*/ 0 h 379268"/>
                  <a:gd name="connsiteX7" fmla="*/ 175779 w 182706"/>
                  <a:gd name="connsiteY7" fmla="*/ 92652 h 379268"/>
                  <a:gd name="connsiteX8" fmla="*/ 175779 w 182706"/>
                  <a:gd name="connsiteY8" fmla="*/ 113434 h 379268"/>
                  <a:gd name="connsiteX9" fmla="*/ 109104 w 182706"/>
                  <a:gd name="connsiteY9" fmla="*/ 113434 h 379268"/>
                  <a:gd name="connsiteX10" fmla="*/ 109104 w 182706"/>
                  <a:gd name="connsiteY10" fmla="*/ 91786 h 379268"/>
                  <a:gd name="connsiteX11" fmla="*/ 91786 w 182706"/>
                  <a:gd name="connsiteY11" fmla="*/ 58016 h 379268"/>
                  <a:gd name="connsiteX12" fmla="*/ 74468 w 182706"/>
                  <a:gd name="connsiteY12" fmla="*/ 90054 h 379268"/>
                  <a:gd name="connsiteX13" fmla="*/ 109104 w 182706"/>
                  <a:gd name="connsiteY13" fmla="*/ 147205 h 379268"/>
                  <a:gd name="connsiteX14" fmla="*/ 182707 w 182706"/>
                  <a:gd name="connsiteY14" fmla="*/ 274493 h 379268"/>
                  <a:gd name="connsiteX15" fmla="*/ 90055 w 182706"/>
                  <a:gd name="connsiteY15" fmla="*/ 379268 h 379268"/>
                  <a:gd name="connsiteX16" fmla="*/ 0 w 182706"/>
                  <a:gd name="connsiteY16" fmla="*/ 282286 h 379268"/>
                  <a:gd name="connsiteX17" fmla="*/ 0 w 182706"/>
                  <a:gd name="connsiteY17" fmla="*/ 260639 h 379268"/>
                  <a:gd name="connsiteX18" fmla="*/ 68407 w 182706"/>
                  <a:gd name="connsiteY18" fmla="*/ 260639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2706" h="379268">
                    <a:moveTo>
                      <a:pt x="68407" y="260639"/>
                    </a:moveTo>
                    <a:lnTo>
                      <a:pt x="68407" y="285750"/>
                    </a:lnTo>
                    <a:cubicBezTo>
                      <a:pt x="68407" y="309995"/>
                      <a:pt x="74468" y="321252"/>
                      <a:pt x="90920" y="321252"/>
                    </a:cubicBezTo>
                    <a:cubicBezTo>
                      <a:pt x="107373" y="321252"/>
                      <a:pt x="110836" y="304800"/>
                      <a:pt x="110836" y="287482"/>
                    </a:cubicBezTo>
                    <a:cubicBezTo>
                      <a:pt x="110836" y="252845"/>
                      <a:pt x="103909" y="242455"/>
                      <a:pt x="66675" y="211282"/>
                    </a:cubicBezTo>
                    <a:cubicBezTo>
                      <a:pt x="25111" y="175779"/>
                      <a:pt x="3464" y="154998"/>
                      <a:pt x="3464" y="101311"/>
                    </a:cubicBezTo>
                    <a:cubicBezTo>
                      <a:pt x="3464" y="48491"/>
                      <a:pt x="20782" y="0"/>
                      <a:pt x="90920" y="0"/>
                    </a:cubicBezTo>
                    <a:cubicBezTo>
                      <a:pt x="165388" y="0"/>
                      <a:pt x="175779" y="50223"/>
                      <a:pt x="175779" y="92652"/>
                    </a:cubicBezTo>
                    <a:lnTo>
                      <a:pt x="175779" y="113434"/>
                    </a:lnTo>
                    <a:lnTo>
                      <a:pt x="109104" y="113434"/>
                    </a:lnTo>
                    <a:lnTo>
                      <a:pt x="109104" y="91786"/>
                    </a:lnTo>
                    <a:cubicBezTo>
                      <a:pt x="109104" y="69273"/>
                      <a:pt x="105641" y="58016"/>
                      <a:pt x="91786" y="58016"/>
                    </a:cubicBezTo>
                    <a:cubicBezTo>
                      <a:pt x="78798" y="58016"/>
                      <a:pt x="74468" y="69273"/>
                      <a:pt x="74468" y="90054"/>
                    </a:cubicBezTo>
                    <a:cubicBezTo>
                      <a:pt x="74468" y="112568"/>
                      <a:pt x="78798" y="122959"/>
                      <a:pt x="109104" y="147205"/>
                    </a:cubicBezTo>
                    <a:cubicBezTo>
                      <a:pt x="163657" y="189634"/>
                      <a:pt x="182707" y="213880"/>
                      <a:pt x="182707" y="274493"/>
                    </a:cubicBezTo>
                    <a:cubicBezTo>
                      <a:pt x="182707" y="332509"/>
                      <a:pt x="162791" y="379268"/>
                      <a:pt x="90055" y="379268"/>
                    </a:cubicBezTo>
                    <a:cubicBezTo>
                      <a:pt x="19916" y="379268"/>
                      <a:pt x="0" y="336839"/>
                      <a:pt x="0" y="282286"/>
                    </a:cubicBezTo>
                    <a:lnTo>
                      <a:pt x="0" y="260639"/>
                    </a:lnTo>
                    <a:lnTo>
                      <a:pt x="68407" y="260639"/>
                    </a:ln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B413FBEF-56BE-FDAF-5670-0AAE34555774}"/>
                  </a:ext>
                </a:extLst>
              </p:cNvPr>
              <p:cNvSpPr/>
              <p:nvPr/>
            </p:nvSpPr>
            <p:spPr>
              <a:xfrm>
                <a:off x="8006757" y="3194581"/>
                <a:ext cx="211281" cy="368011"/>
              </a:xfrm>
              <a:custGeom>
                <a:avLst/>
                <a:gdLst>
                  <a:gd name="connsiteX0" fmla="*/ 80530 w 211281"/>
                  <a:gd name="connsiteY0" fmla="*/ 280555 h 368011"/>
                  <a:gd name="connsiteX1" fmla="*/ 71871 w 211281"/>
                  <a:gd name="connsiteY1" fmla="*/ 368011 h 368011"/>
                  <a:gd name="connsiteX2" fmla="*/ 0 w 211281"/>
                  <a:gd name="connsiteY2" fmla="*/ 368011 h 368011"/>
                  <a:gd name="connsiteX3" fmla="*/ 51955 w 211281"/>
                  <a:gd name="connsiteY3" fmla="*/ 0 h 368011"/>
                  <a:gd name="connsiteX4" fmla="*/ 157596 w 211281"/>
                  <a:gd name="connsiteY4" fmla="*/ 0 h 368011"/>
                  <a:gd name="connsiteX5" fmla="*/ 211282 w 211281"/>
                  <a:gd name="connsiteY5" fmla="*/ 368011 h 368011"/>
                  <a:gd name="connsiteX6" fmla="*/ 137680 w 211281"/>
                  <a:gd name="connsiteY6" fmla="*/ 368011 h 368011"/>
                  <a:gd name="connsiteX7" fmla="*/ 127289 w 211281"/>
                  <a:gd name="connsiteY7" fmla="*/ 280555 h 368011"/>
                  <a:gd name="connsiteX8" fmla="*/ 80530 w 211281"/>
                  <a:gd name="connsiteY8" fmla="*/ 280555 h 368011"/>
                  <a:gd name="connsiteX9" fmla="*/ 120361 w 211281"/>
                  <a:gd name="connsiteY9" fmla="*/ 218209 h 368011"/>
                  <a:gd name="connsiteX10" fmla="*/ 103909 w 211281"/>
                  <a:gd name="connsiteY10" fmla="*/ 64077 h 368011"/>
                  <a:gd name="connsiteX11" fmla="*/ 101311 w 211281"/>
                  <a:gd name="connsiteY11" fmla="*/ 64077 h 368011"/>
                  <a:gd name="connsiteX12" fmla="*/ 86591 w 211281"/>
                  <a:gd name="connsiteY12" fmla="*/ 218209 h 368011"/>
                  <a:gd name="connsiteX13" fmla="*/ 120361 w 211281"/>
                  <a:gd name="connsiteY13" fmla="*/ 218209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1281" h="368011">
                    <a:moveTo>
                      <a:pt x="80530" y="280555"/>
                    </a:moveTo>
                    <a:lnTo>
                      <a:pt x="71871" y="368011"/>
                    </a:lnTo>
                    <a:lnTo>
                      <a:pt x="0" y="368011"/>
                    </a:lnTo>
                    <a:lnTo>
                      <a:pt x="51955" y="0"/>
                    </a:lnTo>
                    <a:lnTo>
                      <a:pt x="157596" y="0"/>
                    </a:lnTo>
                    <a:lnTo>
                      <a:pt x="211282" y="368011"/>
                    </a:lnTo>
                    <a:lnTo>
                      <a:pt x="137680" y="368011"/>
                    </a:lnTo>
                    <a:lnTo>
                      <a:pt x="127289" y="280555"/>
                    </a:lnTo>
                    <a:lnTo>
                      <a:pt x="80530" y="280555"/>
                    </a:lnTo>
                    <a:close/>
                    <a:moveTo>
                      <a:pt x="120361" y="218209"/>
                    </a:moveTo>
                    <a:cubicBezTo>
                      <a:pt x="115166" y="171450"/>
                      <a:pt x="107373" y="99580"/>
                      <a:pt x="103909" y="64077"/>
                    </a:cubicBezTo>
                    <a:lnTo>
                      <a:pt x="101311" y="64077"/>
                    </a:lnTo>
                    <a:cubicBezTo>
                      <a:pt x="100446" y="90054"/>
                      <a:pt x="90920" y="172316"/>
                      <a:pt x="86591" y="218209"/>
                    </a:cubicBezTo>
                    <a:lnTo>
                      <a:pt x="120361" y="218209"/>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2F9B63D-7B3D-5DE3-5A69-5A8BAFB7918A}"/>
                  </a:ext>
                </a:extLst>
              </p:cNvPr>
              <p:cNvSpPr/>
              <p:nvPr/>
            </p:nvSpPr>
            <p:spPr>
              <a:xfrm>
                <a:off x="8242284" y="3194581"/>
                <a:ext cx="159327" cy="368877"/>
              </a:xfrm>
              <a:custGeom>
                <a:avLst/>
                <a:gdLst>
                  <a:gd name="connsiteX0" fmla="*/ 0 w 159327"/>
                  <a:gd name="connsiteY0" fmla="*/ 0 h 368877"/>
                  <a:gd name="connsiteX1" fmla="*/ 71004 w 159327"/>
                  <a:gd name="connsiteY1" fmla="*/ 0 h 368877"/>
                  <a:gd name="connsiteX2" fmla="*/ 71004 w 159327"/>
                  <a:gd name="connsiteY2" fmla="*/ 306532 h 368877"/>
                  <a:gd name="connsiteX3" fmla="*/ 159327 w 159327"/>
                  <a:gd name="connsiteY3" fmla="*/ 306532 h 368877"/>
                  <a:gd name="connsiteX4" fmla="*/ 153266 w 159327"/>
                  <a:gd name="connsiteY4" fmla="*/ 368877 h 368877"/>
                  <a:gd name="connsiteX5" fmla="*/ 0 w 159327"/>
                  <a:gd name="connsiteY5" fmla="*/ 368877 h 368877"/>
                  <a:gd name="connsiteX6" fmla="*/ 0 w 159327"/>
                  <a:gd name="connsiteY6" fmla="*/ 0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327" h="368877">
                    <a:moveTo>
                      <a:pt x="0" y="0"/>
                    </a:moveTo>
                    <a:lnTo>
                      <a:pt x="71004" y="0"/>
                    </a:lnTo>
                    <a:lnTo>
                      <a:pt x="71004" y="306532"/>
                    </a:lnTo>
                    <a:lnTo>
                      <a:pt x="159327" y="306532"/>
                    </a:lnTo>
                    <a:lnTo>
                      <a:pt x="153266" y="368877"/>
                    </a:lnTo>
                    <a:lnTo>
                      <a:pt x="0" y="368877"/>
                    </a:lnTo>
                    <a:lnTo>
                      <a:pt x="0" y="0"/>
                    </a:lnTo>
                    <a:close/>
                  </a:path>
                </a:pathLst>
              </a:custGeom>
              <a:grpFill/>
              <a:ln w="8653" cap="flat">
                <a:noFill/>
                <a:prstDash val="solid"/>
                <a:miter/>
              </a:ln>
            </p:spPr>
            <p:txBody>
              <a:bodyPr rtlCol="0" anchor="ctr"/>
              <a:lstStyle/>
              <a:p>
                <a:endParaRPr lang="en-US"/>
              </a:p>
            </p:txBody>
          </p:sp>
        </p:grpSp>
      </p:grpSp>
      <p:sp>
        <p:nvSpPr>
          <p:cNvPr id="32" name="Rectangle 31">
            <a:extLst>
              <a:ext uri="{FF2B5EF4-FFF2-40B4-BE49-F238E27FC236}">
                <a16:creationId xmlns:a16="http://schemas.microsoft.com/office/drawing/2014/main" id="{F6D31165-6A6C-CB72-3075-90808F55319C}"/>
              </a:ext>
            </a:extLst>
          </p:cNvPr>
          <p:cNvSpPr/>
          <p:nvPr/>
        </p:nvSpPr>
        <p:spPr>
          <a:xfrm>
            <a:off x="-4904" y="1805049"/>
            <a:ext cx="2743200" cy="5064825"/>
          </a:xfrm>
          <a:prstGeom prst="rect">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500" dirty="0">
                <a:solidFill>
                  <a:schemeClr val="tx1"/>
                </a:solidFill>
                <a:latin typeface="Century Gothic" panose="020B0502020202020204" pitchFamily="34" charset="0"/>
              </a:rPr>
              <a:t>Enter Text</a:t>
            </a:r>
          </a:p>
          <a:p>
            <a:endParaRPr lang="en-US" sz="1600" dirty="0">
              <a:solidFill>
                <a:schemeClr val="tx1"/>
              </a:solidFill>
              <a:latin typeface="Century Gothic" panose="020B0502020202020204" pitchFamily="34" charset="0"/>
            </a:endParaRPr>
          </a:p>
        </p:txBody>
      </p:sp>
      <p:sp>
        <p:nvSpPr>
          <p:cNvPr id="33" name="Right Triangle 32">
            <a:extLst>
              <a:ext uri="{FF2B5EF4-FFF2-40B4-BE49-F238E27FC236}">
                <a16:creationId xmlns:a16="http://schemas.microsoft.com/office/drawing/2014/main" id="{5F1DD49D-4B15-22D4-3CF3-3001F394EB0C}"/>
              </a:ext>
            </a:extLst>
          </p:cNvPr>
          <p:cNvSpPr/>
          <p:nvPr/>
        </p:nvSpPr>
        <p:spPr>
          <a:xfrm>
            <a:off x="-4904" y="6580036"/>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1193B98C-F3DE-0B4B-9E65-4BE964AFE6BD}"/>
              </a:ext>
            </a:extLst>
          </p:cNvPr>
          <p:cNvSpPr/>
          <p:nvPr/>
        </p:nvSpPr>
        <p:spPr>
          <a:xfrm>
            <a:off x="220557" y="6546822"/>
            <a:ext cx="2512879"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bg1"/>
                </a:solidFill>
                <a:latin typeface="Courier" pitchFamily="2" charset="0"/>
                <a:ea typeface="Calibri" panose="020F0502020204030204" pitchFamily="34" charset="0"/>
                <a:cs typeface="Times New Roman" panose="02020603050405020304" pitchFamily="18" charset="0"/>
              </a:rPr>
              <a:t>executive summary</a:t>
            </a:r>
            <a:endParaRPr lang="en-US" kern="100" dirty="0">
              <a:solidFill>
                <a:schemeClr val="bg1"/>
              </a:solidFill>
              <a:effectLst/>
              <a:latin typeface="Courier" pitchFamily="2" charset="0"/>
              <a:ea typeface="Calibri" panose="020F0502020204030204" pitchFamily="34" charset="0"/>
              <a:cs typeface="Times New Roman" panose="02020603050405020304" pitchFamily="18" charset="0"/>
            </a:endParaRPr>
          </a:p>
        </p:txBody>
      </p:sp>
      <p:sp>
        <p:nvSpPr>
          <p:cNvPr id="59" name="Rectangle 58">
            <a:extLst>
              <a:ext uri="{FF2B5EF4-FFF2-40B4-BE49-F238E27FC236}">
                <a16:creationId xmlns:a16="http://schemas.microsoft.com/office/drawing/2014/main" id="{B6E74913-7D1B-25FE-0615-A0BCD530D683}"/>
              </a:ext>
            </a:extLst>
          </p:cNvPr>
          <p:cNvSpPr/>
          <p:nvPr/>
        </p:nvSpPr>
        <p:spPr>
          <a:xfrm>
            <a:off x="2832643" y="4761146"/>
            <a:ext cx="2743200" cy="2124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61" name="Rectangle 60">
            <a:extLst>
              <a:ext uri="{FF2B5EF4-FFF2-40B4-BE49-F238E27FC236}">
                <a16:creationId xmlns:a16="http://schemas.microsoft.com/office/drawing/2014/main" id="{A33C62DC-FD01-C76D-882B-6A796C27B0F5}"/>
              </a:ext>
            </a:extLst>
          </p:cNvPr>
          <p:cNvSpPr/>
          <p:nvPr/>
        </p:nvSpPr>
        <p:spPr>
          <a:xfrm>
            <a:off x="4258908" y="6546822"/>
            <a:ext cx="1316935"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risks</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63" name="Right Triangle 62">
            <a:extLst>
              <a:ext uri="{FF2B5EF4-FFF2-40B4-BE49-F238E27FC236}">
                <a16:creationId xmlns:a16="http://schemas.microsoft.com/office/drawing/2014/main" id="{FD77A0FC-EF93-2B0C-59B5-6AD093D543E8}"/>
              </a:ext>
            </a:extLst>
          </p:cNvPr>
          <p:cNvSpPr/>
          <p:nvPr/>
        </p:nvSpPr>
        <p:spPr>
          <a:xfrm>
            <a:off x="2840265" y="6575183"/>
            <a:ext cx="289838" cy="289838"/>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C4002C82-130B-A9E6-07A6-F5AD5211F287}"/>
              </a:ext>
            </a:extLst>
          </p:cNvPr>
          <p:cNvSpPr/>
          <p:nvPr/>
        </p:nvSpPr>
        <p:spPr>
          <a:xfrm rot="10800000" flipV="1">
            <a:off x="2840266" y="4664742"/>
            <a:ext cx="2743200" cy="9144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pic>
        <p:nvPicPr>
          <p:cNvPr id="75" name="Graphic 74" descr="Radioactive with solid fill">
            <a:extLst>
              <a:ext uri="{FF2B5EF4-FFF2-40B4-BE49-F238E27FC236}">
                <a16:creationId xmlns:a16="http://schemas.microsoft.com/office/drawing/2014/main" id="{8DBB802B-E788-6431-ADA8-EC99F237F8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586402" y="5585053"/>
            <a:ext cx="1164615" cy="1164615"/>
          </a:xfrm>
          <a:prstGeom prst="rect">
            <a:avLst/>
          </a:prstGeom>
        </p:spPr>
      </p:pic>
      <p:sp>
        <p:nvSpPr>
          <p:cNvPr id="76" name="Rectangle 75">
            <a:extLst>
              <a:ext uri="{FF2B5EF4-FFF2-40B4-BE49-F238E27FC236}">
                <a16:creationId xmlns:a16="http://schemas.microsoft.com/office/drawing/2014/main" id="{D834EA31-2B5C-7EFA-3AD2-DC044A256651}"/>
              </a:ext>
            </a:extLst>
          </p:cNvPr>
          <p:cNvSpPr/>
          <p:nvPr/>
        </p:nvSpPr>
        <p:spPr>
          <a:xfrm>
            <a:off x="5714906" y="4761147"/>
            <a:ext cx="2743200" cy="2124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77" name="Rectangle 76">
            <a:extLst>
              <a:ext uri="{FF2B5EF4-FFF2-40B4-BE49-F238E27FC236}">
                <a16:creationId xmlns:a16="http://schemas.microsoft.com/office/drawing/2014/main" id="{2F06AA6E-4876-DCBB-CF3F-8B546EB75AB2}"/>
              </a:ext>
            </a:extLst>
          </p:cNvPr>
          <p:cNvSpPr/>
          <p:nvPr/>
        </p:nvSpPr>
        <p:spPr>
          <a:xfrm>
            <a:off x="7141171" y="6546823"/>
            <a:ext cx="1316935"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budget</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78" name="Right Triangle 77">
            <a:extLst>
              <a:ext uri="{FF2B5EF4-FFF2-40B4-BE49-F238E27FC236}">
                <a16:creationId xmlns:a16="http://schemas.microsoft.com/office/drawing/2014/main" id="{7158497B-916E-36F3-6149-F92C114E204B}"/>
              </a:ext>
            </a:extLst>
          </p:cNvPr>
          <p:cNvSpPr/>
          <p:nvPr/>
        </p:nvSpPr>
        <p:spPr>
          <a:xfrm>
            <a:off x="5725091" y="6575184"/>
            <a:ext cx="289838" cy="289838"/>
          </a:xfrm>
          <a:prstGeom prst="rtTriangle">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31C11110-5730-2D49-4AC1-426DAC5E05AE}"/>
              </a:ext>
            </a:extLst>
          </p:cNvPr>
          <p:cNvSpPr/>
          <p:nvPr/>
        </p:nvSpPr>
        <p:spPr>
          <a:xfrm rot="10800000" flipV="1">
            <a:off x="5710954" y="4664743"/>
            <a:ext cx="2743200" cy="91440"/>
          </a:xfrm>
          <a:prstGeom prst="rect">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sp>
        <p:nvSpPr>
          <p:cNvPr id="81" name="Rectangle 80">
            <a:extLst>
              <a:ext uri="{FF2B5EF4-FFF2-40B4-BE49-F238E27FC236}">
                <a16:creationId xmlns:a16="http://schemas.microsoft.com/office/drawing/2014/main" id="{545750F9-06E2-218B-CB17-8DE782098BFE}"/>
              </a:ext>
            </a:extLst>
          </p:cNvPr>
          <p:cNvSpPr/>
          <p:nvPr/>
        </p:nvSpPr>
        <p:spPr>
          <a:xfrm>
            <a:off x="8599195" y="4761147"/>
            <a:ext cx="3574156" cy="152182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82" name="Rectangle 81">
            <a:extLst>
              <a:ext uri="{FF2B5EF4-FFF2-40B4-BE49-F238E27FC236}">
                <a16:creationId xmlns:a16="http://schemas.microsoft.com/office/drawing/2014/main" id="{003581CD-9E4A-A165-8EB9-929F226108FB}"/>
              </a:ext>
            </a:extLst>
          </p:cNvPr>
          <p:cNvSpPr/>
          <p:nvPr/>
        </p:nvSpPr>
        <p:spPr>
          <a:xfrm>
            <a:off x="8797457" y="5741697"/>
            <a:ext cx="3386080"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measurement &amp; reporting</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83" name="Right Triangle 82">
            <a:extLst>
              <a:ext uri="{FF2B5EF4-FFF2-40B4-BE49-F238E27FC236}">
                <a16:creationId xmlns:a16="http://schemas.microsoft.com/office/drawing/2014/main" id="{F9CD2458-520E-5BEB-9F62-2A52BA3A18F5}"/>
              </a:ext>
            </a:extLst>
          </p:cNvPr>
          <p:cNvSpPr/>
          <p:nvPr/>
        </p:nvSpPr>
        <p:spPr>
          <a:xfrm>
            <a:off x="8609380" y="5770058"/>
            <a:ext cx="289838" cy="289838"/>
          </a:xfrm>
          <a:prstGeom prst="rtTriangle">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angle 83">
            <a:extLst>
              <a:ext uri="{FF2B5EF4-FFF2-40B4-BE49-F238E27FC236}">
                <a16:creationId xmlns:a16="http://schemas.microsoft.com/office/drawing/2014/main" id="{E48BBDED-FA19-EC45-5358-918A8AEF964C}"/>
              </a:ext>
            </a:extLst>
          </p:cNvPr>
          <p:cNvSpPr/>
          <p:nvPr/>
        </p:nvSpPr>
        <p:spPr>
          <a:xfrm rot="10800000" flipV="1">
            <a:off x="8595243" y="4664743"/>
            <a:ext cx="3574156" cy="91440"/>
          </a:xfrm>
          <a:prstGeom prst="rect">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pic>
        <p:nvPicPr>
          <p:cNvPr id="89" name="Graphic 88" descr="Coins with solid fill">
            <a:extLst>
              <a:ext uri="{FF2B5EF4-FFF2-40B4-BE49-F238E27FC236}">
                <a16:creationId xmlns:a16="http://schemas.microsoft.com/office/drawing/2014/main" id="{8A79B791-AB19-811C-2CF6-6790CC38EB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6768599" y="5690808"/>
            <a:ext cx="1056159" cy="1056159"/>
          </a:xfrm>
          <a:prstGeom prst="rect">
            <a:avLst/>
          </a:prstGeom>
        </p:spPr>
      </p:pic>
      <p:graphicFrame>
        <p:nvGraphicFramePr>
          <p:cNvPr id="91" name="Table 90">
            <a:extLst>
              <a:ext uri="{FF2B5EF4-FFF2-40B4-BE49-F238E27FC236}">
                <a16:creationId xmlns:a16="http://schemas.microsoft.com/office/drawing/2014/main" id="{6744504A-E8E0-0C22-0130-7F9572319CB7}"/>
              </a:ext>
            </a:extLst>
          </p:cNvPr>
          <p:cNvGraphicFramePr>
            <a:graphicFrameLocks noGrp="1"/>
          </p:cNvGraphicFramePr>
          <p:nvPr>
            <p:extLst>
              <p:ext uri="{D42A27DB-BD31-4B8C-83A1-F6EECF244321}">
                <p14:modId xmlns:p14="http://schemas.microsoft.com/office/powerpoint/2010/main" val="2308229750"/>
              </p:ext>
            </p:extLst>
          </p:nvPr>
        </p:nvGraphicFramePr>
        <p:xfrm>
          <a:off x="3132666" y="2935952"/>
          <a:ext cx="9050872" cy="1599792"/>
        </p:xfrm>
        <a:graphic>
          <a:graphicData uri="http://schemas.openxmlformats.org/drawingml/2006/table">
            <a:tbl>
              <a:tblPr firstRow="1" firstCol="1" bandRow="1">
                <a:tableStyleId>{5C22544A-7EE6-4342-B048-85BDC9FD1C3A}</a:tableStyleId>
              </a:tblPr>
              <a:tblGrid>
                <a:gridCol w="594382">
                  <a:extLst>
                    <a:ext uri="{9D8B030D-6E8A-4147-A177-3AD203B41FA5}">
                      <a16:colId xmlns:a16="http://schemas.microsoft.com/office/drawing/2014/main" val="3493939746"/>
                    </a:ext>
                  </a:extLst>
                </a:gridCol>
                <a:gridCol w="3966599">
                  <a:extLst>
                    <a:ext uri="{9D8B030D-6E8A-4147-A177-3AD203B41FA5}">
                      <a16:colId xmlns:a16="http://schemas.microsoft.com/office/drawing/2014/main" val="1849021376"/>
                    </a:ext>
                  </a:extLst>
                </a:gridCol>
                <a:gridCol w="2438400">
                  <a:extLst>
                    <a:ext uri="{9D8B030D-6E8A-4147-A177-3AD203B41FA5}">
                      <a16:colId xmlns:a16="http://schemas.microsoft.com/office/drawing/2014/main" val="3805226464"/>
                    </a:ext>
                  </a:extLst>
                </a:gridCol>
                <a:gridCol w="2051491">
                  <a:extLst>
                    <a:ext uri="{9D8B030D-6E8A-4147-A177-3AD203B41FA5}">
                      <a16:colId xmlns:a16="http://schemas.microsoft.com/office/drawing/2014/main" val="390225424"/>
                    </a:ext>
                  </a:extLst>
                </a:gridCol>
              </a:tblGrid>
              <a:tr h="247088">
                <a:tc>
                  <a:txBody>
                    <a:bodyPr/>
                    <a:lstStyle/>
                    <a:p>
                      <a:pPr marL="0" marR="0" algn="ctr">
                        <a:spcBef>
                          <a:spcPts val="0"/>
                        </a:spcBef>
                        <a:spcAft>
                          <a:spcPts val="0"/>
                        </a:spcAft>
                      </a:pPr>
                      <a:r>
                        <a:rPr lang="en-US" sz="1100" b="0" dirty="0">
                          <a:solidFill>
                            <a:schemeClr val="tx1"/>
                          </a:solidFill>
                          <a:effectLst/>
                          <a:latin typeface="Century Gothic" panose="020B0502020202020204" pitchFamily="34" charset="0"/>
                        </a:rPr>
                        <a:t>PHASE</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TASK</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 MILESTONE</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START &amp; END DATES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3337921763"/>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1</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extLst>
                  <a:ext uri="{0D108BD9-81ED-4DB2-BD59-A6C34878D82A}">
                    <a16:rowId xmlns:a16="http://schemas.microsoft.com/office/drawing/2014/main" val="912948954"/>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2</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extLst>
                  <a:ext uri="{0D108BD9-81ED-4DB2-BD59-A6C34878D82A}">
                    <a16:rowId xmlns:a16="http://schemas.microsoft.com/office/drawing/2014/main" val="570530340"/>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3</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extLst>
                  <a:ext uri="{0D108BD9-81ED-4DB2-BD59-A6C34878D82A}">
                    <a16:rowId xmlns:a16="http://schemas.microsoft.com/office/drawing/2014/main" val="1207005708"/>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4</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extLst>
                  <a:ext uri="{0D108BD9-81ED-4DB2-BD59-A6C34878D82A}">
                    <a16:rowId xmlns:a16="http://schemas.microsoft.com/office/drawing/2014/main" val="4248473826"/>
                  </a:ext>
                </a:extLst>
              </a:tr>
            </a:tbl>
          </a:graphicData>
        </a:graphic>
      </p:graphicFrame>
      <p:sp>
        <p:nvSpPr>
          <p:cNvPr id="93" name="Rectangle 92">
            <a:extLst>
              <a:ext uri="{FF2B5EF4-FFF2-40B4-BE49-F238E27FC236}">
                <a16:creationId xmlns:a16="http://schemas.microsoft.com/office/drawing/2014/main" id="{02E015B3-0964-0691-76D2-BE6BAA19316A}"/>
              </a:ext>
            </a:extLst>
          </p:cNvPr>
          <p:cNvSpPr/>
          <p:nvPr/>
        </p:nvSpPr>
        <p:spPr>
          <a:xfrm>
            <a:off x="4310214" y="2476566"/>
            <a:ext cx="1587204"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bg1"/>
                </a:solidFill>
                <a:latin typeface="Courier" pitchFamily="2" charset="0"/>
                <a:ea typeface="Calibri" panose="020F0502020204030204" pitchFamily="34" charset="0"/>
                <a:cs typeface="Times New Roman" panose="02020603050405020304" pitchFamily="18" charset="0"/>
              </a:rPr>
              <a:t>background</a:t>
            </a:r>
            <a:endParaRPr lang="en-US" kern="100" dirty="0">
              <a:solidFill>
                <a:schemeClr val="bg1"/>
              </a:solidFill>
              <a:effectLst/>
              <a:latin typeface="Courier" pitchFamily="2" charset="0"/>
              <a:ea typeface="Calibri" panose="020F0502020204030204" pitchFamily="34" charset="0"/>
              <a:cs typeface="Times New Roman" panose="02020603050405020304" pitchFamily="18" charset="0"/>
            </a:endParaRPr>
          </a:p>
        </p:txBody>
      </p:sp>
      <p:sp>
        <p:nvSpPr>
          <p:cNvPr id="103" name="Rectangle 102">
            <a:extLst>
              <a:ext uri="{FF2B5EF4-FFF2-40B4-BE49-F238E27FC236}">
                <a16:creationId xmlns:a16="http://schemas.microsoft.com/office/drawing/2014/main" id="{CA4B909D-1C9C-B447-E72B-6B813ED83491}"/>
              </a:ext>
            </a:extLst>
          </p:cNvPr>
          <p:cNvSpPr/>
          <p:nvPr/>
        </p:nvSpPr>
        <p:spPr>
          <a:xfrm>
            <a:off x="6068496" y="0"/>
            <a:ext cx="6123503" cy="868680"/>
          </a:xfrm>
          <a:prstGeom prst="rect">
            <a:avLst/>
          </a:prstGeom>
          <a:solidFill>
            <a:srgbClr val="D6EE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Enter Text</a:t>
            </a:r>
          </a:p>
        </p:txBody>
      </p:sp>
      <p:sp>
        <p:nvSpPr>
          <p:cNvPr id="105" name="Rectangle 104">
            <a:extLst>
              <a:ext uri="{FF2B5EF4-FFF2-40B4-BE49-F238E27FC236}">
                <a16:creationId xmlns:a16="http://schemas.microsoft.com/office/drawing/2014/main" id="{63F705A3-EF21-F5EC-C023-F4676FF99D2F}"/>
              </a:ext>
            </a:extLst>
          </p:cNvPr>
          <p:cNvSpPr/>
          <p:nvPr/>
        </p:nvSpPr>
        <p:spPr>
          <a:xfrm>
            <a:off x="10516636" y="594360"/>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objectives</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12" name="Rectangle 111">
            <a:extLst>
              <a:ext uri="{FF2B5EF4-FFF2-40B4-BE49-F238E27FC236}">
                <a16:creationId xmlns:a16="http://schemas.microsoft.com/office/drawing/2014/main" id="{BB979A57-1BFB-C775-C7D4-FE8BDE421D46}"/>
              </a:ext>
            </a:extLst>
          </p:cNvPr>
          <p:cNvSpPr/>
          <p:nvPr/>
        </p:nvSpPr>
        <p:spPr>
          <a:xfrm>
            <a:off x="6068497" y="958877"/>
            <a:ext cx="6123503" cy="868680"/>
          </a:xfrm>
          <a:prstGeom prst="rect">
            <a:avLst/>
          </a:prstGeom>
          <a:solidFill>
            <a:srgbClr val="EAF8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Enter Text</a:t>
            </a:r>
          </a:p>
        </p:txBody>
      </p:sp>
      <p:sp>
        <p:nvSpPr>
          <p:cNvPr id="113" name="Rectangle 112">
            <a:extLst>
              <a:ext uri="{FF2B5EF4-FFF2-40B4-BE49-F238E27FC236}">
                <a16:creationId xmlns:a16="http://schemas.microsoft.com/office/drawing/2014/main" id="{F8177E85-A4A5-2EC6-A19E-543A71A0FC18}"/>
              </a:ext>
            </a:extLst>
          </p:cNvPr>
          <p:cNvSpPr/>
          <p:nvPr/>
        </p:nvSpPr>
        <p:spPr>
          <a:xfrm>
            <a:off x="10516637" y="1553237"/>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methodology</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04" name="Right Triangle 103">
            <a:extLst>
              <a:ext uri="{FF2B5EF4-FFF2-40B4-BE49-F238E27FC236}">
                <a16:creationId xmlns:a16="http://schemas.microsoft.com/office/drawing/2014/main" id="{87D522E7-3302-350C-A462-48FC81E46F0B}"/>
              </a:ext>
            </a:extLst>
          </p:cNvPr>
          <p:cNvSpPr/>
          <p:nvPr/>
        </p:nvSpPr>
        <p:spPr>
          <a:xfrm>
            <a:off x="6058311" y="578842"/>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ight Triangle 107">
            <a:extLst>
              <a:ext uri="{FF2B5EF4-FFF2-40B4-BE49-F238E27FC236}">
                <a16:creationId xmlns:a16="http://schemas.microsoft.com/office/drawing/2014/main" id="{2ECB1343-A99F-9F2C-BE02-2465E15407B4}"/>
              </a:ext>
            </a:extLst>
          </p:cNvPr>
          <p:cNvSpPr/>
          <p:nvPr/>
        </p:nvSpPr>
        <p:spPr>
          <a:xfrm>
            <a:off x="6067406" y="1537719"/>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5AB69A00-5700-B56C-C37B-4E06DA99057C}"/>
              </a:ext>
            </a:extLst>
          </p:cNvPr>
          <p:cNvSpPr/>
          <p:nvPr/>
        </p:nvSpPr>
        <p:spPr>
          <a:xfrm>
            <a:off x="6071681" y="1927926"/>
            <a:ext cx="6123503" cy="868680"/>
          </a:xfrm>
          <a:prstGeom prst="rect">
            <a:avLst/>
          </a:prstGeom>
          <a:solidFill>
            <a:srgbClr val="D6EE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Enter Text</a:t>
            </a:r>
          </a:p>
        </p:txBody>
      </p:sp>
      <p:sp>
        <p:nvSpPr>
          <p:cNvPr id="115" name="Rectangle 114">
            <a:extLst>
              <a:ext uri="{FF2B5EF4-FFF2-40B4-BE49-F238E27FC236}">
                <a16:creationId xmlns:a16="http://schemas.microsoft.com/office/drawing/2014/main" id="{7850D681-DBE6-6E9D-5350-DC620D23025E}"/>
              </a:ext>
            </a:extLst>
          </p:cNvPr>
          <p:cNvSpPr/>
          <p:nvPr/>
        </p:nvSpPr>
        <p:spPr>
          <a:xfrm>
            <a:off x="10519821" y="2522286"/>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resources</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16" name="Right Triangle 115">
            <a:extLst>
              <a:ext uri="{FF2B5EF4-FFF2-40B4-BE49-F238E27FC236}">
                <a16:creationId xmlns:a16="http://schemas.microsoft.com/office/drawing/2014/main" id="{04F71D3A-4EA0-7121-3C12-1689A90DD1CE}"/>
              </a:ext>
            </a:extLst>
          </p:cNvPr>
          <p:cNvSpPr/>
          <p:nvPr/>
        </p:nvSpPr>
        <p:spPr>
          <a:xfrm>
            <a:off x="6061496" y="2506768"/>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E7CA7D4A-735B-94F0-0F16-07C759B2E407}"/>
              </a:ext>
            </a:extLst>
          </p:cNvPr>
          <p:cNvSpPr/>
          <p:nvPr/>
        </p:nvSpPr>
        <p:spPr>
          <a:xfrm rot="16200000">
            <a:off x="2282459" y="3685535"/>
            <a:ext cx="1410579" cy="28983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timeline</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94" name="Right Triangle 93">
            <a:extLst>
              <a:ext uri="{FF2B5EF4-FFF2-40B4-BE49-F238E27FC236}">
                <a16:creationId xmlns:a16="http://schemas.microsoft.com/office/drawing/2014/main" id="{6BD703D9-DF3C-08A8-CCE3-DED0878B9CC3}"/>
              </a:ext>
            </a:extLst>
          </p:cNvPr>
          <p:cNvSpPr/>
          <p:nvPr/>
        </p:nvSpPr>
        <p:spPr>
          <a:xfrm>
            <a:off x="2840265" y="2506768"/>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34747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7017</TotalTime>
  <Words>569</Words>
  <Application>Microsoft Macintosh PowerPoint</Application>
  <PresentationFormat>Widescreen</PresentationFormat>
  <Paragraphs>73</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Century Gothic</vt:lpstr>
      <vt:lpstr>Courier</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83</cp:revision>
  <cp:lastPrinted>2020-08-31T22:23:58Z</cp:lastPrinted>
  <dcterms:created xsi:type="dcterms:W3CDTF">2021-07-07T23:54:57Z</dcterms:created>
  <dcterms:modified xsi:type="dcterms:W3CDTF">2024-01-31T19:22:53Z</dcterms:modified>
</cp:coreProperties>
</file>