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9"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40A1"/>
    <a:srgbClr val="0311BC"/>
    <a:srgbClr val="C9C9F5"/>
    <a:srgbClr val="030C8A"/>
    <a:srgbClr val="02096E"/>
    <a:srgbClr val="238293"/>
    <a:srgbClr val="C2E2E8"/>
    <a:srgbClr val="000755"/>
    <a:srgbClr val="1F5A93"/>
    <a:srgbClr val="E3E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30" autoAdjust="0"/>
    <p:restoredTop sz="96058"/>
  </p:normalViewPr>
  <p:slideViewPr>
    <p:cSldViewPr snapToGrid="0" snapToObjects="1">
      <p:cViewPr varScale="1">
        <p:scale>
          <a:sx n="128" d="100"/>
          <a:sy n="128" d="100"/>
        </p:scale>
        <p:origin x="60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hyperlink" Target="https://www.smartsheet.com/try-it?trp=11941&amp;utm_source=template-powerpoint&amp;utm_medium=content&amp;utm_campaign=ABM+Playbook-powerpoint-11941&amp;lpa=ABM+Playbook+powerpoint+1194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 name="Group 50">
            <a:extLst>
              <a:ext uri="{FF2B5EF4-FFF2-40B4-BE49-F238E27FC236}">
                <a16:creationId xmlns:a16="http://schemas.microsoft.com/office/drawing/2014/main" id="{BB75824F-A287-588F-4533-D88E19961420}"/>
              </a:ext>
            </a:extLst>
          </p:cNvPr>
          <p:cNvGrpSpPr/>
          <p:nvPr/>
        </p:nvGrpSpPr>
        <p:grpSpPr>
          <a:xfrm>
            <a:off x="-1052951" y="0"/>
            <a:ext cx="6858001" cy="6858000"/>
            <a:chOff x="-3" y="0"/>
            <a:chExt cx="7777357" cy="6858000"/>
          </a:xfrm>
        </p:grpSpPr>
        <p:sp>
          <p:nvSpPr>
            <p:cNvPr id="63" name="Graphic 5">
              <a:extLst>
                <a:ext uri="{FF2B5EF4-FFF2-40B4-BE49-F238E27FC236}">
                  <a16:creationId xmlns:a16="http://schemas.microsoft.com/office/drawing/2014/main" id="{944C534F-F275-E23B-941B-AE482D9FD1E6}"/>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64" name="Graphic 5">
              <a:extLst>
                <a:ext uri="{FF2B5EF4-FFF2-40B4-BE49-F238E27FC236}">
                  <a16:creationId xmlns:a16="http://schemas.microsoft.com/office/drawing/2014/main" id="{627708E4-CEAE-4CBF-4673-4B7B7971F91D}"/>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73" name="Graphic 5">
              <a:extLst>
                <a:ext uri="{FF2B5EF4-FFF2-40B4-BE49-F238E27FC236}">
                  <a16:creationId xmlns:a16="http://schemas.microsoft.com/office/drawing/2014/main" id="{F8CB0CB6-287C-C938-6CBE-B1F46996A7A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pic>
        <p:nvPicPr>
          <p:cNvPr id="75" name="Picture 74" descr="A white and blue chart with x marks&#10;&#10;Description automatically generated">
            <a:extLst>
              <a:ext uri="{FF2B5EF4-FFF2-40B4-BE49-F238E27FC236}">
                <a16:creationId xmlns:a16="http://schemas.microsoft.com/office/drawing/2014/main" id="{CEC90359-23B8-E538-A593-5FF0B845D1D7}"/>
              </a:ext>
            </a:extLst>
          </p:cNvPr>
          <p:cNvPicPr>
            <a:picLocks noChangeAspect="1"/>
          </p:cNvPicPr>
          <p:nvPr/>
        </p:nvPicPr>
        <p:blipFill>
          <a:blip r:embed="rId2"/>
          <a:stretch>
            <a:fillRect/>
          </a:stretch>
        </p:blipFill>
        <p:spPr>
          <a:xfrm>
            <a:off x="5685388" y="1227649"/>
            <a:ext cx="6293345" cy="3552695"/>
          </a:xfrm>
          <a:prstGeom prst="rect">
            <a:avLst/>
          </a:prstGeom>
          <a:effectLst>
            <a:outerShdw blurRad="50800" dist="38100" dir="8100000" algn="tr" rotWithShape="0">
              <a:prstClr val="black">
                <a:alpha val="40000"/>
              </a:prstClr>
            </a:outerShdw>
          </a:effectLst>
        </p:spPr>
      </p:pic>
      <p:pic>
        <p:nvPicPr>
          <p:cNvPr id="77" name="Picture 76" descr="A white sheet with blue and white text&#10;&#10;Description automatically generated">
            <a:extLst>
              <a:ext uri="{FF2B5EF4-FFF2-40B4-BE49-F238E27FC236}">
                <a16:creationId xmlns:a16="http://schemas.microsoft.com/office/drawing/2014/main" id="{4996114D-C42C-0675-17EC-30CA0724A555}"/>
              </a:ext>
            </a:extLst>
          </p:cNvPr>
          <p:cNvPicPr>
            <a:picLocks noChangeAspect="1"/>
          </p:cNvPicPr>
          <p:nvPr/>
        </p:nvPicPr>
        <p:blipFill rotWithShape="1">
          <a:blip r:embed="rId3"/>
          <a:srcRect b="12756"/>
          <a:stretch/>
        </p:blipFill>
        <p:spPr>
          <a:xfrm>
            <a:off x="6414820" y="2499907"/>
            <a:ext cx="5777180" cy="2847996"/>
          </a:xfrm>
          <a:prstGeom prst="rect">
            <a:avLst/>
          </a:prstGeom>
          <a:effectLst>
            <a:outerShdw blurRad="50800" dist="38100" dir="8100000" algn="tr" rotWithShape="0">
              <a:prstClr val="black">
                <a:alpha val="40000"/>
              </a:prstClr>
            </a:outerShdw>
          </a:effectLst>
        </p:spPr>
      </p:pic>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6946283" cy="954107"/>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ACCOUNT-BASED MARKETING (ABM) PLAYBOOK </a:t>
            </a:r>
            <a:r>
              <a:rPr lang="en-US" sz="2800" b="1" dirty="0">
                <a:solidFill>
                  <a:schemeClr val="tx1">
                    <a:lumMod val="65000"/>
                    <a:lumOff val="35000"/>
                  </a:schemeClr>
                </a:solidFill>
                <a:latin typeface="Century Gothic" panose="020B0502020202020204" pitchFamily="34" charset="0"/>
              </a:rPr>
              <a:t>TEMPLATE for PowerPoint</a:t>
            </a:r>
          </a:p>
        </p:txBody>
      </p:sp>
      <p:pic>
        <p:nvPicPr>
          <p:cNvPr id="106" name="Picture 105">
            <a:hlinkClick r:id="rId4"/>
            <a:extLst>
              <a:ext uri="{FF2B5EF4-FFF2-40B4-BE49-F238E27FC236}">
                <a16:creationId xmlns:a16="http://schemas.microsoft.com/office/drawing/2014/main" id="{31730B52-50D4-9F04-87E2-238D140C1A9B}"/>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1" y="1284229"/>
            <a:ext cx="5009600" cy="4846776"/>
          </a:xfrm>
          <a:prstGeom prst="rect">
            <a:avLst/>
          </a:prstGeom>
          <a:noFill/>
        </p:spPr>
        <p:txBody>
          <a:bodyPr wrap="square" rtlCol="0">
            <a:spAutoFit/>
          </a:bodyPr>
          <a:lstStyle/>
          <a:p>
            <a:pPr algn="just">
              <a:lnSpc>
                <a:spcPct val="150000"/>
              </a:lnSpc>
              <a:spcAft>
                <a:spcPts val="1200"/>
              </a:spcAft>
            </a:pPr>
            <a:r>
              <a:rPr lang="en-US" sz="1600" dirty="0">
                <a:latin typeface="Century Gothic" panose="020B0502020202020204" pitchFamily="34" charset="0"/>
              </a:rPr>
              <a:t>Marketing teams can use this account-based marketing (ABM) playbook template when they need a clear plan for focusing on key accounts or specific, high-value clients. This template, available in a dynamic PowerPoint format, allows teams to share and present important information to clients and key stakeholders. Use this template for team meetings, where everyone can see and discuss the plan together. The template covers everything from developing ABM strategy and selecting accounts to creating plans, so teams can make faster sales and keep customers engaged.</a:t>
            </a:r>
          </a:p>
        </p:txBody>
      </p:sp>
      <p:grpSp>
        <p:nvGrpSpPr>
          <p:cNvPr id="62" name="Group 61">
            <a:extLst>
              <a:ext uri="{FF2B5EF4-FFF2-40B4-BE49-F238E27FC236}">
                <a16:creationId xmlns:a16="http://schemas.microsoft.com/office/drawing/2014/main" id="{6E4B5906-5CE2-249E-6FDF-D592B2BAB5A4}"/>
              </a:ext>
            </a:extLst>
          </p:cNvPr>
          <p:cNvGrpSpPr/>
          <p:nvPr/>
        </p:nvGrpSpPr>
        <p:grpSpPr>
          <a:xfrm>
            <a:off x="7146234" y="4423550"/>
            <a:ext cx="4850063" cy="2288344"/>
            <a:chOff x="7146234" y="4423550"/>
            <a:chExt cx="4850063" cy="2288344"/>
          </a:xfrm>
        </p:grpSpPr>
        <p:grpSp>
          <p:nvGrpSpPr>
            <p:cNvPr id="3" name="Group 2">
              <a:extLst>
                <a:ext uri="{FF2B5EF4-FFF2-40B4-BE49-F238E27FC236}">
                  <a16:creationId xmlns:a16="http://schemas.microsoft.com/office/drawing/2014/main" id="{076CE032-7143-2F40-B5F9-1AFF380D9360}"/>
                </a:ext>
              </a:extLst>
            </p:cNvPr>
            <p:cNvGrpSpPr/>
            <p:nvPr/>
          </p:nvGrpSpPr>
          <p:grpSpPr>
            <a:xfrm>
              <a:off x="7146234" y="4423550"/>
              <a:ext cx="4850063" cy="2288344"/>
              <a:chOff x="7146234" y="4423550"/>
              <a:chExt cx="4850063" cy="2288344"/>
            </a:xfrm>
          </p:grpSpPr>
          <p:grpSp>
            <p:nvGrpSpPr>
              <p:cNvPr id="4" name="Graphic 3">
                <a:extLst>
                  <a:ext uri="{FF2B5EF4-FFF2-40B4-BE49-F238E27FC236}">
                    <a16:creationId xmlns:a16="http://schemas.microsoft.com/office/drawing/2014/main" id="{8BC4F3F2-CA5A-9F29-46AE-858A11577205}"/>
                  </a:ext>
                </a:extLst>
              </p:cNvPr>
              <p:cNvGrpSpPr/>
              <p:nvPr/>
            </p:nvGrpSpPr>
            <p:grpSpPr>
              <a:xfrm>
                <a:off x="7146234" y="4423550"/>
                <a:ext cx="4850063" cy="1754651"/>
                <a:chOff x="0" y="0"/>
                <a:chExt cx="2642190" cy="956167"/>
              </a:xfrm>
              <a:solidFill>
                <a:srgbClr val="0033A3"/>
              </a:solidFill>
            </p:grpSpPr>
            <p:sp>
              <p:nvSpPr>
                <p:cNvPr id="29" name="Freeform 28">
                  <a:extLst>
                    <a:ext uri="{FF2B5EF4-FFF2-40B4-BE49-F238E27FC236}">
                      <a16:creationId xmlns:a16="http://schemas.microsoft.com/office/drawing/2014/main" id="{ACF7B5AE-CBF3-7E91-6663-CDD7058DCF4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Freeform 29">
                  <a:extLst>
                    <a:ext uri="{FF2B5EF4-FFF2-40B4-BE49-F238E27FC236}">
                      <a16:creationId xmlns:a16="http://schemas.microsoft.com/office/drawing/2014/main" id="{F0599421-AEC2-E0C9-241C-42216B700F0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Freeform 30">
                  <a:extLst>
                    <a:ext uri="{FF2B5EF4-FFF2-40B4-BE49-F238E27FC236}">
                      <a16:creationId xmlns:a16="http://schemas.microsoft.com/office/drawing/2014/main" id="{FA5BC7E3-F82D-ED90-6F71-19EB18BDB8C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5" name="Group 4">
                <a:extLst>
                  <a:ext uri="{FF2B5EF4-FFF2-40B4-BE49-F238E27FC236}">
                    <a16:creationId xmlns:a16="http://schemas.microsoft.com/office/drawing/2014/main" id="{D91F0C26-1957-5CBA-2A99-1CB57262AD9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6" name="Freeform 5">
                  <a:extLst>
                    <a:ext uri="{FF2B5EF4-FFF2-40B4-BE49-F238E27FC236}">
                      <a16:creationId xmlns:a16="http://schemas.microsoft.com/office/drawing/2014/main" id="{97934EBE-0DBF-D95D-6473-2FAFA41E7DD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8E495CBC-CA91-24EB-9A4A-416354736CB9}"/>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1DC15256-43F1-13CC-0B30-69C287905EBF}"/>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46910DA7-AB84-8072-D56B-2A9733CC0AC5}"/>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157E053C-1B61-ADC3-F811-E933AD5514A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E44EEEA-1DCD-9489-2A9E-E629B9CE734A}"/>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D2DFE092-0357-D73F-CC3C-5CDC51766A53}"/>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F62F81AC-D0C1-18FB-D141-1A6EC0C1BCBA}"/>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AC3C3432-5A06-75D0-D7CC-88BFD435FB68}"/>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6118237E-36CA-61BD-B398-8DF8E0FA2BFF}"/>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2B8CB49-8F16-884B-7C54-1575265AE01A}"/>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3EAF372C-97E5-2F09-6801-61CD2BC4F1AE}"/>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92A51B4E-63F1-036B-8748-51C9DFB50A8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733F450-6AD6-7495-FF00-011DBE9E551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B125CA91-4EFA-0D03-B063-9411D5BC9900}"/>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49B2DAE-312C-7006-3A7E-265F8841D5F5}"/>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D53996B-D3B9-4974-D7C5-8D6A91600BB0}"/>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4A9BBA7-E6D3-5F2B-1342-886302510D1A}"/>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1CFF0560-3A19-C9AE-79DD-151800D3B324}"/>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5DC1160-A1A4-E34D-C27D-687620B578A0}"/>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409BC81-7D84-CC82-6C6E-C7D71C0D4EA0}"/>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95EB401C-AD96-BF37-0AD4-ABE58912236E}"/>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36" name="Freeform 35">
              <a:extLst>
                <a:ext uri="{FF2B5EF4-FFF2-40B4-BE49-F238E27FC236}">
                  <a16:creationId xmlns:a16="http://schemas.microsoft.com/office/drawing/2014/main" id="{23278FF2-09D9-BF00-BF7F-05FF79953DF5}"/>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6A5FCE-06CD-92EB-0102-A85A7F1CC7FE}"/>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A82FA451-74FE-F047-6882-874A88E6D116}"/>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27088F98-9AB7-ED49-351D-8CE50569B1F6}"/>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17C6EEF3-AA0F-4072-8217-E76FE76CB113}"/>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90B96DDC-FB68-D5CA-4A1D-B750D703174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C7BD3C23-F8F0-A595-AB98-AD0FF96FF17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3A364556-9631-5CC3-14C3-D77EFCFBCCA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C6DF5EE9-5301-30C6-27D4-1BD8BC752E19}"/>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149CE37-9FBE-5A1D-CE65-E2125D2BB2CD}"/>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E989923-6C99-0DF3-97E1-C737DE08132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4F0C10C-2759-869E-C387-72C507812C53}"/>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48E5B9D-8D7F-0CBB-01EE-7AD458672648}"/>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DA1863B-C5E3-A4EA-287B-11A4AB24511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97E6D25-5EC5-0E78-73A6-A2D3A98F1E29}"/>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F6C77B7-626A-9E69-98AF-15219C73E9ED}"/>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9CDA23A2-46CD-8F84-9DA5-2DE0A9D5DA0D}"/>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3DCDCB9-8A77-9197-A6F4-1D40E2E306DE}"/>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49FB44A-7F71-593B-121A-22BA0E76D018}"/>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9C93D0-C670-1EDF-3B93-466DA8973C2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F8E2155-A60C-B174-BB5E-58D3C47E5F3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53E7041-CE55-89E9-A89E-BEFEEA292E4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C9B2BFD-9C21-EA17-742E-FE50C524106C}"/>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F007044-6A21-B2D3-DA79-17011A3E9B8C}"/>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4A740FB-7CA7-B1FD-0A98-D69479D22D9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AB3AD76-1FEA-4404-7240-5CA20A36FA93}"/>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A992C539-4B37-700D-9352-259330CB73C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98461B0B-813C-9FB5-A533-0C516ED67617}"/>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D0A77AD-9DEF-D7C4-99AB-76F4876B6ED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271A0BA-94FC-4716-8059-13CA1AB9ABB3}"/>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DCF91536-DB77-A4EE-3518-A34B31B88816}"/>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6" name="Graphic 5">
            <a:extLst>
              <a:ext uri="{FF2B5EF4-FFF2-40B4-BE49-F238E27FC236}">
                <a16:creationId xmlns:a16="http://schemas.microsoft.com/office/drawing/2014/main" id="{95AC505D-2629-B981-1924-5650CA5B25B1}"/>
              </a:ext>
            </a:extLst>
          </p:cNvPr>
          <p:cNvSpPr/>
          <p:nvPr/>
        </p:nvSpPr>
        <p:spPr>
          <a:xfrm>
            <a:off x="6546415" y="1389018"/>
            <a:ext cx="5440680" cy="4326811"/>
          </a:xfrm>
          <a:prstGeom prst="rect">
            <a:avLst/>
          </a:prstGeom>
          <a:solidFill>
            <a:srgbClr val="0033A3">
              <a:alpha val="10000"/>
            </a:srgbClr>
          </a:solidFill>
          <a:ln w="8653" cap="flat">
            <a:noFill/>
            <a:prstDash val="solid"/>
            <a:miter/>
          </a:ln>
        </p:spPr>
        <p:txBody>
          <a:bodyPr rtlCol="0" anchor="ctr"/>
          <a:lstStyle/>
          <a:p>
            <a:endParaRPr lang="en-US" dirty="0"/>
          </a:p>
        </p:txBody>
      </p:sp>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500097487"/>
              </p:ext>
            </p:extLst>
          </p:nvPr>
        </p:nvGraphicFramePr>
        <p:xfrm>
          <a:off x="324092" y="877548"/>
          <a:ext cx="11678557" cy="4825883"/>
        </p:xfrm>
        <a:graphic>
          <a:graphicData uri="http://schemas.openxmlformats.org/drawingml/2006/table">
            <a:tbl>
              <a:tblPr firstRow="1" bandRow="1">
                <a:tableStyleId>{5C22544A-7EE6-4342-B048-85BDC9FD1C3A}</a:tableStyleId>
              </a:tblPr>
              <a:tblGrid>
                <a:gridCol w="2128163">
                  <a:extLst>
                    <a:ext uri="{9D8B030D-6E8A-4147-A177-3AD203B41FA5}">
                      <a16:colId xmlns:a16="http://schemas.microsoft.com/office/drawing/2014/main" val="3581979655"/>
                    </a:ext>
                  </a:extLst>
                </a:gridCol>
                <a:gridCol w="1364342">
                  <a:extLst>
                    <a:ext uri="{9D8B030D-6E8A-4147-A177-3AD203B41FA5}">
                      <a16:colId xmlns:a16="http://schemas.microsoft.com/office/drawing/2014/main" val="101125340"/>
                    </a:ext>
                  </a:extLst>
                </a:gridCol>
                <a:gridCol w="1364342">
                  <a:extLst>
                    <a:ext uri="{9D8B030D-6E8A-4147-A177-3AD203B41FA5}">
                      <a16:colId xmlns:a16="http://schemas.microsoft.com/office/drawing/2014/main" val="3414664192"/>
                    </a:ext>
                  </a:extLst>
                </a:gridCol>
                <a:gridCol w="1364342">
                  <a:extLst>
                    <a:ext uri="{9D8B030D-6E8A-4147-A177-3AD203B41FA5}">
                      <a16:colId xmlns:a16="http://schemas.microsoft.com/office/drawing/2014/main" val="1766314388"/>
                    </a:ext>
                  </a:extLst>
                </a:gridCol>
                <a:gridCol w="1364342">
                  <a:extLst>
                    <a:ext uri="{9D8B030D-6E8A-4147-A177-3AD203B41FA5}">
                      <a16:colId xmlns:a16="http://schemas.microsoft.com/office/drawing/2014/main" val="3006815530"/>
                    </a:ext>
                  </a:extLst>
                </a:gridCol>
                <a:gridCol w="1364342">
                  <a:extLst>
                    <a:ext uri="{9D8B030D-6E8A-4147-A177-3AD203B41FA5}">
                      <a16:colId xmlns:a16="http://schemas.microsoft.com/office/drawing/2014/main" val="2717681533"/>
                    </a:ext>
                  </a:extLst>
                </a:gridCol>
                <a:gridCol w="1364342">
                  <a:extLst>
                    <a:ext uri="{9D8B030D-6E8A-4147-A177-3AD203B41FA5}">
                      <a16:colId xmlns:a16="http://schemas.microsoft.com/office/drawing/2014/main" val="3938082832"/>
                    </a:ext>
                  </a:extLst>
                </a:gridCol>
                <a:gridCol w="1364342">
                  <a:extLst>
                    <a:ext uri="{9D8B030D-6E8A-4147-A177-3AD203B41FA5}">
                      <a16:colId xmlns:a16="http://schemas.microsoft.com/office/drawing/2014/main" val="527227245"/>
                    </a:ext>
                  </a:extLst>
                </a:gridCol>
              </a:tblGrid>
              <a:tr h="509915">
                <a:tc>
                  <a:txBody>
                    <a:bodyPr/>
                    <a:lstStyle/>
                    <a:p>
                      <a:pPr algn="l"/>
                      <a:endParaRPr lang="en-US" sz="1200" b="0" dirty="0">
                        <a:solidFill>
                          <a:schemeClr val="tx1">
                            <a:lumMod val="65000"/>
                            <a:lumOff val="35000"/>
                          </a:schemeClr>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algn="ctr" fontAlgn="b"/>
                      <a:r>
                        <a:rPr lang="en-US" sz="1100" b="0" i="0" u="none" strike="noStrike" dirty="0">
                          <a:solidFill>
                            <a:schemeClr val="bg1"/>
                          </a:solidFill>
                          <a:effectLst/>
                          <a:latin typeface="Century Gothic" panose="020B0502020202020204" pitchFamily="34" charset="0"/>
                        </a:rPr>
                        <a:t>DEMAND GENERATION</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4902"/>
                      </a:srgbClr>
                    </a:solidFill>
                  </a:tcPr>
                </a:tc>
                <a:tc>
                  <a:txBody>
                    <a:bodyPr/>
                    <a:lstStyle/>
                    <a:p>
                      <a:pPr algn="ctr" fontAlgn="b"/>
                      <a:r>
                        <a:rPr lang="en-US" sz="1100" b="0" i="0" u="none" strike="noStrike" dirty="0">
                          <a:solidFill>
                            <a:schemeClr val="bg1"/>
                          </a:solidFill>
                          <a:effectLst/>
                          <a:latin typeface="Century Gothic" panose="020B0502020202020204" pitchFamily="34" charset="0"/>
                        </a:rPr>
                        <a:t>PIPELINE VELOCITY</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4902"/>
                      </a:srgbClr>
                    </a:solidFill>
                  </a:tcPr>
                </a:tc>
                <a:tc>
                  <a:txBody>
                    <a:bodyPr/>
                    <a:lstStyle/>
                    <a:p>
                      <a:pPr algn="ctr" fontAlgn="b"/>
                      <a:r>
                        <a:rPr lang="en-US" sz="1100" b="0" i="0" u="none" strike="noStrike" dirty="0">
                          <a:solidFill>
                            <a:schemeClr val="bg1"/>
                          </a:solidFill>
                          <a:effectLst/>
                          <a:latin typeface="Century Gothic" panose="020B0502020202020204" pitchFamily="34" charset="0"/>
                        </a:rPr>
                        <a:t>CUSTOMER MARKETING</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4902"/>
                      </a:srgbClr>
                    </a:solidFill>
                  </a:tcPr>
                </a:tc>
                <a:tc>
                  <a:txBody>
                    <a:bodyPr/>
                    <a:lstStyle/>
                    <a:p>
                      <a:pPr algn="ctr" fontAlgn="b"/>
                      <a:r>
                        <a:rPr lang="en-US" sz="1100" b="0" i="0" u="none" strike="noStrike" dirty="0">
                          <a:solidFill>
                            <a:schemeClr val="bg1"/>
                          </a:solidFill>
                          <a:effectLst/>
                          <a:latin typeface="Century Gothic" panose="020B0502020202020204" pitchFamily="34" charset="0"/>
                        </a:rPr>
                        <a:t>BOLT-ON</a:t>
                      </a:r>
                    </a:p>
                    <a:p>
                      <a:pPr algn="ctr" fontAlgn="b"/>
                      <a:r>
                        <a:rPr lang="en-US" sz="1100" b="0" i="0" u="none" strike="noStrike" dirty="0">
                          <a:solidFill>
                            <a:schemeClr val="bg1"/>
                          </a:solidFill>
                          <a:effectLst/>
                          <a:latin typeface="Century Gothic" panose="020B0502020202020204" pitchFamily="34" charset="0"/>
                        </a:rPr>
                        <a:t>ABM</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96E"/>
                    </a:solidFill>
                  </a:tcPr>
                </a:tc>
                <a:tc>
                  <a:txBody>
                    <a:bodyPr/>
                    <a:lstStyle/>
                    <a:p>
                      <a:pPr algn="ctr" fontAlgn="b"/>
                      <a:r>
                        <a:rPr lang="en-US" sz="1100" b="0" i="0" u="none" strike="noStrike" dirty="0">
                          <a:solidFill>
                            <a:schemeClr val="bg1"/>
                          </a:solidFill>
                          <a:effectLst/>
                          <a:latin typeface="Century Gothic" panose="020B0502020202020204" pitchFamily="34" charset="0"/>
                        </a:rPr>
                        <a:t>PROGRAMMATIC ABM</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96E"/>
                    </a:solidFill>
                  </a:tcPr>
                </a:tc>
                <a:tc>
                  <a:txBody>
                    <a:bodyPr/>
                    <a:lstStyle/>
                    <a:p>
                      <a:pPr algn="ctr" fontAlgn="b"/>
                      <a:r>
                        <a:rPr lang="en-US" sz="1100" b="0" i="0" u="none" strike="noStrike" dirty="0">
                          <a:solidFill>
                            <a:schemeClr val="bg1"/>
                          </a:solidFill>
                          <a:effectLst/>
                          <a:latin typeface="Century Gothic" panose="020B0502020202020204" pitchFamily="34" charset="0"/>
                        </a:rPr>
                        <a:t>ABM</a:t>
                      </a:r>
                    </a:p>
                    <a:p>
                      <a:pPr algn="ctr" fontAlgn="b"/>
                      <a:r>
                        <a:rPr lang="en-US" sz="1100" b="0" i="0" u="none" strike="noStrike" dirty="0">
                          <a:solidFill>
                            <a:schemeClr val="bg1"/>
                          </a:solidFill>
                          <a:effectLst/>
                          <a:latin typeface="Century Gothic" panose="020B0502020202020204" pitchFamily="34" charset="0"/>
                        </a:rPr>
                        <a:t>LITE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96E"/>
                    </a:solidFill>
                  </a:tcPr>
                </a:tc>
                <a:tc>
                  <a:txBody>
                    <a:bodyPr/>
                    <a:lstStyle/>
                    <a:p>
                      <a:pPr algn="ctr" fontAlgn="b"/>
                      <a:r>
                        <a:rPr lang="en-US" sz="1100" b="0" i="0" u="none" strike="noStrike" dirty="0">
                          <a:solidFill>
                            <a:schemeClr val="bg1"/>
                          </a:solidFill>
                          <a:effectLst/>
                          <a:latin typeface="Century Gothic" panose="020B0502020202020204" pitchFamily="34" charset="0"/>
                        </a:rPr>
                        <a:t>1:1</a:t>
                      </a:r>
                    </a:p>
                    <a:p>
                      <a:pPr algn="ctr" fontAlgn="b"/>
                      <a:r>
                        <a:rPr lang="en-US" sz="1100" b="0" i="0" u="none" strike="noStrike" dirty="0">
                          <a:solidFill>
                            <a:schemeClr val="bg1"/>
                          </a:solidFill>
                          <a:effectLst/>
                          <a:latin typeface="Century Gothic" panose="020B0502020202020204" pitchFamily="34" charset="0"/>
                        </a:rPr>
                        <a:t>ABM</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96E"/>
                    </a:solidFill>
                  </a:tcPr>
                </a:tc>
                <a:extLst>
                  <a:ext uri="{0D108BD9-81ED-4DB2-BD59-A6C34878D82A}">
                    <a16:rowId xmlns:a16="http://schemas.microsoft.com/office/drawing/2014/main" val="516212170"/>
                  </a:ext>
                </a:extLst>
              </a:tr>
              <a:tr h="359664">
                <a:tc>
                  <a:txBody>
                    <a:bodyPr/>
                    <a:lstStyle/>
                    <a:p>
                      <a:pPr algn="l"/>
                      <a:r>
                        <a:rPr lang="en-US" sz="1200" b="0" dirty="0">
                          <a:solidFill>
                            <a:srgbClr val="000755"/>
                          </a:solidFill>
                          <a:latin typeface="Century Gothic" panose="020B0502020202020204" pitchFamily="34" charset="0"/>
                        </a:rPr>
                        <a:t>Pre-Targeting</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359664">
                <a:tc>
                  <a:txBody>
                    <a:bodyPr/>
                    <a:lstStyle/>
                    <a:p>
                      <a:pPr algn="l"/>
                      <a:r>
                        <a:rPr lang="en-US" sz="1200" b="0" dirty="0">
                          <a:solidFill>
                            <a:srgbClr val="000755"/>
                          </a:solidFill>
                          <a:latin typeface="Century Gothic" panose="020B0502020202020204" pitchFamily="34" charset="0"/>
                        </a:rPr>
                        <a:t>Account Nurture</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359664">
                <a:tc>
                  <a:txBody>
                    <a:bodyPr/>
                    <a:lstStyle/>
                    <a:p>
                      <a:pPr algn="l"/>
                      <a:r>
                        <a:rPr lang="en-US" sz="1200" b="0" dirty="0">
                          <a:solidFill>
                            <a:srgbClr val="000755"/>
                          </a:solidFill>
                          <a:latin typeface="Century Gothic" panose="020B0502020202020204" pitchFamily="34" charset="0"/>
                        </a:rPr>
                        <a:t>Lead-to-Account Nurture</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359664">
                <a:tc>
                  <a:txBody>
                    <a:bodyPr/>
                    <a:lstStyle/>
                    <a:p>
                      <a:pPr algn="l"/>
                      <a:r>
                        <a:rPr lang="en-US" sz="1200" b="0" dirty="0">
                          <a:solidFill>
                            <a:srgbClr val="000755"/>
                          </a:solidFill>
                          <a:latin typeface="Century Gothic" panose="020B0502020202020204" pitchFamily="34" charset="0"/>
                        </a:rPr>
                        <a:t>Pipeline Acceleration</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359664">
                <a:tc>
                  <a:txBody>
                    <a:bodyPr/>
                    <a:lstStyle/>
                    <a:p>
                      <a:pPr algn="l"/>
                      <a:r>
                        <a:rPr lang="en-US" sz="1200" b="0" dirty="0">
                          <a:solidFill>
                            <a:srgbClr val="000755"/>
                          </a:solidFill>
                          <a:latin typeface="Century Gothic" panose="020B0502020202020204" pitchFamily="34" charset="0"/>
                        </a:rPr>
                        <a:t>Wake the Dead</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359664">
                <a:tc>
                  <a:txBody>
                    <a:bodyPr/>
                    <a:lstStyle/>
                    <a:p>
                      <a:pPr algn="l"/>
                      <a:r>
                        <a:rPr lang="en-US" sz="1200" b="0" dirty="0">
                          <a:solidFill>
                            <a:srgbClr val="000755"/>
                          </a:solidFill>
                          <a:latin typeface="Century Gothic" panose="020B0502020202020204" pitchFamily="34" charset="0"/>
                        </a:rPr>
                        <a:t>Upsell / Cross-Sell</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359664">
                <a:tc>
                  <a:txBody>
                    <a:bodyPr/>
                    <a:lstStyle/>
                    <a:p>
                      <a:pPr algn="l"/>
                      <a:r>
                        <a:rPr lang="en-US" sz="1200" b="0" dirty="0">
                          <a:solidFill>
                            <a:srgbClr val="000755"/>
                          </a:solidFill>
                          <a:latin typeface="Century Gothic" panose="020B0502020202020204" pitchFamily="34" charset="0"/>
                        </a:rPr>
                        <a:t>Increased Adoption</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r h="359664">
                <a:tc>
                  <a:txBody>
                    <a:bodyPr/>
                    <a:lstStyle/>
                    <a:p>
                      <a:pPr algn="l"/>
                      <a:r>
                        <a:rPr lang="en-US" sz="1200" b="0" dirty="0">
                          <a:solidFill>
                            <a:srgbClr val="000755"/>
                          </a:solidFill>
                          <a:latin typeface="Century Gothic" panose="020B0502020202020204" pitchFamily="34" charset="0"/>
                        </a:rPr>
                        <a:t>Land &amp; Expand</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4027302525"/>
                  </a:ext>
                </a:extLst>
              </a:tr>
              <a:tr h="359664">
                <a:tc>
                  <a:txBody>
                    <a:bodyPr/>
                    <a:lstStyle/>
                    <a:p>
                      <a:pPr algn="l"/>
                      <a:r>
                        <a:rPr lang="en-US" sz="1200" b="0" dirty="0">
                          <a:solidFill>
                            <a:srgbClr val="000755"/>
                          </a:solidFill>
                          <a:latin typeface="Century Gothic" panose="020B0502020202020204" pitchFamily="34" charset="0"/>
                        </a:rPr>
                        <a:t>Customer Advocacy</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75643349"/>
                  </a:ext>
                </a:extLst>
              </a:tr>
              <a:tr h="359664">
                <a:tc>
                  <a:txBody>
                    <a:bodyPr/>
                    <a:lstStyle/>
                    <a:p>
                      <a:pPr algn="l"/>
                      <a:r>
                        <a:rPr lang="en-US" sz="1200" b="0" dirty="0">
                          <a:solidFill>
                            <a:srgbClr val="000755"/>
                          </a:solidFill>
                          <a:latin typeface="Century Gothic" panose="020B0502020202020204" pitchFamily="34" charset="0"/>
                        </a:rPr>
                        <a:t>Drive Event Attendance</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65747460"/>
                  </a:ext>
                </a:extLst>
              </a:tr>
              <a:tr h="359664">
                <a:tc>
                  <a:txBody>
                    <a:bodyPr/>
                    <a:lstStyle/>
                    <a:p>
                      <a:pPr algn="l"/>
                      <a:r>
                        <a:rPr lang="en-US" sz="1200" b="0" dirty="0">
                          <a:solidFill>
                            <a:srgbClr val="000755"/>
                          </a:solidFill>
                          <a:latin typeface="Century Gothic" panose="020B0502020202020204" pitchFamily="34" charset="0"/>
                        </a:rPr>
                        <a:t>Product Launch</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53315526"/>
                  </a:ext>
                </a:extLst>
              </a:tr>
              <a:tr h="359664">
                <a:tc>
                  <a:txBody>
                    <a:bodyPr/>
                    <a:lstStyle/>
                    <a:p>
                      <a:pPr algn="l"/>
                      <a:r>
                        <a:rPr lang="en-US" sz="1200" b="0" dirty="0">
                          <a:solidFill>
                            <a:srgbClr val="000755"/>
                          </a:solidFill>
                          <a:latin typeface="Century Gothic" panose="020B0502020202020204" pitchFamily="34" charset="0"/>
                        </a:rPr>
                        <a:t>Competitive Takeout</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r>
                        <a:rPr lang="en-US" sz="1600" b="1" i="0" u="none" strike="noStrike" dirty="0">
                          <a:solidFill>
                            <a:srgbClr val="02096E"/>
                          </a:solidFill>
                          <a:effectLst/>
                          <a:latin typeface="Century Gothic" panose="020B0502020202020204" pitchFamily="34" charset="0"/>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600" b="1"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2096E"/>
                          </a:solidFill>
                          <a:effectLst/>
                          <a:uLnTx/>
                          <a:uFillTx/>
                          <a:latin typeface="Century Gothic" panose="020B0502020202020204" pitchFamily="34" charset="0"/>
                          <a:ea typeface="+mn-ea"/>
                          <a:cs typeface="+mn-cs"/>
                        </a:rPr>
                        <a:t>X</a:t>
                      </a:r>
                      <a:endPar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rPr>
                        <a:t>X</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1131579506"/>
                  </a:ext>
                </a:extLst>
              </a:tr>
            </a:tbl>
          </a:graphicData>
        </a:graphic>
      </p:graphicFrame>
      <p:sp>
        <p:nvSpPr>
          <p:cNvPr id="3" name="TextBox 2">
            <a:extLst>
              <a:ext uri="{FF2B5EF4-FFF2-40B4-BE49-F238E27FC236}">
                <a16:creationId xmlns:a16="http://schemas.microsoft.com/office/drawing/2014/main" id="{091D5BEA-79F2-4E81-A790-EF52F4A55CDD}"/>
              </a:ext>
            </a:extLst>
          </p:cNvPr>
          <p:cNvSpPr txBox="1"/>
          <p:nvPr/>
        </p:nvSpPr>
        <p:spPr>
          <a:xfrm>
            <a:off x="249647" y="216762"/>
            <a:ext cx="5022997" cy="523220"/>
          </a:xfrm>
          <a:prstGeom prst="rect">
            <a:avLst/>
          </a:prstGeom>
          <a:noFill/>
          <a:effectLst/>
        </p:spPr>
        <p:txBody>
          <a:bodyPr wrap="square" rtlCol="0">
            <a:spAutoFit/>
          </a:bodyPr>
          <a:lstStyle/>
          <a:p>
            <a:r>
              <a:rPr lang="en-US" sz="2800" i="0" u="none" strike="noStrike" dirty="0">
                <a:solidFill>
                  <a:srgbClr val="02096E"/>
                </a:solidFill>
                <a:effectLst/>
                <a:latin typeface="Century Gothic" panose="020B0502020202020204" pitchFamily="34" charset="0"/>
              </a:rPr>
              <a:t>ABM PLAYBOOK MATRIX</a:t>
            </a:r>
            <a:endParaRPr lang="en-US" sz="2800" dirty="0">
              <a:solidFill>
                <a:srgbClr val="02096E"/>
              </a:solidFill>
              <a:latin typeface="Century Gothic" panose="020B0502020202020204" pitchFamily="34" charset="0"/>
            </a:endParaRPr>
          </a:p>
        </p:txBody>
      </p:sp>
      <p:sp>
        <p:nvSpPr>
          <p:cNvPr id="4" name="Rounded Rectangle 3">
            <a:extLst>
              <a:ext uri="{FF2B5EF4-FFF2-40B4-BE49-F238E27FC236}">
                <a16:creationId xmlns:a16="http://schemas.microsoft.com/office/drawing/2014/main" id="{94BD2AA6-9CE4-F550-F95C-94B18ECD2F58}"/>
              </a:ext>
            </a:extLst>
          </p:cNvPr>
          <p:cNvSpPr/>
          <p:nvPr/>
        </p:nvSpPr>
        <p:spPr>
          <a:xfrm>
            <a:off x="6520287" y="460422"/>
            <a:ext cx="5482361"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C9C9F5"/>
                </a:solidFill>
                <a:latin typeface="Century Gothic" panose="020B0502020202020204" pitchFamily="34" charset="0"/>
              </a:rPr>
              <a:t>ACCOUNT-BASED MARKETING APPROACHES</a:t>
            </a:r>
          </a:p>
        </p:txBody>
      </p:sp>
      <p:sp>
        <p:nvSpPr>
          <p:cNvPr id="7" name="TextBox 6">
            <a:extLst>
              <a:ext uri="{FF2B5EF4-FFF2-40B4-BE49-F238E27FC236}">
                <a16:creationId xmlns:a16="http://schemas.microsoft.com/office/drawing/2014/main" id="{194F041F-1363-8CFC-2960-D1A0BF76B84F}"/>
              </a:ext>
            </a:extLst>
          </p:cNvPr>
          <p:cNvSpPr txBox="1"/>
          <p:nvPr/>
        </p:nvSpPr>
        <p:spPr>
          <a:xfrm>
            <a:off x="4638890" y="5775977"/>
            <a:ext cx="3145413" cy="338554"/>
          </a:xfrm>
          <a:prstGeom prst="rect">
            <a:avLst/>
          </a:prstGeom>
          <a:noFill/>
        </p:spPr>
        <p:txBody>
          <a:bodyPr wrap="none" rtlCol="0">
            <a:spAutoFit/>
          </a:bodyPr>
          <a:lstStyle/>
          <a:p>
            <a:pPr algn="ctr"/>
            <a:r>
              <a:rPr lang="en-US" sz="1600" spc="300" dirty="0">
                <a:solidFill>
                  <a:srgbClr val="02096E"/>
                </a:solidFill>
                <a:effectLst/>
                <a:latin typeface="Century Gothic" panose="020B0502020202020204" pitchFamily="34" charset="0"/>
                <a:ea typeface="Arial" panose="020B0604020202020204" pitchFamily="34" charset="0"/>
              </a:rPr>
              <a:t>TERMINUS CAMPAIGNS</a:t>
            </a:r>
            <a:endParaRPr lang="en-US" sz="1600" spc="300" dirty="0">
              <a:solidFill>
                <a:srgbClr val="02096E"/>
              </a:solidFill>
              <a:latin typeface="Century Gothic" panose="020B0502020202020204" pitchFamily="34" charset="0"/>
            </a:endParaRPr>
          </a:p>
        </p:txBody>
      </p:sp>
      <p:grpSp>
        <p:nvGrpSpPr>
          <p:cNvPr id="8" name="Group 7">
            <a:extLst>
              <a:ext uri="{FF2B5EF4-FFF2-40B4-BE49-F238E27FC236}">
                <a16:creationId xmlns:a16="http://schemas.microsoft.com/office/drawing/2014/main" id="{D42EA7D7-4D20-D85D-F1F1-222745581D82}"/>
              </a:ext>
            </a:extLst>
          </p:cNvPr>
          <p:cNvGrpSpPr/>
          <p:nvPr/>
        </p:nvGrpSpPr>
        <p:grpSpPr>
          <a:xfrm>
            <a:off x="7775693" y="5945181"/>
            <a:ext cx="4206240" cy="146"/>
            <a:chOff x="2584488" y="1067102"/>
            <a:chExt cx="7534872" cy="146"/>
          </a:xfrm>
        </p:grpSpPr>
        <p:cxnSp>
          <p:nvCxnSpPr>
            <p:cNvPr id="9" name="Straight Arrow Connector 8">
              <a:extLst>
                <a:ext uri="{FF2B5EF4-FFF2-40B4-BE49-F238E27FC236}">
                  <a16:creationId xmlns:a16="http://schemas.microsoft.com/office/drawing/2014/main" id="{4396349F-7870-2AEF-D066-3E3714EDC0F7}"/>
                </a:ext>
              </a:extLst>
            </p:cNvPr>
            <p:cNvCxnSpPr>
              <a:cxnSpLocks/>
            </p:cNvCxnSpPr>
            <p:nvPr/>
          </p:nvCxnSpPr>
          <p:spPr>
            <a:xfrm>
              <a:off x="2613144" y="1067175"/>
              <a:ext cx="7506216" cy="0"/>
            </a:xfrm>
            <a:prstGeom prst="straightConnector1">
              <a:avLst/>
            </a:prstGeom>
            <a:ln w="101600">
              <a:gradFill>
                <a:gsLst>
                  <a:gs pos="0">
                    <a:srgbClr val="E3E5F5"/>
                  </a:gs>
                  <a:gs pos="98000">
                    <a:srgbClr val="02096E"/>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8634AC6-EF91-6B18-B5A0-9AA72D4F98C7}"/>
                </a:ext>
              </a:extLst>
            </p:cNvPr>
            <p:cNvCxnSpPr>
              <a:cxnSpLocks/>
            </p:cNvCxnSpPr>
            <p:nvPr/>
          </p:nvCxnSpPr>
          <p:spPr>
            <a:xfrm flipV="1">
              <a:off x="2584488" y="1067102"/>
              <a:ext cx="7240232" cy="146"/>
            </a:xfrm>
            <a:prstGeom prst="line">
              <a:avLst/>
            </a:prstGeom>
            <a:ln w="25400">
              <a:gradFill>
                <a:gsLst>
                  <a:gs pos="0">
                    <a:schemeClr val="bg1"/>
                  </a:gs>
                  <a:gs pos="92000">
                    <a:srgbClr val="02096E"/>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D0D94B9C-A467-3220-7526-E68DD93353B8}"/>
              </a:ext>
            </a:extLst>
          </p:cNvPr>
          <p:cNvGrpSpPr/>
          <p:nvPr/>
        </p:nvGrpSpPr>
        <p:grpSpPr>
          <a:xfrm flipH="1">
            <a:off x="342335" y="5945181"/>
            <a:ext cx="4206240" cy="146"/>
            <a:chOff x="2584488" y="1067102"/>
            <a:chExt cx="7534872" cy="146"/>
          </a:xfrm>
        </p:grpSpPr>
        <p:cxnSp>
          <p:nvCxnSpPr>
            <p:cNvPr id="15" name="Straight Arrow Connector 14">
              <a:extLst>
                <a:ext uri="{FF2B5EF4-FFF2-40B4-BE49-F238E27FC236}">
                  <a16:creationId xmlns:a16="http://schemas.microsoft.com/office/drawing/2014/main" id="{C2198C37-3F97-7DA4-3161-D2DDA825C0B6}"/>
                </a:ext>
              </a:extLst>
            </p:cNvPr>
            <p:cNvCxnSpPr>
              <a:cxnSpLocks/>
            </p:cNvCxnSpPr>
            <p:nvPr/>
          </p:nvCxnSpPr>
          <p:spPr>
            <a:xfrm>
              <a:off x="2613144" y="1067175"/>
              <a:ext cx="7506216" cy="0"/>
            </a:xfrm>
            <a:prstGeom prst="straightConnector1">
              <a:avLst/>
            </a:prstGeom>
            <a:ln w="101600">
              <a:gradFill>
                <a:gsLst>
                  <a:gs pos="0">
                    <a:srgbClr val="E3E5F5"/>
                  </a:gs>
                  <a:gs pos="98000">
                    <a:srgbClr val="02096E"/>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93801A2-F697-EC69-0C78-9DEAC1DFFDDF}"/>
                </a:ext>
              </a:extLst>
            </p:cNvPr>
            <p:cNvCxnSpPr>
              <a:cxnSpLocks/>
            </p:cNvCxnSpPr>
            <p:nvPr/>
          </p:nvCxnSpPr>
          <p:spPr>
            <a:xfrm flipV="1">
              <a:off x="2584488" y="1067102"/>
              <a:ext cx="7240232" cy="146"/>
            </a:xfrm>
            <a:prstGeom prst="line">
              <a:avLst/>
            </a:prstGeom>
            <a:ln w="25400">
              <a:gradFill>
                <a:gsLst>
                  <a:gs pos="0">
                    <a:schemeClr val="bg1"/>
                  </a:gs>
                  <a:gs pos="92000">
                    <a:srgbClr val="02096E"/>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1EBB79E-AD00-0A50-DADB-3DE6FF324C94}"/>
              </a:ext>
            </a:extLst>
          </p:cNvPr>
          <p:cNvGrpSpPr/>
          <p:nvPr/>
        </p:nvGrpSpPr>
        <p:grpSpPr>
          <a:xfrm>
            <a:off x="-1052951" y="0"/>
            <a:ext cx="6858001" cy="6858000"/>
            <a:chOff x="-3" y="0"/>
            <a:chExt cx="7777357" cy="6858000"/>
          </a:xfrm>
        </p:grpSpPr>
        <p:sp>
          <p:nvSpPr>
            <p:cNvPr id="11" name="Graphic 5">
              <a:extLst>
                <a:ext uri="{FF2B5EF4-FFF2-40B4-BE49-F238E27FC236}">
                  <a16:creationId xmlns:a16="http://schemas.microsoft.com/office/drawing/2014/main" id="{DAF87911-A785-A14F-981A-1E1C95D719E4}"/>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2" name="Graphic 5">
              <a:extLst>
                <a:ext uri="{FF2B5EF4-FFF2-40B4-BE49-F238E27FC236}">
                  <a16:creationId xmlns:a16="http://schemas.microsoft.com/office/drawing/2014/main" id="{B8967153-9024-97E8-A45A-4B984E15D4DB}"/>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3" name="Graphic 5">
              <a:extLst>
                <a:ext uri="{FF2B5EF4-FFF2-40B4-BE49-F238E27FC236}">
                  <a16:creationId xmlns:a16="http://schemas.microsoft.com/office/drawing/2014/main" id="{62832458-8011-BAFC-8A88-2B90A0A7731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3525000348"/>
              </p:ext>
            </p:extLst>
          </p:nvPr>
        </p:nvGraphicFramePr>
        <p:xfrm>
          <a:off x="625032" y="2255453"/>
          <a:ext cx="11309052" cy="3585465"/>
        </p:xfrm>
        <a:graphic>
          <a:graphicData uri="http://schemas.openxmlformats.org/drawingml/2006/table">
            <a:tbl>
              <a:tblPr firstRow="1" bandRow="1">
                <a:tableStyleId>{5C22544A-7EE6-4342-B048-85BDC9FD1C3A}</a:tableStyleId>
              </a:tblPr>
              <a:tblGrid>
                <a:gridCol w="1884842">
                  <a:extLst>
                    <a:ext uri="{9D8B030D-6E8A-4147-A177-3AD203B41FA5}">
                      <a16:colId xmlns:a16="http://schemas.microsoft.com/office/drawing/2014/main" val="3581979655"/>
                    </a:ext>
                  </a:extLst>
                </a:gridCol>
                <a:gridCol w="1884842">
                  <a:extLst>
                    <a:ext uri="{9D8B030D-6E8A-4147-A177-3AD203B41FA5}">
                      <a16:colId xmlns:a16="http://schemas.microsoft.com/office/drawing/2014/main" val="101125340"/>
                    </a:ext>
                  </a:extLst>
                </a:gridCol>
                <a:gridCol w="1884842">
                  <a:extLst>
                    <a:ext uri="{9D8B030D-6E8A-4147-A177-3AD203B41FA5}">
                      <a16:colId xmlns:a16="http://schemas.microsoft.com/office/drawing/2014/main" val="3414664192"/>
                    </a:ext>
                  </a:extLst>
                </a:gridCol>
                <a:gridCol w="1884842">
                  <a:extLst>
                    <a:ext uri="{9D8B030D-6E8A-4147-A177-3AD203B41FA5}">
                      <a16:colId xmlns:a16="http://schemas.microsoft.com/office/drawing/2014/main" val="1766314388"/>
                    </a:ext>
                  </a:extLst>
                </a:gridCol>
                <a:gridCol w="1884842">
                  <a:extLst>
                    <a:ext uri="{9D8B030D-6E8A-4147-A177-3AD203B41FA5}">
                      <a16:colId xmlns:a16="http://schemas.microsoft.com/office/drawing/2014/main" val="3006815530"/>
                    </a:ext>
                  </a:extLst>
                </a:gridCol>
                <a:gridCol w="1884842">
                  <a:extLst>
                    <a:ext uri="{9D8B030D-6E8A-4147-A177-3AD203B41FA5}">
                      <a16:colId xmlns:a16="http://schemas.microsoft.com/office/drawing/2014/main" val="2717681533"/>
                    </a:ext>
                  </a:extLst>
                </a:gridCol>
              </a:tblGrid>
              <a:tr h="717093">
                <a:tc>
                  <a:txBody>
                    <a:bodyPr/>
                    <a:lstStyle/>
                    <a:p>
                      <a:pPr algn="l"/>
                      <a:r>
                        <a:rPr lang="en-US" sz="1200" b="0" dirty="0">
                          <a:solidFill>
                            <a:schemeClr val="tx1"/>
                          </a:solidFill>
                          <a:latin typeface="Century Gothic" panose="020B0502020202020204" pitchFamily="34" charset="0"/>
                        </a:rPr>
                        <a:t>ABM Project Plan</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chemeClr val="tx1"/>
                          </a:solidFill>
                          <a:effectLst/>
                          <a:latin typeface="Century Gothic" panose="020B0502020202020204" pitchFamily="34" charset="0"/>
                        </a:rPr>
                        <a:t>Ultimate Acquisition ABM Metrics</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chemeClr val="tx1"/>
                          </a:solidFill>
                          <a:effectLst/>
                          <a:latin typeface="Century Gothic" panose="020B0502020202020204" pitchFamily="34" charset="0"/>
                        </a:rPr>
                        <a:t>ABM Sales and Marketing Alignment</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Account-Based Marketing Plan Purpose</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ABM Sales and Marketing Alignment</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14593868"/>
                  </a:ext>
                </a:extLst>
              </a:tr>
              <a:tr h="717093">
                <a:tc>
                  <a:txBody>
                    <a:bodyPr/>
                    <a:lstStyle/>
                    <a:p>
                      <a:pPr algn="l"/>
                      <a:endParaRPr lang="en-US" sz="1200" b="0" dirty="0">
                        <a:solidFill>
                          <a:schemeClr val="tx1"/>
                        </a:solidFill>
                        <a:latin typeface="Century Gothic" panose="020B0502020202020204" pitchFamily="34" charset="0"/>
                      </a:endParaRP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chemeClr val="tx1"/>
                          </a:solidFill>
                          <a:effectLst/>
                          <a:latin typeface="Century Gothic" panose="020B0502020202020204" pitchFamily="34" charset="0"/>
                        </a:rPr>
                        <a:t>Lead Nurturing</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Account Segmentation</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chemeClr val="tx1"/>
                          </a:solidFill>
                          <a:effectLst/>
                          <a:latin typeface="Century Gothic" panose="020B0502020202020204" pitchFamily="34" charset="0"/>
                        </a:rPr>
                        <a:t>Quarterly Account Review</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ABM Scorecard</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717093">
                <a:tc>
                  <a:txBody>
                    <a:bodyPr/>
                    <a:lstStyle/>
                    <a:p>
                      <a:pPr algn="l"/>
                      <a:endParaRPr lang="en-US" sz="1200" b="0" dirty="0">
                        <a:solidFill>
                          <a:schemeClr val="tx1"/>
                        </a:solidFill>
                        <a:latin typeface="Century Gothic" panose="020B0502020202020204" pitchFamily="34" charset="0"/>
                      </a:endParaRP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Annual Account Planning</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Ultimate Retention ABM Metrics</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717093">
                <a:tc>
                  <a:txBody>
                    <a:bodyPr/>
                    <a:lstStyle/>
                    <a:p>
                      <a:pPr algn="l"/>
                      <a:endParaRPr lang="en-US" sz="1200" b="0" dirty="0">
                        <a:solidFill>
                          <a:schemeClr val="tx1"/>
                        </a:solidFill>
                        <a:latin typeface="Century Gothic" panose="020B0502020202020204" pitchFamily="34" charset="0"/>
                      </a:endParaRP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Ultimate Expansion ABM Metrics</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717093">
                <a:tc>
                  <a:txBody>
                    <a:bodyPr/>
                    <a:lstStyle/>
                    <a:p>
                      <a:pPr algn="l"/>
                      <a:endParaRPr lang="en-US" sz="1200" b="0" dirty="0">
                        <a:solidFill>
                          <a:schemeClr val="tx1"/>
                        </a:solidFill>
                        <a:latin typeface="Century Gothic" panose="020B0502020202020204" pitchFamily="34" charset="0"/>
                      </a:endParaRP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endParaRPr lang="en-US" sz="1200" b="0" i="0" u="none" strike="noStrike" dirty="0">
                        <a:solidFill>
                          <a:schemeClr val="tx1"/>
                        </a:solidFill>
                        <a:effectLst/>
                        <a:latin typeface="Century Gothic" panose="020B0502020202020204" pitchFamily="34" charset="0"/>
                      </a:endParaRP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l" fontAlgn="b"/>
                      <a:r>
                        <a:rPr lang="en-US" sz="1200" b="0" i="0" u="none" strike="noStrike" dirty="0">
                          <a:solidFill>
                            <a:schemeClr val="tx1"/>
                          </a:solidFill>
                          <a:effectLst/>
                          <a:latin typeface="Century Gothic" panose="020B0502020202020204" pitchFamily="34" charset="0"/>
                        </a:rPr>
                        <a:t>Weekly / Biweekly Status Check</a:t>
                      </a:r>
                    </a:p>
                  </a:txBody>
                  <a:tcPr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bl>
          </a:graphicData>
        </a:graphic>
      </p:graphicFrame>
      <p:sp>
        <p:nvSpPr>
          <p:cNvPr id="70" name="Rounded Rectangle 69">
            <a:extLst>
              <a:ext uri="{FF2B5EF4-FFF2-40B4-BE49-F238E27FC236}">
                <a16:creationId xmlns:a16="http://schemas.microsoft.com/office/drawing/2014/main" id="{4BBC886A-AE46-647B-419D-A49EF7AD2513}"/>
              </a:ext>
            </a:extLst>
          </p:cNvPr>
          <p:cNvSpPr/>
          <p:nvPr/>
        </p:nvSpPr>
        <p:spPr>
          <a:xfrm>
            <a:off x="636607" y="1486192"/>
            <a:ext cx="1828800"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ABM Strategy &amp; Alignment</a:t>
            </a:r>
          </a:p>
        </p:txBody>
      </p:sp>
      <p:sp>
        <p:nvSpPr>
          <p:cNvPr id="71" name="Rounded Rectangle 70">
            <a:extLst>
              <a:ext uri="{FF2B5EF4-FFF2-40B4-BE49-F238E27FC236}">
                <a16:creationId xmlns:a16="http://schemas.microsoft.com/office/drawing/2014/main" id="{DCCD56F9-DB6C-70EE-FB00-674C84D2AC49}"/>
              </a:ext>
            </a:extLst>
          </p:cNvPr>
          <p:cNvSpPr/>
          <p:nvPr/>
        </p:nvSpPr>
        <p:spPr>
          <a:xfrm>
            <a:off x="2540599" y="1486192"/>
            <a:ext cx="1828800" cy="640080"/>
          </a:xfrm>
          <a:prstGeom prst="roundRect">
            <a:avLst>
              <a:gd name="adj" fmla="val 44954"/>
            </a:avLst>
          </a:prstGeom>
          <a:solidFill>
            <a:srgbClr val="020A6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Account Selection</a:t>
            </a:r>
          </a:p>
        </p:txBody>
      </p:sp>
      <p:sp>
        <p:nvSpPr>
          <p:cNvPr id="72" name="Rounded Rectangle 71">
            <a:extLst>
              <a:ext uri="{FF2B5EF4-FFF2-40B4-BE49-F238E27FC236}">
                <a16:creationId xmlns:a16="http://schemas.microsoft.com/office/drawing/2014/main" id="{5722DD03-4B6B-C38D-2A77-1A0751B48823}"/>
              </a:ext>
            </a:extLst>
          </p:cNvPr>
          <p:cNvSpPr/>
          <p:nvPr/>
        </p:nvSpPr>
        <p:spPr>
          <a:xfrm>
            <a:off x="4444591" y="1486192"/>
            <a:ext cx="1737360" cy="640080"/>
          </a:xfrm>
          <a:prstGeom prst="roundRect">
            <a:avLst>
              <a:gd name="adj" fmla="val 44954"/>
            </a:avLst>
          </a:prstGeom>
          <a:solidFill>
            <a:srgbClr val="030D8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Insight Generation</a:t>
            </a:r>
          </a:p>
        </p:txBody>
      </p:sp>
      <p:sp>
        <p:nvSpPr>
          <p:cNvPr id="73" name="Rounded Rectangle 72">
            <a:extLst>
              <a:ext uri="{FF2B5EF4-FFF2-40B4-BE49-F238E27FC236}">
                <a16:creationId xmlns:a16="http://schemas.microsoft.com/office/drawing/2014/main" id="{0E5FD7B3-885F-83E6-FCC7-62A6BE5EF233}"/>
              </a:ext>
            </a:extLst>
          </p:cNvPr>
          <p:cNvSpPr/>
          <p:nvPr/>
        </p:nvSpPr>
        <p:spPr>
          <a:xfrm>
            <a:off x="6257143" y="1486192"/>
            <a:ext cx="1828800" cy="640080"/>
          </a:xfrm>
          <a:prstGeom prst="roundRect">
            <a:avLst>
              <a:gd name="adj" fmla="val 44954"/>
            </a:avLst>
          </a:prstGeom>
          <a:solidFill>
            <a:srgbClr val="205A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Account Planning</a:t>
            </a:r>
          </a:p>
        </p:txBody>
      </p:sp>
      <p:sp>
        <p:nvSpPr>
          <p:cNvPr id="74" name="Rounded Rectangle 73">
            <a:extLst>
              <a:ext uri="{FF2B5EF4-FFF2-40B4-BE49-F238E27FC236}">
                <a16:creationId xmlns:a16="http://schemas.microsoft.com/office/drawing/2014/main" id="{A5340DD6-2F4B-1B01-0734-D023ED2461E1}"/>
              </a:ext>
            </a:extLst>
          </p:cNvPr>
          <p:cNvSpPr/>
          <p:nvPr/>
        </p:nvSpPr>
        <p:spPr>
          <a:xfrm>
            <a:off x="8161135" y="1486192"/>
            <a:ext cx="1828800" cy="640080"/>
          </a:xfrm>
          <a:prstGeom prst="roundRect">
            <a:avLst>
              <a:gd name="adj" fmla="val 44954"/>
            </a:avLst>
          </a:prstGeom>
          <a:solidFill>
            <a:srgbClr val="23829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Campaign Execution</a:t>
            </a:r>
          </a:p>
        </p:txBody>
      </p:sp>
      <p:sp>
        <p:nvSpPr>
          <p:cNvPr id="75" name="Rounded Rectangle 74">
            <a:extLst>
              <a:ext uri="{FF2B5EF4-FFF2-40B4-BE49-F238E27FC236}">
                <a16:creationId xmlns:a16="http://schemas.microsoft.com/office/drawing/2014/main" id="{7956F2CD-BB7D-8CFB-68C3-BD0F57CDD451}"/>
              </a:ext>
            </a:extLst>
          </p:cNvPr>
          <p:cNvSpPr/>
          <p:nvPr/>
        </p:nvSpPr>
        <p:spPr>
          <a:xfrm>
            <a:off x="10065128" y="1486192"/>
            <a:ext cx="1828800" cy="640080"/>
          </a:xfrm>
          <a:prstGeom prst="roundRect">
            <a:avLst>
              <a:gd name="adj" fmla="val 44954"/>
            </a:avLst>
          </a:prstGeom>
          <a:solidFill>
            <a:srgbClr val="0033A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latin typeface="Century Gothic" panose="020B0502020202020204" pitchFamily="34" charset="0"/>
              </a:rPr>
              <a:t>Results Measurement</a:t>
            </a:r>
          </a:p>
        </p:txBody>
      </p:sp>
      <p:grpSp>
        <p:nvGrpSpPr>
          <p:cNvPr id="15" name="Group 14">
            <a:extLst>
              <a:ext uri="{FF2B5EF4-FFF2-40B4-BE49-F238E27FC236}">
                <a16:creationId xmlns:a16="http://schemas.microsoft.com/office/drawing/2014/main" id="{55F41822-0A6E-94FB-111A-1E6611B450C6}"/>
              </a:ext>
            </a:extLst>
          </p:cNvPr>
          <p:cNvGrpSpPr/>
          <p:nvPr/>
        </p:nvGrpSpPr>
        <p:grpSpPr>
          <a:xfrm>
            <a:off x="6846662" y="763549"/>
            <a:ext cx="619991" cy="619991"/>
            <a:chOff x="6754062" y="763549"/>
            <a:chExt cx="619991" cy="619991"/>
          </a:xfrm>
        </p:grpSpPr>
        <p:sp>
          <p:nvSpPr>
            <p:cNvPr id="102" name="Freeform 101">
              <a:extLst>
                <a:ext uri="{FF2B5EF4-FFF2-40B4-BE49-F238E27FC236}">
                  <a16:creationId xmlns:a16="http://schemas.microsoft.com/office/drawing/2014/main" id="{C7B6EC27-DA5B-F3DF-40BC-6716CE7346F5}"/>
                </a:ext>
              </a:extLst>
            </p:cNvPr>
            <p:cNvSpPr/>
            <p:nvPr/>
          </p:nvSpPr>
          <p:spPr>
            <a:xfrm>
              <a:off x="6766978" y="815214"/>
              <a:ext cx="594158" cy="116248"/>
            </a:xfrm>
            <a:custGeom>
              <a:avLst/>
              <a:gdLst>
                <a:gd name="connsiteX0" fmla="*/ 0 w 594158"/>
                <a:gd name="connsiteY0" fmla="*/ 0 h 116248"/>
                <a:gd name="connsiteX1" fmla="*/ 594158 w 594158"/>
                <a:gd name="connsiteY1" fmla="*/ 0 h 116248"/>
                <a:gd name="connsiteX2" fmla="*/ 594158 w 594158"/>
                <a:gd name="connsiteY2" fmla="*/ 116248 h 116248"/>
                <a:gd name="connsiteX3" fmla="*/ 0 w 594158"/>
                <a:gd name="connsiteY3" fmla="*/ 116248 h 116248"/>
              </a:gdLst>
              <a:ahLst/>
              <a:cxnLst>
                <a:cxn ang="0">
                  <a:pos x="connsiteX0" y="connsiteY0"/>
                </a:cxn>
                <a:cxn ang="0">
                  <a:pos x="connsiteX1" y="connsiteY1"/>
                </a:cxn>
                <a:cxn ang="0">
                  <a:pos x="connsiteX2" y="connsiteY2"/>
                </a:cxn>
                <a:cxn ang="0">
                  <a:pos x="connsiteX3" y="connsiteY3"/>
                </a:cxn>
              </a:cxnLst>
              <a:rect l="l" t="t" r="r" b="b"/>
              <a:pathLst>
                <a:path w="594158" h="116248">
                  <a:moveTo>
                    <a:pt x="0" y="0"/>
                  </a:moveTo>
                  <a:lnTo>
                    <a:pt x="594158" y="0"/>
                  </a:lnTo>
                  <a:lnTo>
                    <a:pt x="594158" y="116248"/>
                  </a:lnTo>
                  <a:lnTo>
                    <a:pt x="0" y="116248"/>
                  </a:lnTo>
                  <a:close/>
                </a:path>
              </a:pathLst>
            </a:custGeom>
            <a:solidFill>
              <a:srgbClr val="1F5A93">
                <a:alpha val="20000"/>
              </a:srgbClr>
            </a:solidFill>
            <a:ln w="12898" cap="flat">
              <a:noFill/>
              <a:prstDash val="solid"/>
              <a:miter/>
            </a:ln>
          </p:spPr>
          <p:txBody>
            <a:bodyPr rtlCol="0" anchor="ctr"/>
            <a:lstStyle/>
            <a:p>
              <a:endParaRPr lang="en-US" dirty="0"/>
            </a:p>
          </p:txBody>
        </p:sp>
        <p:sp>
          <p:nvSpPr>
            <p:cNvPr id="103" name="Freeform 102">
              <a:extLst>
                <a:ext uri="{FF2B5EF4-FFF2-40B4-BE49-F238E27FC236}">
                  <a16:creationId xmlns:a16="http://schemas.microsoft.com/office/drawing/2014/main" id="{F8C39073-AC9D-0522-BFC2-05312F63986D}"/>
                </a:ext>
              </a:extLst>
            </p:cNvPr>
            <p:cNvSpPr/>
            <p:nvPr/>
          </p:nvSpPr>
          <p:spPr>
            <a:xfrm>
              <a:off x="6754062" y="763549"/>
              <a:ext cx="619991" cy="619991"/>
            </a:xfrm>
            <a:custGeom>
              <a:avLst/>
              <a:gdLst>
                <a:gd name="connsiteX0" fmla="*/ 607075 w 619991"/>
                <a:gd name="connsiteY0" fmla="*/ 38749 h 619991"/>
                <a:gd name="connsiteX1" fmla="*/ 516659 w 619991"/>
                <a:gd name="connsiteY1" fmla="*/ 38749 h 619991"/>
                <a:gd name="connsiteX2" fmla="*/ 516659 w 619991"/>
                <a:gd name="connsiteY2" fmla="*/ 12916 h 619991"/>
                <a:gd name="connsiteX3" fmla="*/ 503743 w 619991"/>
                <a:gd name="connsiteY3" fmla="*/ 0 h 619991"/>
                <a:gd name="connsiteX4" fmla="*/ 490826 w 619991"/>
                <a:gd name="connsiteY4" fmla="*/ 12916 h 619991"/>
                <a:gd name="connsiteX5" fmla="*/ 490826 w 619991"/>
                <a:gd name="connsiteY5" fmla="*/ 38749 h 619991"/>
                <a:gd name="connsiteX6" fmla="*/ 419786 w 619991"/>
                <a:gd name="connsiteY6" fmla="*/ 38749 h 619991"/>
                <a:gd name="connsiteX7" fmla="*/ 419786 w 619991"/>
                <a:gd name="connsiteY7" fmla="*/ 12916 h 619991"/>
                <a:gd name="connsiteX8" fmla="*/ 406869 w 619991"/>
                <a:gd name="connsiteY8" fmla="*/ 0 h 619991"/>
                <a:gd name="connsiteX9" fmla="*/ 393953 w 619991"/>
                <a:gd name="connsiteY9" fmla="*/ 12916 h 619991"/>
                <a:gd name="connsiteX10" fmla="*/ 393953 w 619991"/>
                <a:gd name="connsiteY10" fmla="*/ 38749 h 619991"/>
                <a:gd name="connsiteX11" fmla="*/ 322912 w 619991"/>
                <a:gd name="connsiteY11" fmla="*/ 38749 h 619991"/>
                <a:gd name="connsiteX12" fmla="*/ 322912 w 619991"/>
                <a:gd name="connsiteY12" fmla="*/ 12916 h 619991"/>
                <a:gd name="connsiteX13" fmla="*/ 309996 w 619991"/>
                <a:gd name="connsiteY13" fmla="*/ 0 h 619991"/>
                <a:gd name="connsiteX14" fmla="*/ 297079 w 619991"/>
                <a:gd name="connsiteY14" fmla="*/ 12916 h 619991"/>
                <a:gd name="connsiteX15" fmla="*/ 297079 w 619991"/>
                <a:gd name="connsiteY15" fmla="*/ 38749 h 619991"/>
                <a:gd name="connsiteX16" fmla="*/ 226038 w 619991"/>
                <a:gd name="connsiteY16" fmla="*/ 38749 h 619991"/>
                <a:gd name="connsiteX17" fmla="*/ 226038 w 619991"/>
                <a:gd name="connsiteY17" fmla="*/ 12916 h 619991"/>
                <a:gd name="connsiteX18" fmla="*/ 213122 w 619991"/>
                <a:gd name="connsiteY18" fmla="*/ 0 h 619991"/>
                <a:gd name="connsiteX19" fmla="*/ 200205 w 619991"/>
                <a:gd name="connsiteY19" fmla="*/ 12916 h 619991"/>
                <a:gd name="connsiteX20" fmla="*/ 200205 w 619991"/>
                <a:gd name="connsiteY20" fmla="*/ 38749 h 619991"/>
                <a:gd name="connsiteX21" fmla="*/ 129165 w 619991"/>
                <a:gd name="connsiteY21" fmla="*/ 38749 h 619991"/>
                <a:gd name="connsiteX22" fmla="*/ 129165 w 619991"/>
                <a:gd name="connsiteY22" fmla="*/ 12916 h 619991"/>
                <a:gd name="connsiteX23" fmla="*/ 116248 w 619991"/>
                <a:gd name="connsiteY23" fmla="*/ 0 h 619991"/>
                <a:gd name="connsiteX24" fmla="*/ 103332 w 619991"/>
                <a:gd name="connsiteY24" fmla="*/ 12916 h 619991"/>
                <a:gd name="connsiteX25" fmla="*/ 103332 w 619991"/>
                <a:gd name="connsiteY25" fmla="*/ 38749 h 619991"/>
                <a:gd name="connsiteX26" fmla="*/ 12916 w 619991"/>
                <a:gd name="connsiteY26" fmla="*/ 38749 h 619991"/>
                <a:gd name="connsiteX27" fmla="*/ 0 w 619991"/>
                <a:gd name="connsiteY27" fmla="*/ 51666 h 619991"/>
                <a:gd name="connsiteX28" fmla="*/ 0 w 619991"/>
                <a:gd name="connsiteY28" fmla="*/ 607075 h 619991"/>
                <a:gd name="connsiteX29" fmla="*/ 12916 w 619991"/>
                <a:gd name="connsiteY29" fmla="*/ 619991 h 619991"/>
                <a:gd name="connsiteX30" fmla="*/ 607075 w 619991"/>
                <a:gd name="connsiteY30" fmla="*/ 619991 h 619991"/>
                <a:gd name="connsiteX31" fmla="*/ 619991 w 619991"/>
                <a:gd name="connsiteY31" fmla="*/ 607075 h 619991"/>
                <a:gd name="connsiteX32" fmla="*/ 619991 w 619991"/>
                <a:gd name="connsiteY32" fmla="*/ 51666 h 619991"/>
                <a:gd name="connsiteX33" fmla="*/ 607075 w 619991"/>
                <a:gd name="connsiteY33" fmla="*/ 38749 h 619991"/>
                <a:gd name="connsiteX34" fmla="*/ 25833 w 619991"/>
                <a:gd name="connsiteY34" fmla="*/ 64582 h 619991"/>
                <a:gd name="connsiteX35" fmla="*/ 594158 w 619991"/>
                <a:gd name="connsiteY35" fmla="*/ 64582 h 619991"/>
                <a:gd name="connsiteX36" fmla="*/ 594158 w 619991"/>
                <a:gd name="connsiteY36" fmla="*/ 154998 h 619991"/>
                <a:gd name="connsiteX37" fmla="*/ 25833 w 619991"/>
                <a:gd name="connsiteY37" fmla="*/ 154998 h 619991"/>
                <a:gd name="connsiteX38" fmla="*/ 25833 w 619991"/>
                <a:gd name="connsiteY38" fmla="*/ 64582 h 619991"/>
                <a:gd name="connsiteX39" fmla="*/ 25833 w 619991"/>
                <a:gd name="connsiteY39" fmla="*/ 594158 h 619991"/>
                <a:gd name="connsiteX40" fmla="*/ 25833 w 619991"/>
                <a:gd name="connsiteY40" fmla="*/ 180831 h 619991"/>
                <a:gd name="connsiteX41" fmla="*/ 594158 w 619991"/>
                <a:gd name="connsiteY41" fmla="*/ 180831 h 619991"/>
                <a:gd name="connsiteX42" fmla="*/ 594158 w 619991"/>
                <a:gd name="connsiteY42" fmla="*/ 594158 h 619991"/>
                <a:gd name="connsiteX43" fmla="*/ 25833 w 619991"/>
                <a:gd name="connsiteY43" fmla="*/ 594158 h 619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619991" h="619991">
                  <a:moveTo>
                    <a:pt x="607075" y="38749"/>
                  </a:moveTo>
                  <a:lnTo>
                    <a:pt x="516659" y="38749"/>
                  </a:lnTo>
                  <a:lnTo>
                    <a:pt x="516659" y="12916"/>
                  </a:lnTo>
                  <a:cubicBezTo>
                    <a:pt x="516659" y="5167"/>
                    <a:pt x="511493" y="0"/>
                    <a:pt x="503743" y="0"/>
                  </a:cubicBezTo>
                  <a:cubicBezTo>
                    <a:pt x="495993" y="0"/>
                    <a:pt x="490826" y="5167"/>
                    <a:pt x="490826" y="12916"/>
                  </a:cubicBezTo>
                  <a:lnTo>
                    <a:pt x="490826" y="38749"/>
                  </a:lnTo>
                  <a:lnTo>
                    <a:pt x="419786" y="38749"/>
                  </a:lnTo>
                  <a:lnTo>
                    <a:pt x="419786" y="12916"/>
                  </a:lnTo>
                  <a:cubicBezTo>
                    <a:pt x="419786" y="5167"/>
                    <a:pt x="414619" y="0"/>
                    <a:pt x="406869" y="0"/>
                  </a:cubicBezTo>
                  <a:cubicBezTo>
                    <a:pt x="399119" y="0"/>
                    <a:pt x="393953" y="5167"/>
                    <a:pt x="393953" y="12916"/>
                  </a:cubicBezTo>
                  <a:lnTo>
                    <a:pt x="393953" y="38749"/>
                  </a:lnTo>
                  <a:lnTo>
                    <a:pt x="322912" y="38749"/>
                  </a:lnTo>
                  <a:lnTo>
                    <a:pt x="322912" y="12916"/>
                  </a:lnTo>
                  <a:cubicBezTo>
                    <a:pt x="322912" y="5167"/>
                    <a:pt x="317745" y="0"/>
                    <a:pt x="309996" y="0"/>
                  </a:cubicBezTo>
                  <a:cubicBezTo>
                    <a:pt x="302246" y="0"/>
                    <a:pt x="297079" y="5167"/>
                    <a:pt x="297079" y="12916"/>
                  </a:cubicBezTo>
                  <a:lnTo>
                    <a:pt x="297079" y="38749"/>
                  </a:lnTo>
                  <a:lnTo>
                    <a:pt x="226038" y="38749"/>
                  </a:lnTo>
                  <a:lnTo>
                    <a:pt x="226038" y="12916"/>
                  </a:lnTo>
                  <a:cubicBezTo>
                    <a:pt x="226038" y="5167"/>
                    <a:pt x="220872" y="0"/>
                    <a:pt x="213122" y="0"/>
                  </a:cubicBezTo>
                  <a:cubicBezTo>
                    <a:pt x="205372" y="0"/>
                    <a:pt x="200205" y="5167"/>
                    <a:pt x="200205" y="12916"/>
                  </a:cubicBezTo>
                  <a:lnTo>
                    <a:pt x="200205" y="38749"/>
                  </a:lnTo>
                  <a:lnTo>
                    <a:pt x="129165" y="38749"/>
                  </a:lnTo>
                  <a:lnTo>
                    <a:pt x="129165" y="12916"/>
                  </a:lnTo>
                  <a:cubicBezTo>
                    <a:pt x="129165" y="5167"/>
                    <a:pt x="123998" y="0"/>
                    <a:pt x="116248" y="0"/>
                  </a:cubicBezTo>
                  <a:cubicBezTo>
                    <a:pt x="108498" y="0"/>
                    <a:pt x="103332" y="5167"/>
                    <a:pt x="103332" y="12916"/>
                  </a:cubicBezTo>
                  <a:lnTo>
                    <a:pt x="103332" y="38749"/>
                  </a:lnTo>
                  <a:lnTo>
                    <a:pt x="12916" y="38749"/>
                  </a:lnTo>
                  <a:cubicBezTo>
                    <a:pt x="5167" y="38749"/>
                    <a:pt x="0" y="43916"/>
                    <a:pt x="0" y="51666"/>
                  </a:cubicBezTo>
                  <a:lnTo>
                    <a:pt x="0" y="607075"/>
                  </a:lnTo>
                  <a:cubicBezTo>
                    <a:pt x="0" y="614824"/>
                    <a:pt x="5167" y="619991"/>
                    <a:pt x="12916" y="619991"/>
                  </a:cubicBezTo>
                  <a:lnTo>
                    <a:pt x="607075" y="619991"/>
                  </a:lnTo>
                  <a:cubicBezTo>
                    <a:pt x="614824" y="619991"/>
                    <a:pt x="619991" y="614824"/>
                    <a:pt x="619991" y="607075"/>
                  </a:cubicBezTo>
                  <a:lnTo>
                    <a:pt x="619991" y="51666"/>
                  </a:lnTo>
                  <a:cubicBezTo>
                    <a:pt x="619991" y="43916"/>
                    <a:pt x="614824" y="38749"/>
                    <a:pt x="607075" y="38749"/>
                  </a:cubicBezTo>
                  <a:close/>
                  <a:moveTo>
                    <a:pt x="25833" y="64582"/>
                  </a:moveTo>
                  <a:lnTo>
                    <a:pt x="594158" y="64582"/>
                  </a:lnTo>
                  <a:lnTo>
                    <a:pt x="594158" y="154998"/>
                  </a:lnTo>
                  <a:lnTo>
                    <a:pt x="25833" y="154998"/>
                  </a:lnTo>
                  <a:lnTo>
                    <a:pt x="25833" y="64582"/>
                  </a:lnTo>
                  <a:close/>
                  <a:moveTo>
                    <a:pt x="25833" y="594158"/>
                  </a:moveTo>
                  <a:lnTo>
                    <a:pt x="25833" y="180831"/>
                  </a:lnTo>
                  <a:lnTo>
                    <a:pt x="594158" y="180831"/>
                  </a:lnTo>
                  <a:lnTo>
                    <a:pt x="594158" y="594158"/>
                  </a:lnTo>
                  <a:lnTo>
                    <a:pt x="25833" y="594158"/>
                  </a:lnTo>
                  <a:close/>
                </a:path>
              </a:pathLst>
            </a:custGeom>
            <a:solidFill>
              <a:srgbClr val="1F5A93"/>
            </a:solidFill>
            <a:ln w="12898"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374DBDC4-02CC-D2A5-FE73-A1421F6CB70A}"/>
                </a:ext>
              </a:extLst>
            </p:cNvPr>
            <p:cNvSpPr/>
            <p:nvPr/>
          </p:nvSpPr>
          <p:spPr>
            <a:xfrm>
              <a:off x="6819936" y="977962"/>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6A9DC26E-E2EF-8DF4-FB68-CF7655E6EB12}"/>
                </a:ext>
              </a:extLst>
            </p:cNvPr>
            <p:cNvSpPr/>
            <p:nvPr/>
          </p:nvSpPr>
          <p:spPr>
            <a:xfrm>
              <a:off x="7217763" y="977962"/>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5D75348C-29C1-A7DA-7B3E-C6695DE67A12}"/>
                </a:ext>
              </a:extLst>
            </p:cNvPr>
            <p:cNvSpPr/>
            <p:nvPr/>
          </p:nvSpPr>
          <p:spPr>
            <a:xfrm>
              <a:off x="7084723" y="977962"/>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08" name="Freeform 107">
              <a:extLst>
                <a:ext uri="{FF2B5EF4-FFF2-40B4-BE49-F238E27FC236}">
                  <a16:creationId xmlns:a16="http://schemas.microsoft.com/office/drawing/2014/main" id="{5E594570-8556-CDFB-ED1B-C4437A7D1C1D}"/>
                </a:ext>
              </a:extLst>
            </p:cNvPr>
            <p:cNvSpPr/>
            <p:nvPr/>
          </p:nvSpPr>
          <p:spPr>
            <a:xfrm>
              <a:off x="6952975" y="977962"/>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4174A360-3349-C29D-17B0-FE362434F322}"/>
                </a:ext>
              </a:extLst>
            </p:cNvPr>
            <p:cNvSpPr/>
            <p:nvPr/>
          </p:nvSpPr>
          <p:spPr>
            <a:xfrm>
              <a:off x="6819936" y="1256958"/>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A8297ACB-FFCD-F690-745C-A03EEA3ACC10}"/>
                </a:ext>
              </a:extLst>
            </p:cNvPr>
            <p:cNvSpPr/>
            <p:nvPr/>
          </p:nvSpPr>
          <p:spPr>
            <a:xfrm>
              <a:off x="7217763" y="1256958"/>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7AE0F08C-507A-9622-7A54-D9431B59C86A}"/>
                </a:ext>
              </a:extLst>
            </p:cNvPr>
            <p:cNvSpPr/>
            <p:nvPr/>
          </p:nvSpPr>
          <p:spPr>
            <a:xfrm>
              <a:off x="7084723" y="1256958"/>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13549F7-400D-98E3-BAEE-8CE8D2F4D3FB}"/>
                </a:ext>
              </a:extLst>
            </p:cNvPr>
            <p:cNvSpPr/>
            <p:nvPr/>
          </p:nvSpPr>
          <p:spPr>
            <a:xfrm>
              <a:off x="6952975" y="1256958"/>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8A505420-B9A7-8F6A-1ECF-FC8F7280DD33}"/>
                </a:ext>
              </a:extLst>
            </p:cNvPr>
            <p:cNvSpPr/>
            <p:nvPr/>
          </p:nvSpPr>
          <p:spPr>
            <a:xfrm>
              <a:off x="6819936" y="116395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C798BB28-A3C3-C2F3-26D5-620FC30E351A}"/>
                </a:ext>
              </a:extLst>
            </p:cNvPr>
            <p:cNvSpPr/>
            <p:nvPr/>
          </p:nvSpPr>
          <p:spPr>
            <a:xfrm>
              <a:off x="7217763" y="116395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98990C3C-204F-6E5D-7683-29B0E1DAED05}"/>
                </a:ext>
              </a:extLst>
            </p:cNvPr>
            <p:cNvSpPr/>
            <p:nvPr/>
          </p:nvSpPr>
          <p:spPr>
            <a:xfrm>
              <a:off x="7084723" y="116395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solidFill>
            <a:ln w="12898"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22BDD952-BB63-000B-7D96-B96ED3B5A2B3}"/>
                </a:ext>
              </a:extLst>
            </p:cNvPr>
            <p:cNvSpPr/>
            <p:nvPr/>
          </p:nvSpPr>
          <p:spPr>
            <a:xfrm>
              <a:off x="6952975" y="1163959"/>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E7262235-2D9F-68F5-4786-138384243584}"/>
                </a:ext>
              </a:extLst>
            </p:cNvPr>
            <p:cNvSpPr/>
            <p:nvPr/>
          </p:nvSpPr>
          <p:spPr>
            <a:xfrm>
              <a:off x="6819936" y="1070961"/>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78340E-2057-88DD-C768-87C9354D06CF}"/>
                </a:ext>
              </a:extLst>
            </p:cNvPr>
            <p:cNvSpPr/>
            <p:nvPr/>
          </p:nvSpPr>
          <p:spPr>
            <a:xfrm>
              <a:off x="7217763" y="1070961"/>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773CAE2F-E4AF-CBCC-3974-F0120BCE0A9E}"/>
                </a:ext>
              </a:extLst>
            </p:cNvPr>
            <p:cNvSpPr/>
            <p:nvPr/>
          </p:nvSpPr>
          <p:spPr>
            <a:xfrm>
              <a:off x="7084723" y="1070961"/>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24063777-65AC-934D-D765-4981605EF850}"/>
                </a:ext>
              </a:extLst>
            </p:cNvPr>
            <p:cNvSpPr/>
            <p:nvPr/>
          </p:nvSpPr>
          <p:spPr>
            <a:xfrm>
              <a:off x="6952975" y="1070961"/>
              <a:ext cx="90415" cy="63290"/>
            </a:xfrm>
            <a:custGeom>
              <a:avLst/>
              <a:gdLst>
                <a:gd name="connsiteX0" fmla="*/ 0 w 90415"/>
                <a:gd name="connsiteY0" fmla="*/ 0 h 63290"/>
                <a:gd name="connsiteX1" fmla="*/ 90415 w 90415"/>
                <a:gd name="connsiteY1" fmla="*/ 0 h 63290"/>
                <a:gd name="connsiteX2" fmla="*/ 90415 w 90415"/>
                <a:gd name="connsiteY2" fmla="*/ 63291 h 63290"/>
                <a:gd name="connsiteX3" fmla="*/ 0 w 90415"/>
                <a:gd name="connsiteY3" fmla="*/ 63291 h 63290"/>
              </a:gdLst>
              <a:ahLst/>
              <a:cxnLst>
                <a:cxn ang="0">
                  <a:pos x="connsiteX0" y="connsiteY0"/>
                </a:cxn>
                <a:cxn ang="0">
                  <a:pos x="connsiteX1" y="connsiteY1"/>
                </a:cxn>
                <a:cxn ang="0">
                  <a:pos x="connsiteX2" y="connsiteY2"/>
                </a:cxn>
                <a:cxn ang="0">
                  <a:pos x="connsiteX3" y="connsiteY3"/>
                </a:cxn>
              </a:cxnLst>
              <a:rect l="l" t="t" r="r" b="b"/>
              <a:pathLst>
                <a:path w="90415" h="63290">
                  <a:moveTo>
                    <a:pt x="0" y="0"/>
                  </a:moveTo>
                  <a:lnTo>
                    <a:pt x="90415" y="0"/>
                  </a:lnTo>
                  <a:lnTo>
                    <a:pt x="90415" y="63291"/>
                  </a:lnTo>
                  <a:lnTo>
                    <a:pt x="0" y="63291"/>
                  </a:lnTo>
                  <a:close/>
                </a:path>
              </a:pathLst>
            </a:custGeom>
            <a:solidFill>
              <a:srgbClr val="1F5A93">
                <a:alpha val="25000"/>
              </a:srgbClr>
            </a:solidFill>
            <a:ln w="12898" cap="flat">
              <a:noFill/>
              <a:prstDash val="solid"/>
              <a:miter/>
            </a:ln>
          </p:spPr>
          <p:txBody>
            <a:bodyPr rtlCol="0" anchor="ctr"/>
            <a:lstStyle/>
            <a:p>
              <a:endParaRPr lang="en-US"/>
            </a:p>
          </p:txBody>
        </p:sp>
      </p:grpSp>
      <p:pic>
        <p:nvPicPr>
          <p:cNvPr id="127" name="Graphic 126">
            <a:extLst>
              <a:ext uri="{FF2B5EF4-FFF2-40B4-BE49-F238E27FC236}">
                <a16:creationId xmlns:a16="http://schemas.microsoft.com/office/drawing/2014/main" id="{7CA8115A-4EB2-6492-40AA-DB776BE979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246708" y="813890"/>
            <a:ext cx="569714" cy="569714"/>
          </a:xfrm>
          <a:prstGeom prst="rect">
            <a:avLst/>
          </a:prstGeom>
        </p:spPr>
      </p:pic>
      <p:grpSp>
        <p:nvGrpSpPr>
          <p:cNvPr id="1032" name="Group 1031">
            <a:extLst>
              <a:ext uri="{FF2B5EF4-FFF2-40B4-BE49-F238E27FC236}">
                <a16:creationId xmlns:a16="http://schemas.microsoft.com/office/drawing/2014/main" id="{BA515F3D-6179-3F43-D2C7-85649D6475C5}"/>
              </a:ext>
            </a:extLst>
          </p:cNvPr>
          <p:cNvGrpSpPr/>
          <p:nvPr/>
        </p:nvGrpSpPr>
        <p:grpSpPr>
          <a:xfrm>
            <a:off x="10534329" y="551336"/>
            <a:ext cx="871728" cy="871728"/>
            <a:chOff x="10121566" y="104331"/>
            <a:chExt cx="871728" cy="871728"/>
          </a:xfrm>
        </p:grpSpPr>
        <p:pic>
          <p:nvPicPr>
            <p:cNvPr id="76" name="Graphic 75">
              <a:extLst>
                <a:ext uri="{FF2B5EF4-FFF2-40B4-BE49-F238E27FC236}">
                  <a16:creationId xmlns:a16="http://schemas.microsoft.com/office/drawing/2014/main" id="{0AD15AA0-F348-740C-5B5E-42EE8FE4CDF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121566" y="104331"/>
              <a:ext cx="871728" cy="871728"/>
            </a:xfrm>
            <a:prstGeom prst="rect">
              <a:avLst/>
            </a:prstGeom>
          </p:spPr>
        </p:pic>
        <p:sp>
          <p:nvSpPr>
            <p:cNvPr id="1031" name="Freeform 1030">
              <a:extLst>
                <a:ext uri="{FF2B5EF4-FFF2-40B4-BE49-F238E27FC236}">
                  <a16:creationId xmlns:a16="http://schemas.microsoft.com/office/drawing/2014/main" id="{B11657D6-1A70-A74B-06C0-284806FE4C0D}"/>
                </a:ext>
              </a:extLst>
            </p:cNvPr>
            <p:cNvSpPr/>
            <p:nvPr/>
          </p:nvSpPr>
          <p:spPr>
            <a:xfrm>
              <a:off x="10322401" y="473193"/>
              <a:ext cx="439326" cy="208352"/>
            </a:xfrm>
            <a:custGeom>
              <a:avLst/>
              <a:gdLst>
                <a:gd name="connsiteX0" fmla="*/ 9525 w 361950"/>
                <a:gd name="connsiteY0" fmla="*/ 95353 h 171656"/>
                <a:gd name="connsiteX1" fmla="*/ 123825 w 361950"/>
                <a:gd name="connsiteY1" fmla="*/ 95353 h 171656"/>
                <a:gd name="connsiteX2" fmla="*/ 132779 w 361950"/>
                <a:gd name="connsiteY2" fmla="*/ 89162 h 171656"/>
                <a:gd name="connsiteX3" fmla="*/ 152400 w 361950"/>
                <a:gd name="connsiteY3" fmla="*/ 36775 h 171656"/>
                <a:gd name="connsiteX4" fmla="*/ 200597 w 361950"/>
                <a:gd name="connsiteY4" fmla="*/ 165362 h 171656"/>
                <a:gd name="connsiteX5" fmla="*/ 212789 w 361950"/>
                <a:gd name="connsiteY5" fmla="*/ 171077 h 171656"/>
                <a:gd name="connsiteX6" fmla="*/ 218504 w 361950"/>
                <a:gd name="connsiteY6" fmla="*/ 165362 h 171656"/>
                <a:gd name="connsiteX7" fmla="*/ 244697 w 361950"/>
                <a:gd name="connsiteY7" fmla="*/ 95353 h 171656"/>
                <a:gd name="connsiteX8" fmla="*/ 352425 w 361950"/>
                <a:gd name="connsiteY8" fmla="*/ 95353 h 171656"/>
                <a:gd name="connsiteX9" fmla="*/ 361950 w 361950"/>
                <a:gd name="connsiteY9" fmla="*/ 85828 h 171656"/>
                <a:gd name="connsiteX10" fmla="*/ 352425 w 361950"/>
                <a:gd name="connsiteY10" fmla="*/ 76303 h 171656"/>
                <a:gd name="connsiteX11" fmla="*/ 238125 w 361950"/>
                <a:gd name="connsiteY11" fmla="*/ 76303 h 171656"/>
                <a:gd name="connsiteX12" fmla="*/ 229172 w 361950"/>
                <a:gd name="connsiteY12" fmla="*/ 82495 h 171656"/>
                <a:gd name="connsiteX13" fmla="*/ 209550 w 361950"/>
                <a:gd name="connsiteY13" fmla="*/ 134882 h 171656"/>
                <a:gd name="connsiteX14" fmla="*/ 161354 w 361950"/>
                <a:gd name="connsiteY14" fmla="*/ 6295 h 171656"/>
                <a:gd name="connsiteX15" fmla="*/ 149162 w 361950"/>
                <a:gd name="connsiteY15" fmla="*/ 580 h 171656"/>
                <a:gd name="connsiteX16" fmla="*/ 143447 w 361950"/>
                <a:gd name="connsiteY16" fmla="*/ 6295 h 171656"/>
                <a:gd name="connsiteX17" fmla="*/ 117253 w 361950"/>
                <a:gd name="connsiteY17" fmla="*/ 76303 h 171656"/>
                <a:gd name="connsiteX18" fmla="*/ 9525 w 361950"/>
                <a:gd name="connsiteY18" fmla="*/ 76303 h 171656"/>
                <a:gd name="connsiteX19" fmla="*/ 0 w 361950"/>
                <a:gd name="connsiteY19" fmla="*/ 85828 h 171656"/>
                <a:gd name="connsiteX20" fmla="*/ 9525 w 361950"/>
                <a:gd name="connsiteY20" fmla="*/ 95353 h 171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61950" h="171656">
                  <a:moveTo>
                    <a:pt x="9525" y="95353"/>
                  </a:moveTo>
                  <a:lnTo>
                    <a:pt x="123825" y="95353"/>
                  </a:lnTo>
                  <a:cubicBezTo>
                    <a:pt x="127826" y="95353"/>
                    <a:pt x="131350" y="92877"/>
                    <a:pt x="132779" y="89162"/>
                  </a:cubicBezTo>
                  <a:lnTo>
                    <a:pt x="152400" y="36775"/>
                  </a:lnTo>
                  <a:lnTo>
                    <a:pt x="200597" y="165362"/>
                  </a:lnTo>
                  <a:cubicBezTo>
                    <a:pt x="202406" y="170315"/>
                    <a:pt x="207836" y="172887"/>
                    <a:pt x="212789" y="171077"/>
                  </a:cubicBezTo>
                  <a:cubicBezTo>
                    <a:pt x="215456" y="170125"/>
                    <a:pt x="217551" y="168029"/>
                    <a:pt x="218504" y="165362"/>
                  </a:cubicBezTo>
                  <a:lnTo>
                    <a:pt x="244697" y="95353"/>
                  </a:lnTo>
                  <a:lnTo>
                    <a:pt x="352425" y="95353"/>
                  </a:lnTo>
                  <a:cubicBezTo>
                    <a:pt x="357664" y="95353"/>
                    <a:pt x="361950" y="91067"/>
                    <a:pt x="361950" y="85828"/>
                  </a:cubicBezTo>
                  <a:cubicBezTo>
                    <a:pt x="361950" y="80590"/>
                    <a:pt x="357664" y="76303"/>
                    <a:pt x="352425" y="76303"/>
                  </a:cubicBezTo>
                  <a:lnTo>
                    <a:pt x="238125" y="76303"/>
                  </a:lnTo>
                  <a:cubicBezTo>
                    <a:pt x="234125" y="76303"/>
                    <a:pt x="230600" y="78780"/>
                    <a:pt x="229172" y="82495"/>
                  </a:cubicBezTo>
                  <a:lnTo>
                    <a:pt x="209550" y="134882"/>
                  </a:lnTo>
                  <a:lnTo>
                    <a:pt x="161354" y="6295"/>
                  </a:lnTo>
                  <a:cubicBezTo>
                    <a:pt x="159544" y="1342"/>
                    <a:pt x="154115" y="-1230"/>
                    <a:pt x="149162" y="580"/>
                  </a:cubicBezTo>
                  <a:cubicBezTo>
                    <a:pt x="146494" y="1532"/>
                    <a:pt x="144399" y="3628"/>
                    <a:pt x="143447" y="6295"/>
                  </a:cubicBezTo>
                  <a:lnTo>
                    <a:pt x="117253" y="76303"/>
                  </a:lnTo>
                  <a:lnTo>
                    <a:pt x="9525" y="76303"/>
                  </a:lnTo>
                  <a:cubicBezTo>
                    <a:pt x="4286" y="76303"/>
                    <a:pt x="0" y="80590"/>
                    <a:pt x="0" y="85828"/>
                  </a:cubicBezTo>
                  <a:cubicBezTo>
                    <a:pt x="0" y="91067"/>
                    <a:pt x="4286" y="95353"/>
                    <a:pt x="9525" y="95353"/>
                  </a:cubicBezTo>
                  <a:close/>
                </a:path>
              </a:pathLst>
            </a:custGeom>
            <a:gradFill>
              <a:gsLst>
                <a:gs pos="0">
                  <a:srgbClr val="0033A3"/>
                </a:gs>
                <a:gs pos="99000">
                  <a:srgbClr val="030C8A">
                    <a:alpha val="50000"/>
                  </a:srgbClr>
                </a:gs>
              </a:gsLst>
              <a:lin ang="0" scaled="0"/>
            </a:gradFill>
            <a:ln w="9525" cap="flat">
              <a:noFill/>
              <a:prstDash val="solid"/>
              <a:miter/>
            </a:ln>
          </p:spPr>
          <p:txBody>
            <a:bodyPr rtlCol="0" anchor="ctr"/>
            <a:lstStyle/>
            <a:p>
              <a:endParaRPr lang="en-US"/>
            </a:p>
          </p:txBody>
        </p:sp>
      </p:grpSp>
      <p:sp>
        <p:nvSpPr>
          <p:cNvPr id="14" name="TextBox 13">
            <a:extLst>
              <a:ext uri="{FF2B5EF4-FFF2-40B4-BE49-F238E27FC236}">
                <a16:creationId xmlns:a16="http://schemas.microsoft.com/office/drawing/2014/main" id="{2457FD3B-D117-D0D1-9F23-A33D1CCDA5AE}"/>
              </a:ext>
            </a:extLst>
          </p:cNvPr>
          <p:cNvSpPr txBox="1"/>
          <p:nvPr/>
        </p:nvSpPr>
        <p:spPr>
          <a:xfrm>
            <a:off x="249647" y="216762"/>
            <a:ext cx="5555403" cy="523220"/>
          </a:xfrm>
          <a:prstGeom prst="rect">
            <a:avLst/>
          </a:prstGeom>
          <a:noFill/>
          <a:effectLst/>
        </p:spPr>
        <p:txBody>
          <a:bodyPr wrap="square" rtlCol="0">
            <a:spAutoFit/>
          </a:bodyPr>
          <a:lstStyle/>
          <a:p>
            <a:r>
              <a:rPr lang="en-US" sz="2800" i="0" u="none" strike="noStrike" dirty="0">
                <a:solidFill>
                  <a:srgbClr val="02096E"/>
                </a:solidFill>
                <a:effectLst/>
                <a:latin typeface="Century Gothic" panose="020B0502020202020204" pitchFamily="34" charset="0"/>
              </a:rPr>
              <a:t>ABM PLAYBOOK FRAMEWORK</a:t>
            </a:r>
            <a:endParaRPr lang="en-US" sz="2800" dirty="0">
              <a:solidFill>
                <a:srgbClr val="02096E"/>
              </a:solidFill>
              <a:latin typeface="Century Gothic" panose="020B0502020202020204" pitchFamily="34" charset="0"/>
            </a:endParaRPr>
          </a:p>
        </p:txBody>
      </p:sp>
      <p:sp>
        <p:nvSpPr>
          <p:cNvPr id="17" name="Rectangle 16">
            <a:extLst>
              <a:ext uri="{FF2B5EF4-FFF2-40B4-BE49-F238E27FC236}">
                <a16:creationId xmlns:a16="http://schemas.microsoft.com/office/drawing/2014/main" id="{49739F89-02C6-76CC-4F16-39DA431EE879}"/>
              </a:ext>
            </a:extLst>
          </p:cNvPr>
          <p:cNvSpPr/>
          <p:nvPr/>
        </p:nvSpPr>
        <p:spPr>
          <a:xfrm rot="16200000">
            <a:off x="-1398193" y="3865304"/>
            <a:ext cx="3585464" cy="365760"/>
          </a:xfrm>
          <a:prstGeom prst="rect">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pc="300" dirty="0">
                <a:solidFill>
                  <a:srgbClr val="C9C9F5"/>
                </a:solidFill>
                <a:latin typeface="Century Gothic" panose="020B0502020202020204" pitchFamily="34" charset="0"/>
              </a:rPr>
              <a:t>TOOLS / ASSETS</a:t>
            </a:r>
          </a:p>
        </p:txBody>
      </p:sp>
      <p:pic>
        <p:nvPicPr>
          <p:cNvPr id="18" name="Graphic 17">
            <a:extLst>
              <a:ext uri="{FF2B5EF4-FFF2-40B4-BE49-F238E27FC236}">
                <a16:creationId xmlns:a16="http://schemas.microsoft.com/office/drawing/2014/main" id="{08111D98-71B5-C10E-22AB-7DDAF7216F2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729321" y="703623"/>
            <a:ext cx="714834" cy="714834"/>
          </a:xfrm>
          <a:prstGeom prst="rect">
            <a:avLst/>
          </a:prstGeom>
        </p:spPr>
      </p:pic>
      <p:pic>
        <p:nvPicPr>
          <p:cNvPr id="19" name="Graphic 18">
            <a:extLst>
              <a:ext uri="{FF2B5EF4-FFF2-40B4-BE49-F238E27FC236}">
                <a16:creationId xmlns:a16="http://schemas.microsoft.com/office/drawing/2014/main" id="{D42DEDFE-BD06-D8EA-2F8A-6C5A5A29A71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232867" y="761577"/>
            <a:ext cx="564736" cy="564736"/>
          </a:xfrm>
          <a:prstGeom prst="rect">
            <a:avLst/>
          </a:prstGeom>
        </p:spPr>
      </p:pic>
      <p:pic>
        <p:nvPicPr>
          <p:cNvPr id="20" name="Graphic 19">
            <a:extLst>
              <a:ext uri="{FF2B5EF4-FFF2-40B4-BE49-F238E27FC236}">
                <a16:creationId xmlns:a16="http://schemas.microsoft.com/office/drawing/2014/main" id="{92CCD6FC-2A16-631B-8CF1-902B4B5B851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028127" y="807910"/>
            <a:ext cx="601301" cy="601301"/>
          </a:xfrm>
          <a:prstGeom prst="rect">
            <a:avLst/>
          </a:prstGeom>
        </p:spPr>
      </p:pic>
      <p:grpSp>
        <p:nvGrpSpPr>
          <p:cNvPr id="2" name="Group 1">
            <a:extLst>
              <a:ext uri="{FF2B5EF4-FFF2-40B4-BE49-F238E27FC236}">
                <a16:creationId xmlns:a16="http://schemas.microsoft.com/office/drawing/2014/main" id="{F831C81C-81F6-DFC8-B196-2B84338DEC90}"/>
              </a:ext>
            </a:extLst>
          </p:cNvPr>
          <p:cNvGrpSpPr>
            <a:grpSpLocks noChangeAspect="1"/>
          </p:cNvGrpSpPr>
          <p:nvPr/>
        </p:nvGrpSpPr>
        <p:grpSpPr>
          <a:xfrm>
            <a:off x="10600967" y="6144195"/>
            <a:ext cx="1325880" cy="625573"/>
            <a:chOff x="7146234" y="4423550"/>
            <a:chExt cx="4850063" cy="2288344"/>
          </a:xfrm>
        </p:grpSpPr>
        <p:grpSp>
          <p:nvGrpSpPr>
            <p:cNvPr id="3" name="Group 2">
              <a:extLst>
                <a:ext uri="{FF2B5EF4-FFF2-40B4-BE49-F238E27FC236}">
                  <a16:creationId xmlns:a16="http://schemas.microsoft.com/office/drawing/2014/main" id="{6D7D0D0B-DAAD-D7A6-901B-02D37B7622AA}"/>
                </a:ext>
              </a:extLst>
            </p:cNvPr>
            <p:cNvGrpSpPr/>
            <p:nvPr/>
          </p:nvGrpSpPr>
          <p:grpSpPr>
            <a:xfrm>
              <a:off x="7146234" y="4423550"/>
              <a:ext cx="4850063" cy="2288344"/>
              <a:chOff x="7146234" y="4423550"/>
              <a:chExt cx="4850063" cy="2288344"/>
            </a:xfrm>
          </p:grpSpPr>
          <p:grpSp>
            <p:nvGrpSpPr>
              <p:cNvPr id="5" name="Graphic 3">
                <a:extLst>
                  <a:ext uri="{FF2B5EF4-FFF2-40B4-BE49-F238E27FC236}">
                    <a16:creationId xmlns:a16="http://schemas.microsoft.com/office/drawing/2014/main" id="{FE89F28B-857D-0F5A-0895-61E0824C9C13}"/>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5A0EE807-4646-C1CA-3394-6830B0B2434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81927287-2D1E-5633-5801-3297C2B2DDC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7" name="Freeform 76">
                  <a:extLst>
                    <a:ext uri="{FF2B5EF4-FFF2-40B4-BE49-F238E27FC236}">
                      <a16:creationId xmlns:a16="http://schemas.microsoft.com/office/drawing/2014/main" id="{D69105FA-E7A8-164F-43E7-5E50BF09B12A}"/>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6" name="Group 5">
                <a:extLst>
                  <a:ext uri="{FF2B5EF4-FFF2-40B4-BE49-F238E27FC236}">
                    <a16:creationId xmlns:a16="http://schemas.microsoft.com/office/drawing/2014/main" id="{B21A3A58-BD18-045D-58F4-A4B73CBD965E}"/>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7" name="Freeform 6">
                  <a:extLst>
                    <a:ext uri="{FF2B5EF4-FFF2-40B4-BE49-F238E27FC236}">
                      <a16:creationId xmlns:a16="http://schemas.microsoft.com/office/drawing/2014/main" id="{FE94CC35-FA06-15E3-1ED0-37B53D64D7CD}"/>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3C9B59E3-5DC8-A6D6-5B6D-1C41F4DA9305}"/>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EAE9836A-5740-1984-B7DE-4328AFEA7467}"/>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96A244DA-F3CA-BB95-C2A7-BCE87C990AF6}"/>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D2470E8-7F80-3D1F-3A81-6046C3C45F64}"/>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419AF3C-5EB1-CFDB-ADA2-9CB8016AD72A}"/>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22F981BE-1F6E-767E-3156-33A3A9BA155F}"/>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76C9A32B-B7EF-87FD-30E5-EEEDA61593E4}"/>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AD815F42-B249-4B6F-49B6-CB300EB4CFB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74C2F94A-632F-7444-4F2F-DA5D4FF48F7C}"/>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19AFDE5-4359-BF71-51E5-AD3463E7EC8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918DB94-B4C0-9064-5AC4-B6238633040A}"/>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AF1576D0-5FC7-7288-C5B3-E321E2CB73CF}"/>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90707A4-7581-788C-EBD6-C3DB3E8C634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C47640BF-9B20-F3D1-A75D-53D13AE3B7A8}"/>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0832D1E1-974F-2E09-2DE4-C77369D10F93}"/>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380039EA-5DBA-5B56-8E55-C41555F83B22}"/>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DC296E08-D50F-9CAC-5529-5E84005DD3E3}"/>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088A6CC-58EB-B72C-5692-7DB3B123B4BA}"/>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972D1CD-8E7C-F2C2-9756-45C46BE8E983}"/>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5129CF7D-2FEF-57B9-9FD5-9354739380E7}"/>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DCC4F1FD-B925-2B23-2C02-8E95C58ECA03}"/>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4" name="Freeform 3">
              <a:extLst>
                <a:ext uri="{FF2B5EF4-FFF2-40B4-BE49-F238E27FC236}">
                  <a16:creationId xmlns:a16="http://schemas.microsoft.com/office/drawing/2014/main" id="{52AF0460-708C-8074-0817-6A3199157DFE}"/>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4034682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425176939"/>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8294</TotalTime>
  <Words>366</Words>
  <Application>Microsoft Macintosh PowerPoint</Application>
  <PresentationFormat>Widescreen</PresentationFormat>
  <Paragraphs>102</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128</cp:revision>
  <cp:lastPrinted>2020-08-31T22:23:58Z</cp:lastPrinted>
  <dcterms:created xsi:type="dcterms:W3CDTF">2021-07-07T23:54:57Z</dcterms:created>
  <dcterms:modified xsi:type="dcterms:W3CDTF">2024-02-05T21:22:18Z</dcterms:modified>
</cp:coreProperties>
</file>