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9"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3605"/>
    <a:srgbClr val="FEF5F0"/>
    <a:srgbClr val="FEEBD5"/>
    <a:srgbClr val="EB6C37"/>
    <a:srgbClr val="B8CAD8"/>
    <a:srgbClr val="3C77AA"/>
    <a:srgbClr val="BED1E2"/>
    <a:srgbClr val="238293"/>
    <a:srgbClr val="369986"/>
    <a:srgbClr val="8BD1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8" autoAdjust="0"/>
    <p:restoredTop sz="96058"/>
  </p:normalViewPr>
  <p:slideViewPr>
    <p:cSldViewPr snapToGrid="0" snapToObjects="1">
      <p:cViewPr varScale="1">
        <p:scale>
          <a:sx n="128" d="100"/>
          <a:sy n="128" d="100"/>
        </p:scale>
        <p:origin x="248"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2/24/24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2/24/24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120&amp;utm_source=template-powerpoint&amp;utm_medium=content&amp;utm_campaign=Agile+Product+Sprint+Roadmap-powerpoint-11120&amp;lpa=Agile+Product+Sprint+Roadmap+powerpoint+11120"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58BC65F7-2262-A6D5-4C07-6A0D8AE51039}"/>
              </a:ext>
            </a:extLst>
          </p:cNvPr>
          <p:cNvPicPr>
            <a:picLocks noChangeAspect="1"/>
          </p:cNvPicPr>
          <p:nvPr/>
        </p:nvPicPr>
        <p:blipFill>
          <a:blip r:embed="rId2" cstate="screen">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rgbClr val="FEF5F0">
                  <a:alpha val="74355"/>
                </a:srgbClr>
              </a:gs>
              <a:gs pos="94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AGILE PRODUCT SPRINT ROADMAP TEMPLATE </a:t>
            </a:r>
            <a:endParaRPr lang="en-US" sz="28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727292"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35049" y="1170869"/>
            <a:ext cx="3948716" cy="4555478"/>
          </a:xfrm>
          <a:prstGeom prst="rect">
            <a:avLst/>
          </a:prstGeom>
          <a:noFill/>
        </p:spPr>
        <p:txBody>
          <a:bodyPr wrap="square" rtlCol="0">
            <a:spAutoFit/>
          </a:bodyPr>
          <a:lstStyle/>
          <a:p>
            <a:pPr>
              <a:lnSpc>
                <a:spcPct val="150000"/>
              </a:lnSpc>
              <a:spcAft>
                <a:spcPts val="1200"/>
              </a:spcAft>
            </a:pPr>
            <a:r>
              <a:rPr lang="en-US" sz="1300" dirty="0">
                <a:latin typeface="Century Gothic" panose="020B0502020202020204" pitchFamily="34" charset="0"/>
              </a:rPr>
              <a:t>This sprint-by-sprint roadmap template allows you to specify project- or product-development deliverables within a certain timebox to hit feature- or project-related milestones. You can specify team-by-team user story and task details, sprint requirements, and their relation to product development’s monthly or quarterly goals. This sprint-specific, Agile-ready template is the perfect way to plan sprints within your product roadmap and to account for each team’s efforts. This template is perfect for when you’re planning the activities for upcoming sprints and need to ensure all team members are aligned on short-term goals.</a:t>
            </a:r>
          </a:p>
        </p:txBody>
      </p:sp>
      <p:pic>
        <p:nvPicPr>
          <p:cNvPr id="4" name="Picture 3" descr="A screenshot of a calendar&#10;&#10;Description automatically generated">
            <a:extLst>
              <a:ext uri="{FF2B5EF4-FFF2-40B4-BE49-F238E27FC236}">
                <a16:creationId xmlns:a16="http://schemas.microsoft.com/office/drawing/2014/main" id="{AD5C07FF-1909-5299-1FE6-84405BAD1E95}"/>
              </a:ext>
            </a:extLst>
          </p:cNvPr>
          <p:cNvPicPr>
            <a:picLocks noChangeAspect="1"/>
          </p:cNvPicPr>
          <p:nvPr/>
        </p:nvPicPr>
        <p:blipFill>
          <a:blip r:embed="rId5"/>
          <a:stretch>
            <a:fillRect/>
          </a:stretch>
        </p:blipFill>
        <p:spPr>
          <a:xfrm>
            <a:off x="4740081" y="1015822"/>
            <a:ext cx="7116870" cy="4156987"/>
          </a:xfrm>
          <a:prstGeom prst="rect">
            <a:avLst/>
          </a:prstGeom>
        </p:spPr>
      </p:pic>
      <p:sp>
        <p:nvSpPr>
          <p:cNvPr id="3" name="TextBox 2">
            <a:extLst>
              <a:ext uri="{FF2B5EF4-FFF2-40B4-BE49-F238E27FC236}">
                <a16:creationId xmlns:a16="http://schemas.microsoft.com/office/drawing/2014/main" id="{268D94F5-B3AE-1CE7-1DD5-D9FDAFDA38D4}"/>
              </a:ext>
            </a:extLst>
          </p:cNvPr>
          <p:cNvSpPr txBox="1"/>
          <p:nvPr/>
        </p:nvSpPr>
        <p:spPr>
          <a:xfrm>
            <a:off x="4740081" y="5172809"/>
            <a:ext cx="7007985" cy="1513235"/>
          </a:xfrm>
          <a:prstGeom prst="rect">
            <a:avLst/>
          </a:prstGeom>
          <a:noFill/>
        </p:spPr>
        <p:txBody>
          <a:bodyPr wrap="square" rtlCol="0">
            <a:spAutoFit/>
          </a:bodyPr>
          <a:lstStyle/>
          <a:p>
            <a:pPr>
              <a:spcAft>
                <a:spcPts val="600"/>
              </a:spcAft>
            </a:pPr>
            <a:r>
              <a:rPr lang="en-US" sz="1200" b="1" dirty="0">
                <a:solidFill>
                  <a:srgbClr val="AC3605"/>
                </a:solidFill>
                <a:latin typeface="Century Gothic" panose="020B0502020202020204" pitchFamily="34" charset="0"/>
              </a:rPr>
              <a:t>TO USE THIS TEMPLATE</a:t>
            </a:r>
            <a:r>
              <a:rPr lang="en-US" sz="1400" b="1" dirty="0">
                <a:solidFill>
                  <a:srgbClr val="AC3605"/>
                </a:solidFill>
                <a:latin typeface="Century Gothic" panose="020B0502020202020204" pitchFamily="34" charset="0"/>
              </a:rPr>
              <a:t>: </a:t>
            </a:r>
          </a:p>
          <a:p>
            <a:pPr indent="-194310">
              <a:spcAft>
                <a:spcPts val="400"/>
              </a:spcAft>
              <a:buClr>
                <a:srgbClr val="EB6C37"/>
              </a:buClr>
              <a:buSzPct val="125000"/>
              <a:buFont typeface="Arial" panose="020B0604020202020204" pitchFamily="34" charset="0"/>
              <a:buChar char="•"/>
            </a:pPr>
            <a:r>
              <a:rPr lang="en-US" sz="1200" dirty="0">
                <a:latin typeface="Century Gothic" panose="020B0502020202020204" pitchFamily="34" charset="0"/>
              </a:rPr>
              <a:t>Adjust number of Sprints to meet your plan.  </a:t>
            </a:r>
          </a:p>
          <a:p>
            <a:pPr indent="-194310">
              <a:spcAft>
                <a:spcPts val="400"/>
              </a:spcAft>
              <a:buClr>
                <a:srgbClr val="EB6C37"/>
              </a:buClr>
              <a:buSzPct val="125000"/>
              <a:buFont typeface="Arial" panose="020B0604020202020204" pitchFamily="34" charset="0"/>
              <a:buChar char="•"/>
            </a:pPr>
            <a:r>
              <a:rPr lang="en-US" sz="1200" dirty="0">
                <a:latin typeface="Century Gothic" panose="020B0502020202020204" pitchFamily="34" charset="0"/>
              </a:rPr>
              <a:t>Enter Sprint Start Dates. </a:t>
            </a:r>
          </a:p>
          <a:p>
            <a:pPr indent="-194310">
              <a:spcAft>
                <a:spcPts val="400"/>
              </a:spcAft>
              <a:buClr>
                <a:srgbClr val="EB6C37"/>
              </a:buClr>
              <a:buSzPct val="125000"/>
              <a:buFont typeface="Arial" panose="020B0604020202020204" pitchFamily="34" charset="0"/>
              <a:buChar char="•"/>
            </a:pPr>
            <a:r>
              <a:rPr lang="en-US" sz="1200" dirty="0">
                <a:latin typeface="Century Gothic" panose="020B0502020202020204" pitchFamily="34" charset="0"/>
              </a:rPr>
              <a:t>Apply Teams or Team Members to the Team Key.</a:t>
            </a:r>
          </a:p>
          <a:p>
            <a:pPr indent="-194310">
              <a:spcAft>
                <a:spcPts val="400"/>
              </a:spcAft>
              <a:buClr>
                <a:srgbClr val="EB6C37"/>
              </a:buClr>
              <a:buSzPct val="125000"/>
              <a:buFont typeface="Arial" panose="020B0604020202020204" pitchFamily="34" charset="0"/>
              <a:buChar char="•"/>
            </a:pPr>
            <a:r>
              <a:rPr lang="en-US" sz="1200" dirty="0">
                <a:latin typeface="Century Gothic" panose="020B0502020202020204" pitchFamily="34" charset="0"/>
              </a:rPr>
              <a:t>Duplicate the initial slide with Dates and Teams to represent each Phase / Category.</a:t>
            </a:r>
          </a:p>
          <a:p>
            <a:pPr indent="-194310">
              <a:spcAft>
                <a:spcPts val="400"/>
              </a:spcAft>
              <a:buClr>
                <a:srgbClr val="EB6C37"/>
              </a:buClr>
              <a:buSzPct val="125000"/>
              <a:buFont typeface="Arial" panose="020B0604020202020204" pitchFamily="34" charset="0"/>
              <a:buChar char="•"/>
            </a:pPr>
            <a:r>
              <a:rPr lang="en-US" sz="1200" dirty="0">
                <a:latin typeface="Century Gothic" panose="020B0502020202020204" pitchFamily="34" charset="0"/>
              </a:rPr>
              <a:t>Enter Tasks and Milestones.</a:t>
            </a:r>
          </a:p>
        </p:txBody>
      </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64642ADD-0C92-2A4D-B92E-82A3E1CCD1B7}"/>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F57AEAD-679B-F639-BE93-CE86689A1026}"/>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2DEF2B34-702F-4F15-5562-79605F118606}"/>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FECE8632-BFCB-AAD6-B7CF-2591D4CF222F}"/>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619E604-27E9-DA32-1CA1-FBAC451E3247}"/>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5963DDA-9356-C4BF-19B3-E6A126A44F4B}"/>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462C2D95-42EB-8F52-FF1E-EE8B797D5391}"/>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ECEA5D65-731A-84EA-FD6B-258026D7A262}"/>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0F522EE3-745C-CE6F-D45C-DA1A6FA91A35}"/>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469C919A-AFF4-03A7-64FD-C05783F563EA}"/>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A4372C87-A497-4A79-76FC-83E6B1733AAE}"/>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9A4EE7D2-32CF-E15B-8684-25D701923773}"/>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D453EF2D-0224-D124-121B-DAA910394297}"/>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A4412E04-A011-4061-DB3B-298E99C4A10A}"/>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27" name="TextBox 26">
            <a:extLst>
              <a:ext uri="{FF2B5EF4-FFF2-40B4-BE49-F238E27FC236}">
                <a16:creationId xmlns:a16="http://schemas.microsoft.com/office/drawing/2014/main" id="{BCDD451C-6DDD-AFDD-788A-2A0685EFE92C}"/>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28" name="TextBox 27">
            <a:extLst>
              <a:ext uri="{FF2B5EF4-FFF2-40B4-BE49-F238E27FC236}">
                <a16:creationId xmlns:a16="http://schemas.microsoft.com/office/drawing/2014/main" id="{9FC1578A-EFD2-92E4-6772-AAB34A6ED29A}"/>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29" name="TextBox 28">
            <a:extLst>
              <a:ext uri="{FF2B5EF4-FFF2-40B4-BE49-F238E27FC236}">
                <a16:creationId xmlns:a16="http://schemas.microsoft.com/office/drawing/2014/main" id="{2A1197EA-986C-0862-2875-84B281F29C69}"/>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30" name="TextBox 29">
            <a:extLst>
              <a:ext uri="{FF2B5EF4-FFF2-40B4-BE49-F238E27FC236}">
                <a16:creationId xmlns:a16="http://schemas.microsoft.com/office/drawing/2014/main" id="{52760100-D6D3-CDE0-2BEA-4538F2825922}"/>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31" name="TextBox 30">
            <a:extLst>
              <a:ext uri="{FF2B5EF4-FFF2-40B4-BE49-F238E27FC236}">
                <a16:creationId xmlns:a16="http://schemas.microsoft.com/office/drawing/2014/main" id="{DF577BBB-09F7-3318-B10C-0D9317B4DE8C}"/>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32" name="TextBox 31">
            <a:extLst>
              <a:ext uri="{FF2B5EF4-FFF2-40B4-BE49-F238E27FC236}">
                <a16:creationId xmlns:a16="http://schemas.microsoft.com/office/drawing/2014/main" id="{F08C48E6-9294-0FFD-C601-0D4C1945A969}"/>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33" name="TextBox 32">
            <a:extLst>
              <a:ext uri="{FF2B5EF4-FFF2-40B4-BE49-F238E27FC236}">
                <a16:creationId xmlns:a16="http://schemas.microsoft.com/office/drawing/2014/main" id="{D45788F4-840D-5E1D-A4EE-59BE43C7DDF9}"/>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00/00</a:t>
            </a:r>
          </a:p>
        </p:txBody>
      </p:sp>
      <p:sp>
        <p:nvSpPr>
          <p:cNvPr id="35" name="Rectangle 34">
            <a:extLst>
              <a:ext uri="{FF2B5EF4-FFF2-40B4-BE49-F238E27FC236}">
                <a16:creationId xmlns:a16="http://schemas.microsoft.com/office/drawing/2014/main" id="{D4528941-807B-596F-2371-EEA106DB9814}"/>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99DD3121-0EE1-E943-858A-E82D2900DCA7}"/>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3555CBAE-CB8A-971B-B454-2A76EC39C8F7}"/>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31F90DC4-34A3-A145-AB1A-C09C97CCC7B2}"/>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9828DEEB-9DEC-BC41-BB04-0F725319529E}"/>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6400F283-9CAE-C843-A704-B795FC8E055A}"/>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87DAD5A4-0BA0-1442-83D7-B152C5CF51A7}"/>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FAB1ADFC-3521-9047-BEDB-1EFAA9534DFB}"/>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B7B4AAB0-CEFF-8142-803B-B719C87FA0B7}"/>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7559C27F-7953-2C40-A6F0-B45DFEEFDAFB}"/>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64C944A2-3290-0341-90F8-2EC6ADD61718}"/>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2EAB42A1-0A27-A047-8A66-B4CF2F6C7006}"/>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96F0BF40-5C85-BE42-BBB8-7CF7EDE2CD12}"/>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C28EDE5D-74CB-2AA6-9363-E0B0D6D31CDA}"/>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1. Category / Phase One</a:t>
            </a:r>
          </a:p>
        </p:txBody>
      </p:sp>
      <p:sp>
        <p:nvSpPr>
          <p:cNvPr id="60" name="TextBox 59">
            <a:extLst>
              <a:ext uri="{FF2B5EF4-FFF2-40B4-BE49-F238E27FC236}">
                <a16:creationId xmlns:a16="http://schemas.microsoft.com/office/drawing/2014/main" id="{8C2D2D95-C100-5646-3D67-4E195BEF943C}"/>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2. Category / Phase Two</a:t>
            </a:r>
          </a:p>
        </p:txBody>
      </p:sp>
      <p:grpSp>
        <p:nvGrpSpPr>
          <p:cNvPr id="65" name="Group 64">
            <a:extLst>
              <a:ext uri="{FF2B5EF4-FFF2-40B4-BE49-F238E27FC236}">
                <a16:creationId xmlns:a16="http://schemas.microsoft.com/office/drawing/2014/main" id="{866B6BDD-1196-4846-84C6-782035BD5686}"/>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7F94C26F-BE63-2B49-B8DC-86A121334654}"/>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F20921D9-AD96-E570-14EA-EA851CE9523D}"/>
                </a:ext>
              </a:extLst>
            </p:cNvPr>
            <p:cNvSpPr/>
            <p:nvPr/>
          </p:nvSpPr>
          <p:spPr>
            <a:xfrm>
              <a:off x="811" y="882240"/>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8458</TotalTime>
  <Words>298</Words>
  <Application>Microsoft Macintosh PowerPoint</Application>
  <PresentationFormat>Widescreen</PresentationFormat>
  <Paragraphs>39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143</cp:revision>
  <cp:lastPrinted>2020-08-31T22:23:58Z</cp:lastPrinted>
  <dcterms:created xsi:type="dcterms:W3CDTF">2021-07-07T23:54:57Z</dcterms:created>
  <dcterms:modified xsi:type="dcterms:W3CDTF">2024-02-25T01:32:35Z</dcterms:modified>
</cp:coreProperties>
</file>