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4F2"/>
    <a:srgbClr val="39BDB0"/>
    <a:srgbClr val="A1E3DD"/>
    <a:srgbClr val="2B8D84"/>
    <a:srgbClr val="9CA58C"/>
    <a:srgbClr val="CBD6B5"/>
    <a:srgbClr val="EBD9B6"/>
    <a:srgbClr val="654105"/>
    <a:srgbClr val="7C5008"/>
    <a:srgbClr val="0098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918631-8352-41F9-8896-6695CEEB4A1E}" v="1" dt="2024-02-24T02:55:20.4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95"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11918631-8352-41F9-8896-6695CEEB4A1E}"/>
    <pc:docChg chg="undo custSel modSld">
      <pc:chgData name="Bess Dunlevy" userId="dd4b9a8537dbe9d0" providerId="LiveId" clId="{11918631-8352-41F9-8896-6695CEEB4A1E}" dt="2024-02-24T02:57:13.198" v="11" actId="1076"/>
      <pc:docMkLst>
        <pc:docMk/>
      </pc:docMkLst>
      <pc:sldChg chg="addSp modSp mod">
        <pc:chgData name="Bess Dunlevy" userId="dd4b9a8537dbe9d0" providerId="LiveId" clId="{11918631-8352-41F9-8896-6695CEEB4A1E}" dt="2024-02-24T02:57:13.198" v="11" actId="1076"/>
        <pc:sldMkLst>
          <pc:docMk/>
          <pc:sldMk cId="1508588292" sldId="342"/>
        </pc:sldMkLst>
        <pc:picChg chg="add mod modCrop">
          <ac:chgData name="Bess Dunlevy" userId="dd4b9a8537dbe9d0" providerId="LiveId" clId="{11918631-8352-41F9-8896-6695CEEB4A1E}" dt="2024-02-24T02:57:13.198" v="11" actId="1076"/>
          <ac:picMkLst>
            <pc:docMk/>
            <pc:sldMk cId="1508588292" sldId="342"/>
            <ac:picMk id="3" creationId="{14D284F9-C583-3FFA-F68C-AC0429EAC02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76&amp;utm_source=template-powerpoint&amp;utm_medium=content&amp;utm_campaign=Circular+Customer+Problem+Statement+Slide-powerpoint-11976&amp;lpa=Circular+Customer+Problem+Statement+Slide+powerpoint+11976" TargetMode="External"/><Relationship Id="rId2" Type="http://schemas.openxmlformats.org/officeDocument/2006/relationships/image" Target="../media/image1.jp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Colorful polka dots">
            <a:extLst>
              <a:ext uri="{FF2B5EF4-FFF2-40B4-BE49-F238E27FC236}">
                <a16:creationId xmlns:a16="http://schemas.microsoft.com/office/drawing/2014/main" id="{35ECA764-2C21-3D04-E6A6-6560C79E4419}"/>
              </a:ext>
            </a:extLst>
          </p:cNvPr>
          <p:cNvPicPr>
            <a:picLocks noChangeAspect="1"/>
          </p:cNvPicPr>
          <p:nvPr/>
        </p:nvPicPr>
        <p:blipFill rotWithShape="1">
          <a:blip r:embed="rId2">
            <a:alphaModFix amt="26000"/>
            <a:duotone>
              <a:schemeClr val="bg2">
                <a:shade val="45000"/>
                <a:satMod val="135000"/>
              </a:schemeClr>
              <a:prstClr val="white"/>
            </a:duotone>
          </a:blip>
          <a:srcRect t="7882" b="7796"/>
          <a:stretch/>
        </p:blipFill>
        <p:spPr>
          <a:xfrm>
            <a:off x="-1" y="0"/>
            <a:ext cx="12202525" cy="6858000"/>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343065" y="400145"/>
            <a:ext cx="3548487" cy="492443"/>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8" y="400145"/>
            <a:ext cx="6994874" cy="892552"/>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CIRCULAR CUSTOMER PROBLEM STATEMENT </a:t>
            </a:r>
            <a:br>
              <a:rPr lang="en-US" sz="2600" b="1" dirty="0">
                <a:solidFill>
                  <a:schemeClr val="tx1">
                    <a:lumMod val="65000"/>
                    <a:lumOff val="35000"/>
                  </a:schemeClr>
                </a:solidFill>
                <a:latin typeface="Century Gothic" panose="020B0502020202020204" pitchFamily="34" charset="0"/>
              </a:rPr>
            </a:br>
            <a:r>
              <a:rPr lang="en-US" sz="2600" b="1" dirty="0">
                <a:solidFill>
                  <a:schemeClr val="tx1">
                    <a:lumMod val="65000"/>
                    <a:lumOff val="35000"/>
                  </a:schemeClr>
                </a:solidFill>
                <a:latin typeface="Century Gothic" panose="020B0502020202020204" pitchFamily="34" charset="0"/>
              </a:rPr>
              <a:t>SLIDE TEMPLATE</a:t>
            </a:r>
          </a:p>
        </p:txBody>
      </p:sp>
      <p:sp>
        <p:nvSpPr>
          <p:cNvPr id="11" name="TextBox 10">
            <a:extLst>
              <a:ext uri="{FF2B5EF4-FFF2-40B4-BE49-F238E27FC236}">
                <a16:creationId xmlns:a16="http://schemas.microsoft.com/office/drawing/2014/main" id="{337A3371-9EA4-4C46-A817-F8A47B8962FF}"/>
              </a:ext>
            </a:extLst>
          </p:cNvPr>
          <p:cNvSpPr txBox="1"/>
          <p:nvPr/>
        </p:nvSpPr>
        <p:spPr>
          <a:xfrm>
            <a:off x="300448" y="5462692"/>
            <a:ext cx="6098081" cy="1231106"/>
          </a:xfrm>
          <a:prstGeom prst="rect">
            <a:avLst/>
          </a:prstGeom>
          <a:noFill/>
        </p:spPr>
        <p:txBody>
          <a:bodyPr wrap="square" rtlCol="0">
            <a:spAutoFit/>
          </a:bodyPr>
          <a:lstStyle/>
          <a:p>
            <a:r>
              <a:rPr lang="en-US" dirty="0">
                <a:solidFill>
                  <a:schemeClr val="tx1">
                    <a:lumMod val="75000"/>
                    <a:lumOff val="25000"/>
                  </a:schemeClr>
                </a:solidFill>
                <a:latin typeface="Century Gothic" panose="020B0502020202020204" pitchFamily="34" charset="0"/>
              </a:rPr>
              <a:t>CREATED BY</a:t>
            </a:r>
          </a:p>
          <a:p>
            <a:r>
              <a:rPr lang="en-US" sz="1400" dirty="0">
                <a:solidFill>
                  <a:schemeClr val="tx1">
                    <a:lumMod val="50000"/>
                    <a:lumOff val="50000"/>
                  </a:schemeClr>
                </a:solidFill>
                <a:latin typeface="Century Gothic" panose="020B0502020202020204" pitchFamily="34" charset="0"/>
              </a:rPr>
              <a:t>NAME</a:t>
            </a:r>
          </a:p>
          <a:p>
            <a:endParaRPr lang="en-US" sz="1400" dirty="0">
              <a:solidFill>
                <a:schemeClr val="tx1">
                  <a:lumMod val="50000"/>
                  <a:lumOff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Date Created: MM/DD/YY</a:t>
            </a:r>
          </a:p>
          <a:p>
            <a:r>
              <a:rPr lang="en-US" sz="1400" dirty="0">
                <a:solidFill>
                  <a:schemeClr val="bg1">
                    <a:lumMod val="50000"/>
                  </a:schemeClr>
                </a:solidFill>
                <a:latin typeface="Century Gothic" panose="020B0502020202020204" pitchFamily="34" charset="0"/>
              </a:rPr>
              <a:t> </a:t>
            </a:r>
          </a:p>
        </p:txBody>
      </p:sp>
      <p:pic>
        <p:nvPicPr>
          <p:cNvPr id="3" name="Picture 2" descr="A diagram of a problem statement&#10;&#10;Description automatically generated">
            <a:extLst>
              <a:ext uri="{FF2B5EF4-FFF2-40B4-BE49-F238E27FC236}">
                <a16:creationId xmlns:a16="http://schemas.microsoft.com/office/drawing/2014/main" id="{14D284F9-C583-3FFA-F68C-AC0429EAC02C}"/>
              </a:ext>
            </a:extLst>
          </p:cNvPr>
          <p:cNvPicPr>
            <a:picLocks noChangeAspect="1"/>
          </p:cNvPicPr>
          <p:nvPr/>
        </p:nvPicPr>
        <p:blipFill rotWithShape="1">
          <a:blip r:embed="rId5"/>
          <a:srcRect l="17261" r="17429"/>
          <a:stretch/>
        </p:blipFill>
        <p:spPr>
          <a:xfrm>
            <a:off x="4288835" y="2260524"/>
            <a:ext cx="3614329" cy="3119718"/>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descr="Colorful polka dots">
            <a:extLst>
              <a:ext uri="{FF2B5EF4-FFF2-40B4-BE49-F238E27FC236}">
                <a16:creationId xmlns:a16="http://schemas.microsoft.com/office/drawing/2014/main" id="{917F1519-864E-DFF6-AE2B-B8AA94ACE643}"/>
              </a:ext>
            </a:extLst>
          </p:cNvPr>
          <p:cNvPicPr>
            <a:picLocks noChangeAspect="1"/>
          </p:cNvPicPr>
          <p:nvPr/>
        </p:nvPicPr>
        <p:blipFill rotWithShape="1">
          <a:blip r:embed="rId3">
            <a:alphaModFix amt="26000"/>
            <a:duotone>
              <a:schemeClr val="bg2">
                <a:shade val="45000"/>
                <a:satMod val="135000"/>
              </a:schemeClr>
              <a:prstClr val="white"/>
            </a:duotone>
          </a:blip>
          <a:srcRect t="7882" b="7796"/>
          <a:stretch/>
        </p:blipFill>
        <p:spPr>
          <a:xfrm>
            <a:off x="-1" y="0"/>
            <a:ext cx="12202525" cy="6858000"/>
          </a:xfrm>
          <a:prstGeom prst="rect">
            <a:avLst/>
          </a:prstGeom>
        </p:spPr>
      </p:pic>
      <p:sp>
        <p:nvSpPr>
          <p:cNvPr id="9" name="Oval 8">
            <a:extLst>
              <a:ext uri="{FF2B5EF4-FFF2-40B4-BE49-F238E27FC236}">
                <a16:creationId xmlns:a16="http://schemas.microsoft.com/office/drawing/2014/main" id="{79AF2740-736D-E954-D230-397870DE6C98}"/>
              </a:ext>
            </a:extLst>
          </p:cNvPr>
          <p:cNvSpPr/>
          <p:nvPr/>
        </p:nvSpPr>
        <p:spPr>
          <a:xfrm>
            <a:off x="3090421" y="627173"/>
            <a:ext cx="6011158" cy="6011158"/>
          </a:xfrm>
          <a:prstGeom prst="ellipse">
            <a:avLst/>
          </a:prstGeom>
          <a:solidFill>
            <a:srgbClr val="DCF4F2"/>
          </a:solidFill>
          <a:ln w="28575">
            <a:solidFill>
              <a:schemeClr val="tx1">
                <a:lumMod val="65000"/>
                <a:lumOff val="35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BCE760FD-6E50-FD4F-B597-7E228EDE51FD}"/>
              </a:ext>
            </a:extLst>
          </p:cNvPr>
          <p:cNvSpPr txBox="1"/>
          <p:nvPr/>
        </p:nvSpPr>
        <p:spPr>
          <a:xfrm>
            <a:off x="4491873" y="3125309"/>
            <a:ext cx="3208256" cy="954107"/>
          </a:xfrm>
          <a:prstGeom prst="rect">
            <a:avLst/>
          </a:prstGeom>
          <a:noFill/>
        </p:spPr>
        <p:txBody>
          <a:bodyPr wrap="square" rtlCol="0">
            <a:spAutoFit/>
          </a:bodyPr>
          <a:lstStyle/>
          <a:p>
            <a:pPr algn="ctr"/>
            <a:r>
              <a:rPr lang="en-US" sz="2800" spc="600" dirty="0">
                <a:solidFill>
                  <a:srgbClr val="2B8D84"/>
                </a:solidFill>
                <a:latin typeface="Century Gothic" panose="020B0502020202020204" pitchFamily="34" charset="0"/>
              </a:rPr>
              <a:t>PROBLEM </a:t>
            </a:r>
            <a:br>
              <a:rPr lang="en-US" sz="2800" spc="600" dirty="0">
                <a:solidFill>
                  <a:srgbClr val="2B8D84"/>
                </a:solidFill>
                <a:latin typeface="Century Gothic" panose="020B0502020202020204" pitchFamily="34" charset="0"/>
              </a:rPr>
            </a:br>
            <a:r>
              <a:rPr lang="en-US" sz="2800" spc="600" dirty="0">
                <a:solidFill>
                  <a:srgbClr val="2B8D84"/>
                </a:solidFill>
                <a:latin typeface="Century Gothic" panose="020B0502020202020204" pitchFamily="34" charset="0"/>
              </a:rPr>
              <a:t>STATEMENT</a:t>
            </a:r>
          </a:p>
        </p:txBody>
      </p:sp>
      <p:sp>
        <p:nvSpPr>
          <p:cNvPr id="4" name="Oval 3">
            <a:extLst>
              <a:ext uri="{FF2B5EF4-FFF2-40B4-BE49-F238E27FC236}">
                <a16:creationId xmlns:a16="http://schemas.microsoft.com/office/drawing/2014/main" id="{DDF2C3CF-6E63-B09C-AC49-F37D24DF9A29}"/>
              </a:ext>
            </a:extLst>
          </p:cNvPr>
          <p:cNvSpPr/>
          <p:nvPr/>
        </p:nvSpPr>
        <p:spPr>
          <a:xfrm>
            <a:off x="3006569" y="4280577"/>
            <a:ext cx="2357754" cy="2357754"/>
          </a:xfrm>
          <a:prstGeom prst="ellipse">
            <a:avLst/>
          </a:prstGeom>
          <a:solidFill>
            <a:srgbClr val="2B8D84"/>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B076B30B-F61D-ECD7-C30D-E5BEF3076E80}"/>
              </a:ext>
            </a:extLst>
          </p:cNvPr>
          <p:cNvSpPr/>
          <p:nvPr/>
        </p:nvSpPr>
        <p:spPr>
          <a:xfrm>
            <a:off x="2245536" y="1398546"/>
            <a:ext cx="2357754" cy="2357754"/>
          </a:xfrm>
          <a:prstGeom prst="ellipse">
            <a:avLst/>
          </a:prstGeom>
          <a:solidFill>
            <a:schemeClr val="accent5">
              <a:lumMod val="50000"/>
            </a:schemeClr>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A0EA5EBE-1538-F9F5-B649-66D88555C120}"/>
              </a:ext>
            </a:extLst>
          </p:cNvPr>
          <p:cNvSpPr/>
          <p:nvPr/>
        </p:nvSpPr>
        <p:spPr>
          <a:xfrm>
            <a:off x="4917123" y="81888"/>
            <a:ext cx="2357754" cy="2357754"/>
          </a:xfrm>
          <a:prstGeom prst="ellipse">
            <a:avLst/>
          </a:prstGeom>
          <a:solidFill>
            <a:schemeClr val="accent6"/>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70B44B27-6347-0961-6D75-0E60C1177959}"/>
              </a:ext>
            </a:extLst>
          </p:cNvPr>
          <p:cNvSpPr/>
          <p:nvPr/>
        </p:nvSpPr>
        <p:spPr>
          <a:xfrm>
            <a:off x="7588711" y="1398546"/>
            <a:ext cx="2357754" cy="2357754"/>
          </a:xfrm>
          <a:prstGeom prst="ellipse">
            <a:avLst/>
          </a:prstGeom>
          <a:solidFill>
            <a:srgbClr val="39BDB0"/>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3689EB35-8915-333A-C146-9D47DB1976AF}"/>
              </a:ext>
            </a:extLst>
          </p:cNvPr>
          <p:cNvSpPr/>
          <p:nvPr/>
        </p:nvSpPr>
        <p:spPr>
          <a:xfrm>
            <a:off x="6827677" y="4280577"/>
            <a:ext cx="2357754" cy="2357754"/>
          </a:xfrm>
          <a:prstGeom prst="ellipse">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F667AC83-9607-8BDF-2297-B5AAFDBFDE3B}"/>
              </a:ext>
            </a:extLst>
          </p:cNvPr>
          <p:cNvSpPr txBox="1"/>
          <p:nvPr/>
        </p:nvSpPr>
        <p:spPr>
          <a:xfrm>
            <a:off x="5123311" y="304007"/>
            <a:ext cx="1945377" cy="646331"/>
          </a:xfrm>
          <a:prstGeom prst="rect">
            <a:avLst/>
          </a:prstGeom>
          <a:noFill/>
        </p:spPr>
        <p:txBody>
          <a:bodyPr wrap="square">
            <a:spAutoFit/>
          </a:bodyPr>
          <a:lstStyle/>
          <a:p>
            <a:pPr algn="ctr"/>
            <a:r>
              <a:rPr lang="en-US" b="1" spc="-50" dirty="0">
                <a:solidFill>
                  <a:schemeClr val="bg1"/>
                </a:solidFill>
                <a:latin typeface="Century Gothic" panose="020B0502020202020204" pitchFamily="34" charset="0"/>
              </a:rPr>
              <a:t>Who is the customer?</a:t>
            </a:r>
            <a:endParaRPr lang="en-US" b="1" spc="-50" dirty="0">
              <a:solidFill>
                <a:schemeClr val="bg1"/>
              </a:solidFill>
            </a:endParaRPr>
          </a:p>
        </p:txBody>
      </p:sp>
      <p:sp>
        <p:nvSpPr>
          <p:cNvPr id="12" name="TextBox 11">
            <a:extLst>
              <a:ext uri="{FF2B5EF4-FFF2-40B4-BE49-F238E27FC236}">
                <a16:creationId xmlns:a16="http://schemas.microsoft.com/office/drawing/2014/main" id="{D102C332-D150-45B3-E931-38574B5CF9D0}"/>
              </a:ext>
            </a:extLst>
          </p:cNvPr>
          <p:cNvSpPr txBox="1"/>
          <p:nvPr/>
        </p:nvSpPr>
        <p:spPr>
          <a:xfrm>
            <a:off x="5123310" y="1141874"/>
            <a:ext cx="1945377" cy="276999"/>
          </a:xfrm>
          <a:prstGeom prst="rect">
            <a:avLst/>
          </a:prstGeom>
          <a:noFill/>
        </p:spPr>
        <p:txBody>
          <a:bodyPr wrap="square">
            <a:spAutoFit/>
          </a:bodyPr>
          <a:lstStyle/>
          <a:p>
            <a:pPr algn="ctr"/>
            <a:r>
              <a:rPr lang="en-US" sz="1200" dirty="0">
                <a:solidFill>
                  <a:schemeClr val="bg1"/>
                </a:solidFill>
                <a:latin typeface="Century Gothic" panose="020B0502020202020204" pitchFamily="34" charset="0"/>
              </a:rPr>
              <a:t>Description…</a:t>
            </a:r>
            <a:endParaRPr lang="en-US" sz="1200" dirty="0">
              <a:solidFill>
                <a:schemeClr val="bg1"/>
              </a:solidFill>
            </a:endParaRPr>
          </a:p>
        </p:txBody>
      </p:sp>
      <p:sp>
        <p:nvSpPr>
          <p:cNvPr id="13" name="TextBox 12">
            <a:extLst>
              <a:ext uri="{FF2B5EF4-FFF2-40B4-BE49-F238E27FC236}">
                <a16:creationId xmlns:a16="http://schemas.microsoft.com/office/drawing/2014/main" id="{BE8B76D2-534A-281C-A777-20B71BAD2B1D}"/>
              </a:ext>
            </a:extLst>
          </p:cNvPr>
          <p:cNvSpPr txBox="1"/>
          <p:nvPr/>
        </p:nvSpPr>
        <p:spPr>
          <a:xfrm>
            <a:off x="7616993" y="1601775"/>
            <a:ext cx="2329472" cy="646331"/>
          </a:xfrm>
          <a:prstGeom prst="rect">
            <a:avLst/>
          </a:prstGeom>
          <a:noFill/>
        </p:spPr>
        <p:txBody>
          <a:bodyPr wrap="square">
            <a:spAutoFit/>
          </a:bodyPr>
          <a:lstStyle/>
          <a:p>
            <a:pPr algn="ctr"/>
            <a:r>
              <a:rPr lang="en-US" b="1" spc="-50" dirty="0">
                <a:solidFill>
                  <a:schemeClr val="bg1"/>
                </a:solidFill>
                <a:latin typeface="Century Gothic" panose="020B0502020202020204" pitchFamily="34" charset="0"/>
              </a:rPr>
              <a:t>What are</a:t>
            </a:r>
            <a:br>
              <a:rPr lang="en-US" b="1" spc="-50" dirty="0">
                <a:solidFill>
                  <a:schemeClr val="bg1"/>
                </a:solidFill>
                <a:latin typeface="Century Gothic" panose="020B0502020202020204" pitchFamily="34" charset="0"/>
              </a:rPr>
            </a:br>
            <a:r>
              <a:rPr lang="en-US" b="1" spc="-50" dirty="0">
                <a:solidFill>
                  <a:schemeClr val="bg1"/>
                </a:solidFill>
                <a:latin typeface="Century Gothic" panose="020B0502020202020204" pitchFamily="34" charset="0"/>
              </a:rPr>
              <a:t>they trying to do?</a:t>
            </a:r>
            <a:endParaRPr lang="en-US" b="1" spc="-50" dirty="0">
              <a:solidFill>
                <a:schemeClr val="bg1"/>
              </a:solidFill>
            </a:endParaRPr>
          </a:p>
        </p:txBody>
      </p:sp>
      <p:sp>
        <p:nvSpPr>
          <p:cNvPr id="14" name="TextBox 13">
            <a:extLst>
              <a:ext uri="{FF2B5EF4-FFF2-40B4-BE49-F238E27FC236}">
                <a16:creationId xmlns:a16="http://schemas.microsoft.com/office/drawing/2014/main" id="{E6655A3E-B580-0A6F-454F-164BB380744B}"/>
              </a:ext>
            </a:extLst>
          </p:cNvPr>
          <p:cNvSpPr txBox="1"/>
          <p:nvPr/>
        </p:nvSpPr>
        <p:spPr>
          <a:xfrm>
            <a:off x="7839800" y="2439642"/>
            <a:ext cx="1945377" cy="276999"/>
          </a:xfrm>
          <a:prstGeom prst="rect">
            <a:avLst/>
          </a:prstGeom>
          <a:noFill/>
        </p:spPr>
        <p:txBody>
          <a:bodyPr wrap="square">
            <a:spAutoFit/>
          </a:bodyPr>
          <a:lstStyle/>
          <a:p>
            <a:pPr algn="ctr"/>
            <a:r>
              <a:rPr lang="en-US" sz="1200" dirty="0">
                <a:solidFill>
                  <a:schemeClr val="bg1"/>
                </a:solidFill>
                <a:latin typeface="Century Gothic" panose="020B0502020202020204" pitchFamily="34" charset="0"/>
              </a:rPr>
              <a:t>Description…</a:t>
            </a:r>
            <a:endParaRPr lang="en-US" sz="1200" dirty="0">
              <a:solidFill>
                <a:schemeClr val="bg1"/>
              </a:solidFill>
            </a:endParaRPr>
          </a:p>
        </p:txBody>
      </p:sp>
      <p:sp>
        <p:nvSpPr>
          <p:cNvPr id="15" name="TextBox 14">
            <a:extLst>
              <a:ext uri="{FF2B5EF4-FFF2-40B4-BE49-F238E27FC236}">
                <a16:creationId xmlns:a16="http://schemas.microsoft.com/office/drawing/2014/main" id="{26D71A3B-101D-ACC7-DDAB-041DEF87DEB1}"/>
              </a:ext>
            </a:extLst>
          </p:cNvPr>
          <p:cNvSpPr txBox="1"/>
          <p:nvPr/>
        </p:nvSpPr>
        <p:spPr>
          <a:xfrm>
            <a:off x="6845879" y="4540392"/>
            <a:ext cx="2357753" cy="646331"/>
          </a:xfrm>
          <a:prstGeom prst="rect">
            <a:avLst/>
          </a:prstGeom>
          <a:noFill/>
        </p:spPr>
        <p:txBody>
          <a:bodyPr wrap="square">
            <a:spAutoFit/>
          </a:bodyPr>
          <a:lstStyle/>
          <a:p>
            <a:pPr algn="ctr"/>
            <a:r>
              <a:rPr lang="en-US" b="1" spc="-50" dirty="0">
                <a:solidFill>
                  <a:schemeClr val="bg1"/>
                </a:solidFill>
                <a:latin typeface="Century Gothic" panose="020B0502020202020204" pitchFamily="34" charset="0"/>
              </a:rPr>
              <a:t>What are</a:t>
            </a:r>
            <a:br>
              <a:rPr lang="en-US" b="1" spc="-50" dirty="0">
                <a:solidFill>
                  <a:schemeClr val="bg1"/>
                </a:solidFill>
                <a:latin typeface="Century Gothic" panose="020B0502020202020204" pitchFamily="34" charset="0"/>
              </a:rPr>
            </a:br>
            <a:r>
              <a:rPr lang="en-US" b="1" spc="-50" dirty="0">
                <a:solidFill>
                  <a:schemeClr val="bg1"/>
                </a:solidFill>
                <a:latin typeface="Century Gothic" panose="020B0502020202020204" pitchFamily="34" charset="0"/>
              </a:rPr>
              <a:t>their challenges?</a:t>
            </a:r>
            <a:endParaRPr lang="en-US" b="1" spc="-50" dirty="0">
              <a:solidFill>
                <a:schemeClr val="bg1"/>
              </a:solidFill>
            </a:endParaRPr>
          </a:p>
        </p:txBody>
      </p:sp>
      <p:sp>
        <p:nvSpPr>
          <p:cNvPr id="16" name="TextBox 15">
            <a:extLst>
              <a:ext uri="{FF2B5EF4-FFF2-40B4-BE49-F238E27FC236}">
                <a16:creationId xmlns:a16="http://schemas.microsoft.com/office/drawing/2014/main" id="{4B09FB05-D4C0-AC50-3821-07063AB17675}"/>
              </a:ext>
            </a:extLst>
          </p:cNvPr>
          <p:cNvSpPr txBox="1"/>
          <p:nvPr/>
        </p:nvSpPr>
        <p:spPr>
          <a:xfrm>
            <a:off x="7068687" y="5378259"/>
            <a:ext cx="1945377" cy="276999"/>
          </a:xfrm>
          <a:prstGeom prst="rect">
            <a:avLst/>
          </a:prstGeom>
          <a:noFill/>
        </p:spPr>
        <p:txBody>
          <a:bodyPr wrap="square">
            <a:spAutoFit/>
          </a:bodyPr>
          <a:lstStyle/>
          <a:p>
            <a:pPr algn="ctr"/>
            <a:r>
              <a:rPr lang="en-US" sz="1200" dirty="0">
                <a:solidFill>
                  <a:schemeClr val="bg1"/>
                </a:solidFill>
                <a:latin typeface="Century Gothic" panose="020B0502020202020204" pitchFamily="34" charset="0"/>
              </a:rPr>
              <a:t>Description…</a:t>
            </a:r>
            <a:endParaRPr lang="en-US" sz="1200" dirty="0">
              <a:solidFill>
                <a:schemeClr val="bg1"/>
              </a:solidFill>
            </a:endParaRPr>
          </a:p>
        </p:txBody>
      </p:sp>
      <p:sp>
        <p:nvSpPr>
          <p:cNvPr id="17" name="TextBox 16">
            <a:extLst>
              <a:ext uri="{FF2B5EF4-FFF2-40B4-BE49-F238E27FC236}">
                <a16:creationId xmlns:a16="http://schemas.microsoft.com/office/drawing/2014/main" id="{8AB67AF2-73E5-A42B-9C4F-E2449DFC56AC}"/>
              </a:ext>
            </a:extLst>
          </p:cNvPr>
          <p:cNvSpPr txBox="1"/>
          <p:nvPr/>
        </p:nvSpPr>
        <p:spPr>
          <a:xfrm>
            <a:off x="3024772" y="4543944"/>
            <a:ext cx="2357753" cy="646331"/>
          </a:xfrm>
          <a:prstGeom prst="rect">
            <a:avLst/>
          </a:prstGeom>
          <a:noFill/>
        </p:spPr>
        <p:txBody>
          <a:bodyPr wrap="square">
            <a:spAutoFit/>
          </a:bodyPr>
          <a:lstStyle/>
          <a:p>
            <a:pPr algn="ctr"/>
            <a:r>
              <a:rPr lang="en-US" b="1" spc="-50" dirty="0">
                <a:solidFill>
                  <a:schemeClr val="bg1"/>
                </a:solidFill>
                <a:latin typeface="Century Gothic" panose="020B0502020202020204" pitchFamily="34" charset="0"/>
              </a:rPr>
              <a:t>What is causing </a:t>
            </a:r>
            <a:br>
              <a:rPr lang="en-US" b="1" spc="-50" dirty="0">
                <a:solidFill>
                  <a:schemeClr val="bg1"/>
                </a:solidFill>
                <a:latin typeface="Century Gothic" panose="020B0502020202020204" pitchFamily="34" charset="0"/>
              </a:rPr>
            </a:br>
            <a:r>
              <a:rPr lang="en-US" b="1" spc="-50" dirty="0">
                <a:solidFill>
                  <a:schemeClr val="bg1"/>
                </a:solidFill>
                <a:latin typeface="Century Gothic" panose="020B0502020202020204" pitchFamily="34" charset="0"/>
              </a:rPr>
              <a:t>the challenges?</a:t>
            </a:r>
            <a:endParaRPr lang="en-US" b="1" spc="-50" dirty="0">
              <a:solidFill>
                <a:schemeClr val="bg1"/>
              </a:solidFill>
            </a:endParaRPr>
          </a:p>
        </p:txBody>
      </p:sp>
      <p:sp>
        <p:nvSpPr>
          <p:cNvPr id="18" name="TextBox 17">
            <a:extLst>
              <a:ext uri="{FF2B5EF4-FFF2-40B4-BE49-F238E27FC236}">
                <a16:creationId xmlns:a16="http://schemas.microsoft.com/office/drawing/2014/main" id="{012900B5-3D5B-D6C1-EBC9-6E20297E5D23}"/>
              </a:ext>
            </a:extLst>
          </p:cNvPr>
          <p:cNvSpPr txBox="1"/>
          <p:nvPr/>
        </p:nvSpPr>
        <p:spPr>
          <a:xfrm>
            <a:off x="3247580" y="5381811"/>
            <a:ext cx="1945377" cy="276999"/>
          </a:xfrm>
          <a:prstGeom prst="rect">
            <a:avLst/>
          </a:prstGeom>
          <a:noFill/>
        </p:spPr>
        <p:txBody>
          <a:bodyPr wrap="square">
            <a:spAutoFit/>
          </a:bodyPr>
          <a:lstStyle/>
          <a:p>
            <a:pPr algn="ctr"/>
            <a:r>
              <a:rPr lang="en-US" sz="1200" dirty="0">
                <a:solidFill>
                  <a:schemeClr val="bg1"/>
                </a:solidFill>
                <a:latin typeface="Century Gothic" panose="020B0502020202020204" pitchFamily="34" charset="0"/>
              </a:rPr>
              <a:t>Description…</a:t>
            </a:r>
            <a:endParaRPr lang="en-US" sz="1200" dirty="0">
              <a:solidFill>
                <a:schemeClr val="bg1"/>
              </a:solidFill>
            </a:endParaRPr>
          </a:p>
        </p:txBody>
      </p:sp>
      <p:sp>
        <p:nvSpPr>
          <p:cNvPr id="19" name="TextBox 18">
            <a:extLst>
              <a:ext uri="{FF2B5EF4-FFF2-40B4-BE49-F238E27FC236}">
                <a16:creationId xmlns:a16="http://schemas.microsoft.com/office/drawing/2014/main" id="{2AE1B06B-6852-76D2-14ED-9C2EC445501A}"/>
              </a:ext>
            </a:extLst>
          </p:cNvPr>
          <p:cNvSpPr txBox="1"/>
          <p:nvPr/>
        </p:nvSpPr>
        <p:spPr>
          <a:xfrm>
            <a:off x="2245536" y="1692778"/>
            <a:ext cx="2357752" cy="646331"/>
          </a:xfrm>
          <a:prstGeom prst="rect">
            <a:avLst/>
          </a:prstGeom>
          <a:noFill/>
        </p:spPr>
        <p:txBody>
          <a:bodyPr wrap="square">
            <a:spAutoFit/>
          </a:bodyPr>
          <a:lstStyle/>
          <a:p>
            <a:pPr algn="ctr"/>
            <a:r>
              <a:rPr lang="en-US" b="1" spc="-50" dirty="0">
                <a:solidFill>
                  <a:schemeClr val="bg1"/>
                </a:solidFill>
                <a:latin typeface="Century Gothic" panose="020B0502020202020204" pitchFamily="34" charset="0"/>
              </a:rPr>
              <a:t>How do</a:t>
            </a:r>
            <a:br>
              <a:rPr lang="en-US" b="1" spc="-50" dirty="0">
                <a:solidFill>
                  <a:schemeClr val="bg1"/>
                </a:solidFill>
                <a:latin typeface="Century Gothic" panose="020B0502020202020204" pitchFamily="34" charset="0"/>
              </a:rPr>
            </a:br>
            <a:r>
              <a:rPr lang="en-US" b="1" spc="-50" dirty="0">
                <a:solidFill>
                  <a:schemeClr val="bg1"/>
                </a:solidFill>
                <a:latin typeface="Century Gothic" panose="020B0502020202020204" pitchFamily="34" charset="0"/>
              </a:rPr>
              <a:t>they feel?</a:t>
            </a:r>
            <a:endParaRPr lang="en-US" b="1" spc="-50" dirty="0">
              <a:solidFill>
                <a:schemeClr val="bg1"/>
              </a:solidFill>
            </a:endParaRPr>
          </a:p>
        </p:txBody>
      </p:sp>
      <p:sp>
        <p:nvSpPr>
          <p:cNvPr id="20" name="TextBox 19">
            <a:extLst>
              <a:ext uri="{FF2B5EF4-FFF2-40B4-BE49-F238E27FC236}">
                <a16:creationId xmlns:a16="http://schemas.microsoft.com/office/drawing/2014/main" id="{F14ED117-075F-C617-6B94-5024AC4E6A2C}"/>
              </a:ext>
            </a:extLst>
          </p:cNvPr>
          <p:cNvSpPr txBox="1"/>
          <p:nvPr/>
        </p:nvSpPr>
        <p:spPr>
          <a:xfrm>
            <a:off x="2468343" y="2530645"/>
            <a:ext cx="1945377" cy="276999"/>
          </a:xfrm>
          <a:prstGeom prst="rect">
            <a:avLst/>
          </a:prstGeom>
          <a:noFill/>
        </p:spPr>
        <p:txBody>
          <a:bodyPr wrap="square">
            <a:spAutoFit/>
          </a:bodyPr>
          <a:lstStyle/>
          <a:p>
            <a:pPr algn="ctr"/>
            <a:r>
              <a:rPr lang="en-US" sz="1200" dirty="0">
                <a:solidFill>
                  <a:schemeClr val="bg1"/>
                </a:solidFill>
                <a:latin typeface="Century Gothic" panose="020B0502020202020204" pitchFamily="34" charset="0"/>
              </a:rPr>
              <a:t>Description…</a:t>
            </a:r>
            <a:endParaRPr lang="en-US" sz="1200" dirty="0">
              <a:solidFill>
                <a:schemeClr val="bg1"/>
              </a:solidFill>
            </a:endParaRPr>
          </a:p>
        </p:txBody>
      </p:sp>
      <p:grpSp>
        <p:nvGrpSpPr>
          <p:cNvPr id="23" name="Group 22">
            <a:extLst>
              <a:ext uri="{FF2B5EF4-FFF2-40B4-BE49-F238E27FC236}">
                <a16:creationId xmlns:a16="http://schemas.microsoft.com/office/drawing/2014/main" id="{22FA6A5A-C6CA-D4AE-5EA4-FEEBBFB20053}"/>
              </a:ext>
            </a:extLst>
          </p:cNvPr>
          <p:cNvGrpSpPr/>
          <p:nvPr/>
        </p:nvGrpSpPr>
        <p:grpSpPr>
          <a:xfrm>
            <a:off x="3024772" y="104839"/>
            <a:ext cx="2091691" cy="702735"/>
            <a:chOff x="3157979" y="78128"/>
            <a:chExt cx="2091691" cy="702735"/>
          </a:xfrm>
        </p:grpSpPr>
        <p:sp>
          <p:nvSpPr>
            <p:cNvPr id="21" name="Callout: Right Arrow 20">
              <a:extLst>
                <a:ext uri="{FF2B5EF4-FFF2-40B4-BE49-F238E27FC236}">
                  <a16:creationId xmlns:a16="http://schemas.microsoft.com/office/drawing/2014/main" id="{AC97D1D3-69B5-00F6-E717-CA9D513C5C23}"/>
                </a:ext>
              </a:extLst>
            </p:cNvPr>
            <p:cNvSpPr/>
            <p:nvPr/>
          </p:nvSpPr>
          <p:spPr>
            <a:xfrm>
              <a:off x="3157979" y="78128"/>
              <a:ext cx="2091691" cy="702735"/>
            </a:xfrm>
            <a:prstGeom prst="rightArrowCallout">
              <a:avLst/>
            </a:prstGeom>
            <a:solidFill>
              <a:srgbClr val="DCF4F2"/>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AA16FD20-AF3E-CE4A-4481-F3CC4113F1D2}"/>
                </a:ext>
              </a:extLst>
            </p:cNvPr>
            <p:cNvSpPr txBox="1"/>
            <p:nvPr/>
          </p:nvSpPr>
          <p:spPr>
            <a:xfrm>
              <a:off x="3160787" y="97791"/>
              <a:ext cx="1333894" cy="646331"/>
            </a:xfrm>
            <a:prstGeom prst="rect">
              <a:avLst/>
            </a:prstGeom>
            <a:noFill/>
          </p:spPr>
          <p:txBody>
            <a:bodyPr wrap="square">
              <a:spAutoFit/>
            </a:bodyPr>
            <a:lstStyle/>
            <a:p>
              <a:pPr algn="ctr"/>
              <a:r>
                <a:rPr lang="en-US" b="1" i="1" dirty="0">
                  <a:solidFill>
                    <a:schemeClr val="tx1">
                      <a:lumMod val="65000"/>
                      <a:lumOff val="35000"/>
                    </a:schemeClr>
                  </a:solidFill>
                  <a:latin typeface="Century Gothic" panose="020B0502020202020204" pitchFamily="34" charset="0"/>
                </a:rPr>
                <a:t>START HERE</a:t>
              </a:r>
              <a:endParaRPr lang="en-US" b="1" i="1" dirty="0">
                <a:solidFill>
                  <a:schemeClr val="tx1">
                    <a:lumMod val="65000"/>
                    <a:lumOff val="35000"/>
                  </a:schemeClr>
                </a:solidFill>
              </a:endParaRPr>
            </a:p>
          </p:txBody>
        </p:sp>
      </p:grpSp>
      <p:sp>
        <p:nvSpPr>
          <p:cNvPr id="25" name="Arrow: Right 24">
            <a:extLst>
              <a:ext uri="{FF2B5EF4-FFF2-40B4-BE49-F238E27FC236}">
                <a16:creationId xmlns:a16="http://schemas.microsoft.com/office/drawing/2014/main" id="{694518FC-5718-ECDA-580B-A89C92188D0F}"/>
              </a:ext>
            </a:extLst>
          </p:cNvPr>
          <p:cNvSpPr/>
          <p:nvPr/>
        </p:nvSpPr>
        <p:spPr>
          <a:xfrm rot="2097663">
            <a:off x="7483312" y="924581"/>
            <a:ext cx="433633" cy="339365"/>
          </a:xfrm>
          <a:prstGeom prst="rightArrow">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Arrow: Right 25">
            <a:extLst>
              <a:ext uri="{FF2B5EF4-FFF2-40B4-BE49-F238E27FC236}">
                <a16:creationId xmlns:a16="http://schemas.microsoft.com/office/drawing/2014/main" id="{819C4EEA-6626-A397-8269-C700F6CE981F}"/>
              </a:ext>
            </a:extLst>
          </p:cNvPr>
          <p:cNvSpPr/>
          <p:nvPr/>
        </p:nvSpPr>
        <p:spPr>
          <a:xfrm rot="5858679">
            <a:off x="8791208" y="4092364"/>
            <a:ext cx="433633" cy="339365"/>
          </a:xfrm>
          <a:prstGeom prst="rightArrow">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Arrow: Right 26">
            <a:extLst>
              <a:ext uri="{FF2B5EF4-FFF2-40B4-BE49-F238E27FC236}">
                <a16:creationId xmlns:a16="http://schemas.microsoft.com/office/drawing/2014/main" id="{BD74CFF3-3495-8AAA-85A4-298A891A24F7}"/>
              </a:ext>
            </a:extLst>
          </p:cNvPr>
          <p:cNvSpPr/>
          <p:nvPr/>
        </p:nvSpPr>
        <p:spPr>
          <a:xfrm rot="10800000">
            <a:off x="5992392" y="6468648"/>
            <a:ext cx="433633" cy="339365"/>
          </a:xfrm>
          <a:prstGeom prst="rightArrow">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Arrow: Right 27">
            <a:extLst>
              <a:ext uri="{FF2B5EF4-FFF2-40B4-BE49-F238E27FC236}">
                <a16:creationId xmlns:a16="http://schemas.microsoft.com/office/drawing/2014/main" id="{614CAA5F-10F1-A131-A347-EB891F2C24A6}"/>
              </a:ext>
            </a:extLst>
          </p:cNvPr>
          <p:cNvSpPr/>
          <p:nvPr/>
        </p:nvSpPr>
        <p:spPr>
          <a:xfrm rot="15293037">
            <a:off x="2943826" y="4010314"/>
            <a:ext cx="433633" cy="339365"/>
          </a:xfrm>
          <a:prstGeom prst="rightArrow">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Arrow: Right 28">
            <a:extLst>
              <a:ext uri="{FF2B5EF4-FFF2-40B4-BE49-F238E27FC236}">
                <a16:creationId xmlns:a16="http://schemas.microsoft.com/office/drawing/2014/main" id="{A1BC7B33-FB6C-5B5C-AB1D-A5C9CDDE2535}"/>
              </a:ext>
            </a:extLst>
          </p:cNvPr>
          <p:cNvSpPr/>
          <p:nvPr/>
        </p:nvSpPr>
        <p:spPr>
          <a:xfrm rot="19058537">
            <a:off x="4218997" y="968336"/>
            <a:ext cx="433633" cy="339365"/>
          </a:xfrm>
          <a:prstGeom prst="rightArrow">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230</TotalTime>
  <Words>163</Words>
  <Application>Microsoft Macintosh PowerPoint</Application>
  <PresentationFormat>Widescreen</PresentationFormat>
  <Paragraphs>23</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23</cp:revision>
  <dcterms:created xsi:type="dcterms:W3CDTF">2022-05-22T18:55:25Z</dcterms:created>
  <dcterms:modified xsi:type="dcterms:W3CDTF">2024-02-27T18:00:15Z</dcterms:modified>
</cp:coreProperties>
</file>