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1" r:id="rId3"/>
    <p:sldId id="38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A3C"/>
    <a:srgbClr val="CAEB2E"/>
    <a:srgbClr val="89D2FF"/>
    <a:srgbClr val="FF6F17"/>
    <a:srgbClr val="00EBF1"/>
    <a:srgbClr val="7DD44D"/>
    <a:srgbClr val="FFC000"/>
    <a:srgbClr val="98F5F4"/>
    <a:srgbClr val="F59C00"/>
    <a:srgbClr val="FF7A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13" autoAdjust="0"/>
    <p:restoredTop sz="96058"/>
  </p:normalViewPr>
  <p:slideViewPr>
    <p:cSldViewPr snapToGrid="0" snapToObjects="1">
      <p:cViewPr varScale="1">
        <p:scale>
          <a:sx n="128" d="100"/>
          <a:sy n="128" d="100"/>
        </p:scale>
        <p:origin x="44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0"/>
            <c:invertIfNegative val="0"/>
            <c:bubble3D val="0"/>
            <c:spPr>
              <a:solidFill>
                <a:srgbClr val="7DD44D"/>
              </a:solidFill>
              <a:ln>
                <a:noFill/>
              </a:ln>
              <a:effectLst/>
            </c:spPr>
            <c:extLst>
              <c:ext xmlns:c16="http://schemas.microsoft.com/office/drawing/2014/chart" uri="{C3380CC4-5D6E-409C-BE32-E72D297353CC}">
                <c16:uniqueId val="{00000003-3546-1742-A436-3E9F2CDA73AC}"/>
              </c:ext>
            </c:extLst>
          </c:dPt>
          <c:dPt>
            <c:idx val="1"/>
            <c:invertIfNegative val="0"/>
            <c:bubble3D val="0"/>
            <c:spPr>
              <a:solidFill>
                <a:srgbClr val="00EBF1"/>
              </a:solidFill>
              <a:ln>
                <a:noFill/>
              </a:ln>
              <a:effectLst/>
            </c:spPr>
            <c:extLst>
              <c:ext xmlns:c16="http://schemas.microsoft.com/office/drawing/2014/chart" uri="{C3380CC4-5D6E-409C-BE32-E72D297353CC}">
                <c16:uniqueId val="{00000004-3546-1742-A436-3E9F2CDA73AC}"/>
              </c:ext>
            </c:extLst>
          </c:dPt>
          <c:dPt>
            <c:idx val="2"/>
            <c:invertIfNegative val="0"/>
            <c:bubble3D val="0"/>
            <c:spPr>
              <a:solidFill>
                <a:srgbClr val="FF6F17"/>
              </a:solidFill>
              <a:ln>
                <a:noFill/>
              </a:ln>
              <a:effectLst/>
            </c:spPr>
            <c:extLst>
              <c:ext xmlns:c16="http://schemas.microsoft.com/office/drawing/2014/chart" uri="{C3380CC4-5D6E-409C-BE32-E72D297353CC}">
                <c16:uniqueId val="{00000005-3546-1742-A436-3E9F2CDA73AC}"/>
              </c:ext>
            </c:extLst>
          </c:dPt>
          <c:dPt>
            <c:idx val="3"/>
            <c:invertIfNegative val="0"/>
            <c:bubble3D val="0"/>
            <c:spPr>
              <a:solidFill>
                <a:srgbClr val="FFBA3C"/>
              </a:solidFill>
              <a:ln>
                <a:noFill/>
              </a:ln>
              <a:effectLst/>
            </c:spPr>
            <c:extLst>
              <c:ext xmlns:c16="http://schemas.microsoft.com/office/drawing/2014/chart" uri="{C3380CC4-5D6E-409C-BE32-E72D297353CC}">
                <c16:uniqueId val="{00000006-3546-1742-A436-3E9F2CDA73AC}"/>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Quick Wins</c:v>
                </c:pt>
                <c:pt idx="1">
                  <c:v>Fill-Ins</c:v>
                </c:pt>
                <c:pt idx="2">
                  <c:v>Major Projects</c:v>
                </c:pt>
                <c:pt idx="3">
                  <c:v>Thankless Tasks</c:v>
                </c:pt>
              </c:strCache>
            </c:strRef>
          </c:cat>
          <c:val>
            <c:numRef>
              <c:f>Sheet1!$B$2:$B$5</c:f>
              <c:numCache>
                <c:formatCode>General</c:formatCode>
                <c:ptCount val="4"/>
                <c:pt idx="0">
                  <c:v>4</c:v>
                </c:pt>
                <c:pt idx="1">
                  <c:v>2</c:v>
                </c:pt>
                <c:pt idx="2">
                  <c:v>3</c:v>
                </c:pt>
                <c:pt idx="3">
                  <c:v>2</c:v>
                </c:pt>
              </c:numCache>
            </c:numRef>
          </c:val>
          <c:extLst>
            <c:ext xmlns:c16="http://schemas.microsoft.com/office/drawing/2014/chart" uri="{C3380CC4-5D6E-409C-BE32-E72D297353CC}">
              <c16:uniqueId val="{00000000-3546-1742-A436-3E9F2CDA73AC}"/>
            </c:ext>
          </c:extLst>
        </c:ser>
        <c:dLbls>
          <c:showLegendKey val="0"/>
          <c:showVal val="0"/>
          <c:showCatName val="0"/>
          <c:showSerName val="0"/>
          <c:showPercent val="0"/>
          <c:showBubbleSize val="0"/>
        </c:dLbls>
        <c:gapWidth val="50"/>
        <c:overlap val="-27"/>
        <c:axId val="1783556479"/>
        <c:axId val="882561872"/>
      </c:barChart>
      <c:catAx>
        <c:axId val="17835564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882561872"/>
        <c:crosses val="autoZero"/>
        <c:auto val="1"/>
        <c:lblAlgn val="ctr"/>
        <c:lblOffset val="100"/>
        <c:noMultiLvlLbl val="0"/>
      </c:catAx>
      <c:valAx>
        <c:axId val="882561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783556479"/>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Series 1</c:v>
                </c:pt>
              </c:strCache>
            </c:strRef>
          </c:tx>
          <c:dPt>
            <c:idx val="0"/>
            <c:bubble3D val="0"/>
            <c:spPr>
              <a:solidFill>
                <a:schemeClr val="bg2">
                  <a:lumMod val="75000"/>
                </a:schemeClr>
              </a:solidFill>
              <a:ln>
                <a:noFill/>
              </a:ln>
              <a:effectLst/>
            </c:spPr>
            <c:extLst>
              <c:ext xmlns:c16="http://schemas.microsoft.com/office/drawing/2014/chart" uri="{C3380CC4-5D6E-409C-BE32-E72D297353CC}">
                <c16:uniqueId val="{00000001-0532-5546-935A-95C44D0518A6}"/>
              </c:ext>
            </c:extLst>
          </c:dPt>
          <c:dPt>
            <c:idx val="1"/>
            <c:bubble3D val="0"/>
            <c:spPr>
              <a:solidFill>
                <a:srgbClr val="CAEB2E"/>
              </a:solidFill>
              <a:ln>
                <a:noFill/>
              </a:ln>
              <a:effectLst/>
            </c:spPr>
            <c:extLst>
              <c:ext xmlns:c16="http://schemas.microsoft.com/office/drawing/2014/chart" uri="{C3380CC4-5D6E-409C-BE32-E72D297353CC}">
                <c16:uniqueId val="{00000003-0532-5546-935A-95C44D0518A6}"/>
              </c:ext>
            </c:extLst>
          </c:dPt>
          <c:dPt>
            <c:idx val="2"/>
            <c:bubble3D val="0"/>
            <c:spPr>
              <a:solidFill>
                <a:srgbClr val="89D2FF"/>
              </a:solidFill>
              <a:ln>
                <a:noFill/>
              </a:ln>
              <a:effectLst/>
            </c:spPr>
            <c:extLst>
              <c:ext xmlns:c16="http://schemas.microsoft.com/office/drawing/2014/chart" uri="{C3380CC4-5D6E-409C-BE32-E72D297353CC}">
                <c16:uniqueId val="{00000005-0532-5546-935A-95C44D0518A6}"/>
              </c:ext>
            </c:extLst>
          </c:dPt>
          <c:dPt>
            <c:idx val="3"/>
            <c:bubble3D val="0"/>
            <c:spPr>
              <a:solidFill>
                <a:srgbClr val="FFBA3C"/>
              </a:solidFill>
              <a:ln>
                <a:noFill/>
              </a:ln>
              <a:effectLst/>
            </c:spPr>
            <c:extLst>
              <c:ext xmlns:c16="http://schemas.microsoft.com/office/drawing/2014/chart" uri="{C3380CC4-5D6E-409C-BE32-E72D297353CC}">
                <c16:uniqueId val="{00000007-0532-5546-935A-95C44D0518A6}"/>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Not Started</c:v>
                </c:pt>
                <c:pt idx="1">
                  <c:v>In Progress</c:v>
                </c:pt>
                <c:pt idx="2">
                  <c:v>Complete</c:v>
                </c:pt>
              </c:strCache>
            </c:strRef>
          </c:cat>
          <c:val>
            <c:numRef>
              <c:f>Sheet1!$B$2:$B$4</c:f>
              <c:numCache>
                <c:formatCode>General</c:formatCode>
                <c:ptCount val="3"/>
                <c:pt idx="0">
                  <c:v>4</c:v>
                </c:pt>
                <c:pt idx="1">
                  <c:v>2</c:v>
                </c:pt>
                <c:pt idx="2">
                  <c:v>6</c:v>
                </c:pt>
              </c:numCache>
            </c:numRef>
          </c:val>
          <c:extLst>
            <c:ext xmlns:c16="http://schemas.microsoft.com/office/drawing/2014/chart" uri="{C3380CC4-5D6E-409C-BE32-E72D297353CC}">
              <c16:uniqueId val="{00000008-0532-5546-935A-95C44D0518A6}"/>
            </c:ext>
          </c:extLst>
        </c:ser>
        <c:dLbls>
          <c:showLegendKey val="0"/>
          <c:showVal val="0"/>
          <c:showCatName val="0"/>
          <c:showSerName val="0"/>
          <c:showPercent val="0"/>
          <c:showBubbleSize val="0"/>
          <c:showLeaderLines val="1"/>
        </c:dLbls>
        <c:firstSliceAng val="0"/>
        <c:holeSize val="37"/>
      </c:doughnutChart>
      <c:spPr>
        <a:noFill/>
        <a:ln>
          <a:noFill/>
        </a:ln>
        <a:effectLst/>
      </c:spPr>
    </c:plotArea>
    <c:legend>
      <c:legendPos val="b"/>
      <c:layout>
        <c:manualLayout>
          <c:xMode val="edge"/>
          <c:yMode val="edge"/>
          <c:x val="5.000000000000001E-2"/>
          <c:y val="0.90037143821533971"/>
          <c:w val="0.9"/>
          <c:h val="5.2753564668210837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120460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66&amp;utm_source=template-powerpoint&amp;utm_medium=content&amp;utm_campaign=Effort+Impact+Analysis+Example-powerpoint-11966&amp;lpa=Effort+Impact+Analysis+Example+powerpoint+11966"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www.smartsheet.com/content/eisenhower-matrix-templates"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79" name="Group 478">
            <a:extLst>
              <a:ext uri="{FF2B5EF4-FFF2-40B4-BE49-F238E27FC236}">
                <a16:creationId xmlns:a16="http://schemas.microsoft.com/office/drawing/2014/main" id="{15AC4688-794A-805B-9D51-32019E2C8546}"/>
              </a:ext>
            </a:extLst>
          </p:cNvPr>
          <p:cNvGrpSpPr/>
          <p:nvPr/>
        </p:nvGrpSpPr>
        <p:grpSpPr>
          <a:xfrm rot="10800000">
            <a:off x="101958" y="4347963"/>
            <a:ext cx="2531424" cy="2387288"/>
            <a:chOff x="4301836" y="1542184"/>
            <a:chExt cx="4242954" cy="4001365"/>
          </a:xfrm>
          <a:solidFill>
            <a:srgbClr val="F5F5F5"/>
          </a:solidFill>
        </p:grpSpPr>
        <p:sp>
          <p:nvSpPr>
            <p:cNvPr id="480" name="Freeform 479">
              <a:extLst>
                <a:ext uri="{FF2B5EF4-FFF2-40B4-BE49-F238E27FC236}">
                  <a16:creationId xmlns:a16="http://schemas.microsoft.com/office/drawing/2014/main" id="{5DDA4B7B-43B3-D978-9CE2-5E3DAB349871}"/>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1" name="Freeform 480">
              <a:extLst>
                <a:ext uri="{FF2B5EF4-FFF2-40B4-BE49-F238E27FC236}">
                  <a16:creationId xmlns:a16="http://schemas.microsoft.com/office/drawing/2014/main" id="{3ABB4425-05A7-9FBA-0BFA-E3C073C965BF}"/>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2" name="Freeform 481">
              <a:extLst>
                <a:ext uri="{FF2B5EF4-FFF2-40B4-BE49-F238E27FC236}">
                  <a16:creationId xmlns:a16="http://schemas.microsoft.com/office/drawing/2014/main" id="{15B37EBB-B64F-7779-B207-5DC98A66CA24}"/>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3" name="Freeform 482">
              <a:extLst>
                <a:ext uri="{FF2B5EF4-FFF2-40B4-BE49-F238E27FC236}">
                  <a16:creationId xmlns:a16="http://schemas.microsoft.com/office/drawing/2014/main" id="{8A672EE4-BE93-3EF4-C7CC-574B2D603755}"/>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4" name="Freeform 483">
              <a:extLst>
                <a:ext uri="{FF2B5EF4-FFF2-40B4-BE49-F238E27FC236}">
                  <a16:creationId xmlns:a16="http://schemas.microsoft.com/office/drawing/2014/main" id="{7EF3AF29-0BCE-496F-A27A-B63CCD08F899}"/>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5" name="Freeform 484">
              <a:extLst>
                <a:ext uri="{FF2B5EF4-FFF2-40B4-BE49-F238E27FC236}">
                  <a16:creationId xmlns:a16="http://schemas.microsoft.com/office/drawing/2014/main" id="{EAA34AC0-3463-62F8-ED01-F2F9202EA2FB}"/>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6" name="Freeform 485">
              <a:extLst>
                <a:ext uri="{FF2B5EF4-FFF2-40B4-BE49-F238E27FC236}">
                  <a16:creationId xmlns:a16="http://schemas.microsoft.com/office/drawing/2014/main" id="{F498A419-62D8-D54F-2D62-BFA13027A009}"/>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7" name="Freeform 486">
              <a:extLst>
                <a:ext uri="{FF2B5EF4-FFF2-40B4-BE49-F238E27FC236}">
                  <a16:creationId xmlns:a16="http://schemas.microsoft.com/office/drawing/2014/main" id="{2706032B-0A11-634A-2F74-F830ABB6F081}"/>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8" name="Freeform 487">
              <a:extLst>
                <a:ext uri="{FF2B5EF4-FFF2-40B4-BE49-F238E27FC236}">
                  <a16:creationId xmlns:a16="http://schemas.microsoft.com/office/drawing/2014/main" id="{26F266DB-5441-B96E-DAF6-6CD68EE50113}"/>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89" name="Freeform 488">
              <a:extLst>
                <a:ext uri="{FF2B5EF4-FFF2-40B4-BE49-F238E27FC236}">
                  <a16:creationId xmlns:a16="http://schemas.microsoft.com/office/drawing/2014/main" id="{86AEFA7F-5611-181C-D50B-678248BAEA24}"/>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0" name="Freeform 489">
              <a:extLst>
                <a:ext uri="{FF2B5EF4-FFF2-40B4-BE49-F238E27FC236}">
                  <a16:creationId xmlns:a16="http://schemas.microsoft.com/office/drawing/2014/main" id="{5CD2B344-0E57-048A-B482-DE423ABB681F}"/>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1" name="Freeform 490">
              <a:extLst>
                <a:ext uri="{FF2B5EF4-FFF2-40B4-BE49-F238E27FC236}">
                  <a16:creationId xmlns:a16="http://schemas.microsoft.com/office/drawing/2014/main" id="{E996A5D7-F78C-F9D3-76D0-B06D18E67678}"/>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2" name="Freeform 491">
              <a:extLst>
                <a:ext uri="{FF2B5EF4-FFF2-40B4-BE49-F238E27FC236}">
                  <a16:creationId xmlns:a16="http://schemas.microsoft.com/office/drawing/2014/main" id="{11B2324B-8190-0733-1D7C-C878E8C33787}"/>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493" name="Freeform 492">
              <a:extLst>
                <a:ext uri="{FF2B5EF4-FFF2-40B4-BE49-F238E27FC236}">
                  <a16:creationId xmlns:a16="http://schemas.microsoft.com/office/drawing/2014/main" id="{0C2267F8-A013-27A0-A2FA-3D5ABDD49870}"/>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494" name="Freeform 493">
              <a:extLst>
                <a:ext uri="{FF2B5EF4-FFF2-40B4-BE49-F238E27FC236}">
                  <a16:creationId xmlns:a16="http://schemas.microsoft.com/office/drawing/2014/main" id="{074C698E-6568-C365-7916-3965CE2CAB5F}"/>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5" name="Freeform 494">
              <a:extLst>
                <a:ext uri="{FF2B5EF4-FFF2-40B4-BE49-F238E27FC236}">
                  <a16:creationId xmlns:a16="http://schemas.microsoft.com/office/drawing/2014/main" id="{7F146833-75D7-B592-9498-4A7B24EFC49C}"/>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6" name="Freeform 495">
              <a:extLst>
                <a:ext uri="{FF2B5EF4-FFF2-40B4-BE49-F238E27FC236}">
                  <a16:creationId xmlns:a16="http://schemas.microsoft.com/office/drawing/2014/main" id="{582394BE-2E44-9020-DC94-5246D04D2315}"/>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7" name="Freeform 496">
              <a:extLst>
                <a:ext uri="{FF2B5EF4-FFF2-40B4-BE49-F238E27FC236}">
                  <a16:creationId xmlns:a16="http://schemas.microsoft.com/office/drawing/2014/main" id="{1309710A-F3A9-0DAC-6EB7-C9517D4C8F9E}"/>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8" name="Freeform 497">
              <a:extLst>
                <a:ext uri="{FF2B5EF4-FFF2-40B4-BE49-F238E27FC236}">
                  <a16:creationId xmlns:a16="http://schemas.microsoft.com/office/drawing/2014/main" id="{BCD9E22C-66F0-B3B7-21E2-681A85572A08}"/>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499" name="Freeform 498">
              <a:extLst>
                <a:ext uri="{FF2B5EF4-FFF2-40B4-BE49-F238E27FC236}">
                  <a16:creationId xmlns:a16="http://schemas.microsoft.com/office/drawing/2014/main" id="{583D716B-E80B-12E6-3DCB-93A8578040B2}"/>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0" name="Freeform 499">
              <a:extLst>
                <a:ext uri="{FF2B5EF4-FFF2-40B4-BE49-F238E27FC236}">
                  <a16:creationId xmlns:a16="http://schemas.microsoft.com/office/drawing/2014/main" id="{0CC80CA8-2D9F-4E0D-8132-C1F0BF8A7725}"/>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1" name="Freeform 500">
              <a:extLst>
                <a:ext uri="{FF2B5EF4-FFF2-40B4-BE49-F238E27FC236}">
                  <a16:creationId xmlns:a16="http://schemas.microsoft.com/office/drawing/2014/main" id="{B3323BCB-3405-724D-E2C0-255028F31D62}"/>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2" name="Freeform 501">
              <a:extLst>
                <a:ext uri="{FF2B5EF4-FFF2-40B4-BE49-F238E27FC236}">
                  <a16:creationId xmlns:a16="http://schemas.microsoft.com/office/drawing/2014/main" id="{B3EC28B7-ACC9-0D30-4548-6CB314C7618A}"/>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3" name="Freeform 502">
              <a:extLst>
                <a:ext uri="{FF2B5EF4-FFF2-40B4-BE49-F238E27FC236}">
                  <a16:creationId xmlns:a16="http://schemas.microsoft.com/office/drawing/2014/main" id="{94F32BD4-BE8E-2305-6EA3-D58FF8660C50}"/>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4" name="Freeform 503">
              <a:extLst>
                <a:ext uri="{FF2B5EF4-FFF2-40B4-BE49-F238E27FC236}">
                  <a16:creationId xmlns:a16="http://schemas.microsoft.com/office/drawing/2014/main" id="{6D183A71-60D1-C099-ED77-639EAC371AB3}"/>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5" name="Freeform 504">
              <a:extLst>
                <a:ext uri="{FF2B5EF4-FFF2-40B4-BE49-F238E27FC236}">
                  <a16:creationId xmlns:a16="http://schemas.microsoft.com/office/drawing/2014/main" id="{972AF7A1-3B1F-7176-9507-DE02C5658EA1}"/>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6" name="Freeform 505">
              <a:extLst>
                <a:ext uri="{FF2B5EF4-FFF2-40B4-BE49-F238E27FC236}">
                  <a16:creationId xmlns:a16="http://schemas.microsoft.com/office/drawing/2014/main" id="{15620576-383E-1E91-5B4A-44BC111B42E4}"/>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507" name="Freeform 506">
              <a:extLst>
                <a:ext uri="{FF2B5EF4-FFF2-40B4-BE49-F238E27FC236}">
                  <a16:creationId xmlns:a16="http://schemas.microsoft.com/office/drawing/2014/main" id="{FB4D26D0-452F-E26A-CD3B-8725B742B6AE}"/>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508" name="Freeform 507">
              <a:extLst>
                <a:ext uri="{FF2B5EF4-FFF2-40B4-BE49-F238E27FC236}">
                  <a16:creationId xmlns:a16="http://schemas.microsoft.com/office/drawing/2014/main" id="{0400CDD2-4E20-4714-110D-004F494C916B}"/>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509" name="Freeform 508">
              <a:extLst>
                <a:ext uri="{FF2B5EF4-FFF2-40B4-BE49-F238E27FC236}">
                  <a16:creationId xmlns:a16="http://schemas.microsoft.com/office/drawing/2014/main" id="{54F3A635-52E9-6949-14CA-54908322D3D6}"/>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0" name="Freeform 509">
              <a:extLst>
                <a:ext uri="{FF2B5EF4-FFF2-40B4-BE49-F238E27FC236}">
                  <a16:creationId xmlns:a16="http://schemas.microsoft.com/office/drawing/2014/main" id="{6E6C9E84-819D-0B0D-6883-E6D25FF823A6}"/>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1" name="Freeform 510">
              <a:extLst>
                <a:ext uri="{FF2B5EF4-FFF2-40B4-BE49-F238E27FC236}">
                  <a16:creationId xmlns:a16="http://schemas.microsoft.com/office/drawing/2014/main" id="{870D976B-2030-A56E-1822-554047117C50}"/>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2" name="Freeform 511">
              <a:extLst>
                <a:ext uri="{FF2B5EF4-FFF2-40B4-BE49-F238E27FC236}">
                  <a16:creationId xmlns:a16="http://schemas.microsoft.com/office/drawing/2014/main" id="{391E0606-0EF3-09DA-86CD-222931CB6174}"/>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3" name="Freeform 512">
              <a:extLst>
                <a:ext uri="{FF2B5EF4-FFF2-40B4-BE49-F238E27FC236}">
                  <a16:creationId xmlns:a16="http://schemas.microsoft.com/office/drawing/2014/main" id="{4907557E-AD18-A449-0918-5C27D80CCA03}"/>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4" name="Freeform 513">
              <a:extLst>
                <a:ext uri="{FF2B5EF4-FFF2-40B4-BE49-F238E27FC236}">
                  <a16:creationId xmlns:a16="http://schemas.microsoft.com/office/drawing/2014/main" id="{A1448170-BD86-2A8C-9495-6DA6CA9A0AC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5" name="Freeform 514">
              <a:extLst>
                <a:ext uri="{FF2B5EF4-FFF2-40B4-BE49-F238E27FC236}">
                  <a16:creationId xmlns:a16="http://schemas.microsoft.com/office/drawing/2014/main" id="{EABD5EAB-A3FB-A4D9-38F1-1FB4BEAC8E91}"/>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6" name="Freeform 515">
              <a:extLst>
                <a:ext uri="{FF2B5EF4-FFF2-40B4-BE49-F238E27FC236}">
                  <a16:creationId xmlns:a16="http://schemas.microsoft.com/office/drawing/2014/main" id="{76245B6A-07E7-B528-102C-0736DE62C8BC}"/>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7" name="Freeform 516">
              <a:extLst>
                <a:ext uri="{FF2B5EF4-FFF2-40B4-BE49-F238E27FC236}">
                  <a16:creationId xmlns:a16="http://schemas.microsoft.com/office/drawing/2014/main" id="{603F8B18-059B-AE0E-8631-CBF92E9BF0DC}"/>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8" name="Freeform 517">
              <a:extLst>
                <a:ext uri="{FF2B5EF4-FFF2-40B4-BE49-F238E27FC236}">
                  <a16:creationId xmlns:a16="http://schemas.microsoft.com/office/drawing/2014/main" id="{195731AA-3980-AAAF-47BA-48854DA20A4E}"/>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19" name="Freeform 518">
              <a:extLst>
                <a:ext uri="{FF2B5EF4-FFF2-40B4-BE49-F238E27FC236}">
                  <a16:creationId xmlns:a16="http://schemas.microsoft.com/office/drawing/2014/main" id="{F68A2C51-E66F-1119-DB1A-2A0A5222BB92}"/>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20" name="Freeform 519">
              <a:extLst>
                <a:ext uri="{FF2B5EF4-FFF2-40B4-BE49-F238E27FC236}">
                  <a16:creationId xmlns:a16="http://schemas.microsoft.com/office/drawing/2014/main" id="{A4D8124B-2715-8988-E7F1-21CF60074A8E}"/>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21" name="Freeform 520">
              <a:extLst>
                <a:ext uri="{FF2B5EF4-FFF2-40B4-BE49-F238E27FC236}">
                  <a16:creationId xmlns:a16="http://schemas.microsoft.com/office/drawing/2014/main" id="{D9B82B78-9EA7-D5DD-D900-CD93F8C7A8FE}"/>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2" name="Freeform 521">
              <a:extLst>
                <a:ext uri="{FF2B5EF4-FFF2-40B4-BE49-F238E27FC236}">
                  <a16:creationId xmlns:a16="http://schemas.microsoft.com/office/drawing/2014/main" id="{03E9D1D1-07A6-DBB8-3C55-3A2502CA05C6}"/>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3" name="Freeform 522">
              <a:extLst>
                <a:ext uri="{FF2B5EF4-FFF2-40B4-BE49-F238E27FC236}">
                  <a16:creationId xmlns:a16="http://schemas.microsoft.com/office/drawing/2014/main" id="{4BD85C7C-5927-332E-F21D-4F15D2046CCD}"/>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4" name="Freeform 523">
              <a:extLst>
                <a:ext uri="{FF2B5EF4-FFF2-40B4-BE49-F238E27FC236}">
                  <a16:creationId xmlns:a16="http://schemas.microsoft.com/office/drawing/2014/main" id="{7B2A5731-751E-1781-D4A9-7E89BFB3E7D5}"/>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5" name="Freeform 524">
              <a:extLst>
                <a:ext uri="{FF2B5EF4-FFF2-40B4-BE49-F238E27FC236}">
                  <a16:creationId xmlns:a16="http://schemas.microsoft.com/office/drawing/2014/main" id="{8E742A54-AD6A-7143-DD8D-CD48DEC631CB}"/>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6" name="Freeform 525">
              <a:extLst>
                <a:ext uri="{FF2B5EF4-FFF2-40B4-BE49-F238E27FC236}">
                  <a16:creationId xmlns:a16="http://schemas.microsoft.com/office/drawing/2014/main" id="{0B57A05E-FC7B-6722-FFE5-C9313920F323}"/>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7" name="Freeform 526">
              <a:extLst>
                <a:ext uri="{FF2B5EF4-FFF2-40B4-BE49-F238E27FC236}">
                  <a16:creationId xmlns:a16="http://schemas.microsoft.com/office/drawing/2014/main" id="{F5777616-AC65-B988-CD9A-C401897904C3}"/>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8" name="Freeform 527">
              <a:extLst>
                <a:ext uri="{FF2B5EF4-FFF2-40B4-BE49-F238E27FC236}">
                  <a16:creationId xmlns:a16="http://schemas.microsoft.com/office/drawing/2014/main" id="{40CBA1D9-BD7A-294A-E761-477D1ED53424}"/>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29" name="Freeform 528">
              <a:extLst>
                <a:ext uri="{FF2B5EF4-FFF2-40B4-BE49-F238E27FC236}">
                  <a16:creationId xmlns:a16="http://schemas.microsoft.com/office/drawing/2014/main" id="{0DF6A728-6D4E-F825-8467-AE8AC80A83FA}"/>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0" name="Freeform 529">
              <a:extLst>
                <a:ext uri="{FF2B5EF4-FFF2-40B4-BE49-F238E27FC236}">
                  <a16:creationId xmlns:a16="http://schemas.microsoft.com/office/drawing/2014/main" id="{EEA093E0-439B-A8D8-AE9C-6280A20BA6BC}"/>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1" name="Freeform 530">
              <a:extLst>
                <a:ext uri="{FF2B5EF4-FFF2-40B4-BE49-F238E27FC236}">
                  <a16:creationId xmlns:a16="http://schemas.microsoft.com/office/drawing/2014/main" id="{D5F5BB4E-DC54-2118-0620-18393008600A}"/>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32" name="Freeform 531">
              <a:extLst>
                <a:ext uri="{FF2B5EF4-FFF2-40B4-BE49-F238E27FC236}">
                  <a16:creationId xmlns:a16="http://schemas.microsoft.com/office/drawing/2014/main" id="{33E2DC08-7C2D-2672-C453-35B8F3BE97A4}"/>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33" name="Freeform 532">
              <a:extLst>
                <a:ext uri="{FF2B5EF4-FFF2-40B4-BE49-F238E27FC236}">
                  <a16:creationId xmlns:a16="http://schemas.microsoft.com/office/drawing/2014/main" id="{9EA84934-01FE-2B54-D54E-63CDC75631AC}"/>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4" name="Freeform 533">
              <a:extLst>
                <a:ext uri="{FF2B5EF4-FFF2-40B4-BE49-F238E27FC236}">
                  <a16:creationId xmlns:a16="http://schemas.microsoft.com/office/drawing/2014/main" id="{2CC3729D-A398-2598-D26F-724D503438FD}"/>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5" name="Freeform 534">
              <a:extLst>
                <a:ext uri="{FF2B5EF4-FFF2-40B4-BE49-F238E27FC236}">
                  <a16:creationId xmlns:a16="http://schemas.microsoft.com/office/drawing/2014/main" id="{1C55D904-ABDA-DA17-2541-8D68CA1E806E}"/>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6" name="Freeform 535">
              <a:extLst>
                <a:ext uri="{FF2B5EF4-FFF2-40B4-BE49-F238E27FC236}">
                  <a16:creationId xmlns:a16="http://schemas.microsoft.com/office/drawing/2014/main" id="{88A55F3A-DCDE-11D1-7E65-C32C8FFA1EA0}"/>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7" name="Freeform 536">
              <a:extLst>
                <a:ext uri="{FF2B5EF4-FFF2-40B4-BE49-F238E27FC236}">
                  <a16:creationId xmlns:a16="http://schemas.microsoft.com/office/drawing/2014/main" id="{F8C4209A-AC38-8810-AD11-985C08F4FA4E}"/>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8" name="Freeform 537">
              <a:extLst>
                <a:ext uri="{FF2B5EF4-FFF2-40B4-BE49-F238E27FC236}">
                  <a16:creationId xmlns:a16="http://schemas.microsoft.com/office/drawing/2014/main" id="{3002BA02-387B-7A73-1702-0AB484732891}"/>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39" name="Freeform 538">
              <a:extLst>
                <a:ext uri="{FF2B5EF4-FFF2-40B4-BE49-F238E27FC236}">
                  <a16:creationId xmlns:a16="http://schemas.microsoft.com/office/drawing/2014/main" id="{B70D35BE-F64D-0F5B-C2A7-1AD1734AEFC5}"/>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0" name="Freeform 539">
              <a:extLst>
                <a:ext uri="{FF2B5EF4-FFF2-40B4-BE49-F238E27FC236}">
                  <a16:creationId xmlns:a16="http://schemas.microsoft.com/office/drawing/2014/main" id="{90A16DC8-30E6-CB63-C772-B20404051374}"/>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1" name="Freeform 540">
              <a:extLst>
                <a:ext uri="{FF2B5EF4-FFF2-40B4-BE49-F238E27FC236}">
                  <a16:creationId xmlns:a16="http://schemas.microsoft.com/office/drawing/2014/main" id="{BFC20124-DBC1-EF0E-E21F-689F1EE518C2}"/>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2" name="Freeform 541">
              <a:extLst>
                <a:ext uri="{FF2B5EF4-FFF2-40B4-BE49-F238E27FC236}">
                  <a16:creationId xmlns:a16="http://schemas.microsoft.com/office/drawing/2014/main" id="{5AB0F6A1-C339-E7CF-87D3-887D3C6BA030}"/>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43" name="Freeform 542">
              <a:extLst>
                <a:ext uri="{FF2B5EF4-FFF2-40B4-BE49-F238E27FC236}">
                  <a16:creationId xmlns:a16="http://schemas.microsoft.com/office/drawing/2014/main" id="{F50F8246-853E-1597-64FA-39776F46ED1F}"/>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44" name="Freeform 543">
              <a:extLst>
                <a:ext uri="{FF2B5EF4-FFF2-40B4-BE49-F238E27FC236}">
                  <a16:creationId xmlns:a16="http://schemas.microsoft.com/office/drawing/2014/main" id="{3000671A-3855-CACC-8F49-B689EB0FF25C}"/>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5" name="Freeform 544">
              <a:extLst>
                <a:ext uri="{FF2B5EF4-FFF2-40B4-BE49-F238E27FC236}">
                  <a16:creationId xmlns:a16="http://schemas.microsoft.com/office/drawing/2014/main" id="{52BBB6E5-27FC-D720-0BB7-9B4843BED1E6}"/>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6" name="Freeform 545">
              <a:extLst>
                <a:ext uri="{FF2B5EF4-FFF2-40B4-BE49-F238E27FC236}">
                  <a16:creationId xmlns:a16="http://schemas.microsoft.com/office/drawing/2014/main" id="{DC17EE62-CBA3-A194-AF66-0B95E44AE568}"/>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7" name="Freeform 546">
              <a:extLst>
                <a:ext uri="{FF2B5EF4-FFF2-40B4-BE49-F238E27FC236}">
                  <a16:creationId xmlns:a16="http://schemas.microsoft.com/office/drawing/2014/main" id="{963E02D8-7952-A7CD-EF72-793E5FC0C03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8" name="Freeform 547">
              <a:extLst>
                <a:ext uri="{FF2B5EF4-FFF2-40B4-BE49-F238E27FC236}">
                  <a16:creationId xmlns:a16="http://schemas.microsoft.com/office/drawing/2014/main" id="{B2980465-DF05-0DE2-7156-58DEBB5B2F07}"/>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49" name="Freeform 548">
              <a:extLst>
                <a:ext uri="{FF2B5EF4-FFF2-40B4-BE49-F238E27FC236}">
                  <a16:creationId xmlns:a16="http://schemas.microsoft.com/office/drawing/2014/main" id="{CE41626B-46F1-7AF2-9FAD-5906E73E3A92}"/>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0" name="Freeform 549">
              <a:extLst>
                <a:ext uri="{FF2B5EF4-FFF2-40B4-BE49-F238E27FC236}">
                  <a16:creationId xmlns:a16="http://schemas.microsoft.com/office/drawing/2014/main" id="{72B51541-414D-A9BC-1FFB-7050916F8446}"/>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1" name="Freeform 550">
              <a:extLst>
                <a:ext uri="{FF2B5EF4-FFF2-40B4-BE49-F238E27FC236}">
                  <a16:creationId xmlns:a16="http://schemas.microsoft.com/office/drawing/2014/main" id="{8FFD9620-23F4-1381-1F08-95657B05EA39}"/>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2" name="Freeform 551">
              <a:extLst>
                <a:ext uri="{FF2B5EF4-FFF2-40B4-BE49-F238E27FC236}">
                  <a16:creationId xmlns:a16="http://schemas.microsoft.com/office/drawing/2014/main" id="{28C6C448-131D-A11F-0345-CECF8D10E457}"/>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53" name="Freeform 552">
              <a:extLst>
                <a:ext uri="{FF2B5EF4-FFF2-40B4-BE49-F238E27FC236}">
                  <a16:creationId xmlns:a16="http://schemas.microsoft.com/office/drawing/2014/main" id="{CF8842EA-7555-E7DA-8C02-54E946892A6E}"/>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54" name="Freeform 553">
              <a:extLst>
                <a:ext uri="{FF2B5EF4-FFF2-40B4-BE49-F238E27FC236}">
                  <a16:creationId xmlns:a16="http://schemas.microsoft.com/office/drawing/2014/main" id="{6801C52A-991C-7AFC-C512-36544D042B26}"/>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5" name="Freeform 554">
              <a:extLst>
                <a:ext uri="{FF2B5EF4-FFF2-40B4-BE49-F238E27FC236}">
                  <a16:creationId xmlns:a16="http://schemas.microsoft.com/office/drawing/2014/main" id="{FEF99556-B9BE-B492-F076-841DA2947B5E}"/>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6" name="Freeform 555">
              <a:extLst>
                <a:ext uri="{FF2B5EF4-FFF2-40B4-BE49-F238E27FC236}">
                  <a16:creationId xmlns:a16="http://schemas.microsoft.com/office/drawing/2014/main" id="{582E31CA-3442-9A10-9D3A-513F1A73791F}"/>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7" name="Freeform 556">
              <a:extLst>
                <a:ext uri="{FF2B5EF4-FFF2-40B4-BE49-F238E27FC236}">
                  <a16:creationId xmlns:a16="http://schemas.microsoft.com/office/drawing/2014/main" id="{CEB1700E-9D3E-4A9E-A70B-F9EFDD8724EB}"/>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8" name="Freeform 557">
              <a:extLst>
                <a:ext uri="{FF2B5EF4-FFF2-40B4-BE49-F238E27FC236}">
                  <a16:creationId xmlns:a16="http://schemas.microsoft.com/office/drawing/2014/main" id="{DD89DBD5-7895-0FCB-7C6F-BD8CC4E2CEF6}"/>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59" name="Freeform 558">
              <a:extLst>
                <a:ext uri="{FF2B5EF4-FFF2-40B4-BE49-F238E27FC236}">
                  <a16:creationId xmlns:a16="http://schemas.microsoft.com/office/drawing/2014/main" id="{ADE7A3FD-850D-D189-8D6A-808FDB96EE88}"/>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0" name="Freeform 559">
              <a:extLst>
                <a:ext uri="{FF2B5EF4-FFF2-40B4-BE49-F238E27FC236}">
                  <a16:creationId xmlns:a16="http://schemas.microsoft.com/office/drawing/2014/main" id="{3B79A217-DAE8-9CA6-F8E9-FCB83F05D7E2}"/>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1" name="Freeform 560">
              <a:extLst>
                <a:ext uri="{FF2B5EF4-FFF2-40B4-BE49-F238E27FC236}">
                  <a16:creationId xmlns:a16="http://schemas.microsoft.com/office/drawing/2014/main" id="{B232D5A7-990B-69EB-06FB-EAEE894B3563}"/>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62" name="Freeform 561">
              <a:extLst>
                <a:ext uri="{FF2B5EF4-FFF2-40B4-BE49-F238E27FC236}">
                  <a16:creationId xmlns:a16="http://schemas.microsoft.com/office/drawing/2014/main" id="{DD2CDEE2-AEE3-0785-D2A8-55FD46FE83B0}"/>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63" name="Freeform 562">
              <a:extLst>
                <a:ext uri="{FF2B5EF4-FFF2-40B4-BE49-F238E27FC236}">
                  <a16:creationId xmlns:a16="http://schemas.microsoft.com/office/drawing/2014/main" id="{D4DB8D2C-9EF6-35C9-E74F-D0E33D350608}"/>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4" name="Freeform 563">
              <a:extLst>
                <a:ext uri="{FF2B5EF4-FFF2-40B4-BE49-F238E27FC236}">
                  <a16:creationId xmlns:a16="http://schemas.microsoft.com/office/drawing/2014/main" id="{929C7CDB-F6B8-D879-C071-E55DC945AEC7}"/>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5" name="Freeform 564">
              <a:extLst>
                <a:ext uri="{FF2B5EF4-FFF2-40B4-BE49-F238E27FC236}">
                  <a16:creationId xmlns:a16="http://schemas.microsoft.com/office/drawing/2014/main" id="{24F4CEDD-4122-7D3F-B1FC-49727D1E628E}"/>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6" name="Freeform 565">
              <a:extLst>
                <a:ext uri="{FF2B5EF4-FFF2-40B4-BE49-F238E27FC236}">
                  <a16:creationId xmlns:a16="http://schemas.microsoft.com/office/drawing/2014/main" id="{BC29FA68-5A04-DBC0-0D3F-B196369C5A8A}"/>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7" name="Freeform 566">
              <a:extLst>
                <a:ext uri="{FF2B5EF4-FFF2-40B4-BE49-F238E27FC236}">
                  <a16:creationId xmlns:a16="http://schemas.microsoft.com/office/drawing/2014/main" id="{72B2FB24-3BEC-3444-FCE9-E50082B09ABF}"/>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8" name="Freeform 567">
              <a:extLst>
                <a:ext uri="{FF2B5EF4-FFF2-40B4-BE49-F238E27FC236}">
                  <a16:creationId xmlns:a16="http://schemas.microsoft.com/office/drawing/2014/main" id="{A720D055-9F08-3D42-EC18-896030752DDE}"/>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69" name="Freeform 568">
              <a:extLst>
                <a:ext uri="{FF2B5EF4-FFF2-40B4-BE49-F238E27FC236}">
                  <a16:creationId xmlns:a16="http://schemas.microsoft.com/office/drawing/2014/main" id="{B1B9A486-ECC7-CCD8-7B47-46C71849919B}"/>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0" name="Freeform 569">
              <a:extLst>
                <a:ext uri="{FF2B5EF4-FFF2-40B4-BE49-F238E27FC236}">
                  <a16:creationId xmlns:a16="http://schemas.microsoft.com/office/drawing/2014/main" id="{FBB6C00C-3090-BB2C-730F-3BFCCE6957CA}"/>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1" name="Freeform 570">
              <a:extLst>
                <a:ext uri="{FF2B5EF4-FFF2-40B4-BE49-F238E27FC236}">
                  <a16:creationId xmlns:a16="http://schemas.microsoft.com/office/drawing/2014/main" id="{9C1CEAC7-C5FA-3EA8-CE27-85AC1506D92D}"/>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2" name="Freeform 571">
              <a:extLst>
                <a:ext uri="{FF2B5EF4-FFF2-40B4-BE49-F238E27FC236}">
                  <a16:creationId xmlns:a16="http://schemas.microsoft.com/office/drawing/2014/main" id="{4BF47AB5-F5FA-4200-9559-95657DC9B109}"/>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3" name="Freeform 572">
              <a:extLst>
                <a:ext uri="{FF2B5EF4-FFF2-40B4-BE49-F238E27FC236}">
                  <a16:creationId xmlns:a16="http://schemas.microsoft.com/office/drawing/2014/main" id="{D480D7B1-D862-8280-CE2C-B90D9426D958}"/>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4" name="Freeform 573">
              <a:extLst>
                <a:ext uri="{FF2B5EF4-FFF2-40B4-BE49-F238E27FC236}">
                  <a16:creationId xmlns:a16="http://schemas.microsoft.com/office/drawing/2014/main" id="{6DBFFFF4-C82C-D32D-058F-60CC4FD98120}"/>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5" name="Freeform 574">
              <a:extLst>
                <a:ext uri="{FF2B5EF4-FFF2-40B4-BE49-F238E27FC236}">
                  <a16:creationId xmlns:a16="http://schemas.microsoft.com/office/drawing/2014/main" id="{F0DD5CEA-1763-552D-751F-AAB0D5B481BD}"/>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6" name="Freeform 575">
              <a:extLst>
                <a:ext uri="{FF2B5EF4-FFF2-40B4-BE49-F238E27FC236}">
                  <a16:creationId xmlns:a16="http://schemas.microsoft.com/office/drawing/2014/main" id="{DC04C0F9-B334-64B3-B64B-C5B0641A3493}"/>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7" name="Freeform 576">
              <a:extLst>
                <a:ext uri="{FF2B5EF4-FFF2-40B4-BE49-F238E27FC236}">
                  <a16:creationId xmlns:a16="http://schemas.microsoft.com/office/drawing/2014/main" id="{2BD125E2-3A1F-BEBB-E59A-C8321E4AF5D8}"/>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78" name="Freeform 577">
              <a:extLst>
                <a:ext uri="{FF2B5EF4-FFF2-40B4-BE49-F238E27FC236}">
                  <a16:creationId xmlns:a16="http://schemas.microsoft.com/office/drawing/2014/main" id="{F3B16177-3ABC-D4B5-FFB8-D287D92A6B5B}"/>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79" name="Freeform 578">
              <a:extLst>
                <a:ext uri="{FF2B5EF4-FFF2-40B4-BE49-F238E27FC236}">
                  <a16:creationId xmlns:a16="http://schemas.microsoft.com/office/drawing/2014/main" id="{8C479231-9205-148D-D0A2-82894C0AFFA0}"/>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0" name="Freeform 579">
              <a:extLst>
                <a:ext uri="{FF2B5EF4-FFF2-40B4-BE49-F238E27FC236}">
                  <a16:creationId xmlns:a16="http://schemas.microsoft.com/office/drawing/2014/main" id="{944ED069-E464-535E-0351-C1F7D1E1A46E}"/>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1" name="Freeform 580">
              <a:extLst>
                <a:ext uri="{FF2B5EF4-FFF2-40B4-BE49-F238E27FC236}">
                  <a16:creationId xmlns:a16="http://schemas.microsoft.com/office/drawing/2014/main" id="{EC62556F-EAB7-01E8-DC9E-362A28A2E2D6}"/>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2" name="Freeform 581">
              <a:extLst>
                <a:ext uri="{FF2B5EF4-FFF2-40B4-BE49-F238E27FC236}">
                  <a16:creationId xmlns:a16="http://schemas.microsoft.com/office/drawing/2014/main" id="{46F44827-B0A9-352C-15B3-05055614BAF2}"/>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3" name="Freeform 582">
              <a:extLst>
                <a:ext uri="{FF2B5EF4-FFF2-40B4-BE49-F238E27FC236}">
                  <a16:creationId xmlns:a16="http://schemas.microsoft.com/office/drawing/2014/main" id="{EB2BC182-6FBA-83E8-6221-8A0C6B068277}"/>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4" name="Freeform 583">
              <a:extLst>
                <a:ext uri="{FF2B5EF4-FFF2-40B4-BE49-F238E27FC236}">
                  <a16:creationId xmlns:a16="http://schemas.microsoft.com/office/drawing/2014/main" id="{9291149F-10E1-A171-B341-476DA9A4EAE9}"/>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5" name="Freeform 584">
              <a:extLst>
                <a:ext uri="{FF2B5EF4-FFF2-40B4-BE49-F238E27FC236}">
                  <a16:creationId xmlns:a16="http://schemas.microsoft.com/office/drawing/2014/main" id="{0859EA00-4442-651C-9CB3-AF4A30FC39D4}"/>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6" name="Freeform 585">
              <a:extLst>
                <a:ext uri="{FF2B5EF4-FFF2-40B4-BE49-F238E27FC236}">
                  <a16:creationId xmlns:a16="http://schemas.microsoft.com/office/drawing/2014/main" id="{BFC421FE-F96A-F649-5E03-7EE416570F10}"/>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87" name="Freeform 586">
              <a:extLst>
                <a:ext uri="{FF2B5EF4-FFF2-40B4-BE49-F238E27FC236}">
                  <a16:creationId xmlns:a16="http://schemas.microsoft.com/office/drawing/2014/main" id="{7904E719-A6E6-D730-7775-F74C5B365359}"/>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8" name="Freeform 587">
              <a:extLst>
                <a:ext uri="{FF2B5EF4-FFF2-40B4-BE49-F238E27FC236}">
                  <a16:creationId xmlns:a16="http://schemas.microsoft.com/office/drawing/2014/main" id="{55A56D03-A6A8-55BA-9F1B-5F9EAC82C386}"/>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89" name="Freeform 588">
              <a:extLst>
                <a:ext uri="{FF2B5EF4-FFF2-40B4-BE49-F238E27FC236}">
                  <a16:creationId xmlns:a16="http://schemas.microsoft.com/office/drawing/2014/main" id="{88B3E9E2-5908-7861-2510-771B605530C9}"/>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0" name="Freeform 589">
              <a:extLst>
                <a:ext uri="{FF2B5EF4-FFF2-40B4-BE49-F238E27FC236}">
                  <a16:creationId xmlns:a16="http://schemas.microsoft.com/office/drawing/2014/main" id="{B936FF37-E15B-0E96-B988-DAAD650B621D}"/>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1" name="Freeform 590">
              <a:extLst>
                <a:ext uri="{FF2B5EF4-FFF2-40B4-BE49-F238E27FC236}">
                  <a16:creationId xmlns:a16="http://schemas.microsoft.com/office/drawing/2014/main" id="{0009DC66-92BE-5DED-1C76-10D73DA5E472}"/>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2" name="Freeform 591">
              <a:extLst>
                <a:ext uri="{FF2B5EF4-FFF2-40B4-BE49-F238E27FC236}">
                  <a16:creationId xmlns:a16="http://schemas.microsoft.com/office/drawing/2014/main" id="{A8151A8B-0B40-A575-30E0-F0BAC46E565A}"/>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3" name="Freeform 592">
              <a:extLst>
                <a:ext uri="{FF2B5EF4-FFF2-40B4-BE49-F238E27FC236}">
                  <a16:creationId xmlns:a16="http://schemas.microsoft.com/office/drawing/2014/main" id="{11D6515E-6E9B-688A-6FB6-3EF1C02BB052}"/>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4" name="Freeform 593">
              <a:extLst>
                <a:ext uri="{FF2B5EF4-FFF2-40B4-BE49-F238E27FC236}">
                  <a16:creationId xmlns:a16="http://schemas.microsoft.com/office/drawing/2014/main" id="{5DA0263A-0939-4492-3F18-37C95FB2E509}"/>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5" name="Freeform 594">
              <a:extLst>
                <a:ext uri="{FF2B5EF4-FFF2-40B4-BE49-F238E27FC236}">
                  <a16:creationId xmlns:a16="http://schemas.microsoft.com/office/drawing/2014/main" id="{9A2346FE-D17B-40E8-035B-77CD340DB754}"/>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6" name="Freeform 595">
              <a:extLst>
                <a:ext uri="{FF2B5EF4-FFF2-40B4-BE49-F238E27FC236}">
                  <a16:creationId xmlns:a16="http://schemas.microsoft.com/office/drawing/2014/main" id="{DB34C1A7-D8D2-F539-62B3-CA4D2D65FDB4}"/>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7" name="Freeform 596">
              <a:extLst>
                <a:ext uri="{FF2B5EF4-FFF2-40B4-BE49-F238E27FC236}">
                  <a16:creationId xmlns:a16="http://schemas.microsoft.com/office/drawing/2014/main" id="{5CBEA5C0-2042-6279-C1F8-EA7D97812EA8}"/>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598" name="Freeform 597">
              <a:extLst>
                <a:ext uri="{FF2B5EF4-FFF2-40B4-BE49-F238E27FC236}">
                  <a16:creationId xmlns:a16="http://schemas.microsoft.com/office/drawing/2014/main" id="{495D8E0D-2A07-6ACA-3FEB-082820F4F332}"/>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599" name="Freeform 598">
              <a:extLst>
                <a:ext uri="{FF2B5EF4-FFF2-40B4-BE49-F238E27FC236}">
                  <a16:creationId xmlns:a16="http://schemas.microsoft.com/office/drawing/2014/main" id="{6F77A066-39F3-B4A5-2E6F-E66BC5BBB160}"/>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grpSp>
        <p:nvGrpSpPr>
          <p:cNvPr id="177" name="Group 176">
            <a:extLst>
              <a:ext uri="{FF2B5EF4-FFF2-40B4-BE49-F238E27FC236}">
                <a16:creationId xmlns:a16="http://schemas.microsoft.com/office/drawing/2014/main" id="{9F51DCFA-DED4-7971-1718-49F680971DE4}"/>
              </a:ext>
            </a:extLst>
          </p:cNvPr>
          <p:cNvGrpSpPr/>
          <p:nvPr/>
        </p:nvGrpSpPr>
        <p:grpSpPr>
          <a:xfrm>
            <a:off x="9554900" y="122557"/>
            <a:ext cx="2531424" cy="2387288"/>
            <a:chOff x="4301836" y="1542184"/>
            <a:chExt cx="4242954" cy="4001365"/>
          </a:xfrm>
          <a:solidFill>
            <a:schemeClr val="accent4">
              <a:lumMod val="20000"/>
              <a:lumOff val="80000"/>
            </a:schemeClr>
          </a:solidFill>
        </p:grpSpPr>
        <p:sp>
          <p:nvSpPr>
            <p:cNvPr id="178" name="Freeform 177">
              <a:extLst>
                <a:ext uri="{FF2B5EF4-FFF2-40B4-BE49-F238E27FC236}">
                  <a16:creationId xmlns:a16="http://schemas.microsoft.com/office/drawing/2014/main" id="{E4F930A6-8776-A46B-9B3F-2D467D5617BF}"/>
                </a:ext>
              </a:extLst>
            </p:cNvPr>
            <p:cNvSpPr/>
            <p:nvPr/>
          </p:nvSpPr>
          <p:spPr>
            <a:xfrm>
              <a:off x="4301836"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73879201-FD09-5EAB-C2BB-531359608608}"/>
                </a:ext>
              </a:extLst>
            </p:cNvPr>
            <p:cNvSpPr/>
            <p:nvPr/>
          </p:nvSpPr>
          <p:spPr>
            <a:xfrm>
              <a:off x="459104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55A30DF1-08F4-C971-B91D-699168F7082B}"/>
                </a:ext>
              </a:extLst>
            </p:cNvPr>
            <p:cNvSpPr/>
            <p:nvPr/>
          </p:nvSpPr>
          <p:spPr>
            <a:xfrm>
              <a:off x="488112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34293AB8-85B9-3745-348B-1BA77BB909B3}"/>
                </a:ext>
              </a:extLst>
            </p:cNvPr>
            <p:cNvSpPr/>
            <p:nvPr/>
          </p:nvSpPr>
          <p:spPr>
            <a:xfrm>
              <a:off x="5171209"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13349E85-431D-31BF-98FC-E789914872DF}"/>
                </a:ext>
              </a:extLst>
            </p:cNvPr>
            <p:cNvSpPr/>
            <p:nvPr/>
          </p:nvSpPr>
          <p:spPr>
            <a:xfrm>
              <a:off x="546042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F6E615D4-9FCE-961F-46DF-5C1BCEB79A3C}"/>
                </a:ext>
              </a:extLst>
            </p:cNvPr>
            <p:cNvSpPr/>
            <p:nvPr/>
          </p:nvSpPr>
          <p:spPr>
            <a:xfrm>
              <a:off x="5750502"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AE034B19-799F-636B-F716-9099F67DD3EE}"/>
                </a:ext>
              </a:extLst>
            </p:cNvPr>
            <p:cNvSpPr/>
            <p:nvPr/>
          </p:nvSpPr>
          <p:spPr>
            <a:xfrm>
              <a:off x="603971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8C99C33B-2769-37DC-482D-C42A10E44287}"/>
                </a:ext>
              </a:extLst>
            </p:cNvPr>
            <p:cNvSpPr/>
            <p:nvPr/>
          </p:nvSpPr>
          <p:spPr>
            <a:xfrm>
              <a:off x="632979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6" name="Freeform 185">
              <a:extLst>
                <a:ext uri="{FF2B5EF4-FFF2-40B4-BE49-F238E27FC236}">
                  <a16:creationId xmlns:a16="http://schemas.microsoft.com/office/drawing/2014/main" id="{EE9D4E12-903A-6EB3-7055-34E5B5AB34AB}"/>
                </a:ext>
              </a:extLst>
            </p:cNvPr>
            <p:cNvSpPr/>
            <p:nvPr/>
          </p:nvSpPr>
          <p:spPr>
            <a:xfrm>
              <a:off x="6619875"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073713D8-55F1-E680-055D-D46DCD9004EF}"/>
                </a:ext>
              </a:extLst>
            </p:cNvPr>
            <p:cNvSpPr/>
            <p:nvPr/>
          </p:nvSpPr>
          <p:spPr>
            <a:xfrm>
              <a:off x="690908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A714D65F-4B28-10CE-7BFE-6FB5D203DFC2}"/>
                </a:ext>
              </a:extLst>
            </p:cNvPr>
            <p:cNvSpPr/>
            <p:nvPr/>
          </p:nvSpPr>
          <p:spPr>
            <a:xfrm>
              <a:off x="7199168"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22518B31-CBFB-205D-24AA-F857D756BBC6}"/>
                </a:ext>
              </a:extLst>
            </p:cNvPr>
            <p:cNvSpPr/>
            <p:nvPr/>
          </p:nvSpPr>
          <p:spPr>
            <a:xfrm>
              <a:off x="7489247"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DF35A879-D7F3-A3B7-7076-FB523F36FFE0}"/>
                </a:ext>
              </a:extLst>
            </p:cNvPr>
            <p:cNvSpPr/>
            <p:nvPr/>
          </p:nvSpPr>
          <p:spPr>
            <a:xfrm>
              <a:off x="777846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4BF598B8-2423-4D12-580E-A0C9687FE332}"/>
                </a:ext>
              </a:extLst>
            </p:cNvPr>
            <p:cNvSpPr/>
            <p:nvPr/>
          </p:nvSpPr>
          <p:spPr>
            <a:xfrm>
              <a:off x="8068541" y="1542184"/>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52484ADA-9484-7E36-A6EA-27562EE2D441}"/>
                </a:ext>
              </a:extLst>
            </p:cNvPr>
            <p:cNvSpPr/>
            <p:nvPr/>
          </p:nvSpPr>
          <p:spPr>
            <a:xfrm>
              <a:off x="8357754" y="1542184"/>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3" name="Freeform 192">
              <a:extLst>
                <a:ext uri="{FF2B5EF4-FFF2-40B4-BE49-F238E27FC236}">
                  <a16:creationId xmlns:a16="http://schemas.microsoft.com/office/drawing/2014/main" id="{7E860E7C-9DA4-CBCA-CFEE-F478E0FBA9B3}"/>
                </a:ext>
              </a:extLst>
            </p:cNvPr>
            <p:cNvSpPr/>
            <p:nvPr/>
          </p:nvSpPr>
          <p:spPr>
            <a:xfrm>
              <a:off x="459104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4" name="Freeform 193">
              <a:extLst>
                <a:ext uri="{FF2B5EF4-FFF2-40B4-BE49-F238E27FC236}">
                  <a16:creationId xmlns:a16="http://schemas.microsoft.com/office/drawing/2014/main" id="{55BFD6F3-BD90-E459-FA38-800E39614894}"/>
                </a:ext>
              </a:extLst>
            </p:cNvPr>
            <p:cNvSpPr/>
            <p:nvPr/>
          </p:nvSpPr>
          <p:spPr>
            <a:xfrm>
              <a:off x="488112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131B814E-977D-17F5-97CC-73C9E735E3F3}"/>
                </a:ext>
              </a:extLst>
            </p:cNvPr>
            <p:cNvSpPr/>
            <p:nvPr/>
          </p:nvSpPr>
          <p:spPr>
            <a:xfrm>
              <a:off x="5171209"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6" name="Freeform 195">
              <a:extLst>
                <a:ext uri="{FF2B5EF4-FFF2-40B4-BE49-F238E27FC236}">
                  <a16:creationId xmlns:a16="http://schemas.microsoft.com/office/drawing/2014/main" id="{15E75FC5-ABF4-4618-417A-BEF4E32730F8}"/>
                </a:ext>
              </a:extLst>
            </p:cNvPr>
            <p:cNvSpPr/>
            <p:nvPr/>
          </p:nvSpPr>
          <p:spPr>
            <a:xfrm>
              <a:off x="546042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69"/>
                    <a:pt x="41869"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824F93CE-6613-E497-19D8-5FE65B968F25}"/>
                </a:ext>
              </a:extLst>
            </p:cNvPr>
            <p:cNvSpPr/>
            <p:nvPr/>
          </p:nvSpPr>
          <p:spPr>
            <a:xfrm>
              <a:off x="5750502"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8" name="Freeform 197">
              <a:extLst>
                <a:ext uri="{FF2B5EF4-FFF2-40B4-BE49-F238E27FC236}">
                  <a16:creationId xmlns:a16="http://schemas.microsoft.com/office/drawing/2014/main" id="{2BEE66E8-ED51-5738-AE64-3521A15502C1}"/>
                </a:ext>
              </a:extLst>
            </p:cNvPr>
            <p:cNvSpPr/>
            <p:nvPr/>
          </p:nvSpPr>
          <p:spPr>
            <a:xfrm>
              <a:off x="603971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1DD0B656-08E5-F20D-F5E6-3D06250F5FA5}"/>
                </a:ext>
              </a:extLst>
            </p:cNvPr>
            <p:cNvSpPr/>
            <p:nvPr/>
          </p:nvSpPr>
          <p:spPr>
            <a:xfrm>
              <a:off x="632979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0" name="Freeform 199">
              <a:extLst>
                <a:ext uri="{FF2B5EF4-FFF2-40B4-BE49-F238E27FC236}">
                  <a16:creationId xmlns:a16="http://schemas.microsoft.com/office/drawing/2014/main" id="{32C69CF0-D01B-7994-9ADF-BBAA474C673C}"/>
                </a:ext>
              </a:extLst>
            </p:cNvPr>
            <p:cNvSpPr/>
            <p:nvPr/>
          </p:nvSpPr>
          <p:spPr>
            <a:xfrm>
              <a:off x="6619875"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9F97B5DC-4121-4052-6488-8DCEFAE21A73}"/>
                </a:ext>
              </a:extLst>
            </p:cNvPr>
            <p:cNvSpPr/>
            <p:nvPr/>
          </p:nvSpPr>
          <p:spPr>
            <a:xfrm>
              <a:off x="690908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2" name="Freeform 201">
              <a:extLst>
                <a:ext uri="{FF2B5EF4-FFF2-40B4-BE49-F238E27FC236}">
                  <a16:creationId xmlns:a16="http://schemas.microsoft.com/office/drawing/2014/main" id="{9D7427AC-3CDF-C97E-ACF5-9B0743825F3D}"/>
                </a:ext>
              </a:extLst>
            </p:cNvPr>
            <p:cNvSpPr/>
            <p:nvPr/>
          </p:nvSpPr>
          <p:spPr>
            <a:xfrm>
              <a:off x="7199168"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EB167399-1B1A-113D-26DD-6219E4986C0D}"/>
                </a:ext>
              </a:extLst>
            </p:cNvPr>
            <p:cNvSpPr/>
            <p:nvPr/>
          </p:nvSpPr>
          <p:spPr>
            <a:xfrm>
              <a:off x="7489247"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8D44685B-A6D6-84BF-6D46-D333D12EF628}"/>
                </a:ext>
              </a:extLst>
            </p:cNvPr>
            <p:cNvSpPr/>
            <p:nvPr/>
          </p:nvSpPr>
          <p:spPr>
            <a:xfrm>
              <a:off x="777846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4763DA71-5E9E-041D-B1FB-7136010A7701}"/>
                </a:ext>
              </a:extLst>
            </p:cNvPr>
            <p:cNvSpPr/>
            <p:nvPr/>
          </p:nvSpPr>
          <p:spPr>
            <a:xfrm>
              <a:off x="8068541" y="181494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69"/>
                    <a:pt x="41870" y="0"/>
                    <a:pt x="93519" y="0"/>
                  </a:cubicBezTo>
                  <a:cubicBezTo>
                    <a:pt x="145167" y="0"/>
                    <a:pt x="187037" y="41869"/>
                    <a:pt x="187037" y="93518"/>
                  </a:cubicBezTo>
                  <a:close/>
                </a:path>
              </a:pathLst>
            </a:custGeom>
            <a:grpFill/>
            <a:ln w="8653" cap="flat">
              <a:no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63193F25-BAD7-B058-6B7E-DFB102E278F5}"/>
                </a:ext>
              </a:extLst>
            </p:cNvPr>
            <p:cNvSpPr/>
            <p:nvPr/>
          </p:nvSpPr>
          <p:spPr>
            <a:xfrm>
              <a:off x="8357754" y="181494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69"/>
                    <a:pt x="41870" y="0"/>
                    <a:pt x="93518" y="0"/>
                  </a:cubicBezTo>
                  <a:cubicBezTo>
                    <a:pt x="145167" y="0"/>
                    <a:pt x="187036" y="41869"/>
                    <a:pt x="187036" y="93518"/>
                  </a:cubicBezTo>
                  <a:close/>
                </a:path>
              </a:pathLst>
            </a:custGeom>
            <a:grpFill/>
            <a:ln w="8653" cap="flat">
              <a:no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376BF983-0904-D0AA-2BEC-18F6686ED1C3}"/>
                </a:ext>
              </a:extLst>
            </p:cNvPr>
            <p:cNvSpPr/>
            <p:nvPr/>
          </p:nvSpPr>
          <p:spPr>
            <a:xfrm>
              <a:off x="488112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0B63B0E7-825E-B1AE-C079-788F6337CF93}"/>
                </a:ext>
              </a:extLst>
            </p:cNvPr>
            <p:cNvSpPr/>
            <p:nvPr/>
          </p:nvSpPr>
          <p:spPr>
            <a:xfrm>
              <a:off x="5171209"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09" name="Freeform 208">
              <a:extLst>
                <a:ext uri="{FF2B5EF4-FFF2-40B4-BE49-F238E27FC236}">
                  <a16:creationId xmlns:a16="http://schemas.microsoft.com/office/drawing/2014/main" id="{2B13646B-57A3-46E7-3FEC-9C65C6FC32D8}"/>
                </a:ext>
              </a:extLst>
            </p:cNvPr>
            <p:cNvSpPr/>
            <p:nvPr/>
          </p:nvSpPr>
          <p:spPr>
            <a:xfrm>
              <a:off x="546042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0" name="Freeform 209">
              <a:extLst>
                <a:ext uri="{FF2B5EF4-FFF2-40B4-BE49-F238E27FC236}">
                  <a16:creationId xmlns:a16="http://schemas.microsoft.com/office/drawing/2014/main" id="{C5DA3235-BFC0-CBAE-9CFF-B0E597133919}"/>
                </a:ext>
              </a:extLst>
            </p:cNvPr>
            <p:cNvSpPr/>
            <p:nvPr/>
          </p:nvSpPr>
          <p:spPr>
            <a:xfrm>
              <a:off x="5750502"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1" name="Freeform 210">
              <a:extLst>
                <a:ext uri="{FF2B5EF4-FFF2-40B4-BE49-F238E27FC236}">
                  <a16:creationId xmlns:a16="http://schemas.microsoft.com/office/drawing/2014/main" id="{78BFB6F1-CCA9-4E35-3660-F94DEB99816E}"/>
                </a:ext>
              </a:extLst>
            </p:cNvPr>
            <p:cNvSpPr/>
            <p:nvPr/>
          </p:nvSpPr>
          <p:spPr>
            <a:xfrm>
              <a:off x="603971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2" name="Freeform 211">
              <a:extLst>
                <a:ext uri="{FF2B5EF4-FFF2-40B4-BE49-F238E27FC236}">
                  <a16:creationId xmlns:a16="http://schemas.microsoft.com/office/drawing/2014/main" id="{632AA6B4-21B9-E6C8-1371-3E2F088D0DFB}"/>
                </a:ext>
              </a:extLst>
            </p:cNvPr>
            <p:cNvSpPr/>
            <p:nvPr/>
          </p:nvSpPr>
          <p:spPr>
            <a:xfrm>
              <a:off x="632979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3" name="Freeform 212">
              <a:extLst>
                <a:ext uri="{FF2B5EF4-FFF2-40B4-BE49-F238E27FC236}">
                  <a16:creationId xmlns:a16="http://schemas.microsoft.com/office/drawing/2014/main" id="{F1165EA4-7181-44D9-7389-C0FC8B0C87C6}"/>
                </a:ext>
              </a:extLst>
            </p:cNvPr>
            <p:cNvSpPr/>
            <p:nvPr/>
          </p:nvSpPr>
          <p:spPr>
            <a:xfrm>
              <a:off x="6619875"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4" name="Freeform 213">
              <a:extLst>
                <a:ext uri="{FF2B5EF4-FFF2-40B4-BE49-F238E27FC236}">
                  <a16:creationId xmlns:a16="http://schemas.microsoft.com/office/drawing/2014/main" id="{A47BF64E-1789-FFF4-804F-E8CA66A7E6D7}"/>
                </a:ext>
              </a:extLst>
            </p:cNvPr>
            <p:cNvSpPr/>
            <p:nvPr/>
          </p:nvSpPr>
          <p:spPr>
            <a:xfrm>
              <a:off x="690908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5" name="Freeform 214">
              <a:extLst>
                <a:ext uri="{FF2B5EF4-FFF2-40B4-BE49-F238E27FC236}">
                  <a16:creationId xmlns:a16="http://schemas.microsoft.com/office/drawing/2014/main" id="{1E73EFA8-50EC-742B-DE43-40DA1CA5DB7B}"/>
                </a:ext>
              </a:extLst>
            </p:cNvPr>
            <p:cNvSpPr/>
            <p:nvPr/>
          </p:nvSpPr>
          <p:spPr>
            <a:xfrm>
              <a:off x="7199168"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6" name="Freeform 215">
              <a:extLst>
                <a:ext uri="{FF2B5EF4-FFF2-40B4-BE49-F238E27FC236}">
                  <a16:creationId xmlns:a16="http://schemas.microsoft.com/office/drawing/2014/main" id="{A1A7597C-2834-DB0F-AF26-493548752881}"/>
                </a:ext>
              </a:extLst>
            </p:cNvPr>
            <p:cNvSpPr/>
            <p:nvPr/>
          </p:nvSpPr>
          <p:spPr>
            <a:xfrm>
              <a:off x="7489247"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17" name="Freeform 216">
              <a:extLst>
                <a:ext uri="{FF2B5EF4-FFF2-40B4-BE49-F238E27FC236}">
                  <a16:creationId xmlns:a16="http://schemas.microsoft.com/office/drawing/2014/main" id="{BAE6CD26-103C-18B9-64C8-1150BD8EBA20}"/>
                </a:ext>
              </a:extLst>
            </p:cNvPr>
            <p:cNvSpPr/>
            <p:nvPr/>
          </p:nvSpPr>
          <p:spPr>
            <a:xfrm>
              <a:off x="777846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18" name="Freeform 217">
              <a:extLst>
                <a:ext uri="{FF2B5EF4-FFF2-40B4-BE49-F238E27FC236}">
                  <a16:creationId xmlns:a16="http://schemas.microsoft.com/office/drawing/2014/main" id="{6F11F28D-FD5D-0E97-0E9E-A52E578DD1CB}"/>
                </a:ext>
              </a:extLst>
            </p:cNvPr>
            <p:cNvSpPr/>
            <p:nvPr/>
          </p:nvSpPr>
          <p:spPr>
            <a:xfrm>
              <a:off x="8068541" y="208684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19" name="Freeform 218">
              <a:extLst>
                <a:ext uri="{FF2B5EF4-FFF2-40B4-BE49-F238E27FC236}">
                  <a16:creationId xmlns:a16="http://schemas.microsoft.com/office/drawing/2014/main" id="{F30B8235-F7B4-EAE7-CC00-3F396BC9BDFC}"/>
                </a:ext>
              </a:extLst>
            </p:cNvPr>
            <p:cNvSpPr/>
            <p:nvPr/>
          </p:nvSpPr>
          <p:spPr>
            <a:xfrm>
              <a:off x="8357754" y="208684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0" name="Freeform 219">
              <a:extLst>
                <a:ext uri="{FF2B5EF4-FFF2-40B4-BE49-F238E27FC236}">
                  <a16:creationId xmlns:a16="http://schemas.microsoft.com/office/drawing/2014/main" id="{66CDC43E-0DAE-7C60-CCCE-9FAF066696A3}"/>
                </a:ext>
              </a:extLst>
            </p:cNvPr>
            <p:cNvSpPr/>
            <p:nvPr/>
          </p:nvSpPr>
          <p:spPr>
            <a:xfrm>
              <a:off x="5171209"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1" name="Freeform 220">
              <a:extLst>
                <a:ext uri="{FF2B5EF4-FFF2-40B4-BE49-F238E27FC236}">
                  <a16:creationId xmlns:a16="http://schemas.microsoft.com/office/drawing/2014/main" id="{C5C34E7D-DBB9-8D62-DC6F-786E1E3B1906}"/>
                </a:ext>
              </a:extLst>
            </p:cNvPr>
            <p:cNvSpPr/>
            <p:nvPr/>
          </p:nvSpPr>
          <p:spPr>
            <a:xfrm>
              <a:off x="546042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8B7E5845-E8A5-9093-C20D-DAFEC886733B}"/>
                </a:ext>
              </a:extLst>
            </p:cNvPr>
            <p:cNvSpPr/>
            <p:nvPr/>
          </p:nvSpPr>
          <p:spPr>
            <a:xfrm>
              <a:off x="5750502"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B25286BF-9E42-5451-F371-A75084FD31A9}"/>
                </a:ext>
              </a:extLst>
            </p:cNvPr>
            <p:cNvSpPr/>
            <p:nvPr/>
          </p:nvSpPr>
          <p:spPr>
            <a:xfrm>
              <a:off x="603971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1632E4F5-FDB0-2308-6767-11E42709E366}"/>
                </a:ext>
              </a:extLst>
            </p:cNvPr>
            <p:cNvSpPr/>
            <p:nvPr/>
          </p:nvSpPr>
          <p:spPr>
            <a:xfrm>
              <a:off x="632979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889DD3F8-F298-80C0-AF77-0FE36EE11D04}"/>
                </a:ext>
              </a:extLst>
            </p:cNvPr>
            <p:cNvSpPr/>
            <p:nvPr/>
          </p:nvSpPr>
          <p:spPr>
            <a:xfrm>
              <a:off x="6619875"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A4EEAB51-4D4F-342F-7F2D-44894B1C97D8}"/>
                </a:ext>
              </a:extLst>
            </p:cNvPr>
            <p:cNvSpPr/>
            <p:nvPr/>
          </p:nvSpPr>
          <p:spPr>
            <a:xfrm>
              <a:off x="690908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7" name="Freeform 226">
              <a:extLst>
                <a:ext uri="{FF2B5EF4-FFF2-40B4-BE49-F238E27FC236}">
                  <a16:creationId xmlns:a16="http://schemas.microsoft.com/office/drawing/2014/main" id="{8D2237C5-EEB8-D1BF-6837-395B2BAFDABD}"/>
                </a:ext>
              </a:extLst>
            </p:cNvPr>
            <p:cNvSpPr/>
            <p:nvPr/>
          </p:nvSpPr>
          <p:spPr>
            <a:xfrm>
              <a:off x="7199168"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7016BE78-C261-683B-4665-72A4F0C29E48}"/>
                </a:ext>
              </a:extLst>
            </p:cNvPr>
            <p:cNvSpPr/>
            <p:nvPr/>
          </p:nvSpPr>
          <p:spPr>
            <a:xfrm>
              <a:off x="7489247"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D6FE862A-B757-4A5F-F11B-AEF88B97AF78}"/>
                </a:ext>
              </a:extLst>
            </p:cNvPr>
            <p:cNvSpPr/>
            <p:nvPr/>
          </p:nvSpPr>
          <p:spPr>
            <a:xfrm>
              <a:off x="777846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74EF7038-7986-B569-DC48-2BEA3D90C8C1}"/>
                </a:ext>
              </a:extLst>
            </p:cNvPr>
            <p:cNvSpPr/>
            <p:nvPr/>
          </p:nvSpPr>
          <p:spPr>
            <a:xfrm>
              <a:off x="8068541" y="2359602"/>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5BA62533-6758-BDD0-1BCD-C7C9AD718518}"/>
                </a:ext>
              </a:extLst>
            </p:cNvPr>
            <p:cNvSpPr/>
            <p:nvPr/>
          </p:nvSpPr>
          <p:spPr>
            <a:xfrm>
              <a:off x="8357754" y="2359602"/>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648C2463-A1A3-590F-6513-8A025BA3A1EF}"/>
                </a:ext>
              </a:extLst>
            </p:cNvPr>
            <p:cNvSpPr/>
            <p:nvPr/>
          </p:nvSpPr>
          <p:spPr>
            <a:xfrm>
              <a:off x="546042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69" y="187036"/>
                    <a:pt x="0" y="145167"/>
                    <a:pt x="0" y="93518"/>
                  </a:cubicBezTo>
                  <a:cubicBezTo>
                    <a:pt x="0" y="41870"/>
                    <a:pt x="41869"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CB392916-7673-74FC-885C-15D1FA5C2F36}"/>
                </a:ext>
              </a:extLst>
            </p:cNvPr>
            <p:cNvSpPr/>
            <p:nvPr/>
          </p:nvSpPr>
          <p:spPr>
            <a:xfrm>
              <a:off x="5750502"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4" name="Freeform 233">
              <a:extLst>
                <a:ext uri="{FF2B5EF4-FFF2-40B4-BE49-F238E27FC236}">
                  <a16:creationId xmlns:a16="http://schemas.microsoft.com/office/drawing/2014/main" id="{6F882100-3FE0-389F-E08E-BF7E16414527}"/>
                </a:ext>
              </a:extLst>
            </p:cNvPr>
            <p:cNvSpPr/>
            <p:nvPr/>
          </p:nvSpPr>
          <p:spPr>
            <a:xfrm>
              <a:off x="603971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5" name="Freeform 234">
              <a:extLst>
                <a:ext uri="{FF2B5EF4-FFF2-40B4-BE49-F238E27FC236}">
                  <a16:creationId xmlns:a16="http://schemas.microsoft.com/office/drawing/2014/main" id="{BAA2523A-EADA-2B31-9D0A-73CA2D8E2EE3}"/>
                </a:ext>
              </a:extLst>
            </p:cNvPr>
            <p:cNvSpPr/>
            <p:nvPr/>
          </p:nvSpPr>
          <p:spPr>
            <a:xfrm>
              <a:off x="632979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6" name="Freeform 235">
              <a:extLst>
                <a:ext uri="{FF2B5EF4-FFF2-40B4-BE49-F238E27FC236}">
                  <a16:creationId xmlns:a16="http://schemas.microsoft.com/office/drawing/2014/main" id="{24217284-9697-18EC-C312-29BA53E8A9C6}"/>
                </a:ext>
              </a:extLst>
            </p:cNvPr>
            <p:cNvSpPr/>
            <p:nvPr/>
          </p:nvSpPr>
          <p:spPr>
            <a:xfrm>
              <a:off x="6619875"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7" name="Freeform 236">
              <a:extLst>
                <a:ext uri="{FF2B5EF4-FFF2-40B4-BE49-F238E27FC236}">
                  <a16:creationId xmlns:a16="http://schemas.microsoft.com/office/drawing/2014/main" id="{ACCC2F8F-A5DA-2851-59F7-3C665559DDDB}"/>
                </a:ext>
              </a:extLst>
            </p:cNvPr>
            <p:cNvSpPr/>
            <p:nvPr/>
          </p:nvSpPr>
          <p:spPr>
            <a:xfrm>
              <a:off x="690908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DCC4CF53-C3A2-53F2-3291-CB40F9703F99}"/>
                </a:ext>
              </a:extLst>
            </p:cNvPr>
            <p:cNvSpPr/>
            <p:nvPr/>
          </p:nvSpPr>
          <p:spPr>
            <a:xfrm>
              <a:off x="7199168"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E305458D-E6A7-0453-D21F-5B0937AC2F0C}"/>
                </a:ext>
              </a:extLst>
            </p:cNvPr>
            <p:cNvSpPr/>
            <p:nvPr/>
          </p:nvSpPr>
          <p:spPr>
            <a:xfrm>
              <a:off x="7489247"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0" name="Freeform 239">
              <a:extLst>
                <a:ext uri="{FF2B5EF4-FFF2-40B4-BE49-F238E27FC236}">
                  <a16:creationId xmlns:a16="http://schemas.microsoft.com/office/drawing/2014/main" id="{BB03332D-B3AA-0462-DD7D-8D45C0A5CA57}"/>
                </a:ext>
              </a:extLst>
            </p:cNvPr>
            <p:cNvSpPr/>
            <p:nvPr/>
          </p:nvSpPr>
          <p:spPr>
            <a:xfrm>
              <a:off x="777846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41" name="Freeform 240">
              <a:extLst>
                <a:ext uri="{FF2B5EF4-FFF2-40B4-BE49-F238E27FC236}">
                  <a16:creationId xmlns:a16="http://schemas.microsoft.com/office/drawing/2014/main" id="{27D6B24E-18A8-6259-B84F-1FA1EE67867E}"/>
                </a:ext>
              </a:extLst>
            </p:cNvPr>
            <p:cNvSpPr/>
            <p:nvPr/>
          </p:nvSpPr>
          <p:spPr>
            <a:xfrm>
              <a:off x="8068541" y="2632363"/>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42" name="Freeform 241">
              <a:extLst>
                <a:ext uri="{FF2B5EF4-FFF2-40B4-BE49-F238E27FC236}">
                  <a16:creationId xmlns:a16="http://schemas.microsoft.com/office/drawing/2014/main" id="{7D659062-70C5-D3BF-7D23-409B16D353FA}"/>
                </a:ext>
              </a:extLst>
            </p:cNvPr>
            <p:cNvSpPr/>
            <p:nvPr/>
          </p:nvSpPr>
          <p:spPr>
            <a:xfrm>
              <a:off x="8357754" y="263236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3" name="Freeform 242">
              <a:extLst>
                <a:ext uri="{FF2B5EF4-FFF2-40B4-BE49-F238E27FC236}">
                  <a16:creationId xmlns:a16="http://schemas.microsoft.com/office/drawing/2014/main" id="{5994D379-25FF-98E0-06B6-ACD3AF27DA09}"/>
                </a:ext>
              </a:extLst>
            </p:cNvPr>
            <p:cNvSpPr/>
            <p:nvPr/>
          </p:nvSpPr>
          <p:spPr>
            <a:xfrm>
              <a:off x="5750502"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4" name="Freeform 243">
              <a:extLst>
                <a:ext uri="{FF2B5EF4-FFF2-40B4-BE49-F238E27FC236}">
                  <a16:creationId xmlns:a16="http://schemas.microsoft.com/office/drawing/2014/main" id="{B94E1E0B-6D65-F794-93EC-0FDCD528174B}"/>
                </a:ext>
              </a:extLst>
            </p:cNvPr>
            <p:cNvSpPr/>
            <p:nvPr/>
          </p:nvSpPr>
          <p:spPr>
            <a:xfrm>
              <a:off x="603971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5" name="Freeform 244">
              <a:extLst>
                <a:ext uri="{FF2B5EF4-FFF2-40B4-BE49-F238E27FC236}">
                  <a16:creationId xmlns:a16="http://schemas.microsoft.com/office/drawing/2014/main" id="{2CCA038F-5DB1-8532-436C-5E09B709AC6A}"/>
                </a:ext>
              </a:extLst>
            </p:cNvPr>
            <p:cNvSpPr/>
            <p:nvPr/>
          </p:nvSpPr>
          <p:spPr>
            <a:xfrm>
              <a:off x="632979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6" name="Freeform 245">
              <a:extLst>
                <a:ext uri="{FF2B5EF4-FFF2-40B4-BE49-F238E27FC236}">
                  <a16:creationId xmlns:a16="http://schemas.microsoft.com/office/drawing/2014/main" id="{BB4F164B-BAC1-71D7-2F79-5997881474CC}"/>
                </a:ext>
              </a:extLst>
            </p:cNvPr>
            <p:cNvSpPr/>
            <p:nvPr/>
          </p:nvSpPr>
          <p:spPr>
            <a:xfrm>
              <a:off x="6619875"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7" name="Freeform 246">
              <a:extLst>
                <a:ext uri="{FF2B5EF4-FFF2-40B4-BE49-F238E27FC236}">
                  <a16:creationId xmlns:a16="http://schemas.microsoft.com/office/drawing/2014/main" id="{AF6F5DC2-739B-AC98-FCEE-244E2A8BF3B9}"/>
                </a:ext>
              </a:extLst>
            </p:cNvPr>
            <p:cNvSpPr/>
            <p:nvPr/>
          </p:nvSpPr>
          <p:spPr>
            <a:xfrm>
              <a:off x="690908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8" name="Freeform 247">
              <a:extLst>
                <a:ext uri="{FF2B5EF4-FFF2-40B4-BE49-F238E27FC236}">
                  <a16:creationId xmlns:a16="http://schemas.microsoft.com/office/drawing/2014/main" id="{BE330DBC-015E-2DBC-BD87-94E84DB3F009}"/>
                </a:ext>
              </a:extLst>
            </p:cNvPr>
            <p:cNvSpPr/>
            <p:nvPr/>
          </p:nvSpPr>
          <p:spPr>
            <a:xfrm>
              <a:off x="7199168"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49" name="Freeform 248">
              <a:extLst>
                <a:ext uri="{FF2B5EF4-FFF2-40B4-BE49-F238E27FC236}">
                  <a16:creationId xmlns:a16="http://schemas.microsoft.com/office/drawing/2014/main" id="{B69134F9-6598-99EB-75AC-0D8500CCA462}"/>
                </a:ext>
              </a:extLst>
            </p:cNvPr>
            <p:cNvSpPr/>
            <p:nvPr/>
          </p:nvSpPr>
          <p:spPr>
            <a:xfrm>
              <a:off x="7489247"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0" name="Freeform 249">
              <a:extLst>
                <a:ext uri="{FF2B5EF4-FFF2-40B4-BE49-F238E27FC236}">
                  <a16:creationId xmlns:a16="http://schemas.microsoft.com/office/drawing/2014/main" id="{C6D606DF-EA92-8CEC-FA6E-AED74E13B5EF}"/>
                </a:ext>
              </a:extLst>
            </p:cNvPr>
            <p:cNvSpPr/>
            <p:nvPr/>
          </p:nvSpPr>
          <p:spPr>
            <a:xfrm>
              <a:off x="777846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51" name="Freeform 250">
              <a:extLst>
                <a:ext uri="{FF2B5EF4-FFF2-40B4-BE49-F238E27FC236}">
                  <a16:creationId xmlns:a16="http://schemas.microsoft.com/office/drawing/2014/main" id="{D374B234-FB44-0268-66D4-E9D316BA210C}"/>
                </a:ext>
              </a:extLst>
            </p:cNvPr>
            <p:cNvSpPr/>
            <p:nvPr/>
          </p:nvSpPr>
          <p:spPr>
            <a:xfrm>
              <a:off x="8068541" y="2904259"/>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52" name="Freeform 251">
              <a:extLst>
                <a:ext uri="{FF2B5EF4-FFF2-40B4-BE49-F238E27FC236}">
                  <a16:creationId xmlns:a16="http://schemas.microsoft.com/office/drawing/2014/main" id="{4AD3DC6E-EF65-DB97-F342-D1A34AA7535A}"/>
                </a:ext>
              </a:extLst>
            </p:cNvPr>
            <p:cNvSpPr/>
            <p:nvPr/>
          </p:nvSpPr>
          <p:spPr>
            <a:xfrm>
              <a:off x="8357754" y="2904259"/>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3" name="Freeform 252">
              <a:extLst>
                <a:ext uri="{FF2B5EF4-FFF2-40B4-BE49-F238E27FC236}">
                  <a16:creationId xmlns:a16="http://schemas.microsoft.com/office/drawing/2014/main" id="{BD959CE7-2888-D0A8-D6F9-E5245E890771}"/>
                </a:ext>
              </a:extLst>
            </p:cNvPr>
            <p:cNvSpPr/>
            <p:nvPr/>
          </p:nvSpPr>
          <p:spPr>
            <a:xfrm>
              <a:off x="603971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4" name="Freeform 253">
              <a:extLst>
                <a:ext uri="{FF2B5EF4-FFF2-40B4-BE49-F238E27FC236}">
                  <a16:creationId xmlns:a16="http://schemas.microsoft.com/office/drawing/2014/main" id="{92F1E522-319D-6D46-42A0-881805F0DC26}"/>
                </a:ext>
              </a:extLst>
            </p:cNvPr>
            <p:cNvSpPr/>
            <p:nvPr/>
          </p:nvSpPr>
          <p:spPr>
            <a:xfrm>
              <a:off x="632979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5" name="Freeform 254">
              <a:extLst>
                <a:ext uri="{FF2B5EF4-FFF2-40B4-BE49-F238E27FC236}">
                  <a16:creationId xmlns:a16="http://schemas.microsoft.com/office/drawing/2014/main" id="{84EE535F-D3C9-F574-FFAD-4D4703381BC0}"/>
                </a:ext>
              </a:extLst>
            </p:cNvPr>
            <p:cNvSpPr/>
            <p:nvPr/>
          </p:nvSpPr>
          <p:spPr>
            <a:xfrm>
              <a:off x="6619875"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6" name="Freeform 255">
              <a:extLst>
                <a:ext uri="{FF2B5EF4-FFF2-40B4-BE49-F238E27FC236}">
                  <a16:creationId xmlns:a16="http://schemas.microsoft.com/office/drawing/2014/main" id="{6917450B-6C16-AB3F-86F0-434DD1612D76}"/>
                </a:ext>
              </a:extLst>
            </p:cNvPr>
            <p:cNvSpPr/>
            <p:nvPr/>
          </p:nvSpPr>
          <p:spPr>
            <a:xfrm>
              <a:off x="690908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7" name="Freeform 256">
              <a:extLst>
                <a:ext uri="{FF2B5EF4-FFF2-40B4-BE49-F238E27FC236}">
                  <a16:creationId xmlns:a16="http://schemas.microsoft.com/office/drawing/2014/main" id="{99FFAE86-7440-B37A-2C3F-49191CB93652}"/>
                </a:ext>
              </a:extLst>
            </p:cNvPr>
            <p:cNvSpPr/>
            <p:nvPr/>
          </p:nvSpPr>
          <p:spPr>
            <a:xfrm>
              <a:off x="7199168"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8" name="Freeform 257">
              <a:extLst>
                <a:ext uri="{FF2B5EF4-FFF2-40B4-BE49-F238E27FC236}">
                  <a16:creationId xmlns:a16="http://schemas.microsoft.com/office/drawing/2014/main" id="{F35FB0D0-234A-47D1-FF39-265D752C8554}"/>
                </a:ext>
              </a:extLst>
            </p:cNvPr>
            <p:cNvSpPr/>
            <p:nvPr/>
          </p:nvSpPr>
          <p:spPr>
            <a:xfrm>
              <a:off x="7489247"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59" name="Freeform 258">
              <a:extLst>
                <a:ext uri="{FF2B5EF4-FFF2-40B4-BE49-F238E27FC236}">
                  <a16:creationId xmlns:a16="http://schemas.microsoft.com/office/drawing/2014/main" id="{57632EA9-2428-ED65-46F2-7ABEDF3B2F24}"/>
                </a:ext>
              </a:extLst>
            </p:cNvPr>
            <p:cNvSpPr/>
            <p:nvPr/>
          </p:nvSpPr>
          <p:spPr>
            <a:xfrm>
              <a:off x="777846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0" name="Freeform 259">
              <a:extLst>
                <a:ext uri="{FF2B5EF4-FFF2-40B4-BE49-F238E27FC236}">
                  <a16:creationId xmlns:a16="http://schemas.microsoft.com/office/drawing/2014/main" id="{CC3974CA-DFB3-8DFF-AC82-A5574411849C}"/>
                </a:ext>
              </a:extLst>
            </p:cNvPr>
            <p:cNvSpPr/>
            <p:nvPr/>
          </p:nvSpPr>
          <p:spPr>
            <a:xfrm>
              <a:off x="8068541" y="3177020"/>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1" name="Freeform 260">
              <a:extLst>
                <a:ext uri="{FF2B5EF4-FFF2-40B4-BE49-F238E27FC236}">
                  <a16:creationId xmlns:a16="http://schemas.microsoft.com/office/drawing/2014/main" id="{696BEC58-D40D-227F-CE62-2AEF9C1A9EF9}"/>
                </a:ext>
              </a:extLst>
            </p:cNvPr>
            <p:cNvSpPr/>
            <p:nvPr/>
          </p:nvSpPr>
          <p:spPr>
            <a:xfrm>
              <a:off x="8357754" y="3177020"/>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2" name="Freeform 261">
              <a:extLst>
                <a:ext uri="{FF2B5EF4-FFF2-40B4-BE49-F238E27FC236}">
                  <a16:creationId xmlns:a16="http://schemas.microsoft.com/office/drawing/2014/main" id="{D2CFF0BE-F818-F497-3E1A-4E19EBC93EFD}"/>
                </a:ext>
              </a:extLst>
            </p:cNvPr>
            <p:cNvSpPr/>
            <p:nvPr/>
          </p:nvSpPr>
          <p:spPr>
            <a:xfrm>
              <a:off x="632979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3" name="Freeform 262">
              <a:extLst>
                <a:ext uri="{FF2B5EF4-FFF2-40B4-BE49-F238E27FC236}">
                  <a16:creationId xmlns:a16="http://schemas.microsoft.com/office/drawing/2014/main" id="{BE5E9C16-4F53-9BFF-4265-04FF9723C2AB}"/>
                </a:ext>
              </a:extLst>
            </p:cNvPr>
            <p:cNvSpPr/>
            <p:nvPr/>
          </p:nvSpPr>
          <p:spPr>
            <a:xfrm>
              <a:off x="6619875"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4" name="Freeform 263">
              <a:extLst>
                <a:ext uri="{FF2B5EF4-FFF2-40B4-BE49-F238E27FC236}">
                  <a16:creationId xmlns:a16="http://schemas.microsoft.com/office/drawing/2014/main" id="{43A33135-090A-4368-75CF-40D3C2E07DE6}"/>
                </a:ext>
              </a:extLst>
            </p:cNvPr>
            <p:cNvSpPr/>
            <p:nvPr/>
          </p:nvSpPr>
          <p:spPr>
            <a:xfrm>
              <a:off x="690908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5" name="Freeform 264">
              <a:extLst>
                <a:ext uri="{FF2B5EF4-FFF2-40B4-BE49-F238E27FC236}">
                  <a16:creationId xmlns:a16="http://schemas.microsoft.com/office/drawing/2014/main" id="{3E06B788-6802-871D-4109-F86D54545533}"/>
                </a:ext>
              </a:extLst>
            </p:cNvPr>
            <p:cNvSpPr/>
            <p:nvPr/>
          </p:nvSpPr>
          <p:spPr>
            <a:xfrm>
              <a:off x="7199168"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6" name="Freeform 265">
              <a:extLst>
                <a:ext uri="{FF2B5EF4-FFF2-40B4-BE49-F238E27FC236}">
                  <a16:creationId xmlns:a16="http://schemas.microsoft.com/office/drawing/2014/main" id="{E490CA07-DDF8-4D24-1957-91C3B2DA5D47}"/>
                </a:ext>
              </a:extLst>
            </p:cNvPr>
            <p:cNvSpPr/>
            <p:nvPr/>
          </p:nvSpPr>
          <p:spPr>
            <a:xfrm>
              <a:off x="7489247"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67" name="Freeform 266">
              <a:extLst>
                <a:ext uri="{FF2B5EF4-FFF2-40B4-BE49-F238E27FC236}">
                  <a16:creationId xmlns:a16="http://schemas.microsoft.com/office/drawing/2014/main" id="{8FF72127-B56F-6845-CCEB-90F93C83522D}"/>
                </a:ext>
              </a:extLst>
            </p:cNvPr>
            <p:cNvSpPr/>
            <p:nvPr/>
          </p:nvSpPr>
          <p:spPr>
            <a:xfrm>
              <a:off x="777846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8" name="Freeform 267">
              <a:extLst>
                <a:ext uri="{FF2B5EF4-FFF2-40B4-BE49-F238E27FC236}">
                  <a16:creationId xmlns:a16="http://schemas.microsoft.com/office/drawing/2014/main" id="{7003A3A7-A1FB-DCA3-FB36-382057A1257C}"/>
                </a:ext>
              </a:extLst>
            </p:cNvPr>
            <p:cNvSpPr/>
            <p:nvPr/>
          </p:nvSpPr>
          <p:spPr>
            <a:xfrm>
              <a:off x="8068541" y="3449781"/>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69" name="Freeform 268">
              <a:extLst>
                <a:ext uri="{FF2B5EF4-FFF2-40B4-BE49-F238E27FC236}">
                  <a16:creationId xmlns:a16="http://schemas.microsoft.com/office/drawing/2014/main" id="{4564BDA0-3CE3-3991-BD13-4723C29AC2BF}"/>
                </a:ext>
              </a:extLst>
            </p:cNvPr>
            <p:cNvSpPr/>
            <p:nvPr/>
          </p:nvSpPr>
          <p:spPr>
            <a:xfrm>
              <a:off x="8357754" y="3449781"/>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0" name="Freeform 269">
              <a:extLst>
                <a:ext uri="{FF2B5EF4-FFF2-40B4-BE49-F238E27FC236}">
                  <a16:creationId xmlns:a16="http://schemas.microsoft.com/office/drawing/2014/main" id="{3528000C-C52D-C681-7354-5E0C1C08F538}"/>
                </a:ext>
              </a:extLst>
            </p:cNvPr>
            <p:cNvSpPr/>
            <p:nvPr/>
          </p:nvSpPr>
          <p:spPr>
            <a:xfrm>
              <a:off x="6619875"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1" name="Freeform 270">
              <a:extLst>
                <a:ext uri="{FF2B5EF4-FFF2-40B4-BE49-F238E27FC236}">
                  <a16:creationId xmlns:a16="http://schemas.microsoft.com/office/drawing/2014/main" id="{404D2888-CA26-CE10-9306-CF10CFB5151A}"/>
                </a:ext>
              </a:extLst>
            </p:cNvPr>
            <p:cNvSpPr/>
            <p:nvPr/>
          </p:nvSpPr>
          <p:spPr>
            <a:xfrm>
              <a:off x="690908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2" name="Freeform 271">
              <a:extLst>
                <a:ext uri="{FF2B5EF4-FFF2-40B4-BE49-F238E27FC236}">
                  <a16:creationId xmlns:a16="http://schemas.microsoft.com/office/drawing/2014/main" id="{C6A18EB0-95E8-3A64-4162-5B0B9D6D328A}"/>
                </a:ext>
              </a:extLst>
            </p:cNvPr>
            <p:cNvSpPr/>
            <p:nvPr/>
          </p:nvSpPr>
          <p:spPr>
            <a:xfrm>
              <a:off x="7199168"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3" name="Freeform 272">
              <a:extLst>
                <a:ext uri="{FF2B5EF4-FFF2-40B4-BE49-F238E27FC236}">
                  <a16:creationId xmlns:a16="http://schemas.microsoft.com/office/drawing/2014/main" id="{5699DEC6-EF2D-C33B-803D-86AAD0F87D6C}"/>
                </a:ext>
              </a:extLst>
            </p:cNvPr>
            <p:cNvSpPr/>
            <p:nvPr/>
          </p:nvSpPr>
          <p:spPr>
            <a:xfrm>
              <a:off x="7489247"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4" name="Freeform 273">
              <a:extLst>
                <a:ext uri="{FF2B5EF4-FFF2-40B4-BE49-F238E27FC236}">
                  <a16:creationId xmlns:a16="http://schemas.microsoft.com/office/drawing/2014/main" id="{CEF0E7C7-B9BA-E7BE-AEE5-522987FCC35C}"/>
                </a:ext>
              </a:extLst>
            </p:cNvPr>
            <p:cNvSpPr/>
            <p:nvPr/>
          </p:nvSpPr>
          <p:spPr>
            <a:xfrm>
              <a:off x="777846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5" name="Freeform 274">
              <a:extLst>
                <a:ext uri="{FF2B5EF4-FFF2-40B4-BE49-F238E27FC236}">
                  <a16:creationId xmlns:a16="http://schemas.microsoft.com/office/drawing/2014/main" id="{C028DC98-5DB5-FD13-0592-03086329D744}"/>
                </a:ext>
              </a:extLst>
            </p:cNvPr>
            <p:cNvSpPr/>
            <p:nvPr/>
          </p:nvSpPr>
          <p:spPr>
            <a:xfrm>
              <a:off x="8068541" y="3721677"/>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76" name="Freeform 275">
              <a:extLst>
                <a:ext uri="{FF2B5EF4-FFF2-40B4-BE49-F238E27FC236}">
                  <a16:creationId xmlns:a16="http://schemas.microsoft.com/office/drawing/2014/main" id="{7FC8578C-4D23-BB47-72BC-A380EF32EC5E}"/>
                </a:ext>
              </a:extLst>
            </p:cNvPr>
            <p:cNvSpPr/>
            <p:nvPr/>
          </p:nvSpPr>
          <p:spPr>
            <a:xfrm>
              <a:off x="8357754" y="3721677"/>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7" name="Freeform 276">
              <a:extLst>
                <a:ext uri="{FF2B5EF4-FFF2-40B4-BE49-F238E27FC236}">
                  <a16:creationId xmlns:a16="http://schemas.microsoft.com/office/drawing/2014/main" id="{D7FA7A27-C6A4-6817-E399-AE3CFB343428}"/>
                </a:ext>
              </a:extLst>
            </p:cNvPr>
            <p:cNvSpPr/>
            <p:nvPr/>
          </p:nvSpPr>
          <p:spPr>
            <a:xfrm>
              <a:off x="690908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8" name="Freeform 277">
              <a:extLst>
                <a:ext uri="{FF2B5EF4-FFF2-40B4-BE49-F238E27FC236}">
                  <a16:creationId xmlns:a16="http://schemas.microsoft.com/office/drawing/2014/main" id="{1CDF6FFD-74E4-ACAE-D473-BA4A6D897195}"/>
                </a:ext>
              </a:extLst>
            </p:cNvPr>
            <p:cNvSpPr/>
            <p:nvPr/>
          </p:nvSpPr>
          <p:spPr>
            <a:xfrm>
              <a:off x="7199168"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79" name="Freeform 278">
              <a:extLst>
                <a:ext uri="{FF2B5EF4-FFF2-40B4-BE49-F238E27FC236}">
                  <a16:creationId xmlns:a16="http://schemas.microsoft.com/office/drawing/2014/main" id="{0F938FC2-77EE-C5B6-F7EC-A760E4EDD41C}"/>
                </a:ext>
              </a:extLst>
            </p:cNvPr>
            <p:cNvSpPr/>
            <p:nvPr/>
          </p:nvSpPr>
          <p:spPr>
            <a:xfrm>
              <a:off x="7489247"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0" name="Freeform 279">
              <a:extLst>
                <a:ext uri="{FF2B5EF4-FFF2-40B4-BE49-F238E27FC236}">
                  <a16:creationId xmlns:a16="http://schemas.microsoft.com/office/drawing/2014/main" id="{EE83CCF2-0158-4871-52ED-13464CEF774A}"/>
                </a:ext>
              </a:extLst>
            </p:cNvPr>
            <p:cNvSpPr/>
            <p:nvPr/>
          </p:nvSpPr>
          <p:spPr>
            <a:xfrm>
              <a:off x="777846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1" name="Freeform 280">
              <a:extLst>
                <a:ext uri="{FF2B5EF4-FFF2-40B4-BE49-F238E27FC236}">
                  <a16:creationId xmlns:a16="http://schemas.microsoft.com/office/drawing/2014/main" id="{2E361E83-669B-D88C-82D1-9A455E4CDB64}"/>
                </a:ext>
              </a:extLst>
            </p:cNvPr>
            <p:cNvSpPr/>
            <p:nvPr/>
          </p:nvSpPr>
          <p:spPr>
            <a:xfrm>
              <a:off x="8068541" y="399443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2" name="Freeform 281">
              <a:extLst>
                <a:ext uri="{FF2B5EF4-FFF2-40B4-BE49-F238E27FC236}">
                  <a16:creationId xmlns:a16="http://schemas.microsoft.com/office/drawing/2014/main" id="{E93BEC57-90BE-EBAD-C3B8-5A5B8C9CA044}"/>
                </a:ext>
              </a:extLst>
            </p:cNvPr>
            <p:cNvSpPr/>
            <p:nvPr/>
          </p:nvSpPr>
          <p:spPr>
            <a:xfrm>
              <a:off x="8357754" y="399443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3" name="Freeform 282">
              <a:extLst>
                <a:ext uri="{FF2B5EF4-FFF2-40B4-BE49-F238E27FC236}">
                  <a16:creationId xmlns:a16="http://schemas.microsoft.com/office/drawing/2014/main" id="{67A7841B-1A8F-50EA-20A4-CCA64CC90E54}"/>
                </a:ext>
              </a:extLst>
            </p:cNvPr>
            <p:cNvSpPr/>
            <p:nvPr/>
          </p:nvSpPr>
          <p:spPr>
            <a:xfrm>
              <a:off x="7199168"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4" name="Freeform 283">
              <a:extLst>
                <a:ext uri="{FF2B5EF4-FFF2-40B4-BE49-F238E27FC236}">
                  <a16:creationId xmlns:a16="http://schemas.microsoft.com/office/drawing/2014/main" id="{EA415D39-B1D1-8122-0F1B-AD660978E53F}"/>
                </a:ext>
              </a:extLst>
            </p:cNvPr>
            <p:cNvSpPr/>
            <p:nvPr/>
          </p:nvSpPr>
          <p:spPr>
            <a:xfrm>
              <a:off x="7489247"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5" name="Freeform 284">
              <a:extLst>
                <a:ext uri="{FF2B5EF4-FFF2-40B4-BE49-F238E27FC236}">
                  <a16:creationId xmlns:a16="http://schemas.microsoft.com/office/drawing/2014/main" id="{1847931E-DC27-F3E1-FB66-CC296E27C6F5}"/>
                </a:ext>
              </a:extLst>
            </p:cNvPr>
            <p:cNvSpPr/>
            <p:nvPr/>
          </p:nvSpPr>
          <p:spPr>
            <a:xfrm>
              <a:off x="777846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6" name="Freeform 285">
              <a:extLst>
                <a:ext uri="{FF2B5EF4-FFF2-40B4-BE49-F238E27FC236}">
                  <a16:creationId xmlns:a16="http://schemas.microsoft.com/office/drawing/2014/main" id="{A988B645-A1D6-CD01-D799-5B6A7DD647C3}"/>
                </a:ext>
              </a:extLst>
            </p:cNvPr>
            <p:cNvSpPr/>
            <p:nvPr/>
          </p:nvSpPr>
          <p:spPr>
            <a:xfrm>
              <a:off x="8068541" y="4267200"/>
              <a:ext cx="187036" cy="187036"/>
            </a:xfrm>
            <a:custGeom>
              <a:avLst/>
              <a:gdLst>
                <a:gd name="connsiteX0" fmla="*/ 187037 w 187036"/>
                <a:gd name="connsiteY0" fmla="*/ 93518 h 187036"/>
                <a:gd name="connsiteX1" fmla="*/ 93519 w 187036"/>
                <a:gd name="connsiteY1" fmla="*/ 187037 h 187036"/>
                <a:gd name="connsiteX2" fmla="*/ 0 w 187036"/>
                <a:gd name="connsiteY2" fmla="*/ 93519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7"/>
                    <a:pt x="93519" y="187037"/>
                  </a:cubicBezTo>
                  <a:cubicBezTo>
                    <a:pt x="41870" y="187037"/>
                    <a:pt x="0" y="145167"/>
                    <a:pt x="0" y="93519"/>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87" name="Freeform 286">
              <a:extLst>
                <a:ext uri="{FF2B5EF4-FFF2-40B4-BE49-F238E27FC236}">
                  <a16:creationId xmlns:a16="http://schemas.microsoft.com/office/drawing/2014/main" id="{06291B1B-345E-23C3-C0F8-EDDA34DD3C9E}"/>
                </a:ext>
              </a:extLst>
            </p:cNvPr>
            <p:cNvSpPr/>
            <p:nvPr/>
          </p:nvSpPr>
          <p:spPr>
            <a:xfrm>
              <a:off x="8357754" y="4267200"/>
              <a:ext cx="187036" cy="187036"/>
            </a:xfrm>
            <a:custGeom>
              <a:avLst/>
              <a:gdLst>
                <a:gd name="connsiteX0" fmla="*/ 187036 w 187036"/>
                <a:gd name="connsiteY0" fmla="*/ 93518 h 187036"/>
                <a:gd name="connsiteX1" fmla="*/ 93518 w 187036"/>
                <a:gd name="connsiteY1" fmla="*/ 187037 h 187036"/>
                <a:gd name="connsiteX2" fmla="*/ 0 w 187036"/>
                <a:gd name="connsiteY2" fmla="*/ 93519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7"/>
                    <a:pt x="93518" y="187037"/>
                  </a:cubicBezTo>
                  <a:cubicBezTo>
                    <a:pt x="41870" y="187037"/>
                    <a:pt x="0" y="145167"/>
                    <a:pt x="0" y="93519"/>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8" name="Freeform 287">
              <a:extLst>
                <a:ext uri="{FF2B5EF4-FFF2-40B4-BE49-F238E27FC236}">
                  <a16:creationId xmlns:a16="http://schemas.microsoft.com/office/drawing/2014/main" id="{2544CAE3-8C68-7AE3-FF82-53DA025462FC}"/>
                </a:ext>
              </a:extLst>
            </p:cNvPr>
            <p:cNvSpPr/>
            <p:nvPr/>
          </p:nvSpPr>
          <p:spPr>
            <a:xfrm>
              <a:off x="7489247"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89" name="Freeform 288">
              <a:extLst>
                <a:ext uri="{FF2B5EF4-FFF2-40B4-BE49-F238E27FC236}">
                  <a16:creationId xmlns:a16="http://schemas.microsoft.com/office/drawing/2014/main" id="{961FFE8E-6A02-80E9-030C-0362821C0EC9}"/>
                </a:ext>
              </a:extLst>
            </p:cNvPr>
            <p:cNvSpPr/>
            <p:nvPr/>
          </p:nvSpPr>
          <p:spPr>
            <a:xfrm>
              <a:off x="777846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0" name="Freeform 289">
              <a:extLst>
                <a:ext uri="{FF2B5EF4-FFF2-40B4-BE49-F238E27FC236}">
                  <a16:creationId xmlns:a16="http://schemas.microsoft.com/office/drawing/2014/main" id="{25463BBF-4C22-3D72-8AEC-AEBB685912CF}"/>
                </a:ext>
              </a:extLst>
            </p:cNvPr>
            <p:cNvSpPr/>
            <p:nvPr/>
          </p:nvSpPr>
          <p:spPr>
            <a:xfrm>
              <a:off x="8068541" y="4539095"/>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1" name="Freeform 290">
              <a:extLst>
                <a:ext uri="{FF2B5EF4-FFF2-40B4-BE49-F238E27FC236}">
                  <a16:creationId xmlns:a16="http://schemas.microsoft.com/office/drawing/2014/main" id="{0462DD35-2FAE-ED07-21F3-F7C5E8631937}"/>
                </a:ext>
              </a:extLst>
            </p:cNvPr>
            <p:cNvSpPr/>
            <p:nvPr/>
          </p:nvSpPr>
          <p:spPr>
            <a:xfrm>
              <a:off x="8357754" y="4539095"/>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2" name="Freeform 291">
              <a:extLst>
                <a:ext uri="{FF2B5EF4-FFF2-40B4-BE49-F238E27FC236}">
                  <a16:creationId xmlns:a16="http://schemas.microsoft.com/office/drawing/2014/main" id="{A7FC4D47-21C0-B79A-3D6D-42F8C69494C0}"/>
                </a:ext>
              </a:extLst>
            </p:cNvPr>
            <p:cNvSpPr/>
            <p:nvPr/>
          </p:nvSpPr>
          <p:spPr>
            <a:xfrm>
              <a:off x="777846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3" name="Freeform 292">
              <a:extLst>
                <a:ext uri="{FF2B5EF4-FFF2-40B4-BE49-F238E27FC236}">
                  <a16:creationId xmlns:a16="http://schemas.microsoft.com/office/drawing/2014/main" id="{54FD9BD9-6579-B955-8A18-F37B9ED2880F}"/>
                </a:ext>
              </a:extLst>
            </p:cNvPr>
            <p:cNvSpPr/>
            <p:nvPr/>
          </p:nvSpPr>
          <p:spPr>
            <a:xfrm>
              <a:off x="8068541" y="4811856"/>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4" name="Freeform 293">
              <a:extLst>
                <a:ext uri="{FF2B5EF4-FFF2-40B4-BE49-F238E27FC236}">
                  <a16:creationId xmlns:a16="http://schemas.microsoft.com/office/drawing/2014/main" id="{6263AE0A-BFBC-DA23-6EFE-E0F3BFBC8251}"/>
                </a:ext>
              </a:extLst>
            </p:cNvPr>
            <p:cNvSpPr/>
            <p:nvPr/>
          </p:nvSpPr>
          <p:spPr>
            <a:xfrm>
              <a:off x="8357754" y="4811856"/>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5" name="Freeform 294">
              <a:extLst>
                <a:ext uri="{FF2B5EF4-FFF2-40B4-BE49-F238E27FC236}">
                  <a16:creationId xmlns:a16="http://schemas.microsoft.com/office/drawing/2014/main" id="{79758646-3646-7CA7-2556-01F6A7A89EFE}"/>
                </a:ext>
              </a:extLst>
            </p:cNvPr>
            <p:cNvSpPr/>
            <p:nvPr/>
          </p:nvSpPr>
          <p:spPr>
            <a:xfrm>
              <a:off x="8068541" y="5084618"/>
              <a:ext cx="187036" cy="187036"/>
            </a:xfrm>
            <a:custGeom>
              <a:avLst/>
              <a:gdLst>
                <a:gd name="connsiteX0" fmla="*/ 187037 w 187036"/>
                <a:gd name="connsiteY0" fmla="*/ 93518 h 187036"/>
                <a:gd name="connsiteX1" fmla="*/ 93519 w 187036"/>
                <a:gd name="connsiteY1" fmla="*/ 187036 h 187036"/>
                <a:gd name="connsiteX2" fmla="*/ 0 w 187036"/>
                <a:gd name="connsiteY2" fmla="*/ 93518 h 187036"/>
                <a:gd name="connsiteX3" fmla="*/ 93519 w 187036"/>
                <a:gd name="connsiteY3" fmla="*/ 0 h 187036"/>
                <a:gd name="connsiteX4" fmla="*/ 187037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7" y="93518"/>
                  </a:moveTo>
                  <a:cubicBezTo>
                    <a:pt x="187037" y="145167"/>
                    <a:pt x="145167" y="187036"/>
                    <a:pt x="93519" y="187036"/>
                  </a:cubicBezTo>
                  <a:cubicBezTo>
                    <a:pt x="41870" y="187036"/>
                    <a:pt x="0" y="145167"/>
                    <a:pt x="0" y="93518"/>
                  </a:cubicBezTo>
                  <a:cubicBezTo>
                    <a:pt x="0" y="41870"/>
                    <a:pt x="41870" y="0"/>
                    <a:pt x="93519" y="0"/>
                  </a:cubicBezTo>
                  <a:cubicBezTo>
                    <a:pt x="145167" y="0"/>
                    <a:pt x="187037" y="41870"/>
                    <a:pt x="187037" y="93518"/>
                  </a:cubicBezTo>
                  <a:close/>
                </a:path>
              </a:pathLst>
            </a:custGeom>
            <a:grpFill/>
            <a:ln w="8653" cap="flat">
              <a:noFill/>
              <a:prstDash val="solid"/>
              <a:miter/>
            </a:ln>
          </p:spPr>
          <p:txBody>
            <a:bodyPr rtlCol="0" anchor="ctr"/>
            <a:lstStyle/>
            <a:p>
              <a:endParaRPr lang="en-US"/>
            </a:p>
          </p:txBody>
        </p:sp>
        <p:sp>
          <p:nvSpPr>
            <p:cNvPr id="296" name="Freeform 295">
              <a:extLst>
                <a:ext uri="{FF2B5EF4-FFF2-40B4-BE49-F238E27FC236}">
                  <a16:creationId xmlns:a16="http://schemas.microsoft.com/office/drawing/2014/main" id="{D1354923-DEA4-D658-A118-A48385DBBA6E}"/>
                </a:ext>
              </a:extLst>
            </p:cNvPr>
            <p:cNvSpPr/>
            <p:nvPr/>
          </p:nvSpPr>
          <p:spPr>
            <a:xfrm>
              <a:off x="8357754" y="5084618"/>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sp>
          <p:nvSpPr>
            <p:cNvPr id="297" name="Freeform 296">
              <a:extLst>
                <a:ext uri="{FF2B5EF4-FFF2-40B4-BE49-F238E27FC236}">
                  <a16:creationId xmlns:a16="http://schemas.microsoft.com/office/drawing/2014/main" id="{B4CD4F0B-ABF5-AFFD-115D-6BF1C0509B1A}"/>
                </a:ext>
              </a:extLst>
            </p:cNvPr>
            <p:cNvSpPr/>
            <p:nvPr/>
          </p:nvSpPr>
          <p:spPr>
            <a:xfrm>
              <a:off x="8357754" y="5356513"/>
              <a:ext cx="187036" cy="187036"/>
            </a:xfrm>
            <a:custGeom>
              <a:avLst/>
              <a:gdLst>
                <a:gd name="connsiteX0" fmla="*/ 187036 w 187036"/>
                <a:gd name="connsiteY0" fmla="*/ 93518 h 187036"/>
                <a:gd name="connsiteX1" fmla="*/ 93518 w 187036"/>
                <a:gd name="connsiteY1" fmla="*/ 187036 h 187036"/>
                <a:gd name="connsiteX2" fmla="*/ 0 w 187036"/>
                <a:gd name="connsiteY2" fmla="*/ 93518 h 187036"/>
                <a:gd name="connsiteX3" fmla="*/ 93518 w 187036"/>
                <a:gd name="connsiteY3" fmla="*/ 0 h 187036"/>
                <a:gd name="connsiteX4" fmla="*/ 187036 w 187036"/>
                <a:gd name="connsiteY4" fmla="*/ 93518 h 187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036" h="187036">
                  <a:moveTo>
                    <a:pt x="187036" y="93518"/>
                  </a:moveTo>
                  <a:cubicBezTo>
                    <a:pt x="187036" y="145167"/>
                    <a:pt x="145167" y="187036"/>
                    <a:pt x="93518" y="187036"/>
                  </a:cubicBezTo>
                  <a:cubicBezTo>
                    <a:pt x="41870" y="187036"/>
                    <a:pt x="0" y="145167"/>
                    <a:pt x="0" y="93518"/>
                  </a:cubicBezTo>
                  <a:cubicBezTo>
                    <a:pt x="0" y="41870"/>
                    <a:pt x="41870" y="0"/>
                    <a:pt x="93518" y="0"/>
                  </a:cubicBezTo>
                  <a:cubicBezTo>
                    <a:pt x="145167" y="0"/>
                    <a:pt x="187036" y="41870"/>
                    <a:pt x="187036" y="93518"/>
                  </a:cubicBezTo>
                  <a:close/>
                </a:path>
              </a:pathLst>
            </a:custGeom>
            <a:grpFill/>
            <a:ln w="8653" cap="flat">
              <a:noFill/>
              <a:prstDash val="solid"/>
              <a:miter/>
            </a:ln>
          </p:spPr>
          <p:txBody>
            <a:bodyPr rtlCol="0" anchor="ctr"/>
            <a:lstStyle/>
            <a:p>
              <a:endParaRPr lang="en-US"/>
            </a:p>
          </p:txBody>
        </p:sp>
      </p:grpSp>
      <p:sp>
        <p:nvSpPr>
          <p:cNvPr id="4" name="TextBox 3">
            <a:extLst>
              <a:ext uri="{FF2B5EF4-FFF2-40B4-BE49-F238E27FC236}">
                <a16:creationId xmlns:a16="http://schemas.microsoft.com/office/drawing/2014/main" id="{3893F1B0-D8E0-1318-EACD-C96140D00B6F}"/>
              </a:ext>
            </a:extLst>
          </p:cNvPr>
          <p:cNvSpPr txBox="1"/>
          <p:nvPr/>
        </p:nvSpPr>
        <p:spPr>
          <a:xfrm>
            <a:off x="249648" y="328833"/>
            <a:ext cx="5571290"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EFFORT IMPACT ANALYSIS TEMPLATE – EXAMPLE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732643" y="322032"/>
            <a:ext cx="4269746" cy="592537"/>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5571290" cy="4855560"/>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a:t>
            </a:r>
            <a:r>
              <a:rPr lang="en-US" sz="1300" b="0" i="0" u="none" strike="noStrike" dirty="0">
                <a:solidFill>
                  <a:srgbClr val="000000"/>
                </a:solidFill>
                <a:effectLst/>
                <a:latin typeface="Century Gothic" panose="020B0502020202020204" pitchFamily="34" charset="0"/>
              </a:rPr>
              <a:t> This effort impact analysis template with or without sample data is a go-to resource for operations managers and business analysts who need comprehensive project and process evaluations. It's especially useful for examining the impact on overall operations, making it a key tool for in-depth operational analysis. </a:t>
            </a:r>
          </a:p>
          <a:p>
            <a:pPr algn="l" rtl="0">
              <a:lnSpc>
                <a:spcPct val="150000"/>
              </a:lnSpc>
              <a:spcBef>
                <a:spcPts val="0"/>
              </a:spcBef>
              <a:spcAft>
                <a:spcPts val="0"/>
              </a:spcAft>
            </a:pPr>
            <a:endParaRPr lang="en-US" sz="1300" b="0" i="0" u="none" strike="noStrike" dirty="0">
              <a:solidFill>
                <a:srgbClr val="000000"/>
              </a:solidFill>
              <a:effectLst/>
              <a:latin typeface="Century Gothic" panose="020B0502020202020204" pitchFamily="34" charset="0"/>
            </a:endParaRPr>
          </a:p>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Notable Template Features: </a:t>
            </a:r>
            <a:r>
              <a:rPr lang="en-US" sz="1300" b="0" i="0" u="none" strike="noStrike" dirty="0">
                <a:solidFill>
                  <a:srgbClr val="000000"/>
                </a:solidFill>
                <a:effectLst/>
                <a:latin typeface="Century Gothic" panose="020B0502020202020204" pitchFamily="34" charset="0"/>
              </a:rPr>
              <a:t>What sets this template apart is its focus on comparing the required effort and the resulting impact of various operational tasks. It breaks down complex processes into assessable components and enables users to efficiently prioritize tasks, streamline operational workflows, and enhance productivity. </a:t>
            </a:r>
          </a:p>
          <a:p>
            <a:pPr algn="l" rtl="0">
              <a:lnSpc>
                <a:spcPct val="150000"/>
              </a:lnSpc>
              <a:spcBef>
                <a:spcPts val="0"/>
              </a:spcBef>
              <a:spcAft>
                <a:spcPts val="0"/>
              </a:spcAft>
            </a:pPr>
            <a:endParaRPr lang="en-US" sz="1300" b="0" i="0" u="none" strike="noStrike" dirty="0">
              <a:solidFill>
                <a:srgbClr val="000000"/>
              </a:solidFill>
              <a:effectLst/>
              <a:latin typeface="Century Gothic" panose="020B0502020202020204" pitchFamily="34" charset="0"/>
            </a:endParaRPr>
          </a:p>
          <a:p>
            <a:pPr>
              <a:lnSpc>
                <a:spcPct val="150000"/>
              </a:lnSpc>
            </a:pPr>
            <a:r>
              <a:rPr lang="en-US" sz="1300" b="0" i="0" u="none" strike="noStrike" dirty="0">
                <a:solidFill>
                  <a:srgbClr val="000000"/>
                </a:solidFill>
                <a:effectLst/>
                <a:latin typeface="Century Gothic" panose="020B0502020202020204" pitchFamily="34" charset="0"/>
              </a:rPr>
              <a:t>Explore these </a:t>
            </a:r>
            <a:r>
              <a:rPr lang="en-US" sz="1300" b="0" i="0" u="sng" strike="noStrike" dirty="0">
                <a:solidFill>
                  <a:srgbClr val="1155CC"/>
                </a:solidFill>
                <a:effectLst/>
                <a:latin typeface="Century Gothic" panose="020B0502020202020204" pitchFamily="34" charset="0"/>
                <a:hlinkClick r:id="rId5"/>
              </a:rPr>
              <a:t>free Eisenhower Matrix templates</a:t>
            </a:r>
            <a:r>
              <a:rPr lang="en-US" sz="1300" b="0" i="0" u="none" strike="noStrike" dirty="0">
                <a:solidFill>
                  <a:srgbClr val="000000"/>
                </a:solidFill>
                <a:effectLst/>
                <a:latin typeface="Century Gothic" panose="020B0502020202020204" pitchFamily="34" charset="0"/>
              </a:rPr>
              <a:t>, designed to enhance your time management and prioritize tasks in alignment with your strategic goals and productivity needs. </a:t>
            </a:r>
            <a:endPar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8" name="Picture 7" descr="A data table with colorful squares&#10;&#10;Description automatically generated">
            <a:extLst>
              <a:ext uri="{FF2B5EF4-FFF2-40B4-BE49-F238E27FC236}">
                <a16:creationId xmlns:a16="http://schemas.microsoft.com/office/drawing/2014/main" id="{FCB04A03-A2E9-B79E-0E7A-E69A245D69AE}"/>
              </a:ext>
            </a:extLst>
          </p:cNvPr>
          <p:cNvPicPr>
            <a:picLocks noChangeAspect="1"/>
          </p:cNvPicPr>
          <p:nvPr/>
        </p:nvPicPr>
        <p:blipFill>
          <a:blip r:embed="rId6"/>
          <a:stretch>
            <a:fillRect/>
          </a:stretch>
        </p:blipFill>
        <p:spPr>
          <a:xfrm>
            <a:off x="6089356" y="1213222"/>
            <a:ext cx="5345449" cy="3009869"/>
          </a:xfrm>
          <a:prstGeom prst="rect">
            <a:avLst/>
          </a:prstGeom>
          <a:effectLst>
            <a:outerShdw blurRad="177800" dist="25400" dir="2700000" sx="101000" sy="101000" algn="tl" rotWithShape="0">
              <a:prstClr val="black">
                <a:alpha val="40000"/>
              </a:prstClr>
            </a:outerShdw>
          </a:effectLst>
        </p:spPr>
      </p:pic>
      <p:pic>
        <p:nvPicPr>
          <p:cNvPr id="6" name="Picture 5" descr="A graph of different colored bars&#10;&#10;Description automatically generated with medium confidence">
            <a:extLst>
              <a:ext uri="{FF2B5EF4-FFF2-40B4-BE49-F238E27FC236}">
                <a16:creationId xmlns:a16="http://schemas.microsoft.com/office/drawing/2014/main" id="{12FE707E-21C5-B09E-C52C-1B8B704AC7F5}"/>
              </a:ext>
            </a:extLst>
          </p:cNvPr>
          <p:cNvPicPr>
            <a:picLocks noChangeAspect="1"/>
          </p:cNvPicPr>
          <p:nvPr/>
        </p:nvPicPr>
        <p:blipFill>
          <a:blip r:embed="rId7"/>
          <a:stretch>
            <a:fillRect/>
          </a:stretch>
        </p:blipFill>
        <p:spPr>
          <a:xfrm>
            <a:off x="6656940" y="3402567"/>
            <a:ext cx="5345449" cy="3007732"/>
          </a:xfrm>
          <a:prstGeom prst="rect">
            <a:avLst/>
          </a:prstGeom>
          <a:effectLst>
            <a:outerShdw blurRad="177800" dist="25400" dir="2700000" sx="101000" sy="101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EE5E9AA-2ED1-EFA4-C232-17DC524F549C}"/>
              </a:ext>
            </a:extLst>
          </p:cNvPr>
          <p:cNvGraphicFramePr>
            <a:graphicFrameLocks noGrp="1"/>
          </p:cNvGraphicFramePr>
          <p:nvPr>
            <p:extLst>
              <p:ext uri="{D42A27DB-BD31-4B8C-83A1-F6EECF244321}">
                <p14:modId xmlns:p14="http://schemas.microsoft.com/office/powerpoint/2010/main" val="886488173"/>
              </p:ext>
            </p:extLst>
          </p:nvPr>
        </p:nvGraphicFramePr>
        <p:xfrm>
          <a:off x="427355" y="1036320"/>
          <a:ext cx="11322685" cy="5303516"/>
        </p:xfrm>
        <a:graphic>
          <a:graphicData uri="http://schemas.openxmlformats.org/drawingml/2006/table">
            <a:tbl>
              <a:tblPr>
                <a:tableStyleId>{5C22544A-7EE6-4342-B048-85BDC9FD1C3A}</a:tableStyleId>
              </a:tblPr>
              <a:tblGrid>
                <a:gridCol w="6369685">
                  <a:extLst>
                    <a:ext uri="{9D8B030D-6E8A-4147-A177-3AD203B41FA5}">
                      <a16:colId xmlns:a16="http://schemas.microsoft.com/office/drawing/2014/main" val="4223168801"/>
                    </a:ext>
                  </a:extLst>
                </a:gridCol>
                <a:gridCol w="1043940">
                  <a:extLst>
                    <a:ext uri="{9D8B030D-6E8A-4147-A177-3AD203B41FA5}">
                      <a16:colId xmlns:a16="http://schemas.microsoft.com/office/drawing/2014/main" val="3296423877"/>
                    </a:ext>
                  </a:extLst>
                </a:gridCol>
                <a:gridCol w="1043940">
                  <a:extLst>
                    <a:ext uri="{9D8B030D-6E8A-4147-A177-3AD203B41FA5}">
                      <a16:colId xmlns:a16="http://schemas.microsoft.com/office/drawing/2014/main" val="3475237160"/>
                    </a:ext>
                  </a:extLst>
                </a:gridCol>
                <a:gridCol w="1584960">
                  <a:extLst>
                    <a:ext uri="{9D8B030D-6E8A-4147-A177-3AD203B41FA5}">
                      <a16:colId xmlns:a16="http://schemas.microsoft.com/office/drawing/2014/main" val="1904651238"/>
                    </a:ext>
                  </a:extLst>
                </a:gridCol>
                <a:gridCol w="1280160">
                  <a:extLst>
                    <a:ext uri="{9D8B030D-6E8A-4147-A177-3AD203B41FA5}">
                      <a16:colId xmlns:a16="http://schemas.microsoft.com/office/drawing/2014/main" val="2972011408"/>
                    </a:ext>
                  </a:extLst>
                </a:gridCol>
              </a:tblGrid>
              <a:tr h="454588">
                <a:tc>
                  <a:txBody>
                    <a:bodyPr/>
                    <a:lstStyle/>
                    <a:p>
                      <a:pPr algn="l" fontAlgn="ctr"/>
                      <a:r>
                        <a:rPr lang="en-US" sz="1600" u="none" strike="noStrike">
                          <a:effectLst/>
                          <a:latin typeface="Century Gothic" panose="020B0502020202020204" pitchFamily="34" charset="0"/>
                        </a:rPr>
                        <a:t>TASKS</a:t>
                      </a:r>
                      <a:endParaRPr lang="en-US" sz="1600" b="0" i="0" u="none" strike="noStrike">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600" u="none" strike="noStrike" dirty="0">
                          <a:effectLst/>
                          <a:latin typeface="Century Gothic" panose="020B0502020202020204" pitchFamily="34" charset="0"/>
                        </a:rPr>
                        <a:t>EFFORT</a:t>
                      </a:r>
                      <a:endParaRPr lang="en-US" sz="16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600" u="none" strike="noStrike">
                          <a:effectLst/>
                          <a:latin typeface="Century Gothic" panose="020B0502020202020204" pitchFamily="34" charset="0"/>
                        </a:rPr>
                        <a:t>IMPACT</a:t>
                      </a:r>
                      <a:endParaRPr lang="en-US" sz="1600" b="0" i="0" u="none" strike="noStrike">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l" fontAlgn="ctr"/>
                      <a:r>
                        <a:rPr lang="en-US" sz="1600" u="none" strike="noStrike">
                          <a:effectLst/>
                          <a:latin typeface="Century Gothic" panose="020B0502020202020204" pitchFamily="34" charset="0"/>
                        </a:rPr>
                        <a:t>TASK TYPE</a:t>
                      </a:r>
                      <a:endParaRPr lang="en-US" sz="1600" b="0" i="0" u="none" strike="noStrike">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l" fontAlgn="ctr"/>
                      <a:r>
                        <a:rPr lang="en-US" sz="1600" u="none" strike="noStrike" dirty="0">
                          <a:effectLst/>
                          <a:latin typeface="Century Gothic" panose="020B0502020202020204" pitchFamily="34" charset="0"/>
                        </a:rPr>
                        <a:t>STATUS</a:t>
                      </a:r>
                      <a:endParaRPr lang="en-US" sz="16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537477598"/>
                  </a:ext>
                </a:extLst>
              </a:tr>
              <a:tr h="606116">
                <a:tc>
                  <a:txBody>
                    <a:bodyPr/>
                    <a:lstStyle/>
                    <a:p>
                      <a:pPr algn="l" fontAlgn="ctr"/>
                      <a:r>
                        <a:rPr lang="en-US" sz="1500" u="none" strike="noStrike" dirty="0">
                          <a:effectLst/>
                          <a:latin typeface="Century Gothic" panose="020B0502020202020204" pitchFamily="34" charset="0"/>
                        </a:rPr>
                        <a:t>Employee wellness program (e.g., simple wellness challenges).</a:t>
                      </a: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400" u="none" strike="noStrike" dirty="0">
                          <a:effectLst/>
                          <a:latin typeface="Century Gothic" panose="020B0502020202020204" pitchFamily="34" charset="0"/>
                        </a:rPr>
                        <a:t>LOW</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8F5F4"/>
                    </a:solidFill>
                  </a:tcPr>
                </a:tc>
                <a:tc>
                  <a:txBody>
                    <a:bodyPr/>
                    <a:lstStyle/>
                    <a:p>
                      <a:pPr algn="ctr" fontAlgn="ctr"/>
                      <a:r>
                        <a:rPr lang="en-US" sz="1400" u="none" strike="noStrike" dirty="0">
                          <a:effectLst/>
                          <a:latin typeface="Century Gothic" panose="020B0502020202020204" pitchFamily="34" charset="0"/>
                        </a:rPr>
                        <a:t>HIGH</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400" u="none" strike="noStrike" dirty="0">
                          <a:effectLst/>
                          <a:latin typeface="Century Gothic" panose="020B0502020202020204" pitchFamily="34" charset="0"/>
                        </a:rPr>
                        <a:t>Quick Wins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DD44D"/>
                    </a:solidFill>
                  </a:tcPr>
                </a:tc>
                <a:tc>
                  <a:txBody>
                    <a:bodyPr/>
                    <a:lstStyle/>
                    <a:p>
                      <a:pPr algn="l" fontAlgn="ctr"/>
                      <a:r>
                        <a:rPr lang="en-US" sz="1400" u="none" strike="noStrike" dirty="0">
                          <a:effectLst/>
                          <a:latin typeface="Century Gothic" panose="020B0502020202020204" pitchFamily="34" charset="0"/>
                        </a:rPr>
                        <a:t>Complete</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9D2FF"/>
                    </a:solidFill>
                  </a:tcPr>
                </a:tc>
                <a:extLst>
                  <a:ext uri="{0D108BD9-81ED-4DB2-BD59-A6C34878D82A}">
                    <a16:rowId xmlns:a16="http://schemas.microsoft.com/office/drawing/2014/main" val="2993425125"/>
                  </a:ext>
                </a:extLst>
              </a:tr>
              <a:tr h="606116">
                <a:tc>
                  <a:txBody>
                    <a:bodyPr/>
                    <a:lstStyle/>
                    <a:p>
                      <a:pPr algn="l" rtl="0" fontAlgn="ctr"/>
                      <a:r>
                        <a:rPr lang="en-US" sz="1500" u="none" strike="noStrike" dirty="0">
                          <a:effectLst/>
                          <a:latin typeface="Century Gothic" panose="020B0502020202020204" pitchFamily="34" charset="0"/>
                        </a:rPr>
                        <a:t>Park beautification (e.g., tree planting, flower bed maintenance).</a:t>
                      </a: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400" u="none" strike="noStrike" dirty="0">
                          <a:effectLst/>
                          <a:latin typeface="Century Gothic" panose="020B0502020202020204" pitchFamily="34" charset="0"/>
                        </a:rPr>
                        <a:t>LOW</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8F5F4"/>
                    </a:solidFill>
                  </a:tcPr>
                </a:tc>
                <a:tc>
                  <a:txBody>
                    <a:bodyPr/>
                    <a:lstStyle/>
                    <a:p>
                      <a:pPr algn="ctr" fontAlgn="ctr"/>
                      <a:r>
                        <a:rPr lang="en-US" sz="1400" u="none" strike="noStrike" dirty="0">
                          <a:effectLst/>
                          <a:latin typeface="Century Gothic" panose="020B0502020202020204" pitchFamily="34" charset="0"/>
                        </a:rPr>
                        <a:t>LOW</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EBF1"/>
                    </a:solidFill>
                  </a:tcPr>
                </a:tc>
                <a:tc>
                  <a:txBody>
                    <a:bodyPr/>
                    <a:lstStyle/>
                    <a:p>
                      <a:pPr algn="l" fontAlgn="ctr"/>
                      <a:r>
                        <a:rPr lang="en-US" sz="1400" u="none" strike="noStrike" dirty="0">
                          <a:effectLst/>
                          <a:latin typeface="Century Gothic" panose="020B0502020202020204" pitchFamily="34" charset="0"/>
                        </a:rPr>
                        <a:t>Fill-Ins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EBF1"/>
                    </a:solidFill>
                  </a:tcPr>
                </a:tc>
                <a:tc>
                  <a:txBody>
                    <a:bodyPr/>
                    <a:lstStyle/>
                    <a:p>
                      <a:pPr algn="l" fontAlgn="ctr"/>
                      <a:r>
                        <a:rPr lang="en-US" sz="1400" u="none" strike="noStrike" dirty="0">
                          <a:effectLst/>
                          <a:latin typeface="Century Gothic" panose="020B0502020202020204" pitchFamily="34" charset="0"/>
                        </a:rPr>
                        <a:t>In Progress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AEB2E"/>
                    </a:solidFill>
                  </a:tcPr>
                </a:tc>
                <a:extLst>
                  <a:ext uri="{0D108BD9-81ED-4DB2-BD59-A6C34878D82A}">
                    <a16:rowId xmlns:a16="http://schemas.microsoft.com/office/drawing/2014/main" val="2840073706"/>
                  </a:ext>
                </a:extLst>
              </a:tr>
              <a:tr h="606116">
                <a:tc>
                  <a:txBody>
                    <a:bodyPr/>
                    <a:lstStyle/>
                    <a:p>
                      <a:pPr algn="l" fontAlgn="ctr"/>
                      <a:r>
                        <a:rPr lang="en-US" sz="1500" u="none" strike="noStrike" dirty="0">
                          <a:effectLst/>
                          <a:latin typeface="Century Gothic" panose="020B0502020202020204" pitchFamily="34" charset="0"/>
                        </a:rPr>
                        <a:t>Transition to renewable energy sources for charging stations.</a:t>
                      </a: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400" u="none" strike="noStrike" dirty="0">
                          <a:effectLst/>
                          <a:latin typeface="Century Gothic" panose="020B0502020202020204" pitchFamily="34" charset="0"/>
                        </a:rPr>
                        <a:t>HIGH</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algn="ctr" fontAlgn="ctr"/>
                      <a:r>
                        <a:rPr lang="en-US" sz="1400" u="none" strike="noStrike" dirty="0">
                          <a:effectLst/>
                          <a:latin typeface="Century Gothic" panose="020B0502020202020204" pitchFamily="34" charset="0"/>
                        </a:rPr>
                        <a:t>HIGH</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400" u="none" strike="noStrike" dirty="0">
                          <a:effectLst/>
                          <a:latin typeface="Century Gothic" panose="020B0502020202020204" pitchFamily="34" charset="0"/>
                        </a:rPr>
                        <a:t>Major Projects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6F17"/>
                    </a:solidFill>
                  </a:tcPr>
                </a:tc>
                <a:tc>
                  <a:txBody>
                    <a:bodyPr/>
                    <a:lstStyle/>
                    <a:p>
                      <a:pPr algn="l" fontAlgn="ctr"/>
                      <a:r>
                        <a:rPr lang="en-US" sz="1400" u="none" strike="noStrike" dirty="0">
                          <a:effectLst/>
                          <a:latin typeface="Century Gothic" panose="020B0502020202020204" pitchFamily="34" charset="0"/>
                        </a:rPr>
                        <a:t>Not Started</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862478361"/>
                  </a:ext>
                </a:extLst>
              </a:tr>
              <a:tr h="606116">
                <a:tc>
                  <a:txBody>
                    <a:bodyPr/>
                    <a:lstStyle/>
                    <a:p>
                      <a:pPr algn="l" rtl="0" fontAlgn="ctr"/>
                      <a:r>
                        <a:rPr lang="en-US" sz="1500" u="none" strike="noStrike" dirty="0">
                          <a:effectLst/>
                          <a:latin typeface="Century Gothic" panose="020B0502020202020204" pitchFamily="34" charset="0"/>
                        </a:rPr>
                        <a:t>Public art projects (e.g., murals, sculptures near stations).</a:t>
                      </a: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400" u="none" strike="noStrike" dirty="0">
                          <a:effectLst/>
                          <a:latin typeface="Century Gothic" panose="020B0502020202020204" pitchFamily="34" charset="0"/>
                        </a:rPr>
                        <a:t>LOW</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8F5F4"/>
                    </a:solidFill>
                  </a:tcPr>
                </a:tc>
                <a:tc>
                  <a:txBody>
                    <a:bodyPr/>
                    <a:lstStyle/>
                    <a:p>
                      <a:pPr algn="ctr" fontAlgn="ctr"/>
                      <a:r>
                        <a:rPr lang="en-US" sz="1400" u="none" strike="noStrike" dirty="0">
                          <a:effectLst/>
                          <a:latin typeface="Century Gothic" panose="020B0502020202020204" pitchFamily="34" charset="0"/>
                        </a:rPr>
                        <a:t>LOW</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EBF1"/>
                    </a:solidFill>
                  </a:tcPr>
                </a:tc>
                <a:tc>
                  <a:txBody>
                    <a:bodyPr/>
                    <a:lstStyle/>
                    <a:p>
                      <a:pPr algn="l" fontAlgn="ctr"/>
                      <a:r>
                        <a:rPr lang="en-US" sz="1400" u="none" strike="noStrike" dirty="0">
                          <a:effectLst/>
                          <a:latin typeface="Century Gothic" panose="020B0502020202020204" pitchFamily="34" charset="0"/>
                        </a:rPr>
                        <a:t>Fill-Ins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EBF1"/>
                    </a:solidFill>
                  </a:tcPr>
                </a:tc>
                <a:tc>
                  <a:txBody>
                    <a:bodyPr/>
                    <a:lstStyle/>
                    <a:p>
                      <a:pPr algn="l" fontAlgn="ctr"/>
                      <a:r>
                        <a:rPr lang="en-US" sz="1400" u="none" strike="noStrike" dirty="0">
                          <a:effectLst/>
                          <a:latin typeface="Century Gothic" panose="020B0502020202020204" pitchFamily="34" charset="0"/>
                        </a:rPr>
                        <a:t>Not Started</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067331382"/>
                  </a:ext>
                </a:extLst>
              </a:tr>
              <a:tr h="606116">
                <a:tc>
                  <a:txBody>
                    <a:bodyPr/>
                    <a:lstStyle/>
                    <a:p>
                      <a:pPr algn="l" fontAlgn="ctr"/>
                      <a:r>
                        <a:rPr lang="en-US" sz="1500" u="none" strike="noStrike" dirty="0">
                          <a:effectLst/>
                          <a:latin typeface="Century Gothic" panose="020B0502020202020204" pitchFamily="34" charset="0"/>
                        </a:rPr>
                        <a:t>Community clean-up events (e.g., volunteer-driven clean-ups).</a:t>
                      </a: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400" u="none" strike="noStrike" dirty="0">
                          <a:effectLst/>
                          <a:latin typeface="Century Gothic" panose="020B0502020202020204" pitchFamily="34" charset="0"/>
                        </a:rPr>
                        <a:t>LOW</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8F5F4"/>
                    </a:solidFill>
                  </a:tcPr>
                </a:tc>
                <a:tc>
                  <a:txBody>
                    <a:bodyPr/>
                    <a:lstStyle/>
                    <a:p>
                      <a:pPr algn="ctr" fontAlgn="ctr"/>
                      <a:r>
                        <a:rPr lang="en-US" sz="1400" u="none" strike="noStrike" dirty="0">
                          <a:effectLst/>
                          <a:latin typeface="Century Gothic" panose="020B0502020202020204" pitchFamily="34" charset="0"/>
                        </a:rPr>
                        <a:t>HIGH</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400" u="none" strike="noStrike" dirty="0">
                          <a:effectLst/>
                          <a:latin typeface="Century Gothic" panose="020B0502020202020204" pitchFamily="34" charset="0"/>
                        </a:rPr>
                        <a:t>Quick Wins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DD44D"/>
                    </a:solidFill>
                  </a:tcPr>
                </a:tc>
                <a:tc>
                  <a:txBody>
                    <a:bodyPr/>
                    <a:lstStyle/>
                    <a:p>
                      <a:pPr algn="l" fontAlgn="ctr"/>
                      <a:r>
                        <a:rPr lang="en-US" sz="1400" u="none" strike="noStrike" dirty="0">
                          <a:effectLst/>
                          <a:latin typeface="Century Gothic" panose="020B0502020202020204" pitchFamily="34" charset="0"/>
                        </a:rPr>
                        <a:t>Not Started</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2839714840"/>
                  </a:ext>
                </a:extLst>
              </a:tr>
              <a:tr h="606116">
                <a:tc>
                  <a:txBody>
                    <a:bodyPr/>
                    <a:lstStyle/>
                    <a:p>
                      <a:pPr algn="l" fontAlgn="ctr"/>
                      <a:r>
                        <a:rPr lang="en-US" sz="1500" u="none" strike="noStrike" dirty="0">
                          <a:effectLst/>
                          <a:latin typeface="Century Gothic" panose="020B0502020202020204" pitchFamily="34" charset="0"/>
                        </a:rPr>
                        <a:t>Trash collection and disposal around charging stations.</a:t>
                      </a: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400" u="none" strike="noStrike" dirty="0">
                          <a:effectLst/>
                          <a:latin typeface="Century Gothic" panose="020B0502020202020204" pitchFamily="34" charset="0"/>
                        </a:rPr>
                        <a:t>HIGH</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algn="ctr" fontAlgn="ctr"/>
                      <a:r>
                        <a:rPr lang="en-US" sz="1400" u="none" strike="noStrike" dirty="0">
                          <a:effectLst/>
                          <a:latin typeface="Century Gothic" panose="020B0502020202020204" pitchFamily="34" charset="0"/>
                        </a:rPr>
                        <a:t>LOW</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EBF1"/>
                    </a:solidFill>
                  </a:tcPr>
                </a:tc>
                <a:tc>
                  <a:txBody>
                    <a:bodyPr/>
                    <a:lstStyle/>
                    <a:p>
                      <a:pPr algn="l" fontAlgn="ctr"/>
                      <a:r>
                        <a:rPr lang="en-US" sz="1400" u="none" strike="noStrike" dirty="0">
                          <a:effectLst/>
                          <a:latin typeface="Century Gothic" panose="020B0502020202020204" pitchFamily="34" charset="0"/>
                        </a:rPr>
                        <a:t>Thankless Tasks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BA3C"/>
                    </a:solidFill>
                  </a:tcPr>
                </a:tc>
                <a:tc>
                  <a:txBody>
                    <a:bodyPr/>
                    <a:lstStyle/>
                    <a:p>
                      <a:pPr algn="l" fontAlgn="ctr"/>
                      <a:r>
                        <a:rPr lang="en-US" sz="1400" u="none" strike="noStrike" dirty="0">
                          <a:effectLst/>
                          <a:latin typeface="Century Gothic" panose="020B0502020202020204" pitchFamily="34" charset="0"/>
                        </a:rPr>
                        <a:t>In Progress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AEB2E"/>
                    </a:solidFill>
                  </a:tcPr>
                </a:tc>
                <a:extLst>
                  <a:ext uri="{0D108BD9-81ED-4DB2-BD59-A6C34878D82A}">
                    <a16:rowId xmlns:a16="http://schemas.microsoft.com/office/drawing/2014/main" val="1865401895"/>
                  </a:ext>
                </a:extLst>
              </a:tr>
              <a:tr h="606116">
                <a:tc>
                  <a:txBody>
                    <a:bodyPr/>
                    <a:lstStyle/>
                    <a:p>
                      <a:pPr algn="l" fontAlgn="ctr"/>
                      <a:r>
                        <a:rPr lang="en-US" sz="1500" u="none" strike="noStrike" dirty="0">
                          <a:effectLst/>
                          <a:latin typeface="Century Gothic" panose="020B0502020202020204" pitchFamily="34" charset="0"/>
                        </a:rPr>
                        <a:t>Educational partnership with local schools and communities.</a:t>
                      </a: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400" u="none" strike="noStrike" dirty="0">
                          <a:effectLst/>
                          <a:latin typeface="Century Gothic" panose="020B0502020202020204" pitchFamily="34" charset="0"/>
                        </a:rPr>
                        <a:t>HIGH</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algn="ctr" fontAlgn="ctr"/>
                      <a:r>
                        <a:rPr lang="en-US" sz="1400" u="none" strike="noStrike" dirty="0">
                          <a:effectLst/>
                          <a:latin typeface="Century Gothic" panose="020B0502020202020204" pitchFamily="34" charset="0"/>
                        </a:rPr>
                        <a:t>HIGH</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0000"/>
                    </a:solidFill>
                  </a:tcPr>
                </a:tc>
                <a:tc>
                  <a:txBody>
                    <a:bodyPr/>
                    <a:lstStyle/>
                    <a:p>
                      <a:pPr algn="l" fontAlgn="ctr"/>
                      <a:r>
                        <a:rPr lang="en-US" sz="1400" u="none" strike="noStrike" dirty="0">
                          <a:effectLst/>
                          <a:latin typeface="Century Gothic" panose="020B0502020202020204" pitchFamily="34" charset="0"/>
                        </a:rPr>
                        <a:t>Major Projects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6F17"/>
                    </a:solidFill>
                  </a:tcPr>
                </a:tc>
                <a:tc>
                  <a:txBody>
                    <a:bodyPr/>
                    <a:lstStyle/>
                    <a:p>
                      <a:pPr algn="l" fontAlgn="ctr"/>
                      <a:r>
                        <a:rPr lang="en-US" sz="1400" u="none" strike="noStrike" dirty="0">
                          <a:effectLst/>
                          <a:latin typeface="Century Gothic" panose="020B0502020202020204" pitchFamily="34" charset="0"/>
                        </a:rPr>
                        <a:t>Complete</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9D2FF"/>
                    </a:solidFill>
                  </a:tcPr>
                </a:tc>
                <a:extLst>
                  <a:ext uri="{0D108BD9-81ED-4DB2-BD59-A6C34878D82A}">
                    <a16:rowId xmlns:a16="http://schemas.microsoft.com/office/drawing/2014/main" val="1118581577"/>
                  </a:ext>
                </a:extLst>
              </a:tr>
              <a:tr h="606116">
                <a:tc>
                  <a:txBody>
                    <a:bodyPr/>
                    <a:lstStyle/>
                    <a:p>
                      <a:pPr algn="l" fontAlgn="ctr"/>
                      <a:r>
                        <a:rPr lang="en-US" sz="1500" u="none" strike="noStrike" dirty="0">
                          <a:effectLst/>
                          <a:latin typeface="Century Gothic" panose="020B0502020202020204" pitchFamily="34" charset="0"/>
                        </a:rPr>
                        <a:t>Wildlife habitat maintenance and preservation near stations.</a:t>
                      </a:r>
                      <a:endParaRPr lang="en-US" sz="15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400" u="none" strike="noStrike" dirty="0">
                          <a:effectLst/>
                          <a:latin typeface="Century Gothic" panose="020B0502020202020204" pitchFamily="34" charset="0"/>
                        </a:rPr>
                        <a:t>HIGH</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C000"/>
                    </a:solidFill>
                  </a:tcPr>
                </a:tc>
                <a:tc>
                  <a:txBody>
                    <a:bodyPr/>
                    <a:lstStyle/>
                    <a:p>
                      <a:pPr algn="ctr" fontAlgn="ctr"/>
                      <a:r>
                        <a:rPr lang="en-US" sz="1400" u="none" strike="noStrike" dirty="0">
                          <a:effectLst/>
                          <a:latin typeface="Century Gothic" panose="020B0502020202020204" pitchFamily="34" charset="0"/>
                        </a:rPr>
                        <a:t>LOW</a:t>
                      </a:r>
                      <a:endParaRPr lang="en-US" sz="1400" b="0" i="0" u="none" strike="noStrike" dirty="0">
                        <a:solidFill>
                          <a:srgbClr val="000000"/>
                        </a:solidFill>
                        <a:effectLst/>
                        <a:latin typeface="Century Gothic" panose="020B0502020202020204" pitchFamily="34" charset="0"/>
                      </a:endParaRPr>
                    </a:p>
                  </a:txBody>
                  <a:tcPr marL="9324"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EBF1"/>
                    </a:solidFill>
                  </a:tcPr>
                </a:tc>
                <a:tc>
                  <a:txBody>
                    <a:bodyPr/>
                    <a:lstStyle/>
                    <a:p>
                      <a:pPr algn="l" fontAlgn="ctr"/>
                      <a:r>
                        <a:rPr lang="en-US" sz="1400" u="none" strike="noStrike" dirty="0">
                          <a:effectLst/>
                          <a:latin typeface="Century Gothic" panose="020B0502020202020204" pitchFamily="34" charset="0"/>
                        </a:rPr>
                        <a:t>Thankless Tasks</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BA3C"/>
                    </a:solidFill>
                  </a:tcPr>
                </a:tc>
                <a:tc>
                  <a:txBody>
                    <a:bodyPr/>
                    <a:lstStyle/>
                    <a:p>
                      <a:pPr algn="l" fontAlgn="ctr"/>
                      <a:r>
                        <a:rPr lang="en-US" sz="1400" u="none" strike="noStrike" dirty="0">
                          <a:effectLst/>
                          <a:latin typeface="Century Gothic" panose="020B0502020202020204" pitchFamily="34" charset="0"/>
                        </a:rPr>
                        <a:t>Complete</a:t>
                      </a:r>
                      <a:endParaRPr lang="en-US" sz="1400" b="0" i="0" u="none" strike="noStrike" dirty="0">
                        <a:solidFill>
                          <a:srgbClr val="000000"/>
                        </a:solidFill>
                        <a:effectLst/>
                        <a:latin typeface="Century Gothic" panose="020B0502020202020204" pitchFamily="34" charset="0"/>
                      </a:endParaRPr>
                    </a:p>
                  </a:txBody>
                  <a:tcPr marL="83919" marR="9324" marT="9324"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9D2FF"/>
                    </a:solidFill>
                  </a:tcPr>
                </a:tc>
                <a:extLst>
                  <a:ext uri="{0D108BD9-81ED-4DB2-BD59-A6C34878D82A}">
                    <a16:rowId xmlns:a16="http://schemas.microsoft.com/office/drawing/2014/main" val="2011819943"/>
                  </a:ext>
                </a:extLst>
              </a:tr>
            </a:tbl>
          </a:graphicData>
        </a:graphic>
      </p:graphicFrame>
      <p:sp>
        <p:nvSpPr>
          <p:cNvPr id="3" name="TextBox 2">
            <a:extLst>
              <a:ext uri="{FF2B5EF4-FFF2-40B4-BE49-F238E27FC236}">
                <a16:creationId xmlns:a16="http://schemas.microsoft.com/office/drawing/2014/main" id="{F8DA51D5-9D87-D2AF-C8C3-90FA93ED8CEE}"/>
              </a:ext>
            </a:extLst>
          </p:cNvPr>
          <p:cNvSpPr txBox="1"/>
          <p:nvPr/>
        </p:nvSpPr>
        <p:spPr>
          <a:xfrm>
            <a:off x="338501" y="328833"/>
            <a:ext cx="11030539" cy="584775"/>
          </a:xfrm>
          <a:prstGeom prst="rect">
            <a:avLst/>
          </a:prstGeom>
          <a:noFill/>
          <a:effectLst/>
        </p:spPr>
        <p:txBody>
          <a:bodyPr wrap="square" rtlCol="0">
            <a:spAutoFit/>
          </a:bodyPr>
          <a:lstStyle/>
          <a:p>
            <a:r>
              <a:rPr lang="en-US" sz="3200" dirty="0">
                <a:solidFill>
                  <a:schemeClr val="tx1">
                    <a:lumMod val="65000"/>
                    <a:lumOff val="35000"/>
                  </a:schemeClr>
                </a:solidFill>
                <a:latin typeface="Century Gothic" panose="020B0502020202020204" pitchFamily="34" charset="0"/>
              </a:rPr>
              <a:t>EFFORT IMPACT ANALYSIS DATA TABLE – EXAMPLE</a:t>
            </a:r>
          </a:p>
        </p:txBody>
      </p:sp>
    </p:spTree>
    <p:extLst>
      <p:ext uri="{BB962C8B-B14F-4D97-AF65-F5344CB8AC3E}">
        <p14:creationId xmlns:p14="http://schemas.microsoft.com/office/powerpoint/2010/main" val="4227188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DF0C330-99CA-58BD-A8C6-0021AF074AC4}"/>
              </a:ext>
            </a:extLst>
          </p:cNvPr>
          <p:cNvPicPr>
            <a:picLocks noChangeAspect="1"/>
          </p:cNvPicPr>
          <p:nvPr/>
        </p:nvPicPr>
        <p:blipFill rotWithShape="1">
          <a:blip r:embed="rId2"/>
          <a:srcRect l="4471" t="4742"/>
          <a:stretch/>
        </p:blipFill>
        <p:spPr>
          <a:xfrm>
            <a:off x="139301" y="2579582"/>
            <a:ext cx="3468637" cy="3261995"/>
          </a:xfrm>
          <a:prstGeom prst="rect">
            <a:avLst/>
          </a:prstGeom>
        </p:spPr>
      </p:pic>
      <p:graphicFrame>
        <p:nvGraphicFramePr>
          <p:cNvPr id="7" name="Chart 6">
            <a:extLst>
              <a:ext uri="{FF2B5EF4-FFF2-40B4-BE49-F238E27FC236}">
                <a16:creationId xmlns:a16="http://schemas.microsoft.com/office/drawing/2014/main" id="{A210C62F-B601-51D5-C1C3-616B58CE57CF}"/>
              </a:ext>
            </a:extLst>
          </p:cNvPr>
          <p:cNvGraphicFramePr/>
          <p:nvPr>
            <p:extLst>
              <p:ext uri="{D42A27DB-BD31-4B8C-83A1-F6EECF244321}">
                <p14:modId xmlns:p14="http://schemas.microsoft.com/office/powerpoint/2010/main" val="2417372231"/>
              </p:ext>
            </p:extLst>
          </p:nvPr>
        </p:nvGraphicFramePr>
        <p:xfrm>
          <a:off x="3802116" y="951653"/>
          <a:ext cx="4366524"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2B58264A-86AF-5429-46AB-B823ECE141E0}"/>
              </a:ext>
            </a:extLst>
          </p:cNvPr>
          <p:cNvSpPr txBox="1"/>
          <p:nvPr/>
        </p:nvSpPr>
        <p:spPr>
          <a:xfrm>
            <a:off x="338501" y="328833"/>
            <a:ext cx="3075259" cy="2062103"/>
          </a:xfrm>
          <a:prstGeom prst="rect">
            <a:avLst/>
          </a:prstGeom>
          <a:noFill/>
          <a:effectLst/>
        </p:spPr>
        <p:txBody>
          <a:bodyPr wrap="square" rtlCol="0">
            <a:spAutoFit/>
          </a:bodyPr>
          <a:lstStyle/>
          <a:p>
            <a:r>
              <a:rPr lang="en-US" sz="3200" dirty="0">
                <a:solidFill>
                  <a:schemeClr val="tx1">
                    <a:lumMod val="65000"/>
                    <a:lumOff val="35000"/>
                  </a:schemeClr>
                </a:solidFill>
                <a:latin typeface="Century Gothic" panose="020B0502020202020204" pitchFamily="34" charset="0"/>
              </a:rPr>
              <a:t>EFFORT IMPACT ANALYSIS DASHBOARD</a:t>
            </a:r>
          </a:p>
        </p:txBody>
      </p:sp>
      <p:sp>
        <p:nvSpPr>
          <p:cNvPr id="9" name="TextBox 8">
            <a:extLst>
              <a:ext uri="{FF2B5EF4-FFF2-40B4-BE49-F238E27FC236}">
                <a16:creationId xmlns:a16="http://schemas.microsoft.com/office/drawing/2014/main" id="{6BC42A28-CE95-4398-A4DD-CF6628E0E154}"/>
              </a:ext>
            </a:extLst>
          </p:cNvPr>
          <p:cNvSpPr txBox="1"/>
          <p:nvPr/>
        </p:nvSpPr>
        <p:spPr>
          <a:xfrm>
            <a:off x="3802116" y="328832"/>
            <a:ext cx="4366524" cy="584775"/>
          </a:xfrm>
          <a:prstGeom prst="rect">
            <a:avLst/>
          </a:prstGeom>
          <a:noFill/>
          <a:effectLst/>
        </p:spPr>
        <p:txBody>
          <a:bodyPr wrap="square" rtlCol="0">
            <a:spAutoFit/>
          </a:bodyPr>
          <a:lstStyle/>
          <a:p>
            <a:pPr algn="ctr"/>
            <a:r>
              <a:rPr lang="en-US" sz="3200" dirty="0">
                <a:solidFill>
                  <a:schemeClr val="tx1">
                    <a:lumMod val="50000"/>
                    <a:lumOff val="50000"/>
                  </a:schemeClr>
                </a:solidFill>
                <a:latin typeface="Century Gothic" panose="020B0502020202020204" pitchFamily="34" charset="0"/>
              </a:rPr>
              <a:t>TASK TYPE</a:t>
            </a:r>
          </a:p>
        </p:txBody>
      </p:sp>
      <p:sp>
        <p:nvSpPr>
          <p:cNvPr id="10" name="TextBox 9">
            <a:extLst>
              <a:ext uri="{FF2B5EF4-FFF2-40B4-BE49-F238E27FC236}">
                <a16:creationId xmlns:a16="http://schemas.microsoft.com/office/drawing/2014/main" id="{E5C0E0E3-1EA5-4943-429F-1C5FDB7BF603}"/>
              </a:ext>
            </a:extLst>
          </p:cNvPr>
          <p:cNvSpPr txBox="1"/>
          <p:nvPr/>
        </p:nvSpPr>
        <p:spPr>
          <a:xfrm>
            <a:off x="338501" y="6428934"/>
            <a:ext cx="11685859" cy="369332"/>
          </a:xfrm>
          <a:prstGeom prst="rect">
            <a:avLst/>
          </a:prstGeom>
          <a:gradFill>
            <a:gsLst>
              <a:gs pos="100000">
                <a:srgbClr val="FFA700"/>
              </a:gs>
              <a:gs pos="13000">
                <a:schemeClr val="accent4">
                  <a:lumMod val="60000"/>
                  <a:lumOff val="40000"/>
                </a:schemeClr>
              </a:gs>
            </a:gsLst>
            <a:lin ang="0" scaled="0"/>
          </a:gradFill>
          <a:effectLst/>
        </p:spPr>
        <p:txBody>
          <a:bodyPr wrap="square" rtlCol="0">
            <a:spAutoFit/>
          </a:bodyPr>
          <a:lstStyle/>
          <a:p>
            <a:r>
              <a:rPr lang="en-US" dirty="0">
                <a:latin typeface="Century Gothic" panose="020B0502020202020204" pitchFamily="34" charset="0"/>
              </a:rPr>
              <a:t>**Right-Click charts and select “Edit Data in Excel” to input your Task Type and Status tallies.</a:t>
            </a:r>
          </a:p>
        </p:txBody>
      </p:sp>
      <p:graphicFrame>
        <p:nvGraphicFramePr>
          <p:cNvPr id="11" name="Chart 10">
            <a:extLst>
              <a:ext uri="{FF2B5EF4-FFF2-40B4-BE49-F238E27FC236}">
                <a16:creationId xmlns:a16="http://schemas.microsoft.com/office/drawing/2014/main" id="{BC9F2977-24F4-0315-A875-AD7C09FE70C4}"/>
              </a:ext>
            </a:extLst>
          </p:cNvPr>
          <p:cNvGraphicFramePr/>
          <p:nvPr>
            <p:extLst>
              <p:ext uri="{D42A27DB-BD31-4B8C-83A1-F6EECF244321}">
                <p14:modId xmlns:p14="http://schemas.microsoft.com/office/powerpoint/2010/main" val="52083338"/>
              </p:ext>
            </p:extLst>
          </p:nvPr>
        </p:nvGraphicFramePr>
        <p:xfrm>
          <a:off x="8046720" y="972221"/>
          <a:ext cx="4145280" cy="5418667"/>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B6585FA9-B62E-A056-68D8-846617E9AC3C}"/>
              </a:ext>
            </a:extLst>
          </p:cNvPr>
          <p:cNvSpPr txBox="1"/>
          <p:nvPr/>
        </p:nvSpPr>
        <p:spPr>
          <a:xfrm>
            <a:off x="7867254" y="349400"/>
            <a:ext cx="4366524" cy="584775"/>
          </a:xfrm>
          <a:prstGeom prst="rect">
            <a:avLst/>
          </a:prstGeom>
          <a:noFill/>
          <a:effectLst/>
        </p:spPr>
        <p:txBody>
          <a:bodyPr wrap="square" rtlCol="0">
            <a:spAutoFit/>
          </a:bodyPr>
          <a:lstStyle/>
          <a:p>
            <a:pPr algn="ctr"/>
            <a:r>
              <a:rPr lang="en-US" sz="3200" dirty="0">
                <a:solidFill>
                  <a:schemeClr val="tx1">
                    <a:lumMod val="50000"/>
                    <a:lumOff val="50000"/>
                  </a:schemeClr>
                </a:solidFill>
                <a:latin typeface="Century Gothic" panose="020B0502020202020204" pitchFamily="34" charset="0"/>
              </a:rPr>
              <a:t>TASK STATUS</a:t>
            </a:r>
          </a:p>
        </p:txBody>
      </p:sp>
    </p:spTree>
    <p:extLst>
      <p:ext uri="{BB962C8B-B14F-4D97-AF65-F5344CB8AC3E}">
        <p14:creationId xmlns:p14="http://schemas.microsoft.com/office/powerpoint/2010/main" val="2648143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11026</TotalTime>
  <Words>403</Words>
  <Application>Microsoft Macintosh PowerPoint</Application>
  <PresentationFormat>Widescreen</PresentationFormat>
  <Paragraphs>62</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157</cp:revision>
  <cp:lastPrinted>2024-02-20T23:48:17Z</cp:lastPrinted>
  <dcterms:created xsi:type="dcterms:W3CDTF">2021-07-07T23:54:57Z</dcterms:created>
  <dcterms:modified xsi:type="dcterms:W3CDTF">2024-02-29T18:36:30Z</dcterms:modified>
</cp:coreProperties>
</file>