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1" r:id="rId3"/>
    <p:sldId id="38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FF7ABB"/>
    <a:srgbClr val="FFA700"/>
    <a:srgbClr val="C8BE27"/>
    <a:srgbClr val="4ECDC5"/>
    <a:srgbClr val="F5F5F5"/>
    <a:srgbClr val="C0DAEB"/>
    <a:srgbClr val="EFEFEF"/>
    <a:srgbClr val="E0E0E0"/>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6058"/>
  </p:normalViewPr>
  <p:slideViewPr>
    <p:cSldViewPr snapToGrid="0" snapToObjects="1">
      <p:cViewPr varScale="1">
        <p:scale>
          <a:sx n="128" d="100"/>
          <a:sy n="128" d="100"/>
        </p:scale>
        <p:origin x="23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1204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8325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66&amp;utm_source=template-powerpoint&amp;utm_medium=content&amp;utm_campaign=Impact+Effort+Matrix+Presentation+Example-powerpoint-11966&amp;lpa=Impact+Effort+Matrix+Presentation+Example+powerpoint+1196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9" name="Group 478">
            <a:extLst>
              <a:ext uri="{FF2B5EF4-FFF2-40B4-BE49-F238E27FC236}">
                <a16:creationId xmlns:a16="http://schemas.microsoft.com/office/drawing/2014/main" id="{15AC4688-794A-805B-9D51-32019E2C8546}"/>
              </a:ext>
            </a:extLst>
          </p:cNvPr>
          <p:cNvGrpSpPr/>
          <p:nvPr/>
        </p:nvGrpSpPr>
        <p:grpSpPr>
          <a:xfrm rot="10800000">
            <a:off x="101958" y="4347963"/>
            <a:ext cx="2531424" cy="2387288"/>
            <a:chOff x="4301836" y="1542184"/>
            <a:chExt cx="4242954" cy="4001365"/>
          </a:xfrm>
          <a:solidFill>
            <a:srgbClr val="F5F5F5"/>
          </a:solidFill>
        </p:grpSpPr>
        <p:sp>
          <p:nvSpPr>
            <p:cNvPr id="480" name="Freeform 479">
              <a:extLst>
                <a:ext uri="{FF2B5EF4-FFF2-40B4-BE49-F238E27FC236}">
                  <a16:creationId xmlns:a16="http://schemas.microsoft.com/office/drawing/2014/main" id="{5DDA4B7B-43B3-D978-9CE2-5E3DAB3498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BB4425-05A7-9FBA-0BFA-E3C073C965B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5B37EBB-B64F-7779-B207-5DC98A66CA2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A672EE4-BE93-3EF4-C7CC-574B2D60375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F3AF29-0BCE-496F-A27A-B63CCD08F89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AA34AC0-3463-62F8-ED01-F2F9202EA2F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F498A419-62D8-D54F-2D62-BFA13027A009}"/>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2706032B-0A11-634A-2F74-F830ABB6F081}"/>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6F266DB-5441-B96E-DAF6-6CD68EE50113}"/>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6AEFA7F-5611-181C-D50B-678248BAEA24}"/>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CD2B344-0E57-048A-B482-DE423ABB681F}"/>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996A5D7-F78C-F9D3-76D0-B06D18E6767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1B2324B-8190-0733-1D7C-C878E8C33787}"/>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0C2267F8-A013-27A0-A2FA-3D5ABDD4987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74C698E-6568-C365-7916-3965CE2CAB5F}"/>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F146833-75D7-B592-9498-4A7B24EFC49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82394BE-2E44-9020-DC94-5246D04D23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09710A-F3A9-0DAC-6EB7-C9517D4C8F9E}"/>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CD9E22C-66F0-B3B7-21E2-681A85572A0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83D716B-E80B-12E6-3DCB-93A8578040B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CC80CA8-2D9F-4E0D-8132-C1F0BF8A7725}"/>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B3323BCB-3405-724D-E2C0-255028F31D62}"/>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B3EC28B7-ACC9-0D30-4548-6CB314C7618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4F32BD4-BE8E-2305-6EA3-D58FF8660C5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6D183A71-60D1-C099-ED77-639EAC371AB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72AF7A1-3B1F-7176-9507-DE02C5658EA1}"/>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15620576-383E-1E91-5B4A-44BC111B42E4}"/>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B4D26D0-452F-E26A-CD3B-8725B742B6A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0400CDD2-4E20-4714-110D-004F494C916B}"/>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4F3A635-52E9-6949-14CA-54908322D3D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E6C9E84-819D-0B0D-6883-E6D25FF823A6}"/>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870D976B-2030-A56E-1822-554047117C5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91E0606-0EF3-09DA-86CD-222931CB6174}"/>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907557E-AD18-A449-0918-5C27D80CCA03}"/>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448170-BD86-2A8C-9495-6DA6CA9A0AC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EABD5EAB-A3FB-A4D9-38F1-1FB4BEAC8E9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76245B6A-07E7-B528-102C-0736DE62C8B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03F8B18-059B-AE0E-8631-CBF92E9BF0DC}"/>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95731AA-3980-AAAF-47BA-48854DA20A4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F68A2C51-E66F-1119-DB1A-2A0A5222BB92}"/>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A4D8124B-2715-8988-E7F1-21CF60074A8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D9B82B78-9EA7-D5DD-D900-CD93F8C7A8F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03E9D1D1-07A6-DBB8-3C55-3A2502CA05C6}"/>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BD85C7C-5927-332E-F21D-4F15D2046CC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B2A5731-751E-1781-D4A9-7E89BFB3E7D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E742A54-AD6A-7143-DD8D-CD48DEC631CB}"/>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B57A05E-FC7B-6722-FFE5-C9313920F3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5777616-AC65-B988-CD9A-C401897904C3}"/>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0CBA1D9-BD7A-294A-E761-477D1ED5342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DF6A728-6D4E-F825-8467-AE8AC80A83FA}"/>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EA093E0-439B-A8D8-AE9C-6280A20BA6BC}"/>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5F5BB4E-DC54-2118-0620-1839300860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33E2DC08-7C2D-2672-C453-35B8F3BE97A4}"/>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EA84934-01FE-2B54-D54E-63CDC75631AC}"/>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CC3729D-A398-2598-D26F-724D503438FD}"/>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C55D904-ABDA-DA17-2541-8D68CA1E806E}"/>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88A55F3A-DCDE-11D1-7E65-C32C8FFA1EA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F8C4209A-AC38-8810-AD11-985C08F4FA4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002BA02-387B-7A73-1702-0AB48473289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B70D35BE-F64D-0F5B-C2A7-1AD1734AEFC5}"/>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0A16DC8-30E6-CB63-C772-B20404051374}"/>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BFC20124-DBC1-EF0E-E21F-689F1EE518C2}"/>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AB0F6A1-C339-E7CF-87D3-887D3C6BA0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50F8246-853E-1597-64FA-39776F46ED1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3000671A-3855-CACC-8F49-B689EB0FF25C}"/>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52BBB6E5-27FC-D720-0BB7-9B4843BED1E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DC17EE62-CBA3-A194-AF66-0B95E44AE568}"/>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63E02D8-7952-A7CD-EF72-793E5FC0C03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2980465-DF05-0DE2-7156-58DEBB5B2F07}"/>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E41626B-46F1-7AF2-9FAD-5906E73E3A92}"/>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2B51541-414D-A9BC-1FFB-7050916F844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8FFD9620-23F4-1381-1F08-95657B05EA3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28C6C448-131D-A11F-0345-CECF8D10E45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F8842EA-7555-E7DA-8C02-54E946892A6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6801C52A-991C-7AFC-C512-36544D042B2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EF99556-B9BE-B492-F076-841DA2947B5E}"/>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582E31CA-3442-9A10-9D3A-513F1A73791F}"/>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EB1700E-9D3E-4A9E-A70B-F9EFDD8724EB}"/>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DD89DBD5-7895-0FCB-7C6F-BD8CC4E2CEF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DE7A3FD-850D-D189-8D6A-808FDB96EE8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3B79A217-DAE8-9CA6-F8E9-FCB83F05D7E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B232D5A7-990B-69EB-06FB-EAEE894B356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D2CDEE2-AEE3-0785-D2A8-55FD46FE83B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D4DB8D2C-9EF6-35C9-E74F-D0E33D35060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29C7CDB-F6B8-D879-C071-E55DC945AEC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24F4CEDD-4122-7D3F-B1FC-49727D1E628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C29FA68-5A04-DBC0-0D3F-B196369C5A8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2B2FB24-3BEC-3444-FCE9-E50082B09AB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720D055-9F08-3D42-EC18-896030752DD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B1B9A486-ECC7-CCD8-7B47-46C71849919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FBB6C00C-3090-BB2C-730F-3BFCCE6957C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C1CEAC7-C5FA-3EA8-CE27-85AC1506D92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4BF47AB5-F5FA-4200-9559-95657DC9B1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D480D7B1-D862-8280-CE2C-B90D9426D95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DBFFFF4-C82C-D32D-058F-60CC4FD98120}"/>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F0DD5CEA-1763-552D-751F-AAB0D5B481BD}"/>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C04C0F9-B334-64B3-B64B-C5B0641A349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2BD125E2-3A1F-BEBB-E59A-C8321E4AF5D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F3B16177-3ABC-D4B5-FFB8-D287D92A6B5B}"/>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8C479231-9205-148D-D0A2-82894C0AFFA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944ED069-E464-535E-0351-C1F7D1E1A46E}"/>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C62556F-EAB7-01E8-DC9E-362A28A2E2D6}"/>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6F44827-B0A9-352C-15B3-05055614BAF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B2BC182-6FBA-83E8-6221-8A0C6B06827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9291149F-10E1-A171-B341-476DA9A4EAE9}"/>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0859EA00-4442-651C-9CB3-AF4A30FC39D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BFC421FE-F96A-F649-5E03-7EE416570F1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904E719-A6E6-D730-7775-F74C5B3653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55A56D03-A6A8-55BA-9F1B-5F9EAC82C38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8B3E9E2-5908-7861-2510-771B605530C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B936FF37-E15B-0E96-B988-DAAD650B621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009DC66-92BE-5DED-1C76-10D73DA5E472}"/>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A8151A8B-0B40-A575-30E0-F0BAC46E565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11D6515E-6E9B-688A-6FB6-3EF1C02BB05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5DA0263A-0939-4492-3F18-37C95FB2E50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A2346FE-D17B-40E8-035B-77CD340DB75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B34C1A7-D8D2-F539-62B3-CA4D2D65FDB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5CBEA5C0-2042-6279-C1F8-EA7D97812EA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495D8E0D-2A07-6ACA-3FEB-082820F4F33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6F77A066-39F3-B4A5-2E6F-E66BC5BBB160}"/>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9554900" y="122557"/>
            <a:ext cx="2531424" cy="2387288"/>
            <a:chOff x="4301836" y="1542184"/>
            <a:chExt cx="4242954" cy="4001365"/>
          </a:xfrm>
          <a:solidFill>
            <a:schemeClr val="accent4">
              <a:lumMod val="20000"/>
              <a:lumOff val="80000"/>
            </a:schemeClr>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3893F1B0-D8E0-1318-EACD-C96140D00B6F}"/>
              </a:ext>
            </a:extLst>
          </p:cNvPr>
          <p:cNvSpPr txBox="1"/>
          <p:nvPr/>
        </p:nvSpPr>
        <p:spPr>
          <a:xfrm>
            <a:off x="249647" y="328833"/>
            <a:ext cx="7085675" cy="954107"/>
          </a:xfrm>
          <a:prstGeom prst="rect">
            <a:avLst/>
          </a:prstGeom>
          <a:noFill/>
          <a:effectLst/>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IMPACT EFFORT MATRIX PRESENTATION TEMPLATE EXAMPLE for PowerPoint</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374" y="322033"/>
            <a:ext cx="4389015" cy="609088"/>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88687" y="1473715"/>
            <a:ext cx="4328874" cy="4855560"/>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 </a:t>
            </a:r>
            <a:r>
              <a:rPr lang="en-US" sz="1300" dirty="0">
                <a:solidFill>
                  <a:srgbClr val="000000"/>
                </a:solidFill>
                <a:latin typeface="Century Gothic" panose="020B0502020202020204" pitchFamily="34" charset="0"/>
              </a:rPr>
              <a:t>T</a:t>
            </a:r>
            <a:r>
              <a:rPr lang="en-US" sz="1300" b="0" i="0" u="none" strike="noStrike" dirty="0">
                <a:solidFill>
                  <a:srgbClr val="000000"/>
                </a:solidFill>
                <a:effectLst/>
                <a:latin typeface="Century Gothic" panose="020B0502020202020204" pitchFamily="34" charset="0"/>
              </a:rPr>
              <a:t>his impact effort matrix presentation template for PowerPoint is an ideal choice </a:t>
            </a:r>
            <a:r>
              <a:rPr lang="en-US" sz="1300" dirty="0">
                <a:solidFill>
                  <a:srgbClr val="000000"/>
                </a:solidFill>
                <a:latin typeface="Century Gothic" panose="020B0502020202020204" pitchFamily="34" charset="0"/>
              </a:rPr>
              <a:t>f</a:t>
            </a:r>
            <a:r>
              <a:rPr lang="en-US" sz="1300" b="0" i="0" u="none" strike="noStrike" dirty="0">
                <a:solidFill>
                  <a:srgbClr val="000000"/>
                </a:solidFill>
                <a:effectLst/>
                <a:latin typeface="Century Gothic" panose="020B0502020202020204" pitchFamily="34" charset="0"/>
              </a:rPr>
              <a:t>or executives and team leads who need to articulate prioritization and planning strategies to stakeholders</a:t>
            </a:r>
            <a:r>
              <a:rPr lang="en-US" sz="1300" dirty="0">
                <a:solidFill>
                  <a:srgbClr val="000000"/>
                </a:solidFill>
                <a:latin typeface="Century Gothic" panose="020B0502020202020204" pitchFamily="34" charset="0"/>
              </a:rPr>
              <a:t>.</a:t>
            </a:r>
            <a:r>
              <a:rPr lang="en-US" sz="1300" b="0" i="0" u="none" strike="noStrike" dirty="0">
                <a:solidFill>
                  <a:srgbClr val="000000"/>
                </a:solidFill>
                <a:effectLst/>
                <a:latin typeface="Century Gothic" panose="020B0502020202020204" pitchFamily="34" charset="0"/>
              </a:rPr>
              <a:t> With or without sample data, the template serves as a powerful communication tool during strategy meetings or presentations.</a:t>
            </a:r>
          </a:p>
          <a:p>
            <a:pPr algn="l" rtl="0">
              <a:lnSpc>
                <a:spcPct val="150000"/>
              </a:lnSpc>
              <a:spcBef>
                <a:spcPts val="0"/>
              </a:spcBef>
              <a:spcAft>
                <a:spcPts val="0"/>
              </a:spcAft>
            </a:pPr>
            <a:endParaRPr lang="en-US" sz="1300" b="0" i="0" u="none" strike="noStrike" dirty="0">
              <a:solidFill>
                <a:srgbClr val="000000"/>
              </a:solidFill>
              <a:effectLst/>
              <a:latin typeface="Century Gothic" panose="020B0502020202020204" pitchFamily="34" charset="0"/>
            </a:endParaRPr>
          </a:p>
          <a:p>
            <a:pPr>
              <a:lnSpc>
                <a:spcPct val="150000"/>
              </a:lnSpc>
            </a:pPr>
            <a:r>
              <a:rPr lang="en-US" sz="1300" b="1" i="0" u="none" strike="noStrike" dirty="0">
                <a:solidFill>
                  <a:srgbClr val="000000"/>
                </a:solidFill>
                <a:effectLst/>
                <a:latin typeface="Century Gothic" panose="020B0502020202020204" pitchFamily="34" charset="0"/>
              </a:rPr>
              <a:t>Notable Template Features:</a:t>
            </a:r>
            <a:r>
              <a:rPr lang="en-US" sz="1300" b="0" i="0" u="none" strike="noStrike" dirty="0">
                <a:solidFill>
                  <a:srgbClr val="000000"/>
                </a:solidFill>
                <a:effectLst/>
                <a:latin typeface="Century Gothic" panose="020B0502020202020204" pitchFamily="34" charset="0"/>
              </a:rPr>
              <a:t> This template stands out with a visually engaging design that effectively conveys complex prioritization concepts. It enables presenters to clearly rank tasks and projects, facilitating comprehension and collaborative decision-making. </a:t>
            </a:r>
            <a:r>
              <a:rPr lang="en-US" sz="1300" dirty="0">
                <a:solidFill>
                  <a:srgbClr val="000000"/>
                </a:solidFill>
                <a:latin typeface="Century Gothic" panose="020B0502020202020204" pitchFamily="34" charset="0"/>
              </a:rPr>
              <a:t>The template’s</a:t>
            </a:r>
            <a:r>
              <a:rPr lang="en-US" sz="1300" b="0" i="0" u="none" strike="noStrike" dirty="0">
                <a:solidFill>
                  <a:srgbClr val="000000"/>
                </a:solidFill>
                <a:effectLst/>
                <a:latin typeface="Century Gothic" panose="020B0502020202020204" pitchFamily="34" charset="0"/>
              </a:rPr>
              <a:t> compatibility with PowerPoint makes it easy to use in a wide range of business environments.</a:t>
            </a: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E12AB975-3B32-D3DC-70C2-E3DF26CEF9B8}"/>
              </a:ext>
            </a:extLst>
          </p:cNvPr>
          <p:cNvPicPr>
            <a:picLocks noChangeAspect="1"/>
          </p:cNvPicPr>
          <p:nvPr/>
        </p:nvPicPr>
        <p:blipFill>
          <a:blip r:embed="rId5"/>
          <a:srcRect/>
          <a:stretch/>
        </p:blipFill>
        <p:spPr>
          <a:xfrm>
            <a:off x="4578522" y="1629360"/>
            <a:ext cx="7423868" cy="41737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1773E72-74E2-0435-1078-487F520CFF3F}"/>
              </a:ext>
            </a:extLst>
          </p:cNvPr>
          <p:cNvSpPr txBox="1">
            <a:spLocks/>
          </p:cNvSpPr>
          <p:nvPr/>
        </p:nvSpPr>
        <p:spPr>
          <a:xfrm>
            <a:off x="303812" y="336276"/>
            <a:ext cx="4467886"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b="1" dirty="0">
                <a:effectLst/>
                <a:latin typeface="Century Gothic" panose="020B0502020202020204" pitchFamily="34" charset="0"/>
                <a:ea typeface="Times New Roman" panose="02020603050405020304" pitchFamily="18" charset="0"/>
                <a:cs typeface="Times New Roman" panose="02020603050405020304" pitchFamily="18" charset="0"/>
              </a:rPr>
              <a:t>Implement Eco-Friendly Office Practices: </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Making quick and easy changes in our office, like reducing paper usage and conserving energy, can </a:t>
            </a:r>
            <a:r>
              <a:rPr lang="en-US" sz="1300" dirty="0">
                <a:latin typeface="Century Gothic" panose="020B0502020202020204" pitchFamily="34" charset="0"/>
                <a:ea typeface="Times New Roman" panose="02020603050405020304" pitchFamily="18" charset="0"/>
                <a:cs typeface="Times New Roman" panose="02020603050405020304" pitchFamily="18" charset="0"/>
              </a:rPr>
              <a:t>have</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 a positive environmental impact.</a:t>
            </a:r>
          </a:p>
          <a:p>
            <a:pPr marL="160020" marR="0" indent="-160020">
              <a:lnSpc>
                <a:spcPct val="150000"/>
              </a:lnSpc>
              <a:spcBef>
                <a:spcPts val="0"/>
              </a:spcBef>
              <a:spcAft>
                <a:spcPts val="600"/>
              </a:spcAft>
              <a:buFont typeface="Arial" panose="020B0604020202020204" pitchFamily="34" charset="0"/>
              <a:buChar char="•"/>
            </a:pPr>
            <a:r>
              <a:rPr lang="en-US" sz="1300" b="1" dirty="0">
                <a:effectLst/>
                <a:latin typeface="Century Gothic" panose="020B0502020202020204" pitchFamily="34" charset="0"/>
                <a:ea typeface="Times New Roman" panose="02020603050405020304" pitchFamily="18" charset="0"/>
                <a:cs typeface="Times New Roman" panose="02020603050405020304" pitchFamily="18" charset="0"/>
              </a:rPr>
              <a:t>Employee Wellness Initiatives: </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Launching simple employee wellness programs, such as yoga sessions or healthy snack options, can improve team well-being and work-life balance.</a:t>
            </a:r>
          </a:p>
        </p:txBody>
      </p:sp>
      <p:sp>
        <p:nvSpPr>
          <p:cNvPr id="8" name="Text Box 3">
            <a:extLst>
              <a:ext uri="{FF2B5EF4-FFF2-40B4-BE49-F238E27FC236}">
                <a16:creationId xmlns:a16="http://schemas.microsoft.com/office/drawing/2014/main" id="{40F35FEC-15A5-F7C7-1BC8-0BF96F7542B3}"/>
              </a:ext>
            </a:extLst>
          </p:cNvPr>
          <p:cNvSpPr txBox="1">
            <a:spLocks/>
          </p:cNvSpPr>
          <p:nvPr/>
        </p:nvSpPr>
        <p:spPr>
          <a:xfrm>
            <a:off x="303812" y="3946580"/>
            <a:ext cx="4110533"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b="1" dirty="0">
                <a:effectLst/>
                <a:latin typeface="Century Gothic" panose="020B0502020202020204" pitchFamily="34" charset="0"/>
                <a:ea typeface="Times New Roman" panose="02020603050405020304" pitchFamily="18" charset="0"/>
                <a:cs typeface="Times New Roman" panose="02020603050405020304" pitchFamily="18" charset="0"/>
              </a:rPr>
              <a:t>Graffiti and Litter Cleanup: </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Volunteering regularly to clean up graffiti and litter in the areas surrounding our charging stations will </a:t>
            </a:r>
            <a:r>
              <a:rPr lang="en-US" sz="1300" dirty="0">
                <a:latin typeface="Century Gothic" panose="020B0502020202020204" pitchFamily="34" charset="0"/>
                <a:ea typeface="Times New Roman" panose="02020603050405020304" pitchFamily="18" charset="0"/>
                <a:cs typeface="Times New Roman" panose="02020603050405020304" pitchFamily="18" charset="0"/>
              </a:rPr>
              <a:t>help improve our</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 communities.</a:t>
            </a:r>
          </a:p>
          <a:p>
            <a:pPr marL="160020" marR="0" indent="-160020">
              <a:lnSpc>
                <a:spcPct val="150000"/>
              </a:lnSpc>
              <a:spcBef>
                <a:spcPts val="0"/>
              </a:spcBef>
              <a:spcAft>
                <a:spcPts val="600"/>
              </a:spcAft>
              <a:buFont typeface="Arial" panose="020B0604020202020204" pitchFamily="34" charset="0"/>
              <a:buChar char="•"/>
            </a:pPr>
            <a:r>
              <a:rPr lang="en-US" sz="1300" b="1" dirty="0">
                <a:effectLst/>
                <a:latin typeface="Century Gothic" panose="020B0502020202020204" pitchFamily="34" charset="0"/>
                <a:ea typeface="Times New Roman" panose="02020603050405020304" pitchFamily="18" charset="0"/>
                <a:cs typeface="Times New Roman" panose="02020603050405020304" pitchFamily="18" charset="0"/>
              </a:rPr>
              <a:t>Wildlife Habitat Preservation: </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Small but essential tasks like planting native flora and maintaining green spaces around our stations </a:t>
            </a:r>
            <a:r>
              <a:rPr lang="en-US" sz="1300" dirty="0">
                <a:latin typeface="Century Gothic" panose="020B0502020202020204" pitchFamily="34" charset="0"/>
                <a:ea typeface="Times New Roman" panose="02020603050405020304" pitchFamily="18" charset="0"/>
                <a:cs typeface="Times New Roman" panose="02020603050405020304" pitchFamily="18" charset="0"/>
              </a:rPr>
              <a:t>will</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 support local wildlife.</a:t>
            </a:r>
          </a:p>
        </p:txBody>
      </p:sp>
      <p:sp>
        <p:nvSpPr>
          <p:cNvPr id="9" name="Text Box 3">
            <a:extLst>
              <a:ext uri="{FF2B5EF4-FFF2-40B4-BE49-F238E27FC236}">
                <a16:creationId xmlns:a16="http://schemas.microsoft.com/office/drawing/2014/main" id="{859D2632-E5D0-3D84-F717-1B12273FD807}"/>
              </a:ext>
            </a:extLst>
          </p:cNvPr>
          <p:cNvSpPr txBox="1">
            <a:spLocks/>
          </p:cNvSpPr>
          <p:nvPr/>
        </p:nvSpPr>
        <p:spPr>
          <a:xfrm>
            <a:off x="6831725" y="336221"/>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b="1" dirty="0">
                <a:effectLst/>
                <a:latin typeface="Century Gothic" panose="020B0502020202020204" pitchFamily="34" charset="0"/>
                <a:ea typeface="Times New Roman" panose="02020603050405020304" pitchFamily="18" charset="0"/>
                <a:cs typeface="Times New Roman" panose="02020603050405020304" pitchFamily="18" charset="0"/>
              </a:rPr>
              <a:t>Community EV Education Campaign: </a:t>
            </a:r>
            <a:r>
              <a:rPr lang="en-US" sz="1300" dirty="0">
                <a:latin typeface="Century Gothic" panose="020B0502020202020204" pitchFamily="34" charset="0"/>
                <a:ea typeface="Times New Roman" panose="02020603050405020304" pitchFamily="18" charset="0"/>
                <a:cs typeface="Times New Roman" panose="02020603050405020304" pitchFamily="18" charset="0"/>
              </a:rPr>
              <a:t>We will launch a</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 major initiative to educate local communities about the benefits of electric vehicles, promoting sustainable transportation choices beyond business goals.</a:t>
            </a:r>
          </a:p>
        </p:txBody>
      </p:sp>
      <p:sp>
        <p:nvSpPr>
          <p:cNvPr id="11" name="Text Box 3">
            <a:extLst>
              <a:ext uri="{FF2B5EF4-FFF2-40B4-BE49-F238E27FC236}">
                <a16:creationId xmlns:a16="http://schemas.microsoft.com/office/drawing/2014/main" id="{074E3E74-276C-0321-B821-E427E465E3F4}"/>
              </a:ext>
            </a:extLst>
          </p:cNvPr>
          <p:cNvSpPr txBox="1">
            <a:spLocks/>
          </p:cNvSpPr>
          <p:nvPr/>
        </p:nvSpPr>
        <p:spPr>
          <a:xfrm>
            <a:off x="8071947" y="1623766"/>
            <a:ext cx="3931920" cy="1644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b="1" dirty="0">
                <a:effectLst/>
                <a:latin typeface="Century Gothic" panose="020B0502020202020204" pitchFamily="34" charset="0"/>
                <a:ea typeface="Times New Roman" panose="02020603050405020304" pitchFamily="18" charset="0"/>
                <a:cs typeface="Times New Roman" panose="02020603050405020304" pitchFamily="18" charset="0"/>
              </a:rPr>
              <a:t>Green Energy Charging Stations: </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We will transform a network of charging stations to run on renewable energy sources, reducing our carbon footprint in a significant way.</a:t>
            </a:r>
          </a:p>
        </p:txBody>
      </p:sp>
      <p:sp>
        <p:nvSpPr>
          <p:cNvPr id="12" name="Text Box 3">
            <a:extLst>
              <a:ext uri="{FF2B5EF4-FFF2-40B4-BE49-F238E27FC236}">
                <a16:creationId xmlns:a16="http://schemas.microsoft.com/office/drawing/2014/main" id="{814A2088-4DD4-CB48-1F19-E19C2D24DB2C}"/>
              </a:ext>
            </a:extLst>
          </p:cNvPr>
          <p:cNvSpPr txBox="1">
            <a:spLocks/>
          </p:cNvSpPr>
          <p:nvPr/>
        </p:nvSpPr>
        <p:spPr>
          <a:xfrm>
            <a:off x="7031422" y="5234094"/>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b="1" dirty="0">
                <a:effectLst/>
                <a:latin typeface="Century Gothic" panose="020B0502020202020204" pitchFamily="34" charset="0"/>
                <a:ea typeface="Times New Roman" panose="02020603050405020304" pitchFamily="18" charset="0"/>
                <a:cs typeface="Times New Roman" panose="02020603050405020304" pitchFamily="18" charset="0"/>
              </a:rPr>
              <a:t>Tree Trimming and Maintenance: </a:t>
            </a:r>
            <a:r>
              <a:rPr lang="en-US" sz="1300" dirty="0">
                <a:latin typeface="Century Gothic" panose="020B0502020202020204" pitchFamily="34" charset="0"/>
                <a:ea typeface="Times New Roman" panose="02020603050405020304" pitchFamily="18" charset="0"/>
                <a:cs typeface="Times New Roman" panose="02020603050405020304" pitchFamily="18" charset="0"/>
              </a:rPr>
              <a:t>Even though we don’t profit directly from this task, we will maintain the</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 trees and greenery around charging stations, thereby enhancing the aesthetic appeal of our locations.</a:t>
            </a:r>
          </a:p>
        </p:txBody>
      </p:sp>
      <p:sp>
        <p:nvSpPr>
          <p:cNvPr id="13" name="Text Box 3">
            <a:extLst>
              <a:ext uri="{FF2B5EF4-FFF2-40B4-BE49-F238E27FC236}">
                <a16:creationId xmlns:a16="http://schemas.microsoft.com/office/drawing/2014/main" id="{297BE944-6DA7-C67C-A91B-5C0273356A06}"/>
              </a:ext>
            </a:extLst>
          </p:cNvPr>
          <p:cNvSpPr txBox="1">
            <a:spLocks/>
          </p:cNvSpPr>
          <p:nvPr/>
        </p:nvSpPr>
        <p:spPr>
          <a:xfrm>
            <a:off x="8071947" y="3946581"/>
            <a:ext cx="3931920" cy="128751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b="1" dirty="0">
                <a:effectLst/>
                <a:latin typeface="Century Gothic" panose="020B0502020202020204" pitchFamily="34" charset="0"/>
                <a:ea typeface="Times New Roman" panose="02020603050405020304" pitchFamily="18" charset="0"/>
                <a:cs typeface="Times New Roman" panose="02020603050405020304" pitchFamily="18" charset="0"/>
              </a:rPr>
              <a:t>Daily Charging Station Cleaning:</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US" sz="1300" dirty="0">
                <a:latin typeface="Century Gothic" panose="020B0502020202020204" pitchFamily="34" charset="0"/>
                <a:ea typeface="Times New Roman" panose="02020603050405020304" pitchFamily="18" charset="0"/>
                <a:cs typeface="Times New Roman" panose="02020603050405020304" pitchFamily="18" charset="0"/>
              </a:rPr>
              <a:t>A</a:t>
            </a: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 necessary but often overlooked task is ensuring that our stations remain clean and pleasant for customers and the local community.</a:t>
            </a:r>
          </a:p>
        </p:txBody>
      </p:sp>
      <p:sp>
        <p:nvSpPr>
          <p:cNvPr id="2" name="Rectangle 1">
            <a:extLst>
              <a:ext uri="{FF2B5EF4-FFF2-40B4-BE49-F238E27FC236}">
                <a16:creationId xmlns:a16="http://schemas.microsoft.com/office/drawing/2014/main" id="{48624132-33A2-7105-552D-B454F4FEB5D2}"/>
              </a:ext>
            </a:extLst>
          </p:cNvPr>
          <p:cNvSpPr/>
          <p:nvPr/>
        </p:nvSpPr>
        <p:spPr>
          <a:xfrm>
            <a:off x="9688010" y="6273478"/>
            <a:ext cx="2503990" cy="5845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spc="600" dirty="0">
                <a:solidFill>
                  <a:schemeClr val="tx1"/>
                </a:solidFill>
                <a:latin typeface="Courier" pitchFamily="2" charset="0"/>
              </a:rPr>
              <a:t>EXAMPLE</a:t>
            </a:r>
          </a:p>
        </p:txBody>
      </p:sp>
    </p:spTree>
    <p:extLst>
      <p:ext uri="{BB962C8B-B14F-4D97-AF65-F5344CB8AC3E}">
        <p14:creationId xmlns:p14="http://schemas.microsoft.com/office/powerpoint/2010/main" val="42271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1773E72-74E2-0435-1078-487F520CFF3F}"/>
              </a:ext>
            </a:extLst>
          </p:cNvPr>
          <p:cNvSpPr txBox="1">
            <a:spLocks/>
          </p:cNvSpPr>
          <p:nvPr/>
        </p:nvSpPr>
        <p:spPr>
          <a:xfrm>
            <a:off x="303812" y="336276"/>
            <a:ext cx="4467886"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8" name="Text Box 3">
            <a:extLst>
              <a:ext uri="{FF2B5EF4-FFF2-40B4-BE49-F238E27FC236}">
                <a16:creationId xmlns:a16="http://schemas.microsoft.com/office/drawing/2014/main" id="{40F35FEC-15A5-F7C7-1BC8-0BF96F7542B3}"/>
              </a:ext>
            </a:extLst>
          </p:cNvPr>
          <p:cNvSpPr txBox="1">
            <a:spLocks/>
          </p:cNvSpPr>
          <p:nvPr/>
        </p:nvSpPr>
        <p:spPr>
          <a:xfrm>
            <a:off x="303812" y="3946580"/>
            <a:ext cx="4110533" cy="26591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9" name="Text Box 3">
            <a:extLst>
              <a:ext uri="{FF2B5EF4-FFF2-40B4-BE49-F238E27FC236}">
                <a16:creationId xmlns:a16="http://schemas.microsoft.com/office/drawing/2014/main" id="{859D2632-E5D0-3D84-F717-1B12273FD807}"/>
              </a:ext>
            </a:extLst>
          </p:cNvPr>
          <p:cNvSpPr txBox="1">
            <a:spLocks/>
          </p:cNvSpPr>
          <p:nvPr/>
        </p:nvSpPr>
        <p:spPr>
          <a:xfrm>
            <a:off x="6831725" y="336221"/>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1" name="Text Box 3">
            <a:extLst>
              <a:ext uri="{FF2B5EF4-FFF2-40B4-BE49-F238E27FC236}">
                <a16:creationId xmlns:a16="http://schemas.microsoft.com/office/drawing/2014/main" id="{074E3E74-276C-0321-B821-E427E465E3F4}"/>
              </a:ext>
            </a:extLst>
          </p:cNvPr>
          <p:cNvSpPr txBox="1">
            <a:spLocks/>
          </p:cNvSpPr>
          <p:nvPr/>
        </p:nvSpPr>
        <p:spPr>
          <a:xfrm>
            <a:off x="8071947" y="1623766"/>
            <a:ext cx="3931920" cy="164495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2" name="Text Box 3">
            <a:extLst>
              <a:ext uri="{FF2B5EF4-FFF2-40B4-BE49-F238E27FC236}">
                <a16:creationId xmlns:a16="http://schemas.microsoft.com/office/drawing/2014/main" id="{814A2088-4DD4-CB48-1F19-E19C2D24DB2C}"/>
              </a:ext>
            </a:extLst>
          </p:cNvPr>
          <p:cNvSpPr txBox="1">
            <a:spLocks/>
          </p:cNvSpPr>
          <p:nvPr/>
        </p:nvSpPr>
        <p:spPr>
          <a:xfrm>
            <a:off x="7031422" y="5234094"/>
            <a:ext cx="5160577" cy="12875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
        <p:nvSpPr>
          <p:cNvPr id="13" name="Text Box 3">
            <a:extLst>
              <a:ext uri="{FF2B5EF4-FFF2-40B4-BE49-F238E27FC236}">
                <a16:creationId xmlns:a16="http://schemas.microsoft.com/office/drawing/2014/main" id="{297BE944-6DA7-C67C-A91B-5C0273356A06}"/>
              </a:ext>
            </a:extLst>
          </p:cNvPr>
          <p:cNvSpPr txBox="1">
            <a:spLocks/>
          </p:cNvSpPr>
          <p:nvPr/>
        </p:nvSpPr>
        <p:spPr>
          <a:xfrm>
            <a:off x="8071947" y="3946581"/>
            <a:ext cx="3931920" cy="1287514"/>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160020" marR="0" indent="-160020">
              <a:lnSpc>
                <a:spcPct val="150000"/>
              </a:lnSpc>
              <a:spcBef>
                <a:spcPts val="0"/>
              </a:spcBef>
              <a:spcAft>
                <a:spcPts val="600"/>
              </a:spcAft>
              <a:buFont typeface="Arial" panose="020B0604020202020204" pitchFamily="34" charset="0"/>
              <a:buChar char="•"/>
            </a:pPr>
            <a:r>
              <a:rPr lang="en-US" sz="1300" dirty="0">
                <a:effectLst/>
                <a:latin typeface="Century Gothic" panose="020B0502020202020204" pitchFamily="34" charset="0"/>
                <a:ea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348334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12353</TotalTime>
  <Words>449</Words>
  <Application>Microsoft Macintosh PowerPoint</Application>
  <PresentationFormat>Widescreen</PresentationFormat>
  <Paragraphs>26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156</cp:revision>
  <cp:lastPrinted>2024-02-20T23:48:17Z</cp:lastPrinted>
  <dcterms:created xsi:type="dcterms:W3CDTF">2021-07-07T23:54:57Z</dcterms:created>
  <dcterms:modified xsi:type="dcterms:W3CDTF">2024-02-29T18:39:15Z</dcterms:modified>
</cp:coreProperties>
</file>