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7" r:id="rId3"/>
    <p:sldId id="358"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030D8A"/>
    <a:srgbClr val="0033A3"/>
    <a:srgbClr val="CCEDB4"/>
    <a:srgbClr val="AADD83"/>
    <a:srgbClr val="6EDDB1"/>
    <a:srgbClr val="B6F1D3"/>
    <a:srgbClr val="B3DD4A"/>
    <a:srgbClr val="EFE896"/>
    <a:srgbClr val="E3D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058"/>
  </p:normalViewPr>
  <p:slideViewPr>
    <p:cSldViewPr snapToGrid="0" snapToObjects="1">
      <p:cViewPr varScale="1">
        <p:scale>
          <a:sx n="128" d="100"/>
          <a:sy n="128" d="100"/>
        </p:scale>
        <p:origin x="45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66&amp;utm_source=template-powerpoint&amp;utm_medium=content&amp;utm_campaign=Priority+Impact+and+Effort+Matrix+Example-powerpoint-11966&amp;lpa=Priority+Impact+and+Effort+Matrix+Example+powerpoint+11966"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810988" cy="1077218"/>
          </a:xfrm>
          <a:prstGeom prst="rect">
            <a:avLst/>
          </a:prstGeom>
          <a:noFill/>
          <a:effectLst/>
        </p:spPr>
        <p:txBody>
          <a:bodyPr wrap="square" rtlCol="0">
            <a:spAutoFit/>
          </a:bodyPr>
          <a:lstStyle/>
          <a:p>
            <a:r>
              <a:rPr lang="en-US" sz="3100" b="1" i="0" u="none" strike="noStrike" dirty="0">
                <a:solidFill>
                  <a:schemeClr val="tx1">
                    <a:lumMod val="65000"/>
                    <a:lumOff val="35000"/>
                  </a:schemeClr>
                </a:solidFill>
                <a:effectLst/>
                <a:latin typeface="Century Gothic" panose="020B0502020202020204" pitchFamily="34" charset="0"/>
              </a:rPr>
              <a:t>PRIORITY IMPACT AND EFFORT MATRIX EXAMPLE </a:t>
            </a:r>
            <a:endParaRPr lang="en-US" sz="3100" b="1" dirty="0">
              <a:solidFill>
                <a:schemeClr val="tx1">
                  <a:lumMod val="65000"/>
                  <a:lumOff val="35000"/>
                </a:schemeClr>
              </a:solidFill>
              <a:latin typeface="Century Gothic" panose="020B0502020202020204" pitchFamily="34" charset="0"/>
            </a:endParaRP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2433111"/>
            <a:ext cx="3175516" cy="2784737"/>
          </a:xfrm>
          <a:prstGeom prst="rect">
            <a:avLst/>
          </a:prstGeom>
          <a:noFill/>
        </p:spPr>
        <p:txBody>
          <a:bodyPr wrap="square" rtlCol="0">
            <a:spAutoFit/>
          </a:bodyPr>
          <a:lstStyle/>
          <a:p>
            <a:pPr>
              <a:lnSpc>
                <a:spcPct val="150000"/>
              </a:lnSpc>
              <a:spcAft>
                <a:spcPts val="1200"/>
              </a:spcAft>
            </a:pPr>
            <a:r>
              <a:rPr lang="en-US" sz="1600" dirty="0">
                <a:latin typeface="Century Gothic" panose="020B0502020202020204" pitchFamily="34" charset="0"/>
              </a:rPr>
              <a:t>Use this template to prioritize tasks or projects based on their potential impact and required effort, enabling more efficient resource allocation and decision-making. </a:t>
            </a:r>
          </a:p>
          <a:p>
            <a:pPr>
              <a:lnSpc>
                <a:spcPct val="150000"/>
              </a:lnSpc>
              <a:spcAft>
                <a:spcPts val="1200"/>
              </a:spcAft>
            </a:pPr>
            <a:r>
              <a:rPr lang="en-US" sz="1600" dirty="0">
                <a:latin typeface="Century Gothic" panose="020B0502020202020204" pitchFamily="34" charset="0"/>
              </a:rPr>
              <a:t>Blank template on slide 3.</a:t>
            </a:r>
          </a:p>
        </p:txBody>
      </p:sp>
      <p:pic>
        <p:nvPicPr>
          <p:cNvPr id="4" name="Picture 3" descr="A diagram of a project&#10;&#10;Description automatically generated">
            <a:extLst>
              <a:ext uri="{FF2B5EF4-FFF2-40B4-BE49-F238E27FC236}">
                <a16:creationId xmlns:a16="http://schemas.microsoft.com/office/drawing/2014/main" id="{23367A29-3C3D-CA81-EFC5-761A357DF51F}"/>
              </a:ext>
            </a:extLst>
          </p:cNvPr>
          <p:cNvPicPr>
            <a:picLocks noChangeAspect="1"/>
          </p:cNvPicPr>
          <p:nvPr/>
        </p:nvPicPr>
        <p:blipFill rotWithShape="1">
          <a:blip r:embed="rId4"/>
          <a:srcRect t="9106"/>
          <a:stretch/>
        </p:blipFill>
        <p:spPr>
          <a:xfrm>
            <a:off x="4174435" y="1496164"/>
            <a:ext cx="7772400" cy="5144904"/>
          </a:xfrm>
          <a:prstGeom prst="rect">
            <a:avLst/>
          </a:prstGeom>
        </p:spPr>
      </p:pic>
      <p:pic>
        <p:nvPicPr>
          <p:cNvPr id="3" name="Picture 2">
            <a:hlinkClick r:id="rId2"/>
            <a:extLst>
              <a:ext uri="{FF2B5EF4-FFF2-40B4-BE49-F238E27FC236}">
                <a16:creationId xmlns:a16="http://schemas.microsoft.com/office/drawing/2014/main" id="{D58B9319-059F-3452-DE58-7C4AD4B7E41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44676" y="216762"/>
            <a:ext cx="4020774" cy="557985"/>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9500640" cy="523220"/>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PRIORITY IMPACT AND EFFORT MATRIX – EXAMPLE </a:t>
            </a:r>
            <a:endParaRPr lang="en-US" sz="2800" b="1" dirty="0">
              <a:solidFill>
                <a:schemeClr val="tx1">
                  <a:lumMod val="65000"/>
                  <a:lumOff val="35000"/>
                </a:schemeClr>
              </a:solidFill>
              <a:latin typeface="Century Gothic" panose="020B0502020202020204" pitchFamily="34" charset="0"/>
            </a:endParaRPr>
          </a:p>
        </p:txBody>
      </p:sp>
      <p:sp>
        <p:nvSpPr>
          <p:cNvPr id="10" name="Text Box 1">
            <a:extLst>
              <a:ext uri="{FF2B5EF4-FFF2-40B4-BE49-F238E27FC236}">
                <a16:creationId xmlns:a16="http://schemas.microsoft.com/office/drawing/2014/main" id="{9A6DAB1B-5A8C-819F-82AF-1B36967145C1}"/>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Low-effort, high-impact tasks that can be completed quickly and yield immediate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High-impact initiatives that require substantial effort and resources, resulting in significant long-term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Moderate-impact tasks that are relatively easy to implement and contribute to incremental improvements.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Low-impact activities that consume resources without delivering meaningful results.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1" name="Up-Down Arrow 10">
            <a:extLst>
              <a:ext uri="{FF2B5EF4-FFF2-40B4-BE49-F238E27FC236}">
                <a16:creationId xmlns:a16="http://schemas.microsoft.com/office/drawing/2014/main" id="{120D7345-5A99-702E-37E5-76156B5DF243}"/>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Up-Down Arrow 11">
            <a:extLst>
              <a:ext uri="{FF2B5EF4-FFF2-40B4-BE49-F238E27FC236}">
                <a16:creationId xmlns:a16="http://schemas.microsoft.com/office/drawing/2014/main" id="{64378AE6-3D12-5B19-26D3-CCD88147EBBB}"/>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Text Box 3">
            <a:extLst>
              <a:ext uri="{FF2B5EF4-FFF2-40B4-BE49-F238E27FC236}">
                <a16:creationId xmlns:a16="http://schemas.microsoft.com/office/drawing/2014/main" id="{E2E97B57-798C-424A-FEAE-942ECEFD9C99}"/>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4" name="Text Box 3">
            <a:extLst>
              <a:ext uri="{FF2B5EF4-FFF2-40B4-BE49-F238E27FC236}">
                <a16:creationId xmlns:a16="http://schemas.microsoft.com/office/drawing/2014/main" id="{75D5CF24-F6A4-5B0E-CD40-C27495679118}"/>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5" name="Text Box 3">
            <a:extLst>
              <a:ext uri="{FF2B5EF4-FFF2-40B4-BE49-F238E27FC236}">
                <a16:creationId xmlns:a16="http://schemas.microsoft.com/office/drawing/2014/main" id="{FA413F54-2C37-5F99-3459-A32F0D3B4111}"/>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IMPORTANT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6" name="Text Box 3">
            <a:extLst>
              <a:ext uri="{FF2B5EF4-FFF2-40B4-BE49-F238E27FC236}">
                <a16:creationId xmlns:a16="http://schemas.microsoft.com/office/drawing/2014/main" id="{0337B52C-BE38-7EC8-3548-77EFF3A1A9C1}"/>
              </a:ext>
            </a:extLst>
          </p:cNvPr>
          <p:cNvSpPr txBox="1"/>
          <p:nvPr/>
        </p:nvSpPr>
        <p:spPr>
          <a:xfrm rot="16200000">
            <a:off x="6019434" y="166050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IMPORTANT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4A4A81BF-0612-1681-3306-23FA8F49FFA1}"/>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Implement customer referral program.</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Optimize existing social media ad campaigns.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Conduct energy-efficiency audits at charging stations.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8" name="Text Box 3">
            <a:extLst>
              <a:ext uri="{FF2B5EF4-FFF2-40B4-BE49-F238E27FC236}">
                <a16:creationId xmlns:a16="http://schemas.microsoft.com/office/drawing/2014/main" id="{1F8712EE-ACAE-2779-266E-C201B121E551}"/>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9" name="Rectangle 18">
            <a:extLst>
              <a:ext uri="{FF2B5EF4-FFF2-40B4-BE49-F238E27FC236}">
                <a16:creationId xmlns:a16="http://schemas.microsoft.com/office/drawing/2014/main" id="{457449C1-BFF0-4E7D-B852-045CEF20C5F3}"/>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Expand charging network to cover key highways and cities.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Develop proprietary EV-fleet management software.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Establish strategic partnerships with car manufacturers for joint ventures.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0" name="Text Box 3">
            <a:extLst>
              <a:ext uri="{FF2B5EF4-FFF2-40B4-BE49-F238E27FC236}">
                <a16:creationId xmlns:a16="http://schemas.microsoft.com/office/drawing/2014/main" id="{B35D710F-FDE3-F5FB-C3C3-383594E29156}"/>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E5A74DC3-0B48-B609-E767-C8390C4377D5}"/>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Regularly update blog content with industry news and tips.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Enhance customer support services for faster issue resolution.</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Conduct customer feedback surveys to identify service improvement areas.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7" name="Text Box 3">
            <a:extLst>
              <a:ext uri="{FF2B5EF4-FFF2-40B4-BE49-F238E27FC236}">
                <a16:creationId xmlns:a16="http://schemas.microsoft.com/office/drawing/2014/main" id="{74529D69-3548-3144-A27C-117D70D36E09}"/>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E950B111-79AD-D265-2462-37F416CAF884}"/>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Invest extensive resources in redesigning company logo.</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Engage in unnecessary legal disputes over minor contract disagreements.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Overcommit resources to maintain seldom-used, older charging stations.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5" name="Text Box 3">
            <a:extLst>
              <a:ext uri="{FF2B5EF4-FFF2-40B4-BE49-F238E27FC236}">
                <a16:creationId xmlns:a16="http://schemas.microsoft.com/office/drawing/2014/main" id="{492CFC43-502A-44F0-DD3E-98114BA76119}"/>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cxnSp>
        <p:nvCxnSpPr>
          <p:cNvPr id="23" name="Straight Connector 22">
            <a:extLst>
              <a:ext uri="{FF2B5EF4-FFF2-40B4-BE49-F238E27FC236}">
                <a16:creationId xmlns:a16="http://schemas.microsoft.com/office/drawing/2014/main" id="{8CFCA6A5-2037-FC22-8361-5E4AA1832C5F}"/>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0ABC63-B50A-FB61-0502-7714B2C116C7}"/>
              </a:ext>
            </a:extLst>
          </p:cNvPr>
          <p:cNvSpPr txBox="1"/>
          <p:nvPr/>
        </p:nvSpPr>
        <p:spPr>
          <a:xfrm>
            <a:off x="209891" y="137250"/>
            <a:ext cx="6729903"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PRIORITY IMPACT AND EFFORT MATRIX </a:t>
            </a:r>
            <a:endParaRPr lang="en-US" sz="2800" dirty="0">
              <a:solidFill>
                <a:schemeClr val="tx1">
                  <a:lumMod val="65000"/>
                  <a:lumOff val="35000"/>
                </a:schemeClr>
              </a:solidFill>
              <a:latin typeface="Century Gothic" panose="020B0502020202020204" pitchFamily="34" charset="0"/>
            </a:endParaRPr>
          </a:p>
        </p:txBody>
      </p:sp>
      <p:sp>
        <p:nvSpPr>
          <p:cNvPr id="4" name="Text Box 1">
            <a:extLst>
              <a:ext uri="{FF2B5EF4-FFF2-40B4-BE49-F238E27FC236}">
                <a16:creationId xmlns:a16="http://schemas.microsoft.com/office/drawing/2014/main" id="{633D41DE-5BF5-E33D-1DC9-6C5AB0B56969}"/>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Low-effort, high-impact tasks that can be completed quickly and yield immediate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High-impact initiatives that require substantial effort and resources, resulting in significant long-term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Moderate-impact tasks that are relatively easy to implement and contribute to incremental improvements.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Low-impact activities that consume resources without delivering meaningful results.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5" name="Up-Down Arrow 4">
            <a:extLst>
              <a:ext uri="{FF2B5EF4-FFF2-40B4-BE49-F238E27FC236}">
                <a16:creationId xmlns:a16="http://schemas.microsoft.com/office/drawing/2014/main" id="{67B8FEFC-BC86-DB16-1EE1-5787D8E98D57}"/>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Up-Down Arrow 5">
            <a:extLst>
              <a:ext uri="{FF2B5EF4-FFF2-40B4-BE49-F238E27FC236}">
                <a16:creationId xmlns:a16="http://schemas.microsoft.com/office/drawing/2014/main" id="{9D77F332-7A7F-A962-119C-466334A43217}"/>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Text Box 3">
            <a:extLst>
              <a:ext uri="{FF2B5EF4-FFF2-40B4-BE49-F238E27FC236}">
                <a16:creationId xmlns:a16="http://schemas.microsoft.com/office/drawing/2014/main" id="{862981AC-28C7-BC94-051B-8818CDB71286}"/>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 name="Text Box 3">
            <a:extLst>
              <a:ext uri="{FF2B5EF4-FFF2-40B4-BE49-F238E27FC236}">
                <a16:creationId xmlns:a16="http://schemas.microsoft.com/office/drawing/2014/main" id="{F94EF2CC-F3F7-52E4-9C9D-71F1443633E9}"/>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9" name="Text Box 3">
            <a:extLst>
              <a:ext uri="{FF2B5EF4-FFF2-40B4-BE49-F238E27FC236}">
                <a16:creationId xmlns:a16="http://schemas.microsoft.com/office/drawing/2014/main" id="{EED38A40-9A64-79E2-579A-CE52CF8C00D4}"/>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IMPORTANT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655C64D4-5A33-2CBC-767E-120352570731}"/>
              </a:ext>
            </a:extLst>
          </p:cNvPr>
          <p:cNvSpPr txBox="1"/>
          <p:nvPr/>
        </p:nvSpPr>
        <p:spPr>
          <a:xfrm rot="16200000">
            <a:off x="6019434" y="166050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IMPORTANT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B98F4C26-F477-9B56-8F98-1D9BE56B34C0}"/>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Quick Win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8" name="Text Box 3">
            <a:extLst>
              <a:ext uri="{FF2B5EF4-FFF2-40B4-BE49-F238E27FC236}">
                <a16:creationId xmlns:a16="http://schemas.microsoft.com/office/drawing/2014/main" id="{A8FE40CC-BC1F-6DFC-A278-556007CDD733}"/>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7F90607C-406F-889F-C5EB-D0F4A9D4237E}"/>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Major Project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0" name="Text Box 3">
            <a:extLst>
              <a:ext uri="{FF2B5EF4-FFF2-40B4-BE49-F238E27FC236}">
                <a16:creationId xmlns:a16="http://schemas.microsoft.com/office/drawing/2014/main" id="{93DCE376-5454-3D5C-8E89-212C11F15994}"/>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744C4E16-8F75-2145-A51D-348EC1F82D1F}"/>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Small Project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2" name="Text Box 3">
            <a:extLst>
              <a:ext uri="{FF2B5EF4-FFF2-40B4-BE49-F238E27FC236}">
                <a16:creationId xmlns:a16="http://schemas.microsoft.com/office/drawing/2014/main" id="{0F094C78-4F92-BF8C-E9FE-FC353D8BBCC7}"/>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3" name="Rectangle 32">
            <a:extLst>
              <a:ext uri="{FF2B5EF4-FFF2-40B4-BE49-F238E27FC236}">
                <a16:creationId xmlns:a16="http://schemas.microsoft.com/office/drawing/2014/main" id="{54B73413-F57E-13B9-AD38-86BAF991FD4D}"/>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Time Waster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4" name="Text Box 3">
            <a:extLst>
              <a:ext uri="{FF2B5EF4-FFF2-40B4-BE49-F238E27FC236}">
                <a16:creationId xmlns:a16="http://schemas.microsoft.com/office/drawing/2014/main" id="{1CFCB8AD-6CC4-43EF-FEDE-4AC88A233942}"/>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cxnSp>
        <p:nvCxnSpPr>
          <p:cNvPr id="35" name="Straight Connector 34">
            <a:extLst>
              <a:ext uri="{FF2B5EF4-FFF2-40B4-BE49-F238E27FC236}">
                <a16:creationId xmlns:a16="http://schemas.microsoft.com/office/drawing/2014/main" id="{1E03010A-8F2B-592A-409C-2E4EA527A9F5}"/>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890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7378</TotalTime>
  <Words>415</Words>
  <Application>Microsoft Macintosh PowerPoint</Application>
  <PresentationFormat>Widescreen</PresentationFormat>
  <Paragraphs>63</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103</cp:revision>
  <cp:lastPrinted>2020-08-31T22:23:58Z</cp:lastPrinted>
  <dcterms:created xsi:type="dcterms:W3CDTF">2021-07-07T23:54:57Z</dcterms:created>
  <dcterms:modified xsi:type="dcterms:W3CDTF">2024-02-29T18:40:17Z</dcterms:modified>
</cp:coreProperties>
</file>