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1" r:id="rId2"/>
    <p:sldId id="358" r:id="rId3"/>
    <p:sldId id="357"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030D8A"/>
    <a:srgbClr val="0033A3"/>
    <a:srgbClr val="CCEDB4"/>
    <a:srgbClr val="AADD83"/>
    <a:srgbClr val="6EDDB1"/>
    <a:srgbClr val="B6F1D3"/>
    <a:srgbClr val="B3DD4A"/>
    <a:srgbClr val="EFE896"/>
    <a:srgbClr val="E3D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8" autoAdjust="0"/>
    <p:restoredTop sz="96058"/>
  </p:normalViewPr>
  <p:slideViewPr>
    <p:cSldViewPr snapToGrid="0" snapToObjects="1">
      <p:cViewPr varScale="1">
        <p:scale>
          <a:sx n="128" d="100"/>
          <a:sy n="128" d="100"/>
        </p:scale>
        <p:origin x="248"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2/29/24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2/29/24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2/29/24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2/29/24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2/29/24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2/29/24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bit.ly/2JohkOf" TargetMode="External"/><Relationship Id="rId1" Type="http://schemas.openxmlformats.org/officeDocument/2006/relationships/slideLayout" Target="../slideLayouts/slideLayout7.xml"/><Relationship Id="rId5" Type="http://schemas.openxmlformats.org/officeDocument/2006/relationships/hyperlink" Target="https://www.smartsheet.com/try-it?trp=11966&amp;utm_source=template-powerpoint&amp;utm_medium=content&amp;utm_campaign=Priority+Impact+and+Effort+Matrix-powerpoint-11966&amp;lpa=Priority+Impact+and+Effort+Matrix+powerpoint+11966"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0" name="Group 109">
            <a:extLst>
              <a:ext uri="{FF2B5EF4-FFF2-40B4-BE49-F238E27FC236}">
                <a16:creationId xmlns:a16="http://schemas.microsoft.com/office/drawing/2014/main" id="{3E1E8724-46A8-FA05-9754-986BB8C59AB7}"/>
              </a:ext>
            </a:extLst>
          </p:cNvPr>
          <p:cNvGrpSpPr/>
          <p:nvPr/>
        </p:nvGrpSpPr>
        <p:grpSpPr>
          <a:xfrm>
            <a:off x="-3" y="0"/>
            <a:ext cx="11111434" cy="6858000"/>
            <a:chOff x="-3" y="0"/>
            <a:chExt cx="4918842" cy="6858000"/>
          </a:xfrm>
        </p:grpSpPr>
        <p:sp>
          <p:nvSpPr>
            <p:cNvPr id="7" name="Graphic 5">
              <a:extLst>
                <a:ext uri="{FF2B5EF4-FFF2-40B4-BE49-F238E27FC236}">
                  <a16:creationId xmlns:a16="http://schemas.microsoft.com/office/drawing/2014/main" id="{FED8D56C-972B-D25D-782B-FB7B016F5E9C}"/>
                </a:ext>
              </a:extLst>
            </p:cNvPr>
            <p:cNvSpPr/>
            <p:nvPr/>
          </p:nvSpPr>
          <p:spPr>
            <a:xfrm>
              <a:off x="-2" y="0"/>
              <a:ext cx="4918841" cy="6858000"/>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tx2">
                <a:lumMod val="40000"/>
                <a:lumOff val="60000"/>
                <a:alpha val="25000"/>
              </a:schemeClr>
            </a:solidFill>
            <a:ln w="8653" cap="flat">
              <a:noFill/>
              <a:prstDash val="solid"/>
              <a:miter/>
            </a:ln>
          </p:spPr>
          <p:txBody>
            <a:bodyPr rtlCol="0" anchor="ctr"/>
            <a:lstStyle/>
            <a:p>
              <a:endParaRPr lang="en-US" dirty="0"/>
            </a:p>
          </p:txBody>
        </p:sp>
        <p:sp>
          <p:nvSpPr>
            <p:cNvPr id="107" name="Graphic 5">
              <a:extLst>
                <a:ext uri="{FF2B5EF4-FFF2-40B4-BE49-F238E27FC236}">
                  <a16:creationId xmlns:a16="http://schemas.microsoft.com/office/drawing/2014/main" id="{B6F5AB19-6A70-173B-CAD2-B21CA0426ED3}"/>
                </a:ext>
              </a:extLst>
            </p:cNvPr>
            <p:cNvSpPr/>
            <p:nvPr/>
          </p:nvSpPr>
          <p:spPr>
            <a:xfrm>
              <a:off x="-2" y="1139131"/>
              <a:ext cx="3419058" cy="4579738"/>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alpha val="50000"/>
              </a:schemeClr>
            </a:solidFill>
            <a:ln w="8653" cap="flat">
              <a:noFill/>
              <a:prstDash val="solid"/>
              <a:miter/>
            </a:ln>
          </p:spPr>
          <p:txBody>
            <a:bodyPr rtlCol="0" anchor="ctr"/>
            <a:lstStyle/>
            <a:p>
              <a:endParaRPr lang="en-US" b="1" dirty="0"/>
            </a:p>
          </p:txBody>
        </p:sp>
        <p:sp>
          <p:nvSpPr>
            <p:cNvPr id="109" name="Graphic 5">
              <a:extLst>
                <a:ext uri="{FF2B5EF4-FFF2-40B4-BE49-F238E27FC236}">
                  <a16:creationId xmlns:a16="http://schemas.microsoft.com/office/drawing/2014/main" id="{990E1567-74C1-DC1C-991A-AA2BF35F79E6}"/>
                </a:ext>
              </a:extLst>
            </p:cNvPr>
            <p:cNvSpPr/>
            <p:nvPr/>
          </p:nvSpPr>
          <p:spPr>
            <a:xfrm>
              <a:off x="-3" y="2291424"/>
              <a:ext cx="2629259" cy="2275153"/>
            </a:xfrm>
            <a:custGeom>
              <a:avLst/>
              <a:gdLst>
                <a:gd name="connsiteX0" fmla="*/ 0 w 3276600"/>
                <a:gd name="connsiteY0" fmla="*/ 3613439 h 3613438"/>
                <a:gd name="connsiteX1" fmla="*/ 0 w 3276600"/>
                <a:gd name="connsiteY1" fmla="*/ 0 h 3613438"/>
                <a:gd name="connsiteX2" fmla="*/ 3276600 w 3276600"/>
                <a:gd name="connsiteY2" fmla="*/ 1806287 h 3613438"/>
              </a:gdLst>
              <a:ahLst/>
              <a:cxnLst>
                <a:cxn ang="0">
                  <a:pos x="connsiteX0" y="connsiteY0"/>
                </a:cxn>
                <a:cxn ang="0">
                  <a:pos x="connsiteX1" y="connsiteY1"/>
                </a:cxn>
                <a:cxn ang="0">
                  <a:pos x="connsiteX2" y="connsiteY2"/>
                </a:cxn>
              </a:cxnLst>
              <a:rect l="l" t="t" r="r" b="b"/>
              <a:pathLst>
                <a:path w="3276600" h="3613438">
                  <a:moveTo>
                    <a:pt x="0" y="3613439"/>
                  </a:moveTo>
                  <a:lnTo>
                    <a:pt x="0" y="0"/>
                  </a:lnTo>
                  <a:lnTo>
                    <a:pt x="3276600" y="1806287"/>
                  </a:lnTo>
                  <a:close/>
                </a:path>
              </a:pathLst>
            </a:custGeom>
            <a:solidFill>
              <a:schemeClr val="bg1"/>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810988" cy="1046440"/>
          </a:xfrm>
          <a:prstGeom prst="rect">
            <a:avLst/>
          </a:prstGeom>
          <a:noFill/>
          <a:effectLst/>
        </p:spPr>
        <p:txBody>
          <a:bodyPr wrap="square" rtlCol="0">
            <a:spAutoFit/>
          </a:bodyPr>
          <a:lstStyle/>
          <a:p>
            <a:r>
              <a:rPr lang="en-US" sz="3100" b="1" i="0" u="none" strike="noStrike" dirty="0">
                <a:solidFill>
                  <a:schemeClr val="tx1">
                    <a:lumMod val="65000"/>
                    <a:lumOff val="35000"/>
                  </a:schemeClr>
                </a:solidFill>
                <a:effectLst/>
                <a:latin typeface="Century Gothic" panose="020B0502020202020204" pitchFamily="34" charset="0"/>
              </a:rPr>
              <a:t>PRIORITY IMPACT AND EFFORT MATRIX</a:t>
            </a:r>
          </a:p>
          <a:p>
            <a:r>
              <a:rPr lang="en-US" sz="3100" b="1" dirty="0">
                <a:solidFill>
                  <a:schemeClr val="tx1">
                    <a:lumMod val="65000"/>
                    <a:lumOff val="35000"/>
                  </a:schemeClr>
                </a:solidFill>
                <a:latin typeface="Century Gothic" panose="020B0502020202020204" pitchFamily="34" charset="0"/>
              </a:rPr>
              <a:t>TEMPLATE</a:t>
            </a:r>
          </a:p>
        </p:txBody>
      </p:sp>
      <p:pic>
        <p:nvPicPr>
          <p:cNvPr id="106" name="Picture 105">
            <a:hlinkClick r:id="rId2"/>
            <a:extLst>
              <a:ext uri="{FF2B5EF4-FFF2-40B4-BE49-F238E27FC236}">
                <a16:creationId xmlns:a16="http://schemas.microsoft.com/office/drawing/2014/main" id="{31730B52-50D4-9F04-87E2-238D140C1A9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2433111"/>
            <a:ext cx="3175516" cy="2784737"/>
          </a:xfrm>
          <a:prstGeom prst="rect">
            <a:avLst/>
          </a:prstGeom>
          <a:noFill/>
        </p:spPr>
        <p:txBody>
          <a:bodyPr wrap="square" rtlCol="0">
            <a:spAutoFit/>
          </a:bodyPr>
          <a:lstStyle/>
          <a:p>
            <a:pPr>
              <a:lnSpc>
                <a:spcPct val="150000"/>
              </a:lnSpc>
              <a:spcAft>
                <a:spcPts val="1200"/>
              </a:spcAft>
            </a:pPr>
            <a:r>
              <a:rPr lang="en-US" sz="1600" dirty="0">
                <a:latin typeface="Century Gothic" panose="020B0502020202020204" pitchFamily="34" charset="0"/>
              </a:rPr>
              <a:t>Use this template to prioritize tasks or projects based on their potential impact and required effort, enabling more efficient resource allocation and decision-making. </a:t>
            </a:r>
          </a:p>
          <a:p>
            <a:pPr>
              <a:lnSpc>
                <a:spcPct val="150000"/>
              </a:lnSpc>
              <a:spcAft>
                <a:spcPts val="1200"/>
              </a:spcAft>
            </a:pPr>
            <a:r>
              <a:rPr lang="en-US" sz="1600" dirty="0">
                <a:latin typeface="Century Gothic" panose="020B0502020202020204" pitchFamily="34" charset="0"/>
              </a:rPr>
              <a:t>Example template on slide 3.</a:t>
            </a:r>
          </a:p>
        </p:txBody>
      </p:sp>
      <p:pic>
        <p:nvPicPr>
          <p:cNvPr id="4" name="Picture 3" descr="A diagram of a project&#10;&#10;Description automatically generated">
            <a:extLst>
              <a:ext uri="{FF2B5EF4-FFF2-40B4-BE49-F238E27FC236}">
                <a16:creationId xmlns:a16="http://schemas.microsoft.com/office/drawing/2014/main" id="{23367A29-3C3D-CA81-EFC5-761A357DF51F}"/>
              </a:ext>
            </a:extLst>
          </p:cNvPr>
          <p:cNvPicPr>
            <a:picLocks noChangeAspect="1"/>
          </p:cNvPicPr>
          <p:nvPr/>
        </p:nvPicPr>
        <p:blipFill rotWithShape="1">
          <a:blip r:embed="rId4"/>
          <a:srcRect t="9106"/>
          <a:stretch/>
        </p:blipFill>
        <p:spPr>
          <a:xfrm>
            <a:off x="4174435" y="1496164"/>
            <a:ext cx="7772400" cy="5144904"/>
          </a:xfrm>
          <a:prstGeom prst="rect">
            <a:avLst/>
          </a:prstGeom>
        </p:spPr>
      </p:pic>
      <p:pic>
        <p:nvPicPr>
          <p:cNvPr id="3" name="Picture 2">
            <a:hlinkClick r:id="rId5"/>
            <a:extLst>
              <a:ext uri="{FF2B5EF4-FFF2-40B4-BE49-F238E27FC236}">
                <a16:creationId xmlns:a16="http://schemas.microsoft.com/office/drawing/2014/main" id="{2E37C277-D80A-41A3-E6A4-88977E5F24F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21579" y="216762"/>
            <a:ext cx="4020774" cy="557985"/>
          </a:xfrm>
          <a:prstGeom prst="rect">
            <a:avLst/>
          </a:prstGeom>
        </p:spPr>
      </p:pic>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09891" y="137250"/>
            <a:ext cx="6729903" cy="523220"/>
          </a:xfrm>
          <a:prstGeom prst="rect">
            <a:avLst/>
          </a:prstGeom>
          <a:noFill/>
          <a:effectLst/>
        </p:spPr>
        <p:txBody>
          <a:bodyPr wrap="square" rtlCol="0">
            <a:spAutoFit/>
          </a:bodyPr>
          <a:lstStyle/>
          <a:p>
            <a:r>
              <a:rPr lang="en-US" sz="2800" i="0" u="none" strike="noStrike" dirty="0">
                <a:solidFill>
                  <a:schemeClr val="tx1">
                    <a:lumMod val="65000"/>
                    <a:lumOff val="35000"/>
                  </a:schemeClr>
                </a:solidFill>
                <a:effectLst/>
                <a:latin typeface="Century Gothic" panose="020B0502020202020204" pitchFamily="34" charset="0"/>
              </a:rPr>
              <a:t>PRIORITY IMPACT AND EFFORT MATRIX </a:t>
            </a:r>
            <a:endParaRPr lang="en-US" sz="2800" dirty="0">
              <a:solidFill>
                <a:schemeClr val="tx1">
                  <a:lumMod val="65000"/>
                  <a:lumOff val="35000"/>
                </a:schemeClr>
              </a:solidFill>
              <a:latin typeface="Century Gothic" panose="020B0502020202020204" pitchFamily="34" charset="0"/>
            </a:endParaRPr>
          </a:p>
        </p:txBody>
      </p:sp>
      <p:sp>
        <p:nvSpPr>
          <p:cNvPr id="10" name="Text Box 1">
            <a:extLst>
              <a:ext uri="{FF2B5EF4-FFF2-40B4-BE49-F238E27FC236}">
                <a16:creationId xmlns:a16="http://schemas.microsoft.com/office/drawing/2014/main" id="{9A6DAB1B-5A8C-819F-82AF-1B36967145C1}"/>
              </a:ext>
            </a:extLst>
          </p:cNvPr>
          <p:cNvSpPr txBox="1"/>
          <p:nvPr/>
        </p:nvSpPr>
        <p:spPr>
          <a:xfrm>
            <a:off x="208724" y="853219"/>
            <a:ext cx="1527815" cy="5669280"/>
          </a:xfrm>
          <a:prstGeom prst="rect">
            <a:avLst/>
          </a:prstGeom>
          <a:solidFill>
            <a:schemeClr val="accent3">
              <a:lumMod val="20000"/>
              <a:lumOff val="80000"/>
            </a:schemeClr>
          </a:solidFill>
          <a:ln w="6350">
            <a:noFill/>
          </a:ln>
        </p:spPr>
        <p:txBody>
          <a:bodyPr rot="0" spcFirstLastPara="0" vert="horz" wrap="square" lIns="137160" tIns="137160" rIns="91440" bIns="45720" numCol="1" spcCol="0" rtlCol="0" fromWordArt="0" anchor="t" anchorCtr="0" forceAA="0" compatLnSpc="1">
            <a:prstTxWarp prst="textNoShape">
              <a:avLst/>
            </a:prstTxWarp>
            <a:noAutofit/>
          </a:bodyPr>
          <a:lstStyle/>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QUICK WINS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Low-effort, high-impact tasks that can be completed quickly and yield immediate benefits.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High-impact initiatives that require substantial effort and resources, resulting in significant long-term benefits.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SMALL PROJECTS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Moderate-impact tasks that are relatively easy to implement and contribute to incremental improvements.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TIME WASTERS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Low-impact activities that consume resources without delivering meaningful results.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1" name="Up-Down Arrow 10">
            <a:extLst>
              <a:ext uri="{FF2B5EF4-FFF2-40B4-BE49-F238E27FC236}">
                <a16:creationId xmlns:a16="http://schemas.microsoft.com/office/drawing/2014/main" id="{120D7345-5A99-702E-37E5-76156B5DF243}"/>
              </a:ext>
            </a:extLst>
          </p:cNvPr>
          <p:cNvSpPr/>
          <p:nvPr/>
        </p:nvSpPr>
        <p:spPr>
          <a:xfrm>
            <a:off x="6527443" y="644500"/>
            <a:ext cx="624822" cy="6085840"/>
          </a:xfrm>
          <a:prstGeom prst="upDownArrow">
            <a:avLst>
              <a:gd name="adj1" fmla="val 46295"/>
              <a:gd name="adj2" fmla="val 50000"/>
            </a:avLst>
          </a:prstGeom>
          <a:gradFill>
            <a:gsLst>
              <a:gs pos="51000">
                <a:schemeClr val="bg2">
                  <a:lumMod val="75000"/>
                </a:schemeClr>
              </a:gs>
              <a:gs pos="0">
                <a:srgbClr val="3CB3C4"/>
              </a:gs>
              <a:gs pos="10000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Up-Down Arrow 11">
            <a:extLst>
              <a:ext uri="{FF2B5EF4-FFF2-40B4-BE49-F238E27FC236}">
                <a16:creationId xmlns:a16="http://schemas.microsoft.com/office/drawing/2014/main" id="{64378AE6-3D12-5B19-26D3-CCD88147EBBB}"/>
              </a:ext>
            </a:extLst>
          </p:cNvPr>
          <p:cNvSpPr/>
          <p:nvPr/>
        </p:nvSpPr>
        <p:spPr>
          <a:xfrm rot="5400000">
            <a:off x="6545864" y="-1304009"/>
            <a:ext cx="624840" cy="9978322"/>
          </a:xfrm>
          <a:prstGeom prst="upDownArrow">
            <a:avLst>
              <a:gd name="adj1" fmla="val 46295"/>
              <a:gd name="adj2" fmla="val 50000"/>
            </a:avLst>
          </a:prstGeom>
          <a:gradFill>
            <a:gsLst>
              <a:gs pos="48000">
                <a:schemeClr val="bg2">
                  <a:lumMod val="75000"/>
                </a:schemeClr>
              </a:gs>
              <a:gs pos="0">
                <a:srgbClr val="B36519"/>
              </a:gs>
              <a:gs pos="100000">
                <a:srgbClr val="7BA88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Text Box 3">
            <a:extLst>
              <a:ext uri="{FF2B5EF4-FFF2-40B4-BE49-F238E27FC236}">
                <a16:creationId xmlns:a16="http://schemas.microsoft.com/office/drawing/2014/main" id="{E2E97B57-798C-424A-FEAE-942ECEFD9C99}"/>
              </a:ext>
            </a:extLst>
          </p:cNvPr>
          <p:cNvSpPr txBox="1"/>
          <p:nvPr/>
        </p:nvSpPr>
        <p:spPr>
          <a:xfrm>
            <a:off x="2209745" y="3540100"/>
            <a:ext cx="1462998"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URGENT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4" name="Text Box 3">
            <a:extLst>
              <a:ext uri="{FF2B5EF4-FFF2-40B4-BE49-F238E27FC236}">
                <a16:creationId xmlns:a16="http://schemas.microsoft.com/office/drawing/2014/main" id="{75D5CF24-F6A4-5B0E-CD40-C27495679118}"/>
              </a:ext>
            </a:extLst>
          </p:cNvPr>
          <p:cNvSpPr txBox="1"/>
          <p:nvPr/>
        </p:nvSpPr>
        <p:spPr>
          <a:xfrm>
            <a:off x="9676840" y="3540100"/>
            <a:ext cx="173731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NOT URGENT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5" name="Text Box 3">
            <a:extLst>
              <a:ext uri="{FF2B5EF4-FFF2-40B4-BE49-F238E27FC236}">
                <a16:creationId xmlns:a16="http://schemas.microsoft.com/office/drawing/2014/main" id="{FA413F54-2C37-5F99-3459-A32F0D3B4111}"/>
              </a:ext>
            </a:extLst>
          </p:cNvPr>
          <p:cNvSpPr txBox="1"/>
          <p:nvPr/>
        </p:nvSpPr>
        <p:spPr>
          <a:xfrm rot="16200000">
            <a:off x="5842269" y="5255239"/>
            <a:ext cx="197866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NOT IMPORTANT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6" name="Text Box 3">
            <a:extLst>
              <a:ext uri="{FF2B5EF4-FFF2-40B4-BE49-F238E27FC236}">
                <a16:creationId xmlns:a16="http://schemas.microsoft.com/office/drawing/2014/main" id="{0337B52C-BE38-7EC8-3548-77EFF3A1A9C1}"/>
              </a:ext>
            </a:extLst>
          </p:cNvPr>
          <p:cNvSpPr txBox="1"/>
          <p:nvPr/>
        </p:nvSpPr>
        <p:spPr>
          <a:xfrm rot="16200000">
            <a:off x="6019434" y="1660504"/>
            <a:ext cx="164592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IMPORTANT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4A4A81BF-0612-1681-3306-23FA8F49FFA1}"/>
              </a:ext>
            </a:extLst>
          </p:cNvPr>
          <p:cNvSpPr/>
          <p:nvPr/>
        </p:nvSpPr>
        <p:spPr>
          <a:xfrm>
            <a:off x="2285943" y="1050900"/>
            <a:ext cx="4308388" cy="2385486"/>
          </a:xfrm>
          <a:prstGeom prst="rect">
            <a:avLst/>
          </a:prstGeom>
          <a:solidFill>
            <a:srgbClr val="CEF1E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a:lnSpc>
                <a:spcPct val="115000"/>
              </a:lnSpc>
              <a:spcBef>
                <a:spcPts val="0"/>
              </a:spcBef>
              <a:spcAft>
                <a:spcPts val="800"/>
              </a:spcAft>
              <a:buClr>
                <a:srgbClr val="3194A2"/>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Quick Win One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8" name="Text Box 3">
            <a:extLst>
              <a:ext uri="{FF2B5EF4-FFF2-40B4-BE49-F238E27FC236}">
                <a16:creationId xmlns:a16="http://schemas.microsoft.com/office/drawing/2014/main" id="{1F8712EE-ACAE-2779-266E-C201B121E551}"/>
              </a:ext>
            </a:extLst>
          </p:cNvPr>
          <p:cNvSpPr txBox="1"/>
          <p:nvPr/>
        </p:nvSpPr>
        <p:spPr>
          <a:xfrm>
            <a:off x="2285942" y="3121000"/>
            <a:ext cx="4313953" cy="310515"/>
          </a:xfrm>
          <a:prstGeom prst="rect">
            <a:avLst/>
          </a:prstGeom>
          <a:solidFill>
            <a:srgbClr val="3CB3C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CEF1EF"/>
                </a:solidFill>
                <a:effectLst/>
                <a:latin typeface="Century Gothic" panose="020B0502020202020204" pitchFamily="34" charset="0"/>
                <a:ea typeface="Times New Roman" panose="02020603050405020304" pitchFamily="18" charset="0"/>
                <a:cs typeface="Times New Roman" panose="02020603050405020304" pitchFamily="18" charset="0"/>
              </a:rPr>
              <a:t>QUICK WINS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9" name="Rectangle 18">
            <a:extLst>
              <a:ext uri="{FF2B5EF4-FFF2-40B4-BE49-F238E27FC236}">
                <a16:creationId xmlns:a16="http://schemas.microsoft.com/office/drawing/2014/main" id="{457449C1-BFF0-4E7D-B852-045CEF20C5F3}"/>
              </a:ext>
            </a:extLst>
          </p:cNvPr>
          <p:cNvSpPr/>
          <p:nvPr/>
        </p:nvSpPr>
        <p:spPr>
          <a:xfrm>
            <a:off x="7106105" y="1050900"/>
            <a:ext cx="4308045" cy="2385060"/>
          </a:xfrm>
          <a:prstGeom prst="rect">
            <a:avLst/>
          </a:prstGeom>
          <a:solidFill>
            <a:srgbClr val="F5E3CC"/>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a:lnSpc>
                <a:spcPct val="115000"/>
              </a:lnSpc>
              <a:spcBef>
                <a:spcPts val="0"/>
              </a:spcBef>
              <a:spcAft>
                <a:spcPts val="800"/>
              </a:spcAft>
              <a:buClr>
                <a:srgbClr val="945315"/>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Major Project One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0" name="Text Box 3">
            <a:extLst>
              <a:ext uri="{FF2B5EF4-FFF2-40B4-BE49-F238E27FC236}">
                <a16:creationId xmlns:a16="http://schemas.microsoft.com/office/drawing/2014/main" id="{B35D710F-FDE3-F5FB-C3C3-383594E29156}"/>
              </a:ext>
            </a:extLst>
          </p:cNvPr>
          <p:cNvSpPr txBox="1"/>
          <p:nvPr/>
        </p:nvSpPr>
        <p:spPr>
          <a:xfrm>
            <a:off x="7106104" y="3121000"/>
            <a:ext cx="4313953" cy="310515"/>
          </a:xfrm>
          <a:prstGeom prst="rect">
            <a:avLst/>
          </a:prstGeom>
          <a:solidFill>
            <a:srgbClr val="B3651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5E3CC"/>
                </a:solidFill>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6" name="Rectangle 25">
            <a:extLst>
              <a:ext uri="{FF2B5EF4-FFF2-40B4-BE49-F238E27FC236}">
                <a16:creationId xmlns:a16="http://schemas.microsoft.com/office/drawing/2014/main" id="{E5A74DC3-0B48-B609-E767-C8390C4377D5}"/>
              </a:ext>
            </a:extLst>
          </p:cNvPr>
          <p:cNvSpPr/>
          <p:nvPr/>
        </p:nvSpPr>
        <p:spPr>
          <a:xfrm>
            <a:off x="2285944" y="3933800"/>
            <a:ext cx="4308044" cy="2385060"/>
          </a:xfrm>
          <a:prstGeom prst="rect">
            <a:avLst/>
          </a:prstGeom>
          <a:solidFill>
            <a:srgbClr val="E6E9D2"/>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a:lnSpc>
                <a:spcPct val="115000"/>
              </a:lnSpc>
              <a:spcBef>
                <a:spcPts val="0"/>
              </a:spcBef>
              <a:spcAft>
                <a:spcPts val="800"/>
              </a:spcAft>
              <a:buClr>
                <a:srgbClr val="63876E"/>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Small Project One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7" name="Text Box 3">
            <a:extLst>
              <a:ext uri="{FF2B5EF4-FFF2-40B4-BE49-F238E27FC236}">
                <a16:creationId xmlns:a16="http://schemas.microsoft.com/office/drawing/2014/main" id="{74529D69-3548-3144-A27C-117D70D36E09}"/>
              </a:ext>
            </a:extLst>
          </p:cNvPr>
          <p:cNvSpPr txBox="1"/>
          <p:nvPr/>
        </p:nvSpPr>
        <p:spPr>
          <a:xfrm>
            <a:off x="2285943" y="3933801"/>
            <a:ext cx="4308044" cy="309360"/>
          </a:xfrm>
          <a:prstGeom prst="rect">
            <a:avLst/>
          </a:prstGeom>
          <a:solidFill>
            <a:srgbClr val="7BA88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E6E9D2"/>
                </a:solidFill>
                <a:effectLst/>
                <a:latin typeface="Century Gothic" panose="020B0502020202020204" pitchFamily="34" charset="0"/>
                <a:ea typeface="Times New Roman" panose="02020603050405020304" pitchFamily="18" charset="0"/>
                <a:cs typeface="Times New Roman" panose="02020603050405020304" pitchFamily="18" charset="0"/>
              </a:rPr>
              <a:t>SMALL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4" name="Rectangle 23">
            <a:extLst>
              <a:ext uri="{FF2B5EF4-FFF2-40B4-BE49-F238E27FC236}">
                <a16:creationId xmlns:a16="http://schemas.microsoft.com/office/drawing/2014/main" id="{E950B111-79AD-D265-2462-37F416CAF884}"/>
              </a:ext>
            </a:extLst>
          </p:cNvPr>
          <p:cNvSpPr/>
          <p:nvPr/>
        </p:nvSpPr>
        <p:spPr>
          <a:xfrm>
            <a:off x="7106104" y="3933800"/>
            <a:ext cx="4308046" cy="2385060"/>
          </a:xfrm>
          <a:prstGeom prst="rect">
            <a:avLst/>
          </a:prstGeom>
          <a:solidFill>
            <a:srgbClr val="FDEDDB"/>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a:lnSpc>
                <a:spcPct val="115000"/>
              </a:lnSpc>
              <a:spcBef>
                <a:spcPts val="0"/>
              </a:spcBef>
              <a:spcAft>
                <a:spcPts val="800"/>
              </a:spcAft>
              <a:buClr>
                <a:srgbClr val="B13B28"/>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Time Waster One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5" name="Text Box 3">
            <a:extLst>
              <a:ext uri="{FF2B5EF4-FFF2-40B4-BE49-F238E27FC236}">
                <a16:creationId xmlns:a16="http://schemas.microsoft.com/office/drawing/2014/main" id="{492CFC43-502A-44F0-DD3E-98114BA76119}"/>
              </a:ext>
            </a:extLst>
          </p:cNvPr>
          <p:cNvSpPr txBox="1"/>
          <p:nvPr/>
        </p:nvSpPr>
        <p:spPr>
          <a:xfrm>
            <a:off x="7106108" y="3934010"/>
            <a:ext cx="4313953" cy="310896"/>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DEDDB"/>
                </a:solidFill>
                <a:effectLst/>
                <a:latin typeface="Century Gothic" panose="020B0502020202020204" pitchFamily="34" charset="0"/>
                <a:ea typeface="Times New Roman" panose="02020603050405020304" pitchFamily="18" charset="0"/>
                <a:cs typeface="Times New Roman" panose="02020603050405020304" pitchFamily="18" charset="0"/>
              </a:rPr>
              <a:t>TIME WASTERS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cxnSp>
        <p:nvCxnSpPr>
          <p:cNvPr id="23" name="Straight Connector 22">
            <a:extLst>
              <a:ext uri="{FF2B5EF4-FFF2-40B4-BE49-F238E27FC236}">
                <a16:creationId xmlns:a16="http://schemas.microsoft.com/office/drawing/2014/main" id="{8CFCA6A5-2037-FC22-8361-5E4AA1832C5F}"/>
              </a:ext>
            </a:extLst>
          </p:cNvPr>
          <p:cNvCxnSpPr/>
          <p:nvPr/>
        </p:nvCxnSpPr>
        <p:spPr>
          <a:xfrm>
            <a:off x="208724" y="853219"/>
            <a:ext cx="0" cy="566928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2890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50D103-6AEF-4ECB-CF8B-BADEFC1B3314}"/>
              </a:ext>
            </a:extLst>
          </p:cNvPr>
          <p:cNvSpPr txBox="1"/>
          <p:nvPr/>
        </p:nvSpPr>
        <p:spPr>
          <a:xfrm>
            <a:off x="209891" y="137250"/>
            <a:ext cx="9500640" cy="523220"/>
          </a:xfrm>
          <a:prstGeom prst="rect">
            <a:avLst/>
          </a:prstGeom>
          <a:noFill/>
          <a:effectLst/>
        </p:spPr>
        <p:txBody>
          <a:bodyPr wrap="square" rtlCol="0">
            <a:spAutoFit/>
          </a:bodyPr>
          <a:lstStyle/>
          <a:p>
            <a:r>
              <a:rPr lang="en-US" sz="2800" i="0" u="none" strike="noStrike" dirty="0">
                <a:solidFill>
                  <a:schemeClr val="tx1">
                    <a:lumMod val="65000"/>
                    <a:lumOff val="35000"/>
                  </a:schemeClr>
                </a:solidFill>
                <a:effectLst/>
                <a:latin typeface="Century Gothic" panose="020B0502020202020204" pitchFamily="34" charset="0"/>
              </a:rPr>
              <a:t>PRIORITY IMPACT AND EFFORT MATRIX – EXAMPLE </a:t>
            </a:r>
            <a:endParaRPr lang="en-US" sz="2800" dirty="0">
              <a:solidFill>
                <a:schemeClr val="tx1">
                  <a:lumMod val="65000"/>
                  <a:lumOff val="35000"/>
                </a:schemeClr>
              </a:solidFill>
              <a:latin typeface="Century Gothic" panose="020B0502020202020204" pitchFamily="34" charset="0"/>
            </a:endParaRPr>
          </a:p>
        </p:txBody>
      </p:sp>
      <p:sp>
        <p:nvSpPr>
          <p:cNvPr id="10" name="Text Box 1">
            <a:extLst>
              <a:ext uri="{FF2B5EF4-FFF2-40B4-BE49-F238E27FC236}">
                <a16:creationId xmlns:a16="http://schemas.microsoft.com/office/drawing/2014/main" id="{9A6DAB1B-5A8C-819F-82AF-1B36967145C1}"/>
              </a:ext>
            </a:extLst>
          </p:cNvPr>
          <p:cNvSpPr txBox="1"/>
          <p:nvPr/>
        </p:nvSpPr>
        <p:spPr>
          <a:xfrm>
            <a:off x="208724" y="853219"/>
            <a:ext cx="1527815" cy="5669280"/>
          </a:xfrm>
          <a:prstGeom prst="rect">
            <a:avLst/>
          </a:prstGeom>
          <a:solidFill>
            <a:schemeClr val="accent3">
              <a:lumMod val="20000"/>
              <a:lumOff val="80000"/>
            </a:schemeClr>
          </a:solidFill>
          <a:ln w="6350">
            <a:noFill/>
          </a:ln>
        </p:spPr>
        <p:txBody>
          <a:bodyPr rot="0" spcFirstLastPara="0" vert="horz" wrap="square" lIns="137160" tIns="137160" rIns="91440" bIns="45720" numCol="1" spcCol="0" rtlCol="0" fromWordArt="0" anchor="t" anchorCtr="0" forceAA="0" compatLnSpc="1">
            <a:prstTxWarp prst="textNoShape">
              <a:avLst/>
            </a:prstTxWarp>
            <a:noAutofit/>
          </a:bodyPr>
          <a:lstStyle/>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QUICK WINS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Low-effort, high-impact tasks that can be completed quickly and yield immediate benefits.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High-impact initiatives that require substantial effort and resources, resulting in significant long-term benefits.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SMALL PROJECTS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Moderate-impact tasks that are relatively easy to implement and contribute to incremental improvements.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 </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50" dirty="0">
                <a:effectLst/>
                <a:latin typeface="Century Gothic" panose="020B0502020202020204" pitchFamily="34" charset="0"/>
                <a:ea typeface="Times New Roman" panose="02020603050405020304" pitchFamily="18" charset="0"/>
                <a:cs typeface="Times New Roman" panose="02020603050405020304" pitchFamily="18" charset="0"/>
              </a:rPr>
              <a:t>TIME WASTERS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0" marR="0">
              <a:lnSpc>
                <a:spcPct val="115000"/>
              </a:lnSpc>
              <a:spcBef>
                <a:spcPts val="0"/>
              </a:spcBef>
              <a:spcAft>
                <a:spcPts val="0"/>
              </a:spcAft>
            </a:pPr>
            <a:r>
              <a:rPr lang="en-US" sz="1000" dirty="0">
                <a:effectLst/>
                <a:latin typeface="Century Gothic" panose="020B0502020202020204" pitchFamily="34" charset="0"/>
                <a:ea typeface="Times New Roman" panose="02020603050405020304" pitchFamily="18" charset="0"/>
                <a:cs typeface="Times New Roman" panose="02020603050405020304" pitchFamily="18" charset="0"/>
              </a:rPr>
              <a:t>Low-impact activities that consume resources without delivering meaningful results.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1" name="Up-Down Arrow 10">
            <a:extLst>
              <a:ext uri="{FF2B5EF4-FFF2-40B4-BE49-F238E27FC236}">
                <a16:creationId xmlns:a16="http://schemas.microsoft.com/office/drawing/2014/main" id="{120D7345-5A99-702E-37E5-76156B5DF243}"/>
              </a:ext>
            </a:extLst>
          </p:cNvPr>
          <p:cNvSpPr/>
          <p:nvPr/>
        </p:nvSpPr>
        <p:spPr>
          <a:xfrm>
            <a:off x="6527443" y="644500"/>
            <a:ext cx="624822" cy="6085840"/>
          </a:xfrm>
          <a:prstGeom prst="upDownArrow">
            <a:avLst>
              <a:gd name="adj1" fmla="val 46295"/>
              <a:gd name="adj2" fmla="val 50000"/>
            </a:avLst>
          </a:prstGeom>
          <a:gradFill>
            <a:gsLst>
              <a:gs pos="51000">
                <a:schemeClr val="bg2">
                  <a:lumMod val="75000"/>
                </a:schemeClr>
              </a:gs>
              <a:gs pos="0">
                <a:srgbClr val="3CB3C4"/>
              </a:gs>
              <a:gs pos="100000">
                <a:srgbClr val="EE4E3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Up-Down Arrow 11">
            <a:extLst>
              <a:ext uri="{FF2B5EF4-FFF2-40B4-BE49-F238E27FC236}">
                <a16:creationId xmlns:a16="http://schemas.microsoft.com/office/drawing/2014/main" id="{64378AE6-3D12-5B19-26D3-CCD88147EBBB}"/>
              </a:ext>
            </a:extLst>
          </p:cNvPr>
          <p:cNvSpPr/>
          <p:nvPr/>
        </p:nvSpPr>
        <p:spPr>
          <a:xfrm rot="5400000">
            <a:off x="6545864" y="-1304009"/>
            <a:ext cx="624840" cy="9978322"/>
          </a:xfrm>
          <a:prstGeom prst="upDownArrow">
            <a:avLst>
              <a:gd name="adj1" fmla="val 46295"/>
              <a:gd name="adj2" fmla="val 50000"/>
            </a:avLst>
          </a:prstGeom>
          <a:gradFill>
            <a:gsLst>
              <a:gs pos="48000">
                <a:schemeClr val="bg2">
                  <a:lumMod val="75000"/>
                </a:schemeClr>
              </a:gs>
              <a:gs pos="0">
                <a:srgbClr val="B36519"/>
              </a:gs>
              <a:gs pos="100000">
                <a:srgbClr val="7BA88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Text Box 3">
            <a:extLst>
              <a:ext uri="{FF2B5EF4-FFF2-40B4-BE49-F238E27FC236}">
                <a16:creationId xmlns:a16="http://schemas.microsoft.com/office/drawing/2014/main" id="{E2E97B57-798C-424A-FEAE-942ECEFD9C99}"/>
              </a:ext>
            </a:extLst>
          </p:cNvPr>
          <p:cNvSpPr txBox="1"/>
          <p:nvPr/>
        </p:nvSpPr>
        <p:spPr>
          <a:xfrm>
            <a:off x="2209745" y="3540100"/>
            <a:ext cx="1462998"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URGENT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4" name="Text Box 3">
            <a:extLst>
              <a:ext uri="{FF2B5EF4-FFF2-40B4-BE49-F238E27FC236}">
                <a16:creationId xmlns:a16="http://schemas.microsoft.com/office/drawing/2014/main" id="{75D5CF24-F6A4-5B0E-CD40-C27495679118}"/>
              </a:ext>
            </a:extLst>
          </p:cNvPr>
          <p:cNvSpPr txBox="1"/>
          <p:nvPr/>
        </p:nvSpPr>
        <p:spPr>
          <a:xfrm>
            <a:off x="9676840" y="3540100"/>
            <a:ext cx="1737310" cy="274320"/>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NOT URGENT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5" name="Text Box 3">
            <a:extLst>
              <a:ext uri="{FF2B5EF4-FFF2-40B4-BE49-F238E27FC236}">
                <a16:creationId xmlns:a16="http://schemas.microsoft.com/office/drawing/2014/main" id="{FA413F54-2C37-5F99-3459-A32F0D3B4111}"/>
              </a:ext>
            </a:extLst>
          </p:cNvPr>
          <p:cNvSpPr txBox="1"/>
          <p:nvPr/>
        </p:nvSpPr>
        <p:spPr>
          <a:xfrm rot="16200000">
            <a:off x="5842269" y="5255239"/>
            <a:ext cx="197866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NOT IMPORTANT</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6" name="Text Box 3">
            <a:extLst>
              <a:ext uri="{FF2B5EF4-FFF2-40B4-BE49-F238E27FC236}">
                <a16:creationId xmlns:a16="http://schemas.microsoft.com/office/drawing/2014/main" id="{0337B52C-BE38-7EC8-3548-77EFF3A1A9C1}"/>
              </a:ext>
            </a:extLst>
          </p:cNvPr>
          <p:cNvSpPr txBox="1"/>
          <p:nvPr/>
        </p:nvSpPr>
        <p:spPr>
          <a:xfrm rot="16200000">
            <a:off x="6019434" y="1660504"/>
            <a:ext cx="1645920" cy="274312"/>
          </a:xfrm>
          <a:prstGeom prst="rect">
            <a:avLst/>
          </a:prstGeom>
          <a:no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FFFFF"/>
                </a:solidFill>
                <a:effectLst/>
                <a:latin typeface="Century Gothic" panose="020B0502020202020204" pitchFamily="34" charset="0"/>
                <a:ea typeface="Times New Roman" panose="02020603050405020304" pitchFamily="18" charset="0"/>
                <a:cs typeface="Times New Roman" panose="02020603050405020304" pitchFamily="18" charset="0"/>
              </a:rPr>
              <a:t>IMPORTANT</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4A4A81BF-0612-1681-3306-23FA8F49FFA1}"/>
              </a:ext>
            </a:extLst>
          </p:cNvPr>
          <p:cNvSpPr/>
          <p:nvPr/>
        </p:nvSpPr>
        <p:spPr>
          <a:xfrm>
            <a:off x="2285943" y="1050900"/>
            <a:ext cx="4308388" cy="2385486"/>
          </a:xfrm>
          <a:prstGeom prst="rect">
            <a:avLst/>
          </a:prstGeom>
          <a:solidFill>
            <a:srgbClr val="CEF1E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a:lnSpc>
                <a:spcPct val="115000"/>
              </a:lnSpc>
              <a:spcBef>
                <a:spcPts val="0"/>
              </a:spcBef>
              <a:spcAft>
                <a:spcPts val="800"/>
              </a:spcAft>
              <a:buClr>
                <a:srgbClr val="3194A2"/>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Implement customer referral program.</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indent="-171450">
              <a:lnSpc>
                <a:spcPct val="115000"/>
              </a:lnSpc>
              <a:spcBef>
                <a:spcPts val="0"/>
              </a:spcBef>
              <a:spcAft>
                <a:spcPts val="800"/>
              </a:spcAft>
              <a:buClr>
                <a:srgbClr val="3194A2"/>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Optimize existing social media ad campaigns.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indent="-171450">
              <a:lnSpc>
                <a:spcPct val="115000"/>
              </a:lnSpc>
              <a:spcBef>
                <a:spcPts val="0"/>
              </a:spcBef>
              <a:spcAft>
                <a:spcPts val="800"/>
              </a:spcAft>
              <a:buClr>
                <a:srgbClr val="3194A2"/>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Conduct energy-efficiency audits at charging stations.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8" name="Text Box 3">
            <a:extLst>
              <a:ext uri="{FF2B5EF4-FFF2-40B4-BE49-F238E27FC236}">
                <a16:creationId xmlns:a16="http://schemas.microsoft.com/office/drawing/2014/main" id="{1F8712EE-ACAE-2779-266E-C201B121E551}"/>
              </a:ext>
            </a:extLst>
          </p:cNvPr>
          <p:cNvSpPr txBox="1"/>
          <p:nvPr/>
        </p:nvSpPr>
        <p:spPr>
          <a:xfrm>
            <a:off x="2285942" y="3121000"/>
            <a:ext cx="4313953" cy="310515"/>
          </a:xfrm>
          <a:prstGeom prst="rect">
            <a:avLst/>
          </a:prstGeom>
          <a:solidFill>
            <a:srgbClr val="3CB3C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CEF1EF"/>
                </a:solidFill>
                <a:effectLst/>
                <a:latin typeface="Century Gothic" panose="020B0502020202020204" pitchFamily="34" charset="0"/>
                <a:ea typeface="Times New Roman" panose="02020603050405020304" pitchFamily="18" charset="0"/>
                <a:cs typeface="Times New Roman" panose="02020603050405020304" pitchFamily="18" charset="0"/>
              </a:rPr>
              <a:t>QUICK WINS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19" name="Rectangle 18">
            <a:extLst>
              <a:ext uri="{FF2B5EF4-FFF2-40B4-BE49-F238E27FC236}">
                <a16:creationId xmlns:a16="http://schemas.microsoft.com/office/drawing/2014/main" id="{457449C1-BFF0-4E7D-B852-045CEF20C5F3}"/>
              </a:ext>
            </a:extLst>
          </p:cNvPr>
          <p:cNvSpPr/>
          <p:nvPr/>
        </p:nvSpPr>
        <p:spPr>
          <a:xfrm>
            <a:off x="7106105" y="1050900"/>
            <a:ext cx="4308045" cy="2385060"/>
          </a:xfrm>
          <a:prstGeom prst="rect">
            <a:avLst/>
          </a:prstGeom>
          <a:solidFill>
            <a:srgbClr val="F5E3CC"/>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137160" rIns="91440" bIns="45720" numCol="1" spcCol="0" rtlCol="0" fromWordArt="0" anchor="t" anchorCtr="0" forceAA="0" compatLnSpc="1">
            <a:prstTxWarp prst="textNoShape">
              <a:avLst/>
            </a:prstTxWarp>
            <a:noAutofit/>
          </a:bodyPr>
          <a:lstStyle/>
          <a:p>
            <a:pPr marL="171450" marR="0" indent="-171450">
              <a:lnSpc>
                <a:spcPct val="115000"/>
              </a:lnSpc>
              <a:spcBef>
                <a:spcPts val="0"/>
              </a:spcBef>
              <a:spcAft>
                <a:spcPts val="800"/>
              </a:spcAft>
              <a:buClr>
                <a:srgbClr val="945315"/>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Expand charging network to cover key highways and cities.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indent="-171450">
              <a:lnSpc>
                <a:spcPct val="115000"/>
              </a:lnSpc>
              <a:spcBef>
                <a:spcPts val="0"/>
              </a:spcBef>
              <a:spcAft>
                <a:spcPts val="800"/>
              </a:spcAft>
              <a:buClr>
                <a:srgbClr val="945315"/>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Develop proprietary EV-fleet management software.</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1450" marR="0" indent="-171450">
              <a:lnSpc>
                <a:spcPct val="115000"/>
              </a:lnSpc>
              <a:spcBef>
                <a:spcPts val="0"/>
              </a:spcBef>
              <a:spcAft>
                <a:spcPts val="800"/>
              </a:spcAft>
              <a:buClr>
                <a:srgbClr val="945315"/>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Establish strategic partnerships with car manufacturers for joint ventures.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0" name="Text Box 3">
            <a:extLst>
              <a:ext uri="{FF2B5EF4-FFF2-40B4-BE49-F238E27FC236}">
                <a16:creationId xmlns:a16="http://schemas.microsoft.com/office/drawing/2014/main" id="{B35D710F-FDE3-F5FB-C3C3-383594E29156}"/>
              </a:ext>
            </a:extLst>
          </p:cNvPr>
          <p:cNvSpPr txBox="1"/>
          <p:nvPr/>
        </p:nvSpPr>
        <p:spPr>
          <a:xfrm>
            <a:off x="7106104" y="3121000"/>
            <a:ext cx="4313953" cy="310515"/>
          </a:xfrm>
          <a:prstGeom prst="rect">
            <a:avLst/>
          </a:prstGeom>
          <a:solidFill>
            <a:srgbClr val="B3651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F5E3CC"/>
                </a:solidFill>
                <a:effectLst/>
                <a:latin typeface="Century Gothic" panose="020B0502020202020204" pitchFamily="34" charset="0"/>
                <a:ea typeface="Times New Roman" panose="02020603050405020304" pitchFamily="18" charset="0"/>
                <a:cs typeface="Times New Roman" panose="02020603050405020304" pitchFamily="18" charset="0"/>
              </a:rPr>
              <a:t>MAJOR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6" name="Rectangle 25">
            <a:extLst>
              <a:ext uri="{FF2B5EF4-FFF2-40B4-BE49-F238E27FC236}">
                <a16:creationId xmlns:a16="http://schemas.microsoft.com/office/drawing/2014/main" id="{E5A74DC3-0B48-B609-E767-C8390C4377D5}"/>
              </a:ext>
            </a:extLst>
          </p:cNvPr>
          <p:cNvSpPr/>
          <p:nvPr/>
        </p:nvSpPr>
        <p:spPr>
          <a:xfrm>
            <a:off x="2285944" y="3933800"/>
            <a:ext cx="4308044" cy="2385060"/>
          </a:xfrm>
          <a:prstGeom prst="rect">
            <a:avLst/>
          </a:prstGeom>
          <a:solidFill>
            <a:srgbClr val="E6E9D2"/>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a:lnSpc>
                <a:spcPct val="115000"/>
              </a:lnSpc>
              <a:spcBef>
                <a:spcPts val="0"/>
              </a:spcBef>
              <a:spcAft>
                <a:spcPts val="800"/>
              </a:spcAft>
              <a:buClr>
                <a:srgbClr val="63876E"/>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Regularly update blog content with industry news and tips.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3990" marR="0" indent="-173990">
              <a:lnSpc>
                <a:spcPct val="115000"/>
              </a:lnSpc>
              <a:spcBef>
                <a:spcPts val="0"/>
              </a:spcBef>
              <a:spcAft>
                <a:spcPts val="800"/>
              </a:spcAft>
              <a:buClr>
                <a:srgbClr val="63876E"/>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Enhance customer support services for faster issue resolution.</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3990" marR="0" indent="-173990">
              <a:lnSpc>
                <a:spcPct val="115000"/>
              </a:lnSpc>
              <a:spcBef>
                <a:spcPts val="0"/>
              </a:spcBef>
              <a:spcAft>
                <a:spcPts val="800"/>
              </a:spcAft>
              <a:buClr>
                <a:srgbClr val="63876E"/>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Conduct customer feedback surveys to identify service improvement areas.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7" name="Text Box 3">
            <a:extLst>
              <a:ext uri="{FF2B5EF4-FFF2-40B4-BE49-F238E27FC236}">
                <a16:creationId xmlns:a16="http://schemas.microsoft.com/office/drawing/2014/main" id="{74529D69-3548-3144-A27C-117D70D36E09}"/>
              </a:ext>
            </a:extLst>
          </p:cNvPr>
          <p:cNvSpPr txBox="1"/>
          <p:nvPr/>
        </p:nvSpPr>
        <p:spPr>
          <a:xfrm>
            <a:off x="2285943" y="3933801"/>
            <a:ext cx="4308044" cy="309360"/>
          </a:xfrm>
          <a:prstGeom prst="rect">
            <a:avLst/>
          </a:prstGeom>
          <a:solidFill>
            <a:srgbClr val="7BA889"/>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a:solidFill>
                  <a:srgbClr val="E6E9D2"/>
                </a:solidFill>
                <a:effectLst/>
                <a:latin typeface="Century Gothic" panose="020B0502020202020204" pitchFamily="34" charset="0"/>
                <a:ea typeface="Times New Roman" panose="02020603050405020304" pitchFamily="18" charset="0"/>
                <a:cs typeface="Times New Roman" panose="02020603050405020304" pitchFamily="18" charset="0"/>
              </a:rPr>
              <a:t>SMALL PROJECTS</a:t>
            </a:r>
            <a:endParaRPr lang="en-US" sz="80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4" name="Rectangle 23">
            <a:extLst>
              <a:ext uri="{FF2B5EF4-FFF2-40B4-BE49-F238E27FC236}">
                <a16:creationId xmlns:a16="http://schemas.microsoft.com/office/drawing/2014/main" id="{E950B111-79AD-D265-2462-37F416CAF884}"/>
              </a:ext>
            </a:extLst>
          </p:cNvPr>
          <p:cNvSpPr/>
          <p:nvPr/>
        </p:nvSpPr>
        <p:spPr>
          <a:xfrm>
            <a:off x="7106104" y="3933800"/>
            <a:ext cx="4308046" cy="2385060"/>
          </a:xfrm>
          <a:prstGeom prst="rect">
            <a:avLst/>
          </a:prstGeom>
          <a:solidFill>
            <a:srgbClr val="FDEDDB"/>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137160" tIns="411480" rIns="91440" bIns="45720" numCol="1" spcCol="0" rtlCol="0" fromWordArt="0" anchor="t" anchorCtr="0" forceAA="0" compatLnSpc="1">
            <a:prstTxWarp prst="textNoShape">
              <a:avLst/>
            </a:prstTxWarp>
            <a:noAutofit/>
          </a:bodyPr>
          <a:lstStyle/>
          <a:p>
            <a:pPr marL="173990" marR="0" indent="-173990">
              <a:lnSpc>
                <a:spcPct val="115000"/>
              </a:lnSpc>
              <a:spcBef>
                <a:spcPts val="0"/>
              </a:spcBef>
              <a:spcAft>
                <a:spcPts val="800"/>
              </a:spcAft>
              <a:buClr>
                <a:srgbClr val="B13B28"/>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Invest extensive resources in redesigning company logo.</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3990" marR="0" indent="-173990">
              <a:lnSpc>
                <a:spcPct val="115000"/>
              </a:lnSpc>
              <a:spcBef>
                <a:spcPts val="0"/>
              </a:spcBef>
              <a:spcAft>
                <a:spcPts val="800"/>
              </a:spcAft>
              <a:buClr>
                <a:srgbClr val="B13B28"/>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Engage in unnecessary legal disputes over minor contract disagreements.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173990" marR="0" indent="-173990">
              <a:lnSpc>
                <a:spcPct val="115000"/>
              </a:lnSpc>
              <a:spcBef>
                <a:spcPts val="0"/>
              </a:spcBef>
              <a:spcAft>
                <a:spcPts val="800"/>
              </a:spcAft>
              <a:buClr>
                <a:srgbClr val="B13B28"/>
              </a:buClr>
              <a:buSzPct val="125000"/>
              <a:buFont typeface="Arial" panose="020B0604020202020204" pitchFamily="34" charset="0"/>
              <a:buChar char="•"/>
            </a:pPr>
            <a:r>
              <a:rPr lang="en-US" sz="12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Overcommit resources to maintain seldom-used, older charging stations.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25" name="Text Box 3">
            <a:extLst>
              <a:ext uri="{FF2B5EF4-FFF2-40B4-BE49-F238E27FC236}">
                <a16:creationId xmlns:a16="http://schemas.microsoft.com/office/drawing/2014/main" id="{492CFC43-502A-44F0-DD3E-98114BA76119}"/>
              </a:ext>
            </a:extLst>
          </p:cNvPr>
          <p:cNvSpPr txBox="1"/>
          <p:nvPr/>
        </p:nvSpPr>
        <p:spPr>
          <a:xfrm>
            <a:off x="7106108" y="3934010"/>
            <a:ext cx="4313953" cy="310896"/>
          </a:xfrm>
          <a:prstGeom prst="rect">
            <a:avLst/>
          </a:prstGeom>
          <a:solidFill>
            <a:srgbClr val="EE4E34"/>
          </a:solidFill>
          <a:ln w="6350">
            <a:noFill/>
          </a:ln>
        </p:spPr>
        <p:txBody>
          <a:bodyPr rot="0" spcFirstLastPara="0" vert="horz" wrap="square" lIns="0" tIns="0" rIns="0" bIns="0" numCol="1" spcCol="0" rtlCol="0" fromWordArt="0" anchor="ctr" anchorCtr="0" forceAA="0" compatLnSpc="1">
            <a:prstTxWarp prst="textNoShape">
              <a:avLst/>
            </a:prstTxWarp>
            <a:noAutofit/>
          </a:bodyPr>
          <a:lstStyle/>
          <a:p>
            <a:pPr marL="0" marR="0" algn="ctr">
              <a:spcBef>
                <a:spcPts val="0"/>
              </a:spcBef>
              <a:spcAft>
                <a:spcPts val="0"/>
              </a:spcAft>
            </a:pPr>
            <a:r>
              <a:rPr lang="en-US" sz="1600" dirty="0">
                <a:solidFill>
                  <a:srgbClr val="FDEDDB"/>
                </a:solidFill>
                <a:effectLst/>
                <a:latin typeface="Century Gothic" panose="020B0502020202020204" pitchFamily="34" charset="0"/>
                <a:ea typeface="Times New Roman" panose="02020603050405020304" pitchFamily="18" charset="0"/>
                <a:cs typeface="Times New Roman" panose="02020603050405020304" pitchFamily="18" charset="0"/>
              </a:rPr>
              <a:t>TIME WASTERS</a:t>
            </a:r>
            <a:endParaRPr lang="en-US" sz="800" dirty="0">
              <a:effectLst/>
              <a:latin typeface="Century Gothic" panose="020B0502020202020204" pitchFamily="34" charset="0"/>
              <a:ea typeface="Times New Roman" panose="02020603050405020304" pitchFamily="18" charset="0"/>
              <a:cs typeface="Times New Roman" panose="02020603050405020304" pitchFamily="18" charset="0"/>
            </a:endParaRPr>
          </a:p>
        </p:txBody>
      </p:sp>
      <p:cxnSp>
        <p:nvCxnSpPr>
          <p:cNvPr id="23" name="Straight Connector 22">
            <a:extLst>
              <a:ext uri="{FF2B5EF4-FFF2-40B4-BE49-F238E27FC236}">
                <a16:creationId xmlns:a16="http://schemas.microsoft.com/office/drawing/2014/main" id="{8CFCA6A5-2037-FC22-8361-5E4AA1832C5F}"/>
              </a:ext>
            </a:extLst>
          </p:cNvPr>
          <p:cNvCxnSpPr/>
          <p:nvPr/>
        </p:nvCxnSpPr>
        <p:spPr>
          <a:xfrm>
            <a:off x="208724" y="853219"/>
            <a:ext cx="0" cy="5669280"/>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4949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7379</TotalTime>
  <Words>415</Words>
  <Application>Microsoft Macintosh PowerPoint</Application>
  <PresentationFormat>Widescreen</PresentationFormat>
  <Paragraphs>64</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102</cp:revision>
  <cp:lastPrinted>2020-08-31T22:23:58Z</cp:lastPrinted>
  <dcterms:created xsi:type="dcterms:W3CDTF">2021-07-07T23:54:57Z</dcterms:created>
  <dcterms:modified xsi:type="dcterms:W3CDTF">2024-02-29T18:40:41Z</dcterms:modified>
</cp:coreProperties>
</file>