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3" r:id="rId2"/>
    <p:sldId id="355" r:id="rId3"/>
    <p:sldId id="357"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DEDC"/>
    <a:srgbClr val="CADBF9"/>
    <a:srgbClr val="6878A5"/>
    <a:srgbClr val="018080"/>
    <a:srgbClr val="F039C0"/>
    <a:srgbClr val="7C819D"/>
    <a:srgbClr val="DAE7E6"/>
    <a:srgbClr val="CBDEDE"/>
    <a:srgbClr val="E6EEF9"/>
    <a:srgbClr val="9CA6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35" autoAdjust="0"/>
    <p:restoredTop sz="96058"/>
  </p:normalViewPr>
  <p:slideViewPr>
    <p:cSldViewPr snapToGrid="0" snapToObjects="1">
      <p:cViewPr varScale="1">
        <p:scale>
          <a:sx n="128" d="100"/>
          <a:sy n="128" d="100"/>
        </p:scale>
        <p:origin x="504"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2/15/24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470095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97824B-299A-4253-4419-56467D065C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AA9D93-0275-4952-19D4-A0322B1D24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BFCC00-FBDC-8325-1B87-A3809E6400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454CF16-6964-0DBB-496A-36F4B625D956}"/>
              </a:ext>
            </a:extLst>
          </p:cNvPr>
          <p:cNvSpPr>
            <a:spLocks noGrp="1"/>
          </p:cNvSpPr>
          <p:nvPr>
            <p:ph type="sldNum" sz="quarter" idx="5"/>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3385750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2/15/24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2/15/24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2/15/24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2/15/24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2/15/24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2/15/24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2/15/24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2/15/24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2/15/24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2/15/24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2/15/24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2/15/24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962&amp;utm_source=template-powerpoint&amp;utm_medium=content&amp;utm_campaign=Simple+Pros+and+Cons+List+Slide+Example-powerpoint-11962&amp;lpa=Simple+Pros+and+Cons+List+Slide+Example+powerpoint+11962"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microsoft.com/office/2007/relationships/hdphoto" Target="../media/hdphoto2.wdp"/></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48000">
              <a:schemeClr val="accent1">
                <a:lumMod val="5000"/>
                <a:lumOff val="95000"/>
              </a:schemeClr>
            </a:gs>
            <a:gs pos="100000">
              <a:schemeClr val="accent3">
                <a:lumMod val="20000"/>
                <a:lumOff val="80000"/>
              </a:schemeClr>
            </a:gs>
          </a:gsLst>
          <a:lin ang="18900000" scaled="1"/>
        </a:gra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6C4E1917-5DD3-1FD0-232D-F26690A911E2}"/>
              </a:ext>
            </a:extLst>
          </p:cNvPr>
          <p:cNvSpPr/>
          <p:nvPr/>
        </p:nvSpPr>
        <p:spPr>
          <a:xfrm>
            <a:off x="0" y="6488998"/>
            <a:ext cx="9964132" cy="376179"/>
          </a:xfrm>
          <a:prstGeom prst="rect">
            <a:avLst/>
          </a:prstGeom>
          <a:gradFill>
            <a:gsLst>
              <a:gs pos="11000">
                <a:srgbClr val="B2DEDC">
                  <a:alpha val="76017"/>
                </a:srgbClr>
              </a:gs>
              <a:gs pos="100000">
                <a:schemeClr val="accent3">
                  <a:lumMod val="20000"/>
                  <a:lumOff val="80000"/>
                  <a:alpha val="3600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91440" rIns="182880" rtlCol="0" anchor="ctr" anchorCtr="0"/>
          <a:lstStyle/>
          <a:p>
            <a:endParaRPr lang="en-US" sz="2800" kern="100" dirty="0">
              <a:solidFill>
                <a:srgbClr val="00707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4" name="Rectangle 13">
            <a:extLst>
              <a:ext uri="{FF2B5EF4-FFF2-40B4-BE49-F238E27FC236}">
                <a16:creationId xmlns:a16="http://schemas.microsoft.com/office/drawing/2014/main" id="{0AC8D22C-BAF1-3983-1383-AA29BC38FF31}"/>
              </a:ext>
            </a:extLst>
          </p:cNvPr>
          <p:cNvSpPr/>
          <p:nvPr/>
        </p:nvSpPr>
        <p:spPr>
          <a:xfrm>
            <a:off x="9964132" y="6488998"/>
            <a:ext cx="1115488" cy="376179"/>
          </a:xfrm>
          <a:prstGeom prst="rect">
            <a:avLst/>
          </a:prstGeom>
          <a:solidFill>
            <a:srgbClr val="01808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91440" rIns="228600" bIns="0" rtlCol="0" anchor="ctr" anchorCtr="0"/>
          <a:lstStyle/>
          <a:p>
            <a:pPr algn="r"/>
            <a:endParaRPr lang="en-US" sz="2800"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5" name="Rectangle 14">
            <a:extLst>
              <a:ext uri="{FF2B5EF4-FFF2-40B4-BE49-F238E27FC236}">
                <a16:creationId xmlns:a16="http://schemas.microsoft.com/office/drawing/2014/main" id="{D795E2F6-13F0-2F9C-150E-6C981B1E4921}"/>
              </a:ext>
            </a:extLst>
          </p:cNvPr>
          <p:cNvSpPr/>
          <p:nvPr/>
        </p:nvSpPr>
        <p:spPr>
          <a:xfrm>
            <a:off x="11079620" y="6488998"/>
            <a:ext cx="1115488" cy="376179"/>
          </a:xfrm>
          <a:prstGeom prst="rect">
            <a:avLst/>
          </a:prstGeom>
          <a:solidFill>
            <a:srgbClr val="6878A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91440" rIns="228600" bIns="0" rtlCol="0" anchor="ctr" anchorCtr="0"/>
          <a:lstStyle/>
          <a:p>
            <a:pPr algn="r"/>
            <a:endParaRPr lang="en-US" sz="2800"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1" name="Graphic 10" descr="Badge Cross with solid fill">
            <a:extLst>
              <a:ext uri="{FF2B5EF4-FFF2-40B4-BE49-F238E27FC236}">
                <a16:creationId xmlns:a16="http://schemas.microsoft.com/office/drawing/2014/main" id="{87FA5516-CC1B-CE26-28C0-D137370E6122}"/>
              </a:ext>
            </a:extLst>
          </p:cNvPr>
          <p:cNvSpPr/>
          <p:nvPr/>
        </p:nvSpPr>
        <p:spPr>
          <a:xfrm>
            <a:off x="10731500" y="5350890"/>
            <a:ext cx="996674" cy="996733"/>
          </a:xfrm>
          <a:custGeom>
            <a:avLst/>
            <a:gdLst>
              <a:gd name="connsiteX0" fmla="*/ 361769 w 723518"/>
              <a:gd name="connsiteY0" fmla="*/ 0 h 723519"/>
              <a:gd name="connsiteX1" fmla="*/ 0 w 723518"/>
              <a:gd name="connsiteY1" fmla="*/ 361750 h 723519"/>
              <a:gd name="connsiteX2" fmla="*/ 361750 w 723518"/>
              <a:gd name="connsiteY2" fmla="*/ 723519 h 723519"/>
              <a:gd name="connsiteX3" fmla="*/ 723519 w 723518"/>
              <a:gd name="connsiteY3" fmla="*/ 361769 h 723519"/>
              <a:gd name="connsiteX4" fmla="*/ 723519 w 723518"/>
              <a:gd name="connsiteY4" fmla="*/ 361731 h 723519"/>
              <a:gd name="connsiteX5" fmla="*/ 362055 w 723518"/>
              <a:gd name="connsiteY5" fmla="*/ 0 h 723519"/>
              <a:gd name="connsiteX6" fmla="*/ 361769 w 723518"/>
              <a:gd name="connsiteY6" fmla="*/ 0 h 723519"/>
              <a:gd name="connsiteX7" fmla="*/ 523408 w 723518"/>
              <a:gd name="connsiteY7" fmla="*/ 477860 h 723519"/>
              <a:gd name="connsiteX8" fmla="*/ 477869 w 723518"/>
              <a:gd name="connsiteY8" fmla="*/ 523399 h 723519"/>
              <a:gd name="connsiteX9" fmla="*/ 361769 w 723518"/>
              <a:gd name="connsiteY9" fmla="*/ 407280 h 723519"/>
              <a:gd name="connsiteX10" fmla="*/ 245707 w 723518"/>
              <a:gd name="connsiteY10" fmla="*/ 523380 h 723519"/>
              <a:gd name="connsiteX11" fmla="*/ 200168 w 723518"/>
              <a:gd name="connsiteY11" fmla="*/ 477841 h 723519"/>
              <a:gd name="connsiteX12" fmla="*/ 316192 w 723518"/>
              <a:gd name="connsiteY12" fmla="*/ 361731 h 723519"/>
              <a:gd name="connsiteX13" fmla="*/ 200120 w 723518"/>
              <a:gd name="connsiteY13" fmla="*/ 245631 h 723519"/>
              <a:gd name="connsiteX14" fmla="*/ 245707 w 723518"/>
              <a:gd name="connsiteY14" fmla="*/ 200092 h 723519"/>
              <a:gd name="connsiteX15" fmla="*/ 361769 w 723518"/>
              <a:gd name="connsiteY15" fmla="*/ 316230 h 723519"/>
              <a:gd name="connsiteX16" fmla="*/ 477869 w 723518"/>
              <a:gd name="connsiteY16" fmla="*/ 200092 h 723519"/>
              <a:gd name="connsiteX17" fmla="*/ 523408 w 723518"/>
              <a:gd name="connsiteY17" fmla="*/ 245631 h 723519"/>
              <a:gd name="connsiteX18" fmla="*/ 407308 w 723518"/>
              <a:gd name="connsiteY18" fmla="*/ 361731 h 723519"/>
              <a:gd name="connsiteX0" fmla="*/ 362055 w 723519"/>
              <a:gd name="connsiteY0" fmla="*/ 0 h 723519"/>
              <a:gd name="connsiteX1" fmla="*/ 0 w 723519"/>
              <a:gd name="connsiteY1" fmla="*/ 361750 h 723519"/>
              <a:gd name="connsiteX2" fmla="*/ 361750 w 723519"/>
              <a:gd name="connsiteY2" fmla="*/ 723519 h 723519"/>
              <a:gd name="connsiteX3" fmla="*/ 723519 w 723519"/>
              <a:gd name="connsiteY3" fmla="*/ 361769 h 723519"/>
              <a:gd name="connsiteX4" fmla="*/ 723519 w 723519"/>
              <a:gd name="connsiteY4" fmla="*/ 361731 h 723519"/>
              <a:gd name="connsiteX5" fmla="*/ 362055 w 723519"/>
              <a:gd name="connsiteY5" fmla="*/ 0 h 723519"/>
              <a:gd name="connsiteX6" fmla="*/ 523408 w 723519"/>
              <a:gd name="connsiteY6" fmla="*/ 477860 h 723519"/>
              <a:gd name="connsiteX7" fmla="*/ 477869 w 723519"/>
              <a:gd name="connsiteY7" fmla="*/ 523399 h 723519"/>
              <a:gd name="connsiteX8" fmla="*/ 361769 w 723519"/>
              <a:gd name="connsiteY8" fmla="*/ 407280 h 723519"/>
              <a:gd name="connsiteX9" fmla="*/ 245707 w 723519"/>
              <a:gd name="connsiteY9" fmla="*/ 523380 h 723519"/>
              <a:gd name="connsiteX10" fmla="*/ 200168 w 723519"/>
              <a:gd name="connsiteY10" fmla="*/ 477841 h 723519"/>
              <a:gd name="connsiteX11" fmla="*/ 316192 w 723519"/>
              <a:gd name="connsiteY11" fmla="*/ 361731 h 723519"/>
              <a:gd name="connsiteX12" fmla="*/ 200120 w 723519"/>
              <a:gd name="connsiteY12" fmla="*/ 245631 h 723519"/>
              <a:gd name="connsiteX13" fmla="*/ 245707 w 723519"/>
              <a:gd name="connsiteY13" fmla="*/ 200092 h 723519"/>
              <a:gd name="connsiteX14" fmla="*/ 361769 w 723519"/>
              <a:gd name="connsiteY14" fmla="*/ 316230 h 723519"/>
              <a:gd name="connsiteX15" fmla="*/ 477869 w 723519"/>
              <a:gd name="connsiteY15" fmla="*/ 200092 h 723519"/>
              <a:gd name="connsiteX16" fmla="*/ 523408 w 723519"/>
              <a:gd name="connsiteY16" fmla="*/ 245631 h 723519"/>
              <a:gd name="connsiteX17" fmla="*/ 407308 w 723519"/>
              <a:gd name="connsiteY17" fmla="*/ 361731 h 723519"/>
              <a:gd name="connsiteX18" fmla="*/ 523408 w 723519"/>
              <a:gd name="connsiteY18" fmla="*/ 477860 h 723519"/>
              <a:gd name="connsiteX0" fmla="*/ 733575 w 733575"/>
              <a:gd name="connsiteY0" fmla="*/ 161639 h 523427"/>
              <a:gd name="connsiteX1" fmla="*/ 10056 w 733575"/>
              <a:gd name="connsiteY1" fmla="*/ 161658 h 523427"/>
              <a:gd name="connsiteX2" fmla="*/ 371806 w 733575"/>
              <a:gd name="connsiteY2" fmla="*/ 523427 h 523427"/>
              <a:gd name="connsiteX3" fmla="*/ 733575 w 733575"/>
              <a:gd name="connsiteY3" fmla="*/ 161677 h 523427"/>
              <a:gd name="connsiteX4" fmla="*/ 733575 w 733575"/>
              <a:gd name="connsiteY4" fmla="*/ 161639 h 523427"/>
              <a:gd name="connsiteX5" fmla="*/ 533464 w 733575"/>
              <a:gd name="connsiteY5" fmla="*/ 277768 h 523427"/>
              <a:gd name="connsiteX6" fmla="*/ 487925 w 733575"/>
              <a:gd name="connsiteY6" fmla="*/ 323307 h 523427"/>
              <a:gd name="connsiteX7" fmla="*/ 371825 w 733575"/>
              <a:gd name="connsiteY7" fmla="*/ 207188 h 523427"/>
              <a:gd name="connsiteX8" fmla="*/ 255763 w 733575"/>
              <a:gd name="connsiteY8" fmla="*/ 323288 h 523427"/>
              <a:gd name="connsiteX9" fmla="*/ 210224 w 733575"/>
              <a:gd name="connsiteY9" fmla="*/ 277749 h 523427"/>
              <a:gd name="connsiteX10" fmla="*/ 326248 w 733575"/>
              <a:gd name="connsiteY10" fmla="*/ 161639 h 523427"/>
              <a:gd name="connsiteX11" fmla="*/ 210176 w 733575"/>
              <a:gd name="connsiteY11" fmla="*/ 45539 h 523427"/>
              <a:gd name="connsiteX12" fmla="*/ 255763 w 733575"/>
              <a:gd name="connsiteY12" fmla="*/ 0 h 523427"/>
              <a:gd name="connsiteX13" fmla="*/ 371825 w 733575"/>
              <a:gd name="connsiteY13" fmla="*/ 116138 h 523427"/>
              <a:gd name="connsiteX14" fmla="*/ 487925 w 733575"/>
              <a:gd name="connsiteY14" fmla="*/ 0 h 523427"/>
              <a:gd name="connsiteX15" fmla="*/ 533464 w 733575"/>
              <a:gd name="connsiteY15" fmla="*/ 45539 h 523427"/>
              <a:gd name="connsiteX16" fmla="*/ 417364 w 733575"/>
              <a:gd name="connsiteY16" fmla="*/ 161639 h 523427"/>
              <a:gd name="connsiteX17" fmla="*/ 533464 w 733575"/>
              <a:gd name="connsiteY17" fmla="*/ 277768 h 523427"/>
              <a:gd name="connsiteX0" fmla="*/ 733575 w 733575"/>
              <a:gd name="connsiteY0" fmla="*/ 161677 h 523427"/>
              <a:gd name="connsiteX1" fmla="*/ 10056 w 733575"/>
              <a:gd name="connsiteY1" fmla="*/ 161658 h 523427"/>
              <a:gd name="connsiteX2" fmla="*/ 371806 w 733575"/>
              <a:gd name="connsiteY2" fmla="*/ 523427 h 523427"/>
              <a:gd name="connsiteX3" fmla="*/ 733575 w 733575"/>
              <a:gd name="connsiteY3" fmla="*/ 161677 h 523427"/>
              <a:gd name="connsiteX4" fmla="*/ 533464 w 733575"/>
              <a:gd name="connsiteY4" fmla="*/ 277768 h 523427"/>
              <a:gd name="connsiteX5" fmla="*/ 487925 w 733575"/>
              <a:gd name="connsiteY5" fmla="*/ 323307 h 523427"/>
              <a:gd name="connsiteX6" fmla="*/ 371825 w 733575"/>
              <a:gd name="connsiteY6" fmla="*/ 207188 h 523427"/>
              <a:gd name="connsiteX7" fmla="*/ 255763 w 733575"/>
              <a:gd name="connsiteY7" fmla="*/ 323288 h 523427"/>
              <a:gd name="connsiteX8" fmla="*/ 210224 w 733575"/>
              <a:gd name="connsiteY8" fmla="*/ 277749 h 523427"/>
              <a:gd name="connsiteX9" fmla="*/ 326248 w 733575"/>
              <a:gd name="connsiteY9" fmla="*/ 161639 h 523427"/>
              <a:gd name="connsiteX10" fmla="*/ 210176 w 733575"/>
              <a:gd name="connsiteY10" fmla="*/ 45539 h 523427"/>
              <a:gd name="connsiteX11" fmla="*/ 255763 w 733575"/>
              <a:gd name="connsiteY11" fmla="*/ 0 h 523427"/>
              <a:gd name="connsiteX12" fmla="*/ 371825 w 733575"/>
              <a:gd name="connsiteY12" fmla="*/ 116138 h 523427"/>
              <a:gd name="connsiteX13" fmla="*/ 487925 w 733575"/>
              <a:gd name="connsiteY13" fmla="*/ 0 h 523427"/>
              <a:gd name="connsiteX14" fmla="*/ 533464 w 733575"/>
              <a:gd name="connsiteY14" fmla="*/ 45539 h 523427"/>
              <a:gd name="connsiteX15" fmla="*/ 417364 w 733575"/>
              <a:gd name="connsiteY15" fmla="*/ 161639 h 523427"/>
              <a:gd name="connsiteX16" fmla="*/ 533464 w 733575"/>
              <a:gd name="connsiteY16" fmla="*/ 277768 h 523427"/>
              <a:gd name="connsiteX0" fmla="*/ 361750 w 523408"/>
              <a:gd name="connsiteY0" fmla="*/ 523427 h 523427"/>
              <a:gd name="connsiteX1" fmla="*/ 0 w 523408"/>
              <a:gd name="connsiteY1" fmla="*/ 161658 h 523427"/>
              <a:gd name="connsiteX2" fmla="*/ 361750 w 523408"/>
              <a:gd name="connsiteY2" fmla="*/ 523427 h 523427"/>
              <a:gd name="connsiteX3" fmla="*/ 523408 w 523408"/>
              <a:gd name="connsiteY3" fmla="*/ 277768 h 523427"/>
              <a:gd name="connsiteX4" fmla="*/ 477869 w 523408"/>
              <a:gd name="connsiteY4" fmla="*/ 323307 h 523427"/>
              <a:gd name="connsiteX5" fmla="*/ 361769 w 523408"/>
              <a:gd name="connsiteY5" fmla="*/ 207188 h 523427"/>
              <a:gd name="connsiteX6" fmla="*/ 245707 w 523408"/>
              <a:gd name="connsiteY6" fmla="*/ 323288 h 523427"/>
              <a:gd name="connsiteX7" fmla="*/ 200168 w 523408"/>
              <a:gd name="connsiteY7" fmla="*/ 277749 h 523427"/>
              <a:gd name="connsiteX8" fmla="*/ 316192 w 523408"/>
              <a:gd name="connsiteY8" fmla="*/ 161639 h 523427"/>
              <a:gd name="connsiteX9" fmla="*/ 200120 w 523408"/>
              <a:gd name="connsiteY9" fmla="*/ 45539 h 523427"/>
              <a:gd name="connsiteX10" fmla="*/ 245707 w 523408"/>
              <a:gd name="connsiteY10" fmla="*/ 0 h 523427"/>
              <a:gd name="connsiteX11" fmla="*/ 361769 w 523408"/>
              <a:gd name="connsiteY11" fmla="*/ 116138 h 523427"/>
              <a:gd name="connsiteX12" fmla="*/ 477869 w 523408"/>
              <a:gd name="connsiteY12" fmla="*/ 0 h 523427"/>
              <a:gd name="connsiteX13" fmla="*/ 523408 w 523408"/>
              <a:gd name="connsiteY13" fmla="*/ 45539 h 523427"/>
              <a:gd name="connsiteX14" fmla="*/ 407308 w 523408"/>
              <a:gd name="connsiteY14" fmla="*/ 161639 h 523427"/>
              <a:gd name="connsiteX15" fmla="*/ 523408 w 523408"/>
              <a:gd name="connsiteY15" fmla="*/ 277768 h 523427"/>
              <a:gd name="connsiteX0" fmla="*/ 323288 w 323288"/>
              <a:gd name="connsiteY0" fmla="*/ 277768 h 323307"/>
              <a:gd name="connsiteX1" fmla="*/ 277749 w 323288"/>
              <a:gd name="connsiteY1" fmla="*/ 323307 h 323307"/>
              <a:gd name="connsiteX2" fmla="*/ 161649 w 323288"/>
              <a:gd name="connsiteY2" fmla="*/ 207188 h 323307"/>
              <a:gd name="connsiteX3" fmla="*/ 45587 w 323288"/>
              <a:gd name="connsiteY3" fmla="*/ 323288 h 323307"/>
              <a:gd name="connsiteX4" fmla="*/ 48 w 323288"/>
              <a:gd name="connsiteY4" fmla="*/ 277749 h 323307"/>
              <a:gd name="connsiteX5" fmla="*/ 116072 w 323288"/>
              <a:gd name="connsiteY5" fmla="*/ 161639 h 323307"/>
              <a:gd name="connsiteX6" fmla="*/ 0 w 323288"/>
              <a:gd name="connsiteY6" fmla="*/ 45539 h 323307"/>
              <a:gd name="connsiteX7" fmla="*/ 45587 w 323288"/>
              <a:gd name="connsiteY7" fmla="*/ 0 h 323307"/>
              <a:gd name="connsiteX8" fmla="*/ 161649 w 323288"/>
              <a:gd name="connsiteY8" fmla="*/ 116138 h 323307"/>
              <a:gd name="connsiteX9" fmla="*/ 277749 w 323288"/>
              <a:gd name="connsiteY9" fmla="*/ 0 h 323307"/>
              <a:gd name="connsiteX10" fmla="*/ 323288 w 323288"/>
              <a:gd name="connsiteY10" fmla="*/ 45539 h 323307"/>
              <a:gd name="connsiteX11" fmla="*/ 207188 w 323288"/>
              <a:gd name="connsiteY11" fmla="*/ 161639 h 323307"/>
              <a:gd name="connsiteX12" fmla="*/ 323288 w 323288"/>
              <a:gd name="connsiteY12" fmla="*/ 277768 h 3233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3288" h="323307">
                <a:moveTo>
                  <a:pt x="323288" y="277768"/>
                </a:moveTo>
                <a:lnTo>
                  <a:pt x="277749" y="323307"/>
                </a:lnTo>
                <a:lnTo>
                  <a:pt x="161649" y="207188"/>
                </a:lnTo>
                <a:lnTo>
                  <a:pt x="45587" y="323288"/>
                </a:lnTo>
                <a:lnTo>
                  <a:pt x="48" y="277749"/>
                </a:lnTo>
                <a:lnTo>
                  <a:pt x="116072" y="161639"/>
                </a:lnTo>
                <a:lnTo>
                  <a:pt x="0" y="45539"/>
                </a:lnTo>
                <a:lnTo>
                  <a:pt x="45587" y="0"/>
                </a:lnTo>
                <a:lnTo>
                  <a:pt x="161649" y="116138"/>
                </a:lnTo>
                <a:lnTo>
                  <a:pt x="277749" y="0"/>
                </a:lnTo>
                <a:lnTo>
                  <a:pt x="323288" y="45539"/>
                </a:lnTo>
                <a:lnTo>
                  <a:pt x="207188" y="161639"/>
                </a:lnTo>
                <a:lnTo>
                  <a:pt x="323288" y="277768"/>
                </a:lnTo>
                <a:close/>
              </a:path>
            </a:pathLst>
          </a:custGeom>
          <a:gradFill>
            <a:gsLst>
              <a:gs pos="48000">
                <a:srgbClr val="CADBF9"/>
              </a:gs>
              <a:gs pos="100000">
                <a:schemeClr val="bg1"/>
              </a:gs>
            </a:gsLst>
            <a:lin ang="18900000" scaled="1"/>
          </a:gradFill>
          <a:ln w="9525" cap="flat">
            <a:noFill/>
            <a:prstDash val="solid"/>
            <a:miter/>
          </a:ln>
        </p:spPr>
        <p:txBody>
          <a:bodyPr rtlCol="0" anchor="ctr"/>
          <a:lstStyle/>
          <a:p>
            <a:endParaRPr lang="en-US"/>
          </a:p>
        </p:txBody>
      </p:sp>
      <p:sp>
        <p:nvSpPr>
          <p:cNvPr id="12" name="Graphic 11" descr="Badge Tick1 with solid fill">
            <a:extLst>
              <a:ext uri="{FF2B5EF4-FFF2-40B4-BE49-F238E27FC236}">
                <a16:creationId xmlns:a16="http://schemas.microsoft.com/office/drawing/2014/main" id="{ACE92729-9B6E-9A9B-DA26-46FC28DFD652}"/>
              </a:ext>
            </a:extLst>
          </p:cNvPr>
          <p:cNvSpPr/>
          <p:nvPr/>
        </p:nvSpPr>
        <p:spPr>
          <a:xfrm>
            <a:off x="9298987" y="4898363"/>
            <a:ext cx="1339921" cy="1059017"/>
          </a:xfrm>
          <a:custGeom>
            <a:avLst/>
            <a:gdLst>
              <a:gd name="connsiteX0" fmla="*/ 361750 w 723499"/>
              <a:gd name="connsiteY0" fmla="*/ 0 h 723499"/>
              <a:gd name="connsiteX1" fmla="*/ 0 w 723499"/>
              <a:gd name="connsiteY1" fmla="*/ 361750 h 723499"/>
              <a:gd name="connsiteX2" fmla="*/ 361750 w 723499"/>
              <a:gd name="connsiteY2" fmla="*/ 723500 h 723499"/>
              <a:gd name="connsiteX3" fmla="*/ 723500 w 723499"/>
              <a:gd name="connsiteY3" fmla="*/ 361750 h 723499"/>
              <a:gd name="connsiteX4" fmla="*/ 723500 w 723499"/>
              <a:gd name="connsiteY4" fmla="*/ 361721 h 723499"/>
              <a:gd name="connsiteX5" fmla="*/ 362026 w 723499"/>
              <a:gd name="connsiteY5" fmla="*/ 0 h 723499"/>
              <a:gd name="connsiteX6" fmla="*/ 361750 w 723499"/>
              <a:gd name="connsiteY6" fmla="*/ 0 h 723499"/>
              <a:gd name="connsiteX7" fmla="*/ 449380 w 723499"/>
              <a:gd name="connsiteY7" fmla="*/ 379028 h 723499"/>
              <a:gd name="connsiteX8" fmla="*/ 290312 w 723499"/>
              <a:gd name="connsiteY8" fmla="*/ 538258 h 723499"/>
              <a:gd name="connsiteX9" fmla="*/ 154010 w 723499"/>
              <a:gd name="connsiteY9" fmla="*/ 401955 h 723499"/>
              <a:gd name="connsiteX10" fmla="*/ 199549 w 723499"/>
              <a:gd name="connsiteY10" fmla="*/ 356416 h 723499"/>
              <a:gd name="connsiteX11" fmla="*/ 290312 w 723499"/>
              <a:gd name="connsiteY11" fmla="*/ 447180 h 723499"/>
              <a:gd name="connsiteX12" fmla="*/ 421757 w 723499"/>
              <a:gd name="connsiteY12" fmla="*/ 314030 h 723499"/>
              <a:gd name="connsiteX13" fmla="*/ 534543 w 723499"/>
              <a:gd name="connsiteY13" fmla="*/ 202673 h 723499"/>
              <a:gd name="connsiteX14" fmla="*/ 538648 w 723499"/>
              <a:gd name="connsiteY14" fmla="*/ 198863 h 723499"/>
              <a:gd name="connsiteX15" fmla="*/ 542458 w 723499"/>
              <a:gd name="connsiteY15" fmla="*/ 194748 h 723499"/>
              <a:gd name="connsiteX16" fmla="*/ 588636 w 723499"/>
              <a:gd name="connsiteY16" fmla="*/ 240287 h 723499"/>
              <a:gd name="connsiteX17" fmla="*/ 449370 w 723499"/>
              <a:gd name="connsiteY17" fmla="*/ 379000 h 723499"/>
              <a:gd name="connsiteX0" fmla="*/ 362026 w 723500"/>
              <a:gd name="connsiteY0" fmla="*/ 0 h 723500"/>
              <a:gd name="connsiteX1" fmla="*/ 0 w 723500"/>
              <a:gd name="connsiteY1" fmla="*/ 361750 h 723500"/>
              <a:gd name="connsiteX2" fmla="*/ 361750 w 723500"/>
              <a:gd name="connsiteY2" fmla="*/ 723500 h 723500"/>
              <a:gd name="connsiteX3" fmla="*/ 723500 w 723500"/>
              <a:gd name="connsiteY3" fmla="*/ 361750 h 723500"/>
              <a:gd name="connsiteX4" fmla="*/ 723500 w 723500"/>
              <a:gd name="connsiteY4" fmla="*/ 361721 h 723500"/>
              <a:gd name="connsiteX5" fmla="*/ 362026 w 723500"/>
              <a:gd name="connsiteY5" fmla="*/ 0 h 723500"/>
              <a:gd name="connsiteX6" fmla="*/ 449380 w 723500"/>
              <a:gd name="connsiteY6" fmla="*/ 379028 h 723500"/>
              <a:gd name="connsiteX7" fmla="*/ 290312 w 723500"/>
              <a:gd name="connsiteY7" fmla="*/ 538258 h 723500"/>
              <a:gd name="connsiteX8" fmla="*/ 154010 w 723500"/>
              <a:gd name="connsiteY8" fmla="*/ 401955 h 723500"/>
              <a:gd name="connsiteX9" fmla="*/ 199549 w 723500"/>
              <a:gd name="connsiteY9" fmla="*/ 356416 h 723500"/>
              <a:gd name="connsiteX10" fmla="*/ 290312 w 723500"/>
              <a:gd name="connsiteY10" fmla="*/ 447180 h 723500"/>
              <a:gd name="connsiteX11" fmla="*/ 421757 w 723500"/>
              <a:gd name="connsiteY11" fmla="*/ 314030 h 723500"/>
              <a:gd name="connsiteX12" fmla="*/ 534543 w 723500"/>
              <a:gd name="connsiteY12" fmla="*/ 202673 h 723500"/>
              <a:gd name="connsiteX13" fmla="*/ 538648 w 723500"/>
              <a:gd name="connsiteY13" fmla="*/ 198863 h 723500"/>
              <a:gd name="connsiteX14" fmla="*/ 542458 w 723500"/>
              <a:gd name="connsiteY14" fmla="*/ 194748 h 723500"/>
              <a:gd name="connsiteX15" fmla="*/ 588636 w 723500"/>
              <a:gd name="connsiteY15" fmla="*/ 240287 h 723500"/>
              <a:gd name="connsiteX16" fmla="*/ 449370 w 723500"/>
              <a:gd name="connsiteY16" fmla="*/ 379000 h 723500"/>
              <a:gd name="connsiteX17" fmla="*/ 449380 w 723500"/>
              <a:gd name="connsiteY17" fmla="*/ 379028 h 723500"/>
              <a:gd name="connsiteX0" fmla="*/ 733555 w 733555"/>
              <a:gd name="connsiteY0" fmla="*/ 166973 h 528752"/>
              <a:gd name="connsiteX1" fmla="*/ 10055 w 733555"/>
              <a:gd name="connsiteY1" fmla="*/ 167002 h 528752"/>
              <a:gd name="connsiteX2" fmla="*/ 371805 w 733555"/>
              <a:gd name="connsiteY2" fmla="*/ 528752 h 528752"/>
              <a:gd name="connsiteX3" fmla="*/ 733555 w 733555"/>
              <a:gd name="connsiteY3" fmla="*/ 167002 h 528752"/>
              <a:gd name="connsiteX4" fmla="*/ 733555 w 733555"/>
              <a:gd name="connsiteY4" fmla="*/ 166973 h 528752"/>
              <a:gd name="connsiteX5" fmla="*/ 459435 w 733555"/>
              <a:gd name="connsiteY5" fmla="*/ 184280 h 528752"/>
              <a:gd name="connsiteX6" fmla="*/ 300367 w 733555"/>
              <a:gd name="connsiteY6" fmla="*/ 343510 h 528752"/>
              <a:gd name="connsiteX7" fmla="*/ 164065 w 733555"/>
              <a:gd name="connsiteY7" fmla="*/ 207207 h 528752"/>
              <a:gd name="connsiteX8" fmla="*/ 209604 w 733555"/>
              <a:gd name="connsiteY8" fmla="*/ 161668 h 528752"/>
              <a:gd name="connsiteX9" fmla="*/ 300367 w 733555"/>
              <a:gd name="connsiteY9" fmla="*/ 252432 h 528752"/>
              <a:gd name="connsiteX10" fmla="*/ 431812 w 733555"/>
              <a:gd name="connsiteY10" fmla="*/ 119282 h 528752"/>
              <a:gd name="connsiteX11" fmla="*/ 544598 w 733555"/>
              <a:gd name="connsiteY11" fmla="*/ 7925 h 528752"/>
              <a:gd name="connsiteX12" fmla="*/ 548703 w 733555"/>
              <a:gd name="connsiteY12" fmla="*/ 4115 h 528752"/>
              <a:gd name="connsiteX13" fmla="*/ 552513 w 733555"/>
              <a:gd name="connsiteY13" fmla="*/ 0 h 528752"/>
              <a:gd name="connsiteX14" fmla="*/ 598691 w 733555"/>
              <a:gd name="connsiteY14" fmla="*/ 45539 h 528752"/>
              <a:gd name="connsiteX15" fmla="*/ 459425 w 733555"/>
              <a:gd name="connsiteY15" fmla="*/ 184252 h 528752"/>
              <a:gd name="connsiteX16" fmla="*/ 459435 w 733555"/>
              <a:gd name="connsiteY16" fmla="*/ 184280 h 528752"/>
              <a:gd name="connsiteX0" fmla="*/ 733555 w 733555"/>
              <a:gd name="connsiteY0" fmla="*/ 167002 h 528752"/>
              <a:gd name="connsiteX1" fmla="*/ 10055 w 733555"/>
              <a:gd name="connsiteY1" fmla="*/ 167002 h 528752"/>
              <a:gd name="connsiteX2" fmla="*/ 371805 w 733555"/>
              <a:gd name="connsiteY2" fmla="*/ 528752 h 528752"/>
              <a:gd name="connsiteX3" fmla="*/ 733555 w 733555"/>
              <a:gd name="connsiteY3" fmla="*/ 167002 h 528752"/>
              <a:gd name="connsiteX4" fmla="*/ 459435 w 733555"/>
              <a:gd name="connsiteY4" fmla="*/ 184280 h 528752"/>
              <a:gd name="connsiteX5" fmla="*/ 300367 w 733555"/>
              <a:gd name="connsiteY5" fmla="*/ 343510 h 528752"/>
              <a:gd name="connsiteX6" fmla="*/ 164065 w 733555"/>
              <a:gd name="connsiteY6" fmla="*/ 207207 h 528752"/>
              <a:gd name="connsiteX7" fmla="*/ 209604 w 733555"/>
              <a:gd name="connsiteY7" fmla="*/ 161668 h 528752"/>
              <a:gd name="connsiteX8" fmla="*/ 300367 w 733555"/>
              <a:gd name="connsiteY8" fmla="*/ 252432 h 528752"/>
              <a:gd name="connsiteX9" fmla="*/ 431812 w 733555"/>
              <a:gd name="connsiteY9" fmla="*/ 119282 h 528752"/>
              <a:gd name="connsiteX10" fmla="*/ 544598 w 733555"/>
              <a:gd name="connsiteY10" fmla="*/ 7925 h 528752"/>
              <a:gd name="connsiteX11" fmla="*/ 548703 w 733555"/>
              <a:gd name="connsiteY11" fmla="*/ 4115 h 528752"/>
              <a:gd name="connsiteX12" fmla="*/ 552513 w 733555"/>
              <a:gd name="connsiteY12" fmla="*/ 0 h 528752"/>
              <a:gd name="connsiteX13" fmla="*/ 598691 w 733555"/>
              <a:gd name="connsiteY13" fmla="*/ 45539 h 528752"/>
              <a:gd name="connsiteX14" fmla="*/ 459425 w 733555"/>
              <a:gd name="connsiteY14" fmla="*/ 184252 h 528752"/>
              <a:gd name="connsiteX15" fmla="*/ 459435 w 733555"/>
              <a:gd name="connsiteY15" fmla="*/ 184280 h 528752"/>
              <a:gd name="connsiteX0" fmla="*/ 361750 w 588636"/>
              <a:gd name="connsiteY0" fmla="*/ 528752 h 528752"/>
              <a:gd name="connsiteX1" fmla="*/ 0 w 588636"/>
              <a:gd name="connsiteY1" fmla="*/ 167002 h 528752"/>
              <a:gd name="connsiteX2" fmla="*/ 361750 w 588636"/>
              <a:gd name="connsiteY2" fmla="*/ 528752 h 528752"/>
              <a:gd name="connsiteX3" fmla="*/ 449380 w 588636"/>
              <a:gd name="connsiteY3" fmla="*/ 184280 h 528752"/>
              <a:gd name="connsiteX4" fmla="*/ 290312 w 588636"/>
              <a:gd name="connsiteY4" fmla="*/ 343510 h 528752"/>
              <a:gd name="connsiteX5" fmla="*/ 154010 w 588636"/>
              <a:gd name="connsiteY5" fmla="*/ 207207 h 528752"/>
              <a:gd name="connsiteX6" fmla="*/ 199549 w 588636"/>
              <a:gd name="connsiteY6" fmla="*/ 161668 h 528752"/>
              <a:gd name="connsiteX7" fmla="*/ 290312 w 588636"/>
              <a:gd name="connsiteY7" fmla="*/ 252432 h 528752"/>
              <a:gd name="connsiteX8" fmla="*/ 421757 w 588636"/>
              <a:gd name="connsiteY8" fmla="*/ 119282 h 528752"/>
              <a:gd name="connsiteX9" fmla="*/ 534543 w 588636"/>
              <a:gd name="connsiteY9" fmla="*/ 7925 h 528752"/>
              <a:gd name="connsiteX10" fmla="*/ 538648 w 588636"/>
              <a:gd name="connsiteY10" fmla="*/ 4115 h 528752"/>
              <a:gd name="connsiteX11" fmla="*/ 542458 w 588636"/>
              <a:gd name="connsiteY11" fmla="*/ 0 h 528752"/>
              <a:gd name="connsiteX12" fmla="*/ 588636 w 588636"/>
              <a:gd name="connsiteY12" fmla="*/ 45539 h 528752"/>
              <a:gd name="connsiteX13" fmla="*/ 449370 w 588636"/>
              <a:gd name="connsiteY13" fmla="*/ 184252 h 528752"/>
              <a:gd name="connsiteX14" fmla="*/ 449380 w 588636"/>
              <a:gd name="connsiteY14" fmla="*/ 184280 h 528752"/>
              <a:gd name="connsiteX0" fmla="*/ 295370 w 434626"/>
              <a:gd name="connsiteY0" fmla="*/ 184280 h 343510"/>
              <a:gd name="connsiteX1" fmla="*/ 136302 w 434626"/>
              <a:gd name="connsiteY1" fmla="*/ 343510 h 343510"/>
              <a:gd name="connsiteX2" fmla="*/ 0 w 434626"/>
              <a:gd name="connsiteY2" fmla="*/ 207207 h 343510"/>
              <a:gd name="connsiteX3" fmla="*/ 45539 w 434626"/>
              <a:gd name="connsiteY3" fmla="*/ 161668 h 343510"/>
              <a:gd name="connsiteX4" fmla="*/ 136302 w 434626"/>
              <a:gd name="connsiteY4" fmla="*/ 252432 h 343510"/>
              <a:gd name="connsiteX5" fmla="*/ 267747 w 434626"/>
              <a:gd name="connsiteY5" fmla="*/ 119282 h 343510"/>
              <a:gd name="connsiteX6" fmla="*/ 380533 w 434626"/>
              <a:gd name="connsiteY6" fmla="*/ 7925 h 343510"/>
              <a:gd name="connsiteX7" fmla="*/ 384638 w 434626"/>
              <a:gd name="connsiteY7" fmla="*/ 4115 h 343510"/>
              <a:gd name="connsiteX8" fmla="*/ 388448 w 434626"/>
              <a:gd name="connsiteY8" fmla="*/ 0 h 343510"/>
              <a:gd name="connsiteX9" fmla="*/ 434626 w 434626"/>
              <a:gd name="connsiteY9" fmla="*/ 45539 h 343510"/>
              <a:gd name="connsiteX10" fmla="*/ 295360 w 434626"/>
              <a:gd name="connsiteY10" fmla="*/ 184252 h 343510"/>
              <a:gd name="connsiteX11" fmla="*/ 295370 w 434626"/>
              <a:gd name="connsiteY11" fmla="*/ 184280 h 343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4626" h="343510">
                <a:moveTo>
                  <a:pt x="295370" y="184280"/>
                </a:moveTo>
                <a:lnTo>
                  <a:pt x="136302" y="343510"/>
                </a:lnTo>
                <a:lnTo>
                  <a:pt x="0" y="207207"/>
                </a:lnTo>
                <a:lnTo>
                  <a:pt x="45539" y="161668"/>
                </a:lnTo>
                <a:lnTo>
                  <a:pt x="136302" y="252432"/>
                </a:lnTo>
                <a:lnTo>
                  <a:pt x="267747" y="119282"/>
                </a:lnTo>
                <a:cubicBezTo>
                  <a:pt x="311286" y="75219"/>
                  <a:pt x="335375" y="51569"/>
                  <a:pt x="380533" y="7925"/>
                </a:cubicBezTo>
                <a:cubicBezTo>
                  <a:pt x="381800" y="6658"/>
                  <a:pt x="383162" y="5401"/>
                  <a:pt x="384638" y="4115"/>
                </a:cubicBezTo>
                <a:cubicBezTo>
                  <a:pt x="386069" y="2901"/>
                  <a:pt x="387348" y="1520"/>
                  <a:pt x="388448" y="0"/>
                </a:cubicBezTo>
                <a:lnTo>
                  <a:pt x="434626" y="45539"/>
                </a:lnTo>
                <a:lnTo>
                  <a:pt x="295360" y="184252"/>
                </a:lnTo>
                <a:cubicBezTo>
                  <a:pt x="295363" y="184261"/>
                  <a:pt x="295367" y="184271"/>
                  <a:pt x="295370" y="184280"/>
                </a:cubicBezTo>
                <a:close/>
              </a:path>
            </a:pathLst>
          </a:custGeom>
          <a:gradFill>
            <a:gsLst>
              <a:gs pos="48000">
                <a:srgbClr val="B2DEDC"/>
              </a:gs>
              <a:gs pos="100000">
                <a:schemeClr val="bg1"/>
              </a:gs>
            </a:gsLst>
            <a:lin ang="18900000" scaled="1"/>
          </a:gradFill>
          <a:ln w="9525" cap="flat">
            <a:noFill/>
            <a:prstDash val="solid"/>
            <a:miter/>
          </a:ln>
        </p:spPr>
        <p:txBody>
          <a:bodyPr rtlCol="0" anchor="ctr"/>
          <a:lstStyle/>
          <a:p>
            <a:endParaRPr lang="en-US"/>
          </a:p>
        </p:txBody>
      </p:sp>
      <p:sp>
        <p:nvSpPr>
          <p:cNvPr id="4" name="TextBox 3">
            <a:extLst>
              <a:ext uri="{FF2B5EF4-FFF2-40B4-BE49-F238E27FC236}">
                <a16:creationId xmlns:a16="http://schemas.microsoft.com/office/drawing/2014/main" id="{3893F1B0-D8E0-1318-EACD-C96140D00B6F}"/>
              </a:ext>
            </a:extLst>
          </p:cNvPr>
          <p:cNvSpPr txBox="1"/>
          <p:nvPr/>
        </p:nvSpPr>
        <p:spPr>
          <a:xfrm>
            <a:off x="249647" y="236233"/>
            <a:ext cx="6648110"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SIMPLE PROS AND CONS LIST SLIDE TEMPLATE – EXAMPLE</a:t>
            </a:r>
          </a:p>
        </p:txBody>
      </p:sp>
      <p:pic>
        <p:nvPicPr>
          <p:cNvPr id="33" name="Picture 32">
            <a:hlinkClick r:id="rId3"/>
            <a:extLst>
              <a:ext uri="{FF2B5EF4-FFF2-40B4-BE49-F238E27FC236}">
                <a16:creationId xmlns:a16="http://schemas.microsoft.com/office/drawing/2014/main" id="{4A18805D-093D-9D7D-D8FB-8A0263548A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54615" y="272203"/>
            <a:ext cx="4020774" cy="557985"/>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249647" y="1535597"/>
            <a:ext cx="5514783" cy="3929345"/>
          </a:xfrm>
          <a:prstGeom prst="rect">
            <a:avLst/>
          </a:prstGeom>
          <a:noFill/>
        </p:spPr>
        <p:txBody>
          <a:bodyPr wrap="square" rtlCol="0">
            <a:spAutoFit/>
          </a:bodyPr>
          <a:lstStyle/>
          <a:p>
            <a:pPr algn="l" rtl="0">
              <a:lnSpc>
                <a:spcPct val="150000"/>
              </a:lnSpc>
              <a:spcBef>
                <a:spcPts val="0"/>
              </a:spcBef>
              <a:spcAft>
                <a:spcPts val="0"/>
              </a:spcAft>
            </a:pPr>
            <a:r>
              <a:rPr lang="en-US" sz="1400" b="1" i="0" u="none" strike="noStrike" dirty="0">
                <a:solidFill>
                  <a:srgbClr val="000000"/>
                </a:solidFill>
                <a:effectLst/>
                <a:latin typeface="Century Gothic" panose="020B0502020202020204" pitchFamily="34" charset="0"/>
              </a:rPr>
              <a:t>When to Use This Template: </a:t>
            </a:r>
            <a:r>
              <a:rPr lang="en-US" sz="1400" b="0" i="0" u="none" strike="noStrike" dirty="0">
                <a:solidFill>
                  <a:srgbClr val="000000"/>
                </a:solidFill>
                <a:effectLst/>
                <a:latin typeface="Century Gothic" panose="020B0502020202020204" pitchFamily="34" charset="0"/>
              </a:rPr>
              <a:t>Use this pros and cons slide template as part of a presentation to effectively communicate the reasoning behind your choices to colleagues or stakeholders. The simple layout works for discussions, meetings, or any scenario requiring a clear visual representation of competing considerations.</a:t>
            </a:r>
          </a:p>
          <a:p>
            <a:pPr>
              <a:lnSpc>
                <a:spcPct val="150000"/>
              </a:lnSpc>
            </a:pPr>
            <a:br>
              <a:rPr lang="en-US" sz="1400" b="0" i="0" u="none" strike="noStrike" dirty="0">
                <a:solidFill>
                  <a:srgbClr val="000000"/>
                </a:solidFill>
                <a:effectLst/>
                <a:latin typeface="Century Gothic" panose="020B0502020202020204" pitchFamily="34" charset="0"/>
              </a:rPr>
            </a:br>
            <a:r>
              <a:rPr lang="en-US" sz="1400" b="1" i="0" u="none" strike="noStrike" dirty="0">
                <a:solidFill>
                  <a:srgbClr val="000000"/>
                </a:solidFill>
                <a:effectLst/>
                <a:latin typeface="Century Gothic" panose="020B0502020202020204" pitchFamily="34" charset="0"/>
              </a:rPr>
              <a:t>Notable Template Features: </a:t>
            </a:r>
            <a:r>
              <a:rPr lang="en-US" sz="1400" b="0" i="0" u="none" strike="noStrike" dirty="0">
                <a:solidFill>
                  <a:srgbClr val="000000"/>
                </a:solidFill>
                <a:effectLst/>
                <a:latin typeface="Century Gothic" panose="020B0502020202020204" pitchFamily="34" charset="0"/>
              </a:rPr>
              <a:t>The template is designed for clarity, listing positive and negative aspects of a decision or situation in a slide format. The example version of this template shows the slide filled in with the pros and cons of bootstrapping a startup.</a:t>
            </a:r>
            <a:endParaRPr lang="en-US" sz="1400" dirty="0">
              <a:latin typeface="Century Gothic" panose="020B0502020202020204" pitchFamily="34" charset="0"/>
            </a:endParaRPr>
          </a:p>
        </p:txBody>
      </p:sp>
      <p:pic>
        <p:nvPicPr>
          <p:cNvPr id="9" name="Picture 8">
            <a:extLst>
              <a:ext uri="{FF2B5EF4-FFF2-40B4-BE49-F238E27FC236}">
                <a16:creationId xmlns:a16="http://schemas.microsoft.com/office/drawing/2014/main" id="{ABF43049-D2D9-DF0A-F1CA-043A2CA34AF5}"/>
              </a:ext>
            </a:extLst>
          </p:cNvPr>
          <p:cNvPicPr>
            <a:picLocks noChangeAspect="1"/>
          </p:cNvPicPr>
          <p:nvPr/>
        </p:nvPicPr>
        <p:blipFill>
          <a:blip r:embed="rId5" cstate="screen">
            <a:extLst>
              <a:ext uri="{28A0092B-C50C-407E-A947-70E740481C1C}">
                <a14:useLocalDpi xmlns:a14="http://schemas.microsoft.com/office/drawing/2010/main"/>
              </a:ext>
            </a:extLst>
          </a:blip>
          <a:srcRect/>
          <a:stretch/>
        </p:blipFill>
        <p:spPr>
          <a:xfrm>
            <a:off x="6087641" y="1494650"/>
            <a:ext cx="5785614" cy="3257493"/>
          </a:xfrm>
          <a:prstGeom prst="rect">
            <a:avLst/>
          </a:prstGeom>
          <a:effectLst>
            <a:outerShdw blurRad="127004" dist="38100" dir="2700000" algn="tl" rotWithShape="0">
              <a:schemeClr val="accent3">
                <a:lumMod val="75000"/>
                <a:alpha val="40000"/>
              </a:schemeClr>
            </a:outerShdw>
          </a:effectLst>
        </p:spPr>
      </p:pic>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48000">
              <a:schemeClr val="accent1">
                <a:lumMod val="5000"/>
                <a:lumOff val="95000"/>
              </a:schemeClr>
            </a:gs>
            <a:gs pos="100000">
              <a:schemeClr val="accent3">
                <a:lumMod val="20000"/>
                <a:lumOff val="80000"/>
              </a:schemeClr>
            </a:gs>
          </a:gsLst>
          <a:lin ang="18900000" scaled="1"/>
        </a:gradFill>
        <a:effectLst/>
      </p:bgPr>
    </p:bg>
    <p:spTree>
      <p:nvGrpSpPr>
        <p:cNvPr id="1" name=""/>
        <p:cNvGrpSpPr/>
        <p:nvPr/>
      </p:nvGrpSpPr>
      <p:grpSpPr>
        <a:xfrm>
          <a:off x="0" y="0"/>
          <a:ext cx="0" cy="0"/>
          <a:chOff x="0" y="0"/>
          <a:chExt cx="0" cy="0"/>
        </a:xfrm>
      </p:grpSpPr>
      <p:pic>
        <p:nvPicPr>
          <p:cNvPr id="28" name="Picture 27">
            <a:extLst>
              <a:ext uri="{FF2B5EF4-FFF2-40B4-BE49-F238E27FC236}">
                <a16:creationId xmlns:a16="http://schemas.microsoft.com/office/drawing/2014/main" id="{389F5F0F-7520-5122-A7C9-384E30190B9D}"/>
              </a:ext>
            </a:extLst>
          </p:cNvPr>
          <p:cNvPicPr>
            <a:picLocks noChangeAspect="1"/>
          </p:cNvPicPr>
          <p:nvPr/>
        </p:nvPicPr>
        <p:blipFill>
          <a:blip r:embed="rId3">
            <a:alphaModFix amt="43000"/>
            <a:extLst>
              <a:ext uri="{BEBA8EAE-BF5A-486C-A8C5-ECC9F3942E4B}">
                <a14:imgProps xmlns:a14="http://schemas.microsoft.com/office/drawing/2010/main">
                  <a14:imgLayer r:embed="rId4">
                    <a14:imgEffect>
                      <a14:sharpenSoften amount="-29000"/>
                    </a14:imgEffect>
                  </a14:imgLayer>
                </a14:imgProps>
              </a:ext>
            </a:extLst>
          </a:blip>
          <a:stretch>
            <a:fillRect/>
          </a:stretch>
        </p:blipFill>
        <p:spPr>
          <a:xfrm flipH="1">
            <a:off x="0" y="0"/>
            <a:ext cx="12192000" cy="6858000"/>
          </a:xfrm>
          <a:prstGeom prst="rect">
            <a:avLst/>
          </a:prstGeom>
        </p:spPr>
      </p:pic>
      <p:sp>
        <p:nvSpPr>
          <p:cNvPr id="18" name="Rectangle 17">
            <a:extLst>
              <a:ext uri="{FF2B5EF4-FFF2-40B4-BE49-F238E27FC236}">
                <a16:creationId xmlns:a16="http://schemas.microsoft.com/office/drawing/2014/main" id="{1DCBF49B-3DEC-D661-8262-1C6AB68AD829}"/>
              </a:ext>
            </a:extLst>
          </p:cNvPr>
          <p:cNvSpPr/>
          <p:nvPr/>
        </p:nvSpPr>
        <p:spPr>
          <a:xfrm>
            <a:off x="9964132" y="0"/>
            <a:ext cx="1115488" cy="868680"/>
          </a:xfrm>
          <a:prstGeom prst="rect">
            <a:avLst/>
          </a:prstGeom>
          <a:solidFill>
            <a:srgbClr val="01808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91440" rIns="228600" bIns="0" rtlCol="0" anchor="ctr" anchorCtr="0"/>
          <a:lstStyle/>
          <a:p>
            <a:pPr algn="r"/>
            <a:endParaRPr lang="en-US" sz="2800"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4E471D06-BC91-4894-5708-7C07BB22D58C}"/>
              </a:ext>
            </a:extLst>
          </p:cNvPr>
          <p:cNvSpPr/>
          <p:nvPr/>
        </p:nvSpPr>
        <p:spPr>
          <a:xfrm>
            <a:off x="11079620" y="0"/>
            <a:ext cx="1115488" cy="868680"/>
          </a:xfrm>
          <a:prstGeom prst="rect">
            <a:avLst/>
          </a:prstGeom>
          <a:solidFill>
            <a:srgbClr val="6878A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91440" rIns="228600" bIns="0" rtlCol="0" anchor="ctr" anchorCtr="0"/>
          <a:lstStyle/>
          <a:p>
            <a:pPr algn="r"/>
            <a:endParaRPr lang="en-US" sz="2800"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CCB94B9D-E67D-8C50-5ACC-7E8AB89C3A87}"/>
              </a:ext>
            </a:extLst>
          </p:cNvPr>
          <p:cNvSpPr/>
          <p:nvPr/>
        </p:nvSpPr>
        <p:spPr>
          <a:xfrm>
            <a:off x="0" y="0"/>
            <a:ext cx="9964132" cy="868680"/>
          </a:xfrm>
          <a:prstGeom prst="rect">
            <a:avLst/>
          </a:prstGeom>
          <a:gradFill>
            <a:gsLst>
              <a:gs pos="11000">
                <a:srgbClr val="B2DEDC">
                  <a:alpha val="76017"/>
                </a:srgbClr>
              </a:gs>
              <a:gs pos="100000">
                <a:schemeClr val="accent3">
                  <a:lumMod val="20000"/>
                  <a:lumOff val="80000"/>
                  <a:alpha val="3600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91440" rIns="182880" rtlCol="0" anchor="ctr" anchorCtr="0"/>
          <a:lstStyle/>
          <a:p>
            <a:r>
              <a:rPr lang="en-US" sz="2800" kern="100" dirty="0">
                <a:solidFill>
                  <a:srgbClr val="007070"/>
                </a:solidFill>
                <a:latin typeface="Century Gothic" panose="020B0502020202020204" pitchFamily="34" charset="0"/>
                <a:ea typeface="Calibri" panose="020F0502020204030204" pitchFamily="34" charset="0"/>
                <a:cs typeface="Times New Roman" panose="02020603050405020304" pitchFamily="18" charset="0"/>
              </a:rPr>
              <a:t>Pros and Cons of Bootstrapping a Startup</a:t>
            </a:r>
            <a:endParaRPr lang="en-US" sz="2800" kern="100" dirty="0">
              <a:solidFill>
                <a:srgbClr val="00707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4" name="Rectangle 13">
            <a:extLst>
              <a:ext uri="{FF2B5EF4-FFF2-40B4-BE49-F238E27FC236}">
                <a16:creationId xmlns:a16="http://schemas.microsoft.com/office/drawing/2014/main" id="{1AED644C-F63E-6BEE-74D2-79B98E4225AC}"/>
              </a:ext>
            </a:extLst>
          </p:cNvPr>
          <p:cNvSpPr/>
          <p:nvPr/>
        </p:nvSpPr>
        <p:spPr>
          <a:xfrm>
            <a:off x="1292182" y="1197259"/>
            <a:ext cx="4203369" cy="56633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4000" kern="100" spc="300" dirty="0">
                <a:solidFill>
                  <a:srgbClr val="419E9F"/>
                </a:solidFill>
                <a:effectLst/>
                <a:latin typeface="Century Gothic" panose="020B0502020202020204" pitchFamily="34" charset="0"/>
                <a:ea typeface="Calibri" panose="020F0502020204030204" pitchFamily="34" charset="0"/>
                <a:cs typeface="Times New Roman" panose="02020603050405020304" pitchFamily="18" charset="0"/>
              </a:rPr>
              <a:t>PROS</a:t>
            </a:r>
          </a:p>
        </p:txBody>
      </p:sp>
      <p:sp>
        <p:nvSpPr>
          <p:cNvPr id="15" name="Rectangle 14">
            <a:extLst>
              <a:ext uri="{FF2B5EF4-FFF2-40B4-BE49-F238E27FC236}">
                <a16:creationId xmlns:a16="http://schemas.microsoft.com/office/drawing/2014/main" id="{734E8115-FEB4-0409-3E6E-EF3377B61CA9}"/>
              </a:ext>
            </a:extLst>
          </p:cNvPr>
          <p:cNvSpPr/>
          <p:nvPr/>
        </p:nvSpPr>
        <p:spPr>
          <a:xfrm>
            <a:off x="7061200" y="1197259"/>
            <a:ext cx="1938930" cy="56633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4000" kern="100" spc="300" dirty="0">
                <a:solidFill>
                  <a:srgbClr val="7C819D"/>
                </a:solidFill>
                <a:latin typeface="Century Gothic" panose="020B0502020202020204" pitchFamily="34" charset="0"/>
                <a:ea typeface="Calibri" panose="020F0502020204030204" pitchFamily="34" charset="0"/>
                <a:cs typeface="Times New Roman" panose="02020603050405020304" pitchFamily="18" charset="0"/>
              </a:rPr>
              <a:t>CONS</a:t>
            </a:r>
            <a:endParaRPr lang="en-US" sz="4000" kern="100" spc="300" dirty="0">
              <a:solidFill>
                <a:srgbClr val="7C819D"/>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1" name="Graphic 3" descr="Badge Cross with solid fill">
            <a:extLst>
              <a:ext uri="{FF2B5EF4-FFF2-40B4-BE49-F238E27FC236}">
                <a16:creationId xmlns:a16="http://schemas.microsoft.com/office/drawing/2014/main" id="{3B9C5396-4CF3-CAC2-03B7-8EB02AC79A2B}"/>
              </a:ext>
            </a:extLst>
          </p:cNvPr>
          <p:cNvSpPr/>
          <p:nvPr/>
        </p:nvSpPr>
        <p:spPr>
          <a:xfrm>
            <a:off x="6242088" y="1092718"/>
            <a:ext cx="723518" cy="723519"/>
          </a:xfrm>
          <a:custGeom>
            <a:avLst/>
            <a:gdLst>
              <a:gd name="connsiteX0" fmla="*/ 361769 w 723518"/>
              <a:gd name="connsiteY0" fmla="*/ 0 h 723519"/>
              <a:gd name="connsiteX1" fmla="*/ 0 w 723518"/>
              <a:gd name="connsiteY1" fmla="*/ 361750 h 723519"/>
              <a:gd name="connsiteX2" fmla="*/ 361750 w 723518"/>
              <a:gd name="connsiteY2" fmla="*/ 723519 h 723519"/>
              <a:gd name="connsiteX3" fmla="*/ 723519 w 723518"/>
              <a:gd name="connsiteY3" fmla="*/ 361769 h 723519"/>
              <a:gd name="connsiteX4" fmla="*/ 723519 w 723518"/>
              <a:gd name="connsiteY4" fmla="*/ 361731 h 723519"/>
              <a:gd name="connsiteX5" fmla="*/ 362055 w 723518"/>
              <a:gd name="connsiteY5" fmla="*/ 0 h 723519"/>
              <a:gd name="connsiteX6" fmla="*/ 361769 w 723518"/>
              <a:gd name="connsiteY6" fmla="*/ 0 h 723519"/>
              <a:gd name="connsiteX7" fmla="*/ 523408 w 723518"/>
              <a:gd name="connsiteY7" fmla="*/ 477860 h 723519"/>
              <a:gd name="connsiteX8" fmla="*/ 477869 w 723518"/>
              <a:gd name="connsiteY8" fmla="*/ 523399 h 723519"/>
              <a:gd name="connsiteX9" fmla="*/ 361769 w 723518"/>
              <a:gd name="connsiteY9" fmla="*/ 407280 h 723519"/>
              <a:gd name="connsiteX10" fmla="*/ 245707 w 723518"/>
              <a:gd name="connsiteY10" fmla="*/ 523380 h 723519"/>
              <a:gd name="connsiteX11" fmla="*/ 200168 w 723518"/>
              <a:gd name="connsiteY11" fmla="*/ 477841 h 723519"/>
              <a:gd name="connsiteX12" fmla="*/ 316192 w 723518"/>
              <a:gd name="connsiteY12" fmla="*/ 361731 h 723519"/>
              <a:gd name="connsiteX13" fmla="*/ 200120 w 723518"/>
              <a:gd name="connsiteY13" fmla="*/ 245631 h 723519"/>
              <a:gd name="connsiteX14" fmla="*/ 245707 w 723518"/>
              <a:gd name="connsiteY14" fmla="*/ 200092 h 723519"/>
              <a:gd name="connsiteX15" fmla="*/ 361769 w 723518"/>
              <a:gd name="connsiteY15" fmla="*/ 316230 h 723519"/>
              <a:gd name="connsiteX16" fmla="*/ 477869 w 723518"/>
              <a:gd name="connsiteY16" fmla="*/ 200092 h 723519"/>
              <a:gd name="connsiteX17" fmla="*/ 523408 w 723518"/>
              <a:gd name="connsiteY17" fmla="*/ 245631 h 723519"/>
              <a:gd name="connsiteX18" fmla="*/ 407308 w 723518"/>
              <a:gd name="connsiteY18" fmla="*/ 361731 h 7235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23518" h="723519">
                <a:moveTo>
                  <a:pt x="361769" y="0"/>
                </a:moveTo>
                <a:cubicBezTo>
                  <a:pt x="161975" y="-5"/>
                  <a:pt x="6" y="161956"/>
                  <a:pt x="0" y="361750"/>
                </a:cubicBezTo>
                <a:cubicBezTo>
                  <a:pt x="-6" y="561545"/>
                  <a:pt x="161955" y="723513"/>
                  <a:pt x="361750" y="723519"/>
                </a:cubicBezTo>
                <a:cubicBezTo>
                  <a:pt x="561545" y="723524"/>
                  <a:pt x="723513" y="561564"/>
                  <a:pt x="723519" y="361769"/>
                </a:cubicBezTo>
                <a:cubicBezTo>
                  <a:pt x="723519" y="361757"/>
                  <a:pt x="723519" y="361743"/>
                  <a:pt x="723519" y="361731"/>
                </a:cubicBezTo>
                <a:cubicBezTo>
                  <a:pt x="723592" y="162026"/>
                  <a:pt x="561760" y="73"/>
                  <a:pt x="362055" y="0"/>
                </a:cubicBezTo>
                <a:cubicBezTo>
                  <a:pt x="361960" y="0"/>
                  <a:pt x="361864" y="0"/>
                  <a:pt x="361769" y="0"/>
                </a:cubicBezTo>
                <a:close/>
                <a:moveTo>
                  <a:pt x="523408" y="477860"/>
                </a:moveTo>
                <a:lnTo>
                  <a:pt x="477869" y="523399"/>
                </a:lnTo>
                <a:lnTo>
                  <a:pt x="361769" y="407280"/>
                </a:lnTo>
                <a:lnTo>
                  <a:pt x="245707" y="523380"/>
                </a:lnTo>
                <a:lnTo>
                  <a:pt x="200168" y="477841"/>
                </a:lnTo>
                <a:lnTo>
                  <a:pt x="316192" y="361731"/>
                </a:lnTo>
                <a:lnTo>
                  <a:pt x="200120" y="245631"/>
                </a:lnTo>
                <a:lnTo>
                  <a:pt x="245707" y="200092"/>
                </a:lnTo>
                <a:lnTo>
                  <a:pt x="361769" y="316230"/>
                </a:lnTo>
                <a:lnTo>
                  <a:pt x="477869" y="200092"/>
                </a:lnTo>
                <a:lnTo>
                  <a:pt x="523408" y="245631"/>
                </a:lnTo>
                <a:lnTo>
                  <a:pt x="407308" y="361731"/>
                </a:lnTo>
                <a:close/>
              </a:path>
            </a:pathLst>
          </a:custGeom>
          <a:gradFill>
            <a:gsLst>
              <a:gs pos="48000">
                <a:srgbClr val="6878A5"/>
              </a:gs>
              <a:gs pos="100000">
                <a:schemeClr val="accent3">
                  <a:lumMod val="20000"/>
                  <a:lumOff val="80000"/>
                </a:schemeClr>
              </a:gs>
            </a:gsLst>
            <a:lin ang="18900000" scaled="1"/>
          </a:gradFill>
          <a:ln w="9525" cap="flat">
            <a:noFill/>
            <a:prstDash val="solid"/>
            <a:miter/>
          </a:ln>
        </p:spPr>
        <p:txBody>
          <a:bodyPr rtlCol="0" anchor="ctr"/>
          <a:lstStyle/>
          <a:p>
            <a:endParaRPr lang="en-US"/>
          </a:p>
        </p:txBody>
      </p:sp>
      <p:sp>
        <p:nvSpPr>
          <p:cNvPr id="20" name="Graphic 9" descr="Badge Tick1 with solid fill">
            <a:extLst>
              <a:ext uri="{FF2B5EF4-FFF2-40B4-BE49-F238E27FC236}">
                <a16:creationId xmlns:a16="http://schemas.microsoft.com/office/drawing/2014/main" id="{7D00828E-B154-FE8C-4CFD-C13E2F53BB97}"/>
              </a:ext>
            </a:extLst>
          </p:cNvPr>
          <p:cNvSpPr/>
          <p:nvPr/>
        </p:nvSpPr>
        <p:spPr>
          <a:xfrm>
            <a:off x="395758" y="1092719"/>
            <a:ext cx="723499" cy="723499"/>
          </a:xfrm>
          <a:custGeom>
            <a:avLst/>
            <a:gdLst>
              <a:gd name="connsiteX0" fmla="*/ 361750 w 723499"/>
              <a:gd name="connsiteY0" fmla="*/ 0 h 723499"/>
              <a:gd name="connsiteX1" fmla="*/ 0 w 723499"/>
              <a:gd name="connsiteY1" fmla="*/ 361750 h 723499"/>
              <a:gd name="connsiteX2" fmla="*/ 361750 w 723499"/>
              <a:gd name="connsiteY2" fmla="*/ 723500 h 723499"/>
              <a:gd name="connsiteX3" fmla="*/ 723500 w 723499"/>
              <a:gd name="connsiteY3" fmla="*/ 361750 h 723499"/>
              <a:gd name="connsiteX4" fmla="*/ 723500 w 723499"/>
              <a:gd name="connsiteY4" fmla="*/ 361721 h 723499"/>
              <a:gd name="connsiteX5" fmla="*/ 362026 w 723499"/>
              <a:gd name="connsiteY5" fmla="*/ 0 h 723499"/>
              <a:gd name="connsiteX6" fmla="*/ 361750 w 723499"/>
              <a:gd name="connsiteY6" fmla="*/ 0 h 723499"/>
              <a:gd name="connsiteX7" fmla="*/ 449380 w 723499"/>
              <a:gd name="connsiteY7" fmla="*/ 379028 h 723499"/>
              <a:gd name="connsiteX8" fmla="*/ 290312 w 723499"/>
              <a:gd name="connsiteY8" fmla="*/ 538258 h 723499"/>
              <a:gd name="connsiteX9" fmla="*/ 154010 w 723499"/>
              <a:gd name="connsiteY9" fmla="*/ 401955 h 723499"/>
              <a:gd name="connsiteX10" fmla="*/ 199549 w 723499"/>
              <a:gd name="connsiteY10" fmla="*/ 356416 h 723499"/>
              <a:gd name="connsiteX11" fmla="*/ 290312 w 723499"/>
              <a:gd name="connsiteY11" fmla="*/ 447180 h 723499"/>
              <a:gd name="connsiteX12" fmla="*/ 421757 w 723499"/>
              <a:gd name="connsiteY12" fmla="*/ 314030 h 723499"/>
              <a:gd name="connsiteX13" fmla="*/ 534543 w 723499"/>
              <a:gd name="connsiteY13" fmla="*/ 202673 h 723499"/>
              <a:gd name="connsiteX14" fmla="*/ 538648 w 723499"/>
              <a:gd name="connsiteY14" fmla="*/ 198863 h 723499"/>
              <a:gd name="connsiteX15" fmla="*/ 542458 w 723499"/>
              <a:gd name="connsiteY15" fmla="*/ 194748 h 723499"/>
              <a:gd name="connsiteX16" fmla="*/ 588636 w 723499"/>
              <a:gd name="connsiteY16" fmla="*/ 240287 h 723499"/>
              <a:gd name="connsiteX17" fmla="*/ 449370 w 723499"/>
              <a:gd name="connsiteY17" fmla="*/ 379000 h 723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23499" h="723499">
                <a:moveTo>
                  <a:pt x="361750" y="0"/>
                </a:moveTo>
                <a:cubicBezTo>
                  <a:pt x="161961" y="0"/>
                  <a:pt x="0" y="161961"/>
                  <a:pt x="0" y="361750"/>
                </a:cubicBezTo>
                <a:cubicBezTo>
                  <a:pt x="0" y="561539"/>
                  <a:pt x="161961" y="723500"/>
                  <a:pt x="361750" y="723500"/>
                </a:cubicBezTo>
                <a:cubicBezTo>
                  <a:pt x="561539" y="723500"/>
                  <a:pt x="723500" y="561539"/>
                  <a:pt x="723500" y="361750"/>
                </a:cubicBezTo>
                <a:cubicBezTo>
                  <a:pt x="723500" y="361740"/>
                  <a:pt x="723500" y="361731"/>
                  <a:pt x="723500" y="361721"/>
                </a:cubicBezTo>
                <a:cubicBezTo>
                  <a:pt x="723569" y="162016"/>
                  <a:pt x="561731" y="69"/>
                  <a:pt x="362026" y="0"/>
                </a:cubicBezTo>
                <a:cubicBezTo>
                  <a:pt x="361934" y="0"/>
                  <a:pt x="361842" y="0"/>
                  <a:pt x="361750" y="0"/>
                </a:cubicBezTo>
                <a:close/>
                <a:moveTo>
                  <a:pt x="449380" y="379028"/>
                </a:moveTo>
                <a:cubicBezTo>
                  <a:pt x="396675" y="431638"/>
                  <a:pt x="343652" y="484715"/>
                  <a:pt x="290312" y="538258"/>
                </a:cubicBezTo>
                <a:cubicBezTo>
                  <a:pt x="244986" y="492716"/>
                  <a:pt x="199552" y="447282"/>
                  <a:pt x="154010" y="401955"/>
                </a:cubicBezTo>
                <a:lnTo>
                  <a:pt x="199549" y="356416"/>
                </a:lnTo>
                <a:lnTo>
                  <a:pt x="290312" y="447180"/>
                </a:lnTo>
                <a:cubicBezTo>
                  <a:pt x="334375" y="402482"/>
                  <a:pt x="378190" y="358099"/>
                  <a:pt x="421757" y="314030"/>
                </a:cubicBezTo>
                <a:cubicBezTo>
                  <a:pt x="465296" y="269967"/>
                  <a:pt x="489385" y="246317"/>
                  <a:pt x="534543" y="202673"/>
                </a:cubicBezTo>
                <a:cubicBezTo>
                  <a:pt x="535810" y="201406"/>
                  <a:pt x="537172" y="200149"/>
                  <a:pt x="538648" y="198863"/>
                </a:cubicBezTo>
                <a:cubicBezTo>
                  <a:pt x="540079" y="197649"/>
                  <a:pt x="541358" y="196268"/>
                  <a:pt x="542458" y="194748"/>
                </a:cubicBezTo>
                <a:lnTo>
                  <a:pt x="588636" y="240287"/>
                </a:lnTo>
                <a:cubicBezTo>
                  <a:pt x="535000" y="293627"/>
                  <a:pt x="502082" y="326393"/>
                  <a:pt x="449370" y="379000"/>
                </a:cubicBezTo>
                <a:close/>
              </a:path>
            </a:pathLst>
          </a:custGeom>
          <a:gradFill>
            <a:gsLst>
              <a:gs pos="48000">
                <a:srgbClr val="018080"/>
              </a:gs>
              <a:gs pos="100000">
                <a:schemeClr val="accent3">
                  <a:lumMod val="20000"/>
                  <a:lumOff val="80000"/>
                </a:schemeClr>
              </a:gs>
            </a:gsLst>
            <a:lin ang="18900000" scaled="1"/>
          </a:gradFill>
          <a:ln w="9525" cap="flat">
            <a:noFill/>
            <a:prstDash val="solid"/>
            <a:miter/>
          </a:ln>
        </p:spPr>
        <p:txBody>
          <a:bodyPr rtlCol="0" anchor="ctr"/>
          <a:lstStyle/>
          <a:p>
            <a:endParaRPr lang="en-US"/>
          </a:p>
        </p:txBody>
      </p:sp>
      <p:sp>
        <p:nvSpPr>
          <p:cNvPr id="16" name="Graphic 10" descr="Badge Cross with solid fill">
            <a:extLst>
              <a:ext uri="{FF2B5EF4-FFF2-40B4-BE49-F238E27FC236}">
                <a16:creationId xmlns:a16="http://schemas.microsoft.com/office/drawing/2014/main" id="{1107D738-4038-D0A0-2BA8-66F5253FFF4A}"/>
              </a:ext>
            </a:extLst>
          </p:cNvPr>
          <p:cNvSpPr/>
          <p:nvPr/>
        </p:nvSpPr>
        <p:spPr>
          <a:xfrm>
            <a:off x="11367555" y="155401"/>
            <a:ext cx="581878" cy="581912"/>
          </a:xfrm>
          <a:custGeom>
            <a:avLst/>
            <a:gdLst>
              <a:gd name="connsiteX0" fmla="*/ 361769 w 723518"/>
              <a:gd name="connsiteY0" fmla="*/ 0 h 723519"/>
              <a:gd name="connsiteX1" fmla="*/ 0 w 723518"/>
              <a:gd name="connsiteY1" fmla="*/ 361750 h 723519"/>
              <a:gd name="connsiteX2" fmla="*/ 361750 w 723518"/>
              <a:gd name="connsiteY2" fmla="*/ 723519 h 723519"/>
              <a:gd name="connsiteX3" fmla="*/ 723519 w 723518"/>
              <a:gd name="connsiteY3" fmla="*/ 361769 h 723519"/>
              <a:gd name="connsiteX4" fmla="*/ 723519 w 723518"/>
              <a:gd name="connsiteY4" fmla="*/ 361731 h 723519"/>
              <a:gd name="connsiteX5" fmla="*/ 362055 w 723518"/>
              <a:gd name="connsiteY5" fmla="*/ 0 h 723519"/>
              <a:gd name="connsiteX6" fmla="*/ 361769 w 723518"/>
              <a:gd name="connsiteY6" fmla="*/ 0 h 723519"/>
              <a:gd name="connsiteX7" fmla="*/ 523408 w 723518"/>
              <a:gd name="connsiteY7" fmla="*/ 477860 h 723519"/>
              <a:gd name="connsiteX8" fmla="*/ 477869 w 723518"/>
              <a:gd name="connsiteY8" fmla="*/ 523399 h 723519"/>
              <a:gd name="connsiteX9" fmla="*/ 361769 w 723518"/>
              <a:gd name="connsiteY9" fmla="*/ 407280 h 723519"/>
              <a:gd name="connsiteX10" fmla="*/ 245707 w 723518"/>
              <a:gd name="connsiteY10" fmla="*/ 523380 h 723519"/>
              <a:gd name="connsiteX11" fmla="*/ 200168 w 723518"/>
              <a:gd name="connsiteY11" fmla="*/ 477841 h 723519"/>
              <a:gd name="connsiteX12" fmla="*/ 316192 w 723518"/>
              <a:gd name="connsiteY12" fmla="*/ 361731 h 723519"/>
              <a:gd name="connsiteX13" fmla="*/ 200120 w 723518"/>
              <a:gd name="connsiteY13" fmla="*/ 245631 h 723519"/>
              <a:gd name="connsiteX14" fmla="*/ 245707 w 723518"/>
              <a:gd name="connsiteY14" fmla="*/ 200092 h 723519"/>
              <a:gd name="connsiteX15" fmla="*/ 361769 w 723518"/>
              <a:gd name="connsiteY15" fmla="*/ 316230 h 723519"/>
              <a:gd name="connsiteX16" fmla="*/ 477869 w 723518"/>
              <a:gd name="connsiteY16" fmla="*/ 200092 h 723519"/>
              <a:gd name="connsiteX17" fmla="*/ 523408 w 723518"/>
              <a:gd name="connsiteY17" fmla="*/ 245631 h 723519"/>
              <a:gd name="connsiteX18" fmla="*/ 407308 w 723518"/>
              <a:gd name="connsiteY18" fmla="*/ 361731 h 723519"/>
              <a:gd name="connsiteX0" fmla="*/ 362055 w 723519"/>
              <a:gd name="connsiteY0" fmla="*/ 0 h 723519"/>
              <a:gd name="connsiteX1" fmla="*/ 0 w 723519"/>
              <a:gd name="connsiteY1" fmla="*/ 361750 h 723519"/>
              <a:gd name="connsiteX2" fmla="*/ 361750 w 723519"/>
              <a:gd name="connsiteY2" fmla="*/ 723519 h 723519"/>
              <a:gd name="connsiteX3" fmla="*/ 723519 w 723519"/>
              <a:gd name="connsiteY3" fmla="*/ 361769 h 723519"/>
              <a:gd name="connsiteX4" fmla="*/ 723519 w 723519"/>
              <a:gd name="connsiteY4" fmla="*/ 361731 h 723519"/>
              <a:gd name="connsiteX5" fmla="*/ 362055 w 723519"/>
              <a:gd name="connsiteY5" fmla="*/ 0 h 723519"/>
              <a:gd name="connsiteX6" fmla="*/ 523408 w 723519"/>
              <a:gd name="connsiteY6" fmla="*/ 477860 h 723519"/>
              <a:gd name="connsiteX7" fmla="*/ 477869 w 723519"/>
              <a:gd name="connsiteY7" fmla="*/ 523399 h 723519"/>
              <a:gd name="connsiteX8" fmla="*/ 361769 w 723519"/>
              <a:gd name="connsiteY8" fmla="*/ 407280 h 723519"/>
              <a:gd name="connsiteX9" fmla="*/ 245707 w 723519"/>
              <a:gd name="connsiteY9" fmla="*/ 523380 h 723519"/>
              <a:gd name="connsiteX10" fmla="*/ 200168 w 723519"/>
              <a:gd name="connsiteY10" fmla="*/ 477841 h 723519"/>
              <a:gd name="connsiteX11" fmla="*/ 316192 w 723519"/>
              <a:gd name="connsiteY11" fmla="*/ 361731 h 723519"/>
              <a:gd name="connsiteX12" fmla="*/ 200120 w 723519"/>
              <a:gd name="connsiteY12" fmla="*/ 245631 h 723519"/>
              <a:gd name="connsiteX13" fmla="*/ 245707 w 723519"/>
              <a:gd name="connsiteY13" fmla="*/ 200092 h 723519"/>
              <a:gd name="connsiteX14" fmla="*/ 361769 w 723519"/>
              <a:gd name="connsiteY14" fmla="*/ 316230 h 723519"/>
              <a:gd name="connsiteX15" fmla="*/ 477869 w 723519"/>
              <a:gd name="connsiteY15" fmla="*/ 200092 h 723519"/>
              <a:gd name="connsiteX16" fmla="*/ 523408 w 723519"/>
              <a:gd name="connsiteY16" fmla="*/ 245631 h 723519"/>
              <a:gd name="connsiteX17" fmla="*/ 407308 w 723519"/>
              <a:gd name="connsiteY17" fmla="*/ 361731 h 723519"/>
              <a:gd name="connsiteX18" fmla="*/ 523408 w 723519"/>
              <a:gd name="connsiteY18" fmla="*/ 477860 h 723519"/>
              <a:gd name="connsiteX0" fmla="*/ 733575 w 733575"/>
              <a:gd name="connsiteY0" fmla="*/ 161639 h 523427"/>
              <a:gd name="connsiteX1" fmla="*/ 10056 w 733575"/>
              <a:gd name="connsiteY1" fmla="*/ 161658 h 523427"/>
              <a:gd name="connsiteX2" fmla="*/ 371806 w 733575"/>
              <a:gd name="connsiteY2" fmla="*/ 523427 h 523427"/>
              <a:gd name="connsiteX3" fmla="*/ 733575 w 733575"/>
              <a:gd name="connsiteY3" fmla="*/ 161677 h 523427"/>
              <a:gd name="connsiteX4" fmla="*/ 733575 w 733575"/>
              <a:gd name="connsiteY4" fmla="*/ 161639 h 523427"/>
              <a:gd name="connsiteX5" fmla="*/ 533464 w 733575"/>
              <a:gd name="connsiteY5" fmla="*/ 277768 h 523427"/>
              <a:gd name="connsiteX6" fmla="*/ 487925 w 733575"/>
              <a:gd name="connsiteY6" fmla="*/ 323307 h 523427"/>
              <a:gd name="connsiteX7" fmla="*/ 371825 w 733575"/>
              <a:gd name="connsiteY7" fmla="*/ 207188 h 523427"/>
              <a:gd name="connsiteX8" fmla="*/ 255763 w 733575"/>
              <a:gd name="connsiteY8" fmla="*/ 323288 h 523427"/>
              <a:gd name="connsiteX9" fmla="*/ 210224 w 733575"/>
              <a:gd name="connsiteY9" fmla="*/ 277749 h 523427"/>
              <a:gd name="connsiteX10" fmla="*/ 326248 w 733575"/>
              <a:gd name="connsiteY10" fmla="*/ 161639 h 523427"/>
              <a:gd name="connsiteX11" fmla="*/ 210176 w 733575"/>
              <a:gd name="connsiteY11" fmla="*/ 45539 h 523427"/>
              <a:gd name="connsiteX12" fmla="*/ 255763 w 733575"/>
              <a:gd name="connsiteY12" fmla="*/ 0 h 523427"/>
              <a:gd name="connsiteX13" fmla="*/ 371825 w 733575"/>
              <a:gd name="connsiteY13" fmla="*/ 116138 h 523427"/>
              <a:gd name="connsiteX14" fmla="*/ 487925 w 733575"/>
              <a:gd name="connsiteY14" fmla="*/ 0 h 523427"/>
              <a:gd name="connsiteX15" fmla="*/ 533464 w 733575"/>
              <a:gd name="connsiteY15" fmla="*/ 45539 h 523427"/>
              <a:gd name="connsiteX16" fmla="*/ 417364 w 733575"/>
              <a:gd name="connsiteY16" fmla="*/ 161639 h 523427"/>
              <a:gd name="connsiteX17" fmla="*/ 533464 w 733575"/>
              <a:gd name="connsiteY17" fmla="*/ 277768 h 523427"/>
              <a:gd name="connsiteX0" fmla="*/ 733575 w 733575"/>
              <a:gd name="connsiteY0" fmla="*/ 161677 h 523427"/>
              <a:gd name="connsiteX1" fmla="*/ 10056 w 733575"/>
              <a:gd name="connsiteY1" fmla="*/ 161658 h 523427"/>
              <a:gd name="connsiteX2" fmla="*/ 371806 w 733575"/>
              <a:gd name="connsiteY2" fmla="*/ 523427 h 523427"/>
              <a:gd name="connsiteX3" fmla="*/ 733575 w 733575"/>
              <a:gd name="connsiteY3" fmla="*/ 161677 h 523427"/>
              <a:gd name="connsiteX4" fmla="*/ 533464 w 733575"/>
              <a:gd name="connsiteY4" fmla="*/ 277768 h 523427"/>
              <a:gd name="connsiteX5" fmla="*/ 487925 w 733575"/>
              <a:gd name="connsiteY5" fmla="*/ 323307 h 523427"/>
              <a:gd name="connsiteX6" fmla="*/ 371825 w 733575"/>
              <a:gd name="connsiteY6" fmla="*/ 207188 h 523427"/>
              <a:gd name="connsiteX7" fmla="*/ 255763 w 733575"/>
              <a:gd name="connsiteY7" fmla="*/ 323288 h 523427"/>
              <a:gd name="connsiteX8" fmla="*/ 210224 w 733575"/>
              <a:gd name="connsiteY8" fmla="*/ 277749 h 523427"/>
              <a:gd name="connsiteX9" fmla="*/ 326248 w 733575"/>
              <a:gd name="connsiteY9" fmla="*/ 161639 h 523427"/>
              <a:gd name="connsiteX10" fmla="*/ 210176 w 733575"/>
              <a:gd name="connsiteY10" fmla="*/ 45539 h 523427"/>
              <a:gd name="connsiteX11" fmla="*/ 255763 w 733575"/>
              <a:gd name="connsiteY11" fmla="*/ 0 h 523427"/>
              <a:gd name="connsiteX12" fmla="*/ 371825 w 733575"/>
              <a:gd name="connsiteY12" fmla="*/ 116138 h 523427"/>
              <a:gd name="connsiteX13" fmla="*/ 487925 w 733575"/>
              <a:gd name="connsiteY13" fmla="*/ 0 h 523427"/>
              <a:gd name="connsiteX14" fmla="*/ 533464 w 733575"/>
              <a:gd name="connsiteY14" fmla="*/ 45539 h 523427"/>
              <a:gd name="connsiteX15" fmla="*/ 417364 w 733575"/>
              <a:gd name="connsiteY15" fmla="*/ 161639 h 523427"/>
              <a:gd name="connsiteX16" fmla="*/ 533464 w 733575"/>
              <a:gd name="connsiteY16" fmla="*/ 277768 h 523427"/>
              <a:gd name="connsiteX0" fmla="*/ 361750 w 523408"/>
              <a:gd name="connsiteY0" fmla="*/ 523427 h 523427"/>
              <a:gd name="connsiteX1" fmla="*/ 0 w 523408"/>
              <a:gd name="connsiteY1" fmla="*/ 161658 h 523427"/>
              <a:gd name="connsiteX2" fmla="*/ 361750 w 523408"/>
              <a:gd name="connsiteY2" fmla="*/ 523427 h 523427"/>
              <a:gd name="connsiteX3" fmla="*/ 523408 w 523408"/>
              <a:gd name="connsiteY3" fmla="*/ 277768 h 523427"/>
              <a:gd name="connsiteX4" fmla="*/ 477869 w 523408"/>
              <a:gd name="connsiteY4" fmla="*/ 323307 h 523427"/>
              <a:gd name="connsiteX5" fmla="*/ 361769 w 523408"/>
              <a:gd name="connsiteY5" fmla="*/ 207188 h 523427"/>
              <a:gd name="connsiteX6" fmla="*/ 245707 w 523408"/>
              <a:gd name="connsiteY6" fmla="*/ 323288 h 523427"/>
              <a:gd name="connsiteX7" fmla="*/ 200168 w 523408"/>
              <a:gd name="connsiteY7" fmla="*/ 277749 h 523427"/>
              <a:gd name="connsiteX8" fmla="*/ 316192 w 523408"/>
              <a:gd name="connsiteY8" fmla="*/ 161639 h 523427"/>
              <a:gd name="connsiteX9" fmla="*/ 200120 w 523408"/>
              <a:gd name="connsiteY9" fmla="*/ 45539 h 523427"/>
              <a:gd name="connsiteX10" fmla="*/ 245707 w 523408"/>
              <a:gd name="connsiteY10" fmla="*/ 0 h 523427"/>
              <a:gd name="connsiteX11" fmla="*/ 361769 w 523408"/>
              <a:gd name="connsiteY11" fmla="*/ 116138 h 523427"/>
              <a:gd name="connsiteX12" fmla="*/ 477869 w 523408"/>
              <a:gd name="connsiteY12" fmla="*/ 0 h 523427"/>
              <a:gd name="connsiteX13" fmla="*/ 523408 w 523408"/>
              <a:gd name="connsiteY13" fmla="*/ 45539 h 523427"/>
              <a:gd name="connsiteX14" fmla="*/ 407308 w 523408"/>
              <a:gd name="connsiteY14" fmla="*/ 161639 h 523427"/>
              <a:gd name="connsiteX15" fmla="*/ 523408 w 523408"/>
              <a:gd name="connsiteY15" fmla="*/ 277768 h 523427"/>
              <a:gd name="connsiteX0" fmla="*/ 323288 w 323288"/>
              <a:gd name="connsiteY0" fmla="*/ 277768 h 323307"/>
              <a:gd name="connsiteX1" fmla="*/ 277749 w 323288"/>
              <a:gd name="connsiteY1" fmla="*/ 323307 h 323307"/>
              <a:gd name="connsiteX2" fmla="*/ 161649 w 323288"/>
              <a:gd name="connsiteY2" fmla="*/ 207188 h 323307"/>
              <a:gd name="connsiteX3" fmla="*/ 45587 w 323288"/>
              <a:gd name="connsiteY3" fmla="*/ 323288 h 323307"/>
              <a:gd name="connsiteX4" fmla="*/ 48 w 323288"/>
              <a:gd name="connsiteY4" fmla="*/ 277749 h 323307"/>
              <a:gd name="connsiteX5" fmla="*/ 116072 w 323288"/>
              <a:gd name="connsiteY5" fmla="*/ 161639 h 323307"/>
              <a:gd name="connsiteX6" fmla="*/ 0 w 323288"/>
              <a:gd name="connsiteY6" fmla="*/ 45539 h 323307"/>
              <a:gd name="connsiteX7" fmla="*/ 45587 w 323288"/>
              <a:gd name="connsiteY7" fmla="*/ 0 h 323307"/>
              <a:gd name="connsiteX8" fmla="*/ 161649 w 323288"/>
              <a:gd name="connsiteY8" fmla="*/ 116138 h 323307"/>
              <a:gd name="connsiteX9" fmla="*/ 277749 w 323288"/>
              <a:gd name="connsiteY9" fmla="*/ 0 h 323307"/>
              <a:gd name="connsiteX10" fmla="*/ 323288 w 323288"/>
              <a:gd name="connsiteY10" fmla="*/ 45539 h 323307"/>
              <a:gd name="connsiteX11" fmla="*/ 207188 w 323288"/>
              <a:gd name="connsiteY11" fmla="*/ 161639 h 323307"/>
              <a:gd name="connsiteX12" fmla="*/ 323288 w 323288"/>
              <a:gd name="connsiteY12" fmla="*/ 277768 h 3233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3288" h="323307">
                <a:moveTo>
                  <a:pt x="323288" y="277768"/>
                </a:moveTo>
                <a:lnTo>
                  <a:pt x="277749" y="323307"/>
                </a:lnTo>
                <a:lnTo>
                  <a:pt x="161649" y="207188"/>
                </a:lnTo>
                <a:lnTo>
                  <a:pt x="45587" y="323288"/>
                </a:lnTo>
                <a:lnTo>
                  <a:pt x="48" y="277749"/>
                </a:lnTo>
                <a:lnTo>
                  <a:pt x="116072" y="161639"/>
                </a:lnTo>
                <a:lnTo>
                  <a:pt x="0" y="45539"/>
                </a:lnTo>
                <a:lnTo>
                  <a:pt x="45587" y="0"/>
                </a:lnTo>
                <a:lnTo>
                  <a:pt x="161649" y="116138"/>
                </a:lnTo>
                <a:lnTo>
                  <a:pt x="277749" y="0"/>
                </a:lnTo>
                <a:lnTo>
                  <a:pt x="323288" y="45539"/>
                </a:lnTo>
                <a:lnTo>
                  <a:pt x="207188" y="161639"/>
                </a:lnTo>
                <a:lnTo>
                  <a:pt x="323288" y="277768"/>
                </a:lnTo>
                <a:close/>
              </a:path>
            </a:pathLst>
          </a:custGeom>
          <a:solidFill>
            <a:srgbClr val="CADBF9"/>
          </a:solidFill>
          <a:ln w="9525" cap="flat">
            <a:noFill/>
            <a:prstDash val="solid"/>
            <a:miter/>
          </a:ln>
        </p:spPr>
        <p:txBody>
          <a:bodyPr rtlCol="0" anchor="ctr"/>
          <a:lstStyle/>
          <a:p>
            <a:endParaRPr lang="en-US"/>
          </a:p>
        </p:txBody>
      </p:sp>
      <p:sp>
        <p:nvSpPr>
          <p:cNvPr id="17" name="Graphic 11" descr="Badge Tick1 with solid fill">
            <a:extLst>
              <a:ext uri="{FF2B5EF4-FFF2-40B4-BE49-F238E27FC236}">
                <a16:creationId xmlns:a16="http://schemas.microsoft.com/office/drawing/2014/main" id="{12534545-7EC4-0BFC-3D6C-FCEDD19D4E69}"/>
              </a:ext>
            </a:extLst>
          </p:cNvPr>
          <p:cNvSpPr/>
          <p:nvPr/>
        </p:nvSpPr>
        <p:spPr>
          <a:xfrm>
            <a:off x="10175966" y="145297"/>
            <a:ext cx="782272" cy="618275"/>
          </a:xfrm>
          <a:custGeom>
            <a:avLst/>
            <a:gdLst>
              <a:gd name="connsiteX0" fmla="*/ 361750 w 723499"/>
              <a:gd name="connsiteY0" fmla="*/ 0 h 723499"/>
              <a:gd name="connsiteX1" fmla="*/ 0 w 723499"/>
              <a:gd name="connsiteY1" fmla="*/ 361750 h 723499"/>
              <a:gd name="connsiteX2" fmla="*/ 361750 w 723499"/>
              <a:gd name="connsiteY2" fmla="*/ 723500 h 723499"/>
              <a:gd name="connsiteX3" fmla="*/ 723500 w 723499"/>
              <a:gd name="connsiteY3" fmla="*/ 361750 h 723499"/>
              <a:gd name="connsiteX4" fmla="*/ 723500 w 723499"/>
              <a:gd name="connsiteY4" fmla="*/ 361721 h 723499"/>
              <a:gd name="connsiteX5" fmla="*/ 362026 w 723499"/>
              <a:gd name="connsiteY5" fmla="*/ 0 h 723499"/>
              <a:gd name="connsiteX6" fmla="*/ 361750 w 723499"/>
              <a:gd name="connsiteY6" fmla="*/ 0 h 723499"/>
              <a:gd name="connsiteX7" fmla="*/ 449380 w 723499"/>
              <a:gd name="connsiteY7" fmla="*/ 379028 h 723499"/>
              <a:gd name="connsiteX8" fmla="*/ 290312 w 723499"/>
              <a:gd name="connsiteY8" fmla="*/ 538258 h 723499"/>
              <a:gd name="connsiteX9" fmla="*/ 154010 w 723499"/>
              <a:gd name="connsiteY9" fmla="*/ 401955 h 723499"/>
              <a:gd name="connsiteX10" fmla="*/ 199549 w 723499"/>
              <a:gd name="connsiteY10" fmla="*/ 356416 h 723499"/>
              <a:gd name="connsiteX11" fmla="*/ 290312 w 723499"/>
              <a:gd name="connsiteY11" fmla="*/ 447180 h 723499"/>
              <a:gd name="connsiteX12" fmla="*/ 421757 w 723499"/>
              <a:gd name="connsiteY12" fmla="*/ 314030 h 723499"/>
              <a:gd name="connsiteX13" fmla="*/ 534543 w 723499"/>
              <a:gd name="connsiteY13" fmla="*/ 202673 h 723499"/>
              <a:gd name="connsiteX14" fmla="*/ 538648 w 723499"/>
              <a:gd name="connsiteY14" fmla="*/ 198863 h 723499"/>
              <a:gd name="connsiteX15" fmla="*/ 542458 w 723499"/>
              <a:gd name="connsiteY15" fmla="*/ 194748 h 723499"/>
              <a:gd name="connsiteX16" fmla="*/ 588636 w 723499"/>
              <a:gd name="connsiteY16" fmla="*/ 240287 h 723499"/>
              <a:gd name="connsiteX17" fmla="*/ 449370 w 723499"/>
              <a:gd name="connsiteY17" fmla="*/ 379000 h 723499"/>
              <a:gd name="connsiteX0" fmla="*/ 362026 w 723500"/>
              <a:gd name="connsiteY0" fmla="*/ 0 h 723500"/>
              <a:gd name="connsiteX1" fmla="*/ 0 w 723500"/>
              <a:gd name="connsiteY1" fmla="*/ 361750 h 723500"/>
              <a:gd name="connsiteX2" fmla="*/ 361750 w 723500"/>
              <a:gd name="connsiteY2" fmla="*/ 723500 h 723500"/>
              <a:gd name="connsiteX3" fmla="*/ 723500 w 723500"/>
              <a:gd name="connsiteY3" fmla="*/ 361750 h 723500"/>
              <a:gd name="connsiteX4" fmla="*/ 723500 w 723500"/>
              <a:gd name="connsiteY4" fmla="*/ 361721 h 723500"/>
              <a:gd name="connsiteX5" fmla="*/ 362026 w 723500"/>
              <a:gd name="connsiteY5" fmla="*/ 0 h 723500"/>
              <a:gd name="connsiteX6" fmla="*/ 449380 w 723500"/>
              <a:gd name="connsiteY6" fmla="*/ 379028 h 723500"/>
              <a:gd name="connsiteX7" fmla="*/ 290312 w 723500"/>
              <a:gd name="connsiteY7" fmla="*/ 538258 h 723500"/>
              <a:gd name="connsiteX8" fmla="*/ 154010 w 723500"/>
              <a:gd name="connsiteY8" fmla="*/ 401955 h 723500"/>
              <a:gd name="connsiteX9" fmla="*/ 199549 w 723500"/>
              <a:gd name="connsiteY9" fmla="*/ 356416 h 723500"/>
              <a:gd name="connsiteX10" fmla="*/ 290312 w 723500"/>
              <a:gd name="connsiteY10" fmla="*/ 447180 h 723500"/>
              <a:gd name="connsiteX11" fmla="*/ 421757 w 723500"/>
              <a:gd name="connsiteY11" fmla="*/ 314030 h 723500"/>
              <a:gd name="connsiteX12" fmla="*/ 534543 w 723500"/>
              <a:gd name="connsiteY12" fmla="*/ 202673 h 723500"/>
              <a:gd name="connsiteX13" fmla="*/ 538648 w 723500"/>
              <a:gd name="connsiteY13" fmla="*/ 198863 h 723500"/>
              <a:gd name="connsiteX14" fmla="*/ 542458 w 723500"/>
              <a:gd name="connsiteY14" fmla="*/ 194748 h 723500"/>
              <a:gd name="connsiteX15" fmla="*/ 588636 w 723500"/>
              <a:gd name="connsiteY15" fmla="*/ 240287 h 723500"/>
              <a:gd name="connsiteX16" fmla="*/ 449370 w 723500"/>
              <a:gd name="connsiteY16" fmla="*/ 379000 h 723500"/>
              <a:gd name="connsiteX17" fmla="*/ 449380 w 723500"/>
              <a:gd name="connsiteY17" fmla="*/ 379028 h 723500"/>
              <a:gd name="connsiteX0" fmla="*/ 733555 w 733555"/>
              <a:gd name="connsiteY0" fmla="*/ 166973 h 528752"/>
              <a:gd name="connsiteX1" fmla="*/ 10055 w 733555"/>
              <a:gd name="connsiteY1" fmla="*/ 167002 h 528752"/>
              <a:gd name="connsiteX2" fmla="*/ 371805 w 733555"/>
              <a:gd name="connsiteY2" fmla="*/ 528752 h 528752"/>
              <a:gd name="connsiteX3" fmla="*/ 733555 w 733555"/>
              <a:gd name="connsiteY3" fmla="*/ 167002 h 528752"/>
              <a:gd name="connsiteX4" fmla="*/ 733555 w 733555"/>
              <a:gd name="connsiteY4" fmla="*/ 166973 h 528752"/>
              <a:gd name="connsiteX5" fmla="*/ 459435 w 733555"/>
              <a:gd name="connsiteY5" fmla="*/ 184280 h 528752"/>
              <a:gd name="connsiteX6" fmla="*/ 300367 w 733555"/>
              <a:gd name="connsiteY6" fmla="*/ 343510 h 528752"/>
              <a:gd name="connsiteX7" fmla="*/ 164065 w 733555"/>
              <a:gd name="connsiteY7" fmla="*/ 207207 h 528752"/>
              <a:gd name="connsiteX8" fmla="*/ 209604 w 733555"/>
              <a:gd name="connsiteY8" fmla="*/ 161668 h 528752"/>
              <a:gd name="connsiteX9" fmla="*/ 300367 w 733555"/>
              <a:gd name="connsiteY9" fmla="*/ 252432 h 528752"/>
              <a:gd name="connsiteX10" fmla="*/ 431812 w 733555"/>
              <a:gd name="connsiteY10" fmla="*/ 119282 h 528752"/>
              <a:gd name="connsiteX11" fmla="*/ 544598 w 733555"/>
              <a:gd name="connsiteY11" fmla="*/ 7925 h 528752"/>
              <a:gd name="connsiteX12" fmla="*/ 548703 w 733555"/>
              <a:gd name="connsiteY12" fmla="*/ 4115 h 528752"/>
              <a:gd name="connsiteX13" fmla="*/ 552513 w 733555"/>
              <a:gd name="connsiteY13" fmla="*/ 0 h 528752"/>
              <a:gd name="connsiteX14" fmla="*/ 598691 w 733555"/>
              <a:gd name="connsiteY14" fmla="*/ 45539 h 528752"/>
              <a:gd name="connsiteX15" fmla="*/ 459425 w 733555"/>
              <a:gd name="connsiteY15" fmla="*/ 184252 h 528752"/>
              <a:gd name="connsiteX16" fmla="*/ 459435 w 733555"/>
              <a:gd name="connsiteY16" fmla="*/ 184280 h 528752"/>
              <a:gd name="connsiteX0" fmla="*/ 733555 w 733555"/>
              <a:gd name="connsiteY0" fmla="*/ 167002 h 528752"/>
              <a:gd name="connsiteX1" fmla="*/ 10055 w 733555"/>
              <a:gd name="connsiteY1" fmla="*/ 167002 h 528752"/>
              <a:gd name="connsiteX2" fmla="*/ 371805 w 733555"/>
              <a:gd name="connsiteY2" fmla="*/ 528752 h 528752"/>
              <a:gd name="connsiteX3" fmla="*/ 733555 w 733555"/>
              <a:gd name="connsiteY3" fmla="*/ 167002 h 528752"/>
              <a:gd name="connsiteX4" fmla="*/ 459435 w 733555"/>
              <a:gd name="connsiteY4" fmla="*/ 184280 h 528752"/>
              <a:gd name="connsiteX5" fmla="*/ 300367 w 733555"/>
              <a:gd name="connsiteY5" fmla="*/ 343510 h 528752"/>
              <a:gd name="connsiteX6" fmla="*/ 164065 w 733555"/>
              <a:gd name="connsiteY6" fmla="*/ 207207 h 528752"/>
              <a:gd name="connsiteX7" fmla="*/ 209604 w 733555"/>
              <a:gd name="connsiteY7" fmla="*/ 161668 h 528752"/>
              <a:gd name="connsiteX8" fmla="*/ 300367 w 733555"/>
              <a:gd name="connsiteY8" fmla="*/ 252432 h 528752"/>
              <a:gd name="connsiteX9" fmla="*/ 431812 w 733555"/>
              <a:gd name="connsiteY9" fmla="*/ 119282 h 528752"/>
              <a:gd name="connsiteX10" fmla="*/ 544598 w 733555"/>
              <a:gd name="connsiteY10" fmla="*/ 7925 h 528752"/>
              <a:gd name="connsiteX11" fmla="*/ 548703 w 733555"/>
              <a:gd name="connsiteY11" fmla="*/ 4115 h 528752"/>
              <a:gd name="connsiteX12" fmla="*/ 552513 w 733555"/>
              <a:gd name="connsiteY12" fmla="*/ 0 h 528752"/>
              <a:gd name="connsiteX13" fmla="*/ 598691 w 733555"/>
              <a:gd name="connsiteY13" fmla="*/ 45539 h 528752"/>
              <a:gd name="connsiteX14" fmla="*/ 459425 w 733555"/>
              <a:gd name="connsiteY14" fmla="*/ 184252 h 528752"/>
              <a:gd name="connsiteX15" fmla="*/ 459435 w 733555"/>
              <a:gd name="connsiteY15" fmla="*/ 184280 h 528752"/>
              <a:gd name="connsiteX0" fmla="*/ 361750 w 588636"/>
              <a:gd name="connsiteY0" fmla="*/ 528752 h 528752"/>
              <a:gd name="connsiteX1" fmla="*/ 0 w 588636"/>
              <a:gd name="connsiteY1" fmla="*/ 167002 h 528752"/>
              <a:gd name="connsiteX2" fmla="*/ 361750 w 588636"/>
              <a:gd name="connsiteY2" fmla="*/ 528752 h 528752"/>
              <a:gd name="connsiteX3" fmla="*/ 449380 w 588636"/>
              <a:gd name="connsiteY3" fmla="*/ 184280 h 528752"/>
              <a:gd name="connsiteX4" fmla="*/ 290312 w 588636"/>
              <a:gd name="connsiteY4" fmla="*/ 343510 h 528752"/>
              <a:gd name="connsiteX5" fmla="*/ 154010 w 588636"/>
              <a:gd name="connsiteY5" fmla="*/ 207207 h 528752"/>
              <a:gd name="connsiteX6" fmla="*/ 199549 w 588636"/>
              <a:gd name="connsiteY6" fmla="*/ 161668 h 528752"/>
              <a:gd name="connsiteX7" fmla="*/ 290312 w 588636"/>
              <a:gd name="connsiteY7" fmla="*/ 252432 h 528752"/>
              <a:gd name="connsiteX8" fmla="*/ 421757 w 588636"/>
              <a:gd name="connsiteY8" fmla="*/ 119282 h 528752"/>
              <a:gd name="connsiteX9" fmla="*/ 534543 w 588636"/>
              <a:gd name="connsiteY9" fmla="*/ 7925 h 528752"/>
              <a:gd name="connsiteX10" fmla="*/ 538648 w 588636"/>
              <a:gd name="connsiteY10" fmla="*/ 4115 h 528752"/>
              <a:gd name="connsiteX11" fmla="*/ 542458 w 588636"/>
              <a:gd name="connsiteY11" fmla="*/ 0 h 528752"/>
              <a:gd name="connsiteX12" fmla="*/ 588636 w 588636"/>
              <a:gd name="connsiteY12" fmla="*/ 45539 h 528752"/>
              <a:gd name="connsiteX13" fmla="*/ 449370 w 588636"/>
              <a:gd name="connsiteY13" fmla="*/ 184252 h 528752"/>
              <a:gd name="connsiteX14" fmla="*/ 449380 w 588636"/>
              <a:gd name="connsiteY14" fmla="*/ 184280 h 528752"/>
              <a:gd name="connsiteX0" fmla="*/ 295370 w 434626"/>
              <a:gd name="connsiteY0" fmla="*/ 184280 h 343510"/>
              <a:gd name="connsiteX1" fmla="*/ 136302 w 434626"/>
              <a:gd name="connsiteY1" fmla="*/ 343510 h 343510"/>
              <a:gd name="connsiteX2" fmla="*/ 0 w 434626"/>
              <a:gd name="connsiteY2" fmla="*/ 207207 h 343510"/>
              <a:gd name="connsiteX3" fmla="*/ 45539 w 434626"/>
              <a:gd name="connsiteY3" fmla="*/ 161668 h 343510"/>
              <a:gd name="connsiteX4" fmla="*/ 136302 w 434626"/>
              <a:gd name="connsiteY4" fmla="*/ 252432 h 343510"/>
              <a:gd name="connsiteX5" fmla="*/ 267747 w 434626"/>
              <a:gd name="connsiteY5" fmla="*/ 119282 h 343510"/>
              <a:gd name="connsiteX6" fmla="*/ 380533 w 434626"/>
              <a:gd name="connsiteY6" fmla="*/ 7925 h 343510"/>
              <a:gd name="connsiteX7" fmla="*/ 384638 w 434626"/>
              <a:gd name="connsiteY7" fmla="*/ 4115 h 343510"/>
              <a:gd name="connsiteX8" fmla="*/ 388448 w 434626"/>
              <a:gd name="connsiteY8" fmla="*/ 0 h 343510"/>
              <a:gd name="connsiteX9" fmla="*/ 434626 w 434626"/>
              <a:gd name="connsiteY9" fmla="*/ 45539 h 343510"/>
              <a:gd name="connsiteX10" fmla="*/ 295360 w 434626"/>
              <a:gd name="connsiteY10" fmla="*/ 184252 h 343510"/>
              <a:gd name="connsiteX11" fmla="*/ 295370 w 434626"/>
              <a:gd name="connsiteY11" fmla="*/ 184280 h 343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4626" h="343510">
                <a:moveTo>
                  <a:pt x="295370" y="184280"/>
                </a:moveTo>
                <a:lnTo>
                  <a:pt x="136302" y="343510"/>
                </a:lnTo>
                <a:lnTo>
                  <a:pt x="0" y="207207"/>
                </a:lnTo>
                <a:lnTo>
                  <a:pt x="45539" y="161668"/>
                </a:lnTo>
                <a:lnTo>
                  <a:pt x="136302" y="252432"/>
                </a:lnTo>
                <a:lnTo>
                  <a:pt x="267747" y="119282"/>
                </a:lnTo>
                <a:cubicBezTo>
                  <a:pt x="311286" y="75219"/>
                  <a:pt x="335375" y="51569"/>
                  <a:pt x="380533" y="7925"/>
                </a:cubicBezTo>
                <a:cubicBezTo>
                  <a:pt x="381800" y="6658"/>
                  <a:pt x="383162" y="5401"/>
                  <a:pt x="384638" y="4115"/>
                </a:cubicBezTo>
                <a:cubicBezTo>
                  <a:pt x="386069" y="2901"/>
                  <a:pt x="387348" y="1520"/>
                  <a:pt x="388448" y="0"/>
                </a:cubicBezTo>
                <a:lnTo>
                  <a:pt x="434626" y="45539"/>
                </a:lnTo>
                <a:lnTo>
                  <a:pt x="295360" y="184252"/>
                </a:lnTo>
                <a:cubicBezTo>
                  <a:pt x="295363" y="184261"/>
                  <a:pt x="295367" y="184271"/>
                  <a:pt x="295370" y="184280"/>
                </a:cubicBezTo>
                <a:close/>
              </a:path>
            </a:pathLst>
          </a:custGeom>
          <a:solidFill>
            <a:srgbClr val="B2DEDC"/>
          </a:solidFill>
          <a:ln w="9525" cap="flat">
            <a:noFill/>
            <a:prstDash val="solid"/>
            <a:miter/>
          </a:ln>
        </p:spPr>
        <p:txBody>
          <a:bodyPr rtlCol="0" anchor="ctr"/>
          <a:lstStyle/>
          <a:p>
            <a:endParaRPr lang="en-US"/>
          </a:p>
        </p:txBody>
      </p:sp>
      <p:sp>
        <p:nvSpPr>
          <p:cNvPr id="23" name="TextBox 22">
            <a:extLst>
              <a:ext uri="{FF2B5EF4-FFF2-40B4-BE49-F238E27FC236}">
                <a16:creationId xmlns:a16="http://schemas.microsoft.com/office/drawing/2014/main" id="{B44D741E-0535-A4BD-F8B1-31FAC3A55573}"/>
              </a:ext>
            </a:extLst>
          </p:cNvPr>
          <p:cNvSpPr txBox="1"/>
          <p:nvPr/>
        </p:nvSpPr>
        <p:spPr>
          <a:xfrm>
            <a:off x="595891" y="1992397"/>
            <a:ext cx="4937760" cy="4478149"/>
          </a:xfrm>
          <a:prstGeom prst="rect">
            <a:avLst/>
          </a:prstGeom>
          <a:noFill/>
        </p:spPr>
        <p:txBody>
          <a:bodyPr wrap="square">
            <a:spAutoFit/>
          </a:bodyPr>
          <a:lstStyle/>
          <a:p>
            <a:pPr marL="342900" indent="-342900">
              <a:spcAft>
                <a:spcPts val="900"/>
              </a:spcAft>
              <a:buClr>
                <a:srgbClr val="419FA0"/>
              </a:buClr>
              <a:buSzPct val="110000"/>
              <a:buFont typeface="+mj-lt"/>
              <a:buAutoNum type="arabicPeriod"/>
            </a:pPr>
            <a:r>
              <a:rPr lang="en-US" sz="1600" dirty="0">
                <a:latin typeface="Century Gothic" panose="020B0502020202020204" pitchFamily="34" charset="0"/>
              </a:rPr>
              <a:t>You can retain full control over the company's finances and decision-making.</a:t>
            </a:r>
          </a:p>
          <a:p>
            <a:pPr marL="342900" indent="-342900">
              <a:spcAft>
                <a:spcPts val="900"/>
              </a:spcAft>
              <a:buClr>
                <a:srgbClr val="419FA0"/>
              </a:buClr>
              <a:buSzPct val="110000"/>
              <a:buFont typeface="+mj-lt"/>
              <a:buAutoNum type="arabicPeriod"/>
            </a:pPr>
            <a:r>
              <a:rPr lang="en-US" sz="1600" dirty="0">
                <a:latin typeface="Century Gothic" panose="020B0502020202020204" pitchFamily="34" charset="0"/>
              </a:rPr>
              <a:t>You can maintain a higher percentage of ownership in the business.</a:t>
            </a:r>
          </a:p>
          <a:p>
            <a:pPr marL="342900" indent="-342900">
              <a:spcAft>
                <a:spcPts val="900"/>
              </a:spcAft>
              <a:buClr>
                <a:srgbClr val="419FA0"/>
              </a:buClr>
              <a:buSzPct val="110000"/>
              <a:buFont typeface="+mj-lt"/>
              <a:buAutoNum type="arabicPeriod"/>
            </a:pPr>
            <a:r>
              <a:rPr lang="en-US" sz="1600" dirty="0">
                <a:latin typeface="Century Gothic" panose="020B0502020202020204" pitchFamily="34" charset="0"/>
              </a:rPr>
              <a:t>You can encourage lean operations and a culture of innovation.</a:t>
            </a:r>
          </a:p>
          <a:p>
            <a:pPr marL="342900" indent="-342900">
              <a:spcAft>
                <a:spcPts val="900"/>
              </a:spcAft>
              <a:buClr>
                <a:srgbClr val="419FA0"/>
              </a:buClr>
              <a:buSzPct val="110000"/>
              <a:buFont typeface="+mj-lt"/>
              <a:buAutoNum type="arabicPeriod"/>
            </a:pPr>
            <a:r>
              <a:rPr lang="en-US" sz="1600" dirty="0">
                <a:latin typeface="Century Gothic" panose="020B0502020202020204" pitchFamily="34" charset="0"/>
              </a:rPr>
              <a:t>You can prioritize profitability without the pressure to satisfy investors.</a:t>
            </a:r>
          </a:p>
          <a:p>
            <a:pPr marL="342900" indent="-342900">
              <a:spcAft>
                <a:spcPts val="900"/>
              </a:spcAft>
              <a:buClr>
                <a:srgbClr val="419FA0"/>
              </a:buClr>
              <a:buSzPct val="110000"/>
              <a:buFont typeface="+mj-lt"/>
              <a:buAutoNum type="arabicPeriod"/>
            </a:pPr>
            <a:r>
              <a:rPr lang="en-US" sz="1600" dirty="0">
                <a:latin typeface="Century Gothic" panose="020B0502020202020204" pitchFamily="34" charset="0"/>
              </a:rPr>
              <a:t>You can avoid taking on debt or giving up equity, reducing financial risk.</a:t>
            </a:r>
          </a:p>
          <a:p>
            <a:pPr marL="342900" indent="-342900">
              <a:spcAft>
                <a:spcPts val="900"/>
              </a:spcAft>
              <a:buClr>
                <a:srgbClr val="419FA0"/>
              </a:buClr>
              <a:buSzPct val="110000"/>
              <a:buFont typeface="+mj-lt"/>
              <a:buAutoNum type="arabicPeriod"/>
            </a:pPr>
            <a:r>
              <a:rPr lang="en-US" sz="1600" dirty="0">
                <a:latin typeface="Century Gothic" panose="020B0502020202020204" pitchFamily="34" charset="0"/>
              </a:rPr>
              <a:t>You can allow sustainable growth and reduce the risk of overextending.</a:t>
            </a:r>
          </a:p>
          <a:p>
            <a:pPr marL="342900" indent="-342900">
              <a:spcAft>
                <a:spcPts val="900"/>
              </a:spcAft>
              <a:buClr>
                <a:srgbClr val="419FA0"/>
              </a:buClr>
              <a:buSzPct val="110000"/>
              <a:buFont typeface="+mj-lt"/>
              <a:buAutoNum type="arabicPeriod"/>
            </a:pPr>
            <a:r>
              <a:rPr lang="en-US" sz="1600" dirty="0">
                <a:latin typeface="Century Gothic" panose="020B0502020202020204" pitchFamily="34" charset="0"/>
              </a:rPr>
              <a:t>You must focus on delivering value to customers, leading to stronger customer relationships.</a:t>
            </a:r>
          </a:p>
        </p:txBody>
      </p:sp>
      <p:sp>
        <p:nvSpPr>
          <p:cNvPr id="25" name="TextBox 24">
            <a:extLst>
              <a:ext uri="{FF2B5EF4-FFF2-40B4-BE49-F238E27FC236}">
                <a16:creationId xmlns:a16="http://schemas.microsoft.com/office/drawing/2014/main" id="{A0C95C1E-27E3-006C-1B89-EC3D795BD991}"/>
              </a:ext>
            </a:extLst>
          </p:cNvPr>
          <p:cNvSpPr txBox="1"/>
          <p:nvPr/>
        </p:nvSpPr>
        <p:spPr>
          <a:xfrm>
            <a:off x="6432494" y="1992397"/>
            <a:ext cx="5616071" cy="4478149"/>
          </a:xfrm>
          <a:prstGeom prst="rect">
            <a:avLst/>
          </a:prstGeom>
          <a:noFill/>
        </p:spPr>
        <p:txBody>
          <a:bodyPr wrap="square">
            <a:spAutoFit/>
          </a:bodyPr>
          <a:lstStyle/>
          <a:p>
            <a:pPr marL="342900" indent="-342900">
              <a:spcAft>
                <a:spcPts val="900"/>
              </a:spcAft>
              <a:buClr>
                <a:srgbClr val="6878A5"/>
              </a:buClr>
              <a:buSzPct val="110000"/>
              <a:buFont typeface="+mj-lt"/>
              <a:buAutoNum type="arabicPeriod"/>
            </a:pPr>
            <a:r>
              <a:rPr lang="en-US" sz="1600" dirty="0">
                <a:latin typeface="Century Gothic" panose="020B0502020202020204" pitchFamily="34" charset="0"/>
              </a:rPr>
              <a:t>Starting with limited funds can restrict your ability </a:t>
            </a:r>
            <a:br>
              <a:rPr lang="en-US" sz="1600" dirty="0">
                <a:latin typeface="Century Gothic" panose="020B0502020202020204" pitchFamily="34" charset="0"/>
              </a:rPr>
            </a:br>
            <a:r>
              <a:rPr lang="en-US" sz="1600" dirty="0">
                <a:latin typeface="Century Gothic" panose="020B0502020202020204" pitchFamily="34" charset="0"/>
              </a:rPr>
              <a:t>to scale quickly or invest in marketing efforts.</a:t>
            </a:r>
          </a:p>
          <a:p>
            <a:pPr marL="342900" indent="-342900">
              <a:spcAft>
                <a:spcPts val="900"/>
              </a:spcAft>
              <a:buClr>
                <a:srgbClr val="6878A5"/>
              </a:buClr>
              <a:buSzPct val="110000"/>
              <a:buFont typeface="+mj-lt"/>
              <a:buAutoNum type="arabicPeriod"/>
            </a:pPr>
            <a:r>
              <a:rPr lang="en-US" sz="1600" dirty="0">
                <a:latin typeface="Century Gothic" panose="020B0502020202020204" pitchFamily="34" charset="0"/>
              </a:rPr>
              <a:t>In order to achieve substantial growth, bootstrapping may take longer than funding.</a:t>
            </a:r>
          </a:p>
          <a:p>
            <a:pPr marL="342900" indent="-342900">
              <a:spcAft>
                <a:spcPts val="900"/>
              </a:spcAft>
              <a:buClr>
                <a:srgbClr val="6878A5"/>
              </a:buClr>
              <a:buSzPct val="110000"/>
              <a:buFont typeface="+mj-lt"/>
              <a:buAutoNum type="arabicPeriod"/>
            </a:pPr>
            <a:r>
              <a:rPr lang="en-US" sz="1600" dirty="0">
                <a:latin typeface="Century Gothic" panose="020B0502020202020204" pitchFamily="34" charset="0"/>
              </a:rPr>
              <a:t>Working with limited resources restricts your ability to hire top talent, purchase necessary equipment, or expand into new markets.</a:t>
            </a:r>
          </a:p>
          <a:p>
            <a:pPr marL="342900" indent="-342900">
              <a:spcAft>
                <a:spcPts val="900"/>
              </a:spcAft>
              <a:buClr>
                <a:srgbClr val="6878A5"/>
              </a:buClr>
              <a:buSzPct val="110000"/>
              <a:buFont typeface="+mj-lt"/>
              <a:buAutoNum type="arabicPeriod"/>
            </a:pPr>
            <a:r>
              <a:rPr lang="en-US" sz="1600" dirty="0">
                <a:latin typeface="Century Gothic" panose="020B0502020202020204" pitchFamily="34" charset="0"/>
              </a:rPr>
              <a:t>Well-funded competitors might make it harder to compete.</a:t>
            </a:r>
          </a:p>
          <a:p>
            <a:pPr marL="342900" indent="-342900">
              <a:spcAft>
                <a:spcPts val="900"/>
              </a:spcAft>
              <a:buClr>
                <a:srgbClr val="6878A5"/>
              </a:buClr>
              <a:buSzPct val="110000"/>
              <a:buFont typeface="+mj-lt"/>
              <a:buAutoNum type="arabicPeriod"/>
            </a:pPr>
            <a:r>
              <a:rPr lang="en-US" sz="1600" dirty="0">
                <a:latin typeface="Century Gothic" panose="020B0502020202020204" pitchFamily="34" charset="0"/>
              </a:rPr>
              <a:t>The founder may have to juggle multiple roles, potentially leading to burnout.</a:t>
            </a:r>
          </a:p>
          <a:p>
            <a:pPr marL="342900" indent="-342900">
              <a:spcAft>
                <a:spcPts val="900"/>
              </a:spcAft>
              <a:buClr>
                <a:srgbClr val="6878A5"/>
              </a:buClr>
              <a:buSzPct val="110000"/>
              <a:buFont typeface="+mj-lt"/>
              <a:buAutoNum type="arabicPeriod"/>
            </a:pPr>
            <a:r>
              <a:rPr lang="en-US" sz="1600" dirty="0">
                <a:latin typeface="Century Gothic" panose="020B0502020202020204" pitchFamily="34" charset="0"/>
              </a:rPr>
              <a:t>Bootstrapping may require passing up opportunities for rapid growth or market dominance.</a:t>
            </a:r>
          </a:p>
          <a:p>
            <a:pPr marL="342900" indent="-342900">
              <a:spcAft>
                <a:spcPts val="900"/>
              </a:spcAft>
              <a:buClr>
                <a:srgbClr val="6878A5"/>
              </a:buClr>
              <a:buSzPct val="110000"/>
              <a:buFont typeface="+mj-lt"/>
              <a:buAutoNum type="arabicPeriod"/>
            </a:pPr>
            <a:r>
              <a:rPr lang="en-US" sz="1600" dirty="0">
                <a:latin typeface="Century Gothic" panose="020B0502020202020204" pitchFamily="34" charset="0"/>
              </a:rPr>
              <a:t>Without external support, there's no safety net for unexpected challenges or setbacks.</a:t>
            </a:r>
          </a:p>
        </p:txBody>
      </p:sp>
    </p:spTree>
    <p:extLst>
      <p:ext uri="{BB962C8B-B14F-4D97-AF65-F5344CB8AC3E}">
        <p14:creationId xmlns:p14="http://schemas.microsoft.com/office/powerpoint/2010/main" val="452115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48000">
              <a:schemeClr val="accent1">
                <a:lumMod val="5000"/>
                <a:lumOff val="95000"/>
              </a:schemeClr>
            </a:gs>
            <a:gs pos="100000">
              <a:schemeClr val="accent3">
                <a:lumMod val="20000"/>
                <a:lumOff val="80000"/>
              </a:schemeClr>
            </a:gs>
          </a:gsLst>
          <a:lin ang="18900000" scaled="1"/>
        </a:gradFill>
        <a:effectLst/>
      </p:bgPr>
    </p:bg>
    <p:spTree>
      <p:nvGrpSpPr>
        <p:cNvPr id="1" name="">
          <a:extLst>
            <a:ext uri="{FF2B5EF4-FFF2-40B4-BE49-F238E27FC236}">
              <a16:creationId xmlns:a16="http://schemas.microsoft.com/office/drawing/2014/main" id="{12F41142-F432-905B-5D8F-FCEDD9E28942}"/>
            </a:ext>
          </a:extLst>
        </p:cNvPr>
        <p:cNvGrpSpPr/>
        <p:nvPr/>
      </p:nvGrpSpPr>
      <p:grpSpPr>
        <a:xfrm>
          <a:off x="0" y="0"/>
          <a:ext cx="0" cy="0"/>
          <a:chOff x="0" y="0"/>
          <a:chExt cx="0" cy="0"/>
        </a:xfrm>
      </p:grpSpPr>
      <p:pic>
        <p:nvPicPr>
          <p:cNvPr id="28" name="Picture 27">
            <a:extLst>
              <a:ext uri="{FF2B5EF4-FFF2-40B4-BE49-F238E27FC236}">
                <a16:creationId xmlns:a16="http://schemas.microsoft.com/office/drawing/2014/main" id="{CADB7E3F-3FDB-2E89-89A0-317851D82E2F}"/>
              </a:ext>
            </a:extLst>
          </p:cNvPr>
          <p:cNvPicPr>
            <a:picLocks noChangeAspect="1"/>
          </p:cNvPicPr>
          <p:nvPr/>
        </p:nvPicPr>
        <p:blipFill>
          <a:blip r:embed="rId3">
            <a:alphaModFix amt="43000"/>
            <a:extLst>
              <a:ext uri="{BEBA8EAE-BF5A-486C-A8C5-ECC9F3942E4B}">
                <a14:imgProps xmlns:a14="http://schemas.microsoft.com/office/drawing/2010/main">
                  <a14:imgLayer r:embed="rId4">
                    <a14:imgEffect>
                      <a14:sharpenSoften amount="-29000"/>
                    </a14:imgEffect>
                  </a14:imgLayer>
                </a14:imgProps>
              </a:ext>
            </a:extLst>
          </a:blip>
          <a:stretch>
            <a:fillRect/>
          </a:stretch>
        </p:blipFill>
        <p:spPr>
          <a:xfrm flipH="1">
            <a:off x="0" y="0"/>
            <a:ext cx="12192000" cy="6858000"/>
          </a:xfrm>
          <a:prstGeom prst="rect">
            <a:avLst/>
          </a:prstGeom>
        </p:spPr>
      </p:pic>
      <p:sp>
        <p:nvSpPr>
          <p:cNvPr id="9" name="Rectangle 8">
            <a:extLst>
              <a:ext uri="{FF2B5EF4-FFF2-40B4-BE49-F238E27FC236}">
                <a16:creationId xmlns:a16="http://schemas.microsoft.com/office/drawing/2014/main" id="{97BC6CF7-A53C-E76C-388A-00115266256A}"/>
              </a:ext>
            </a:extLst>
          </p:cNvPr>
          <p:cNvSpPr/>
          <p:nvPr/>
        </p:nvSpPr>
        <p:spPr>
          <a:xfrm>
            <a:off x="0" y="0"/>
            <a:ext cx="9964132" cy="868680"/>
          </a:xfrm>
          <a:prstGeom prst="rect">
            <a:avLst/>
          </a:prstGeom>
          <a:gradFill>
            <a:gsLst>
              <a:gs pos="11000">
                <a:srgbClr val="B2DEDC">
                  <a:alpha val="76017"/>
                </a:srgbClr>
              </a:gs>
              <a:gs pos="100000">
                <a:schemeClr val="accent3">
                  <a:lumMod val="20000"/>
                  <a:lumOff val="80000"/>
                  <a:alpha val="3600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91440" rIns="182880" rtlCol="0" anchor="ctr" anchorCtr="0"/>
          <a:lstStyle/>
          <a:p>
            <a:r>
              <a:rPr lang="en-US" sz="2800" kern="100" dirty="0">
                <a:solidFill>
                  <a:srgbClr val="007070"/>
                </a:solidFill>
                <a:latin typeface="Century Gothic" panose="020B0502020202020204" pitchFamily="34" charset="0"/>
                <a:ea typeface="Calibri" panose="020F0502020204030204" pitchFamily="34" charset="0"/>
                <a:cs typeface="Times New Roman" panose="02020603050405020304" pitchFamily="18" charset="0"/>
              </a:rPr>
              <a:t>Title of Situation / Items Considered</a:t>
            </a:r>
            <a:endParaRPr lang="en-US" sz="2800" kern="100" dirty="0">
              <a:solidFill>
                <a:srgbClr val="00707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8" name="Rectangle 17">
            <a:extLst>
              <a:ext uri="{FF2B5EF4-FFF2-40B4-BE49-F238E27FC236}">
                <a16:creationId xmlns:a16="http://schemas.microsoft.com/office/drawing/2014/main" id="{7EACA887-5709-43EB-E545-33C49574BD91}"/>
              </a:ext>
            </a:extLst>
          </p:cNvPr>
          <p:cNvSpPr/>
          <p:nvPr/>
        </p:nvSpPr>
        <p:spPr>
          <a:xfrm>
            <a:off x="9964132" y="0"/>
            <a:ext cx="1115488" cy="868680"/>
          </a:xfrm>
          <a:prstGeom prst="rect">
            <a:avLst/>
          </a:prstGeom>
          <a:solidFill>
            <a:srgbClr val="01808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91440" rIns="228600" bIns="0" rtlCol="0" anchor="ctr" anchorCtr="0"/>
          <a:lstStyle/>
          <a:p>
            <a:pPr algn="r"/>
            <a:endParaRPr lang="en-US" sz="2800"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D79BE7A4-E334-78B4-F4A1-173CD5BD7220}"/>
              </a:ext>
            </a:extLst>
          </p:cNvPr>
          <p:cNvSpPr/>
          <p:nvPr/>
        </p:nvSpPr>
        <p:spPr>
          <a:xfrm>
            <a:off x="11079620" y="0"/>
            <a:ext cx="1115488" cy="868680"/>
          </a:xfrm>
          <a:prstGeom prst="rect">
            <a:avLst/>
          </a:prstGeom>
          <a:solidFill>
            <a:srgbClr val="6878A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91440" rIns="228600" bIns="0" rtlCol="0" anchor="ctr" anchorCtr="0"/>
          <a:lstStyle/>
          <a:p>
            <a:pPr algn="r"/>
            <a:endParaRPr lang="en-US" sz="2800"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4" name="Rectangle 13">
            <a:extLst>
              <a:ext uri="{FF2B5EF4-FFF2-40B4-BE49-F238E27FC236}">
                <a16:creationId xmlns:a16="http://schemas.microsoft.com/office/drawing/2014/main" id="{FA8AABC6-437C-3EAB-68A2-BD6D42B0F9A9}"/>
              </a:ext>
            </a:extLst>
          </p:cNvPr>
          <p:cNvSpPr/>
          <p:nvPr/>
        </p:nvSpPr>
        <p:spPr>
          <a:xfrm>
            <a:off x="1292182" y="1197259"/>
            <a:ext cx="4203369" cy="56633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4000" kern="100" spc="300" dirty="0">
                <a:solidFill>
                  <a:srgbClr val="419E9F"/>
                </a:solidFill>
                <a:effectLst/>
                <a:latin typeface="Century Gothic" panose="020B0502020202020204" pitchFamily="34" charset="0"/>
                <a:ea typeface="Calibri" panose="020F0502020204030204" pitchFamily="34" charset="0"/>
                <a:cs typeface="Times New Roman" panose="02020603050405020304" pitchFamily="18" charset="0"/>
              </a:rPr>
              <a:t>PROS</a:t>
            </a:r>
          </a:p>
        </p:txBody>
      </p:sp>
      <p:sp>
        <p:nvSpPr>
          <p:cNvPr id="15" name="Rectangle 14">
            <a:extLst>
              <a:ext uri="{FF2B5EF4-FFF2-40B4-BE49-F238E27FC236}">
                <a16:creationId xmlns:a16="http://schemas.microsoft.com/office/drawing/2014/main" id="{F33ADACC-B354-B6A0-B456-3BDA81AE7514}"/>
              </a:ext>
            </a:extLst>
          </p:cNvPr>
          <p:cNvSpPr/>
          <p:nvPr/>
        </p:nvSpPr>
        <p:spPr>
          <a:xfrm>
            <a:off x="7061200" y="1197259"/>
            <a:ext cx="1938930" cy="56633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4000" kern="100" spc="300" dirty="0">
                <a:solidFill>
                  <a:srgbClr val="7C819D"/>
                </a:solidFill>
                <a:latin typeface="Century Gothic" panose="020B0502020202020204" pitchFamily="34" charset="0"/>
                <a:ea typeface="Calibri" panose="020F0502020204030204" pitchFamily="34" charset="0"/>
                <a:cs typeface="Times New Roman" panose="02020603050405020304" pitchFamily="18" charset="0"/>
              </a:rPr>
              <a:t>CONS</a:t>
            </a:r>
            <a:endParaRPr lang="en-US" sz="4000" kern="100" spc="300" dirty="0">
              <a:solidFill>
                <a:srgbClr val="7C819D"/>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1" name="Graphic 3" descr="Badge Cross with solid fill">
            <a:extLst>
              <a:ext uri="{FF2B5EF4-FFF2-40B4-BE49-F238E27FC236}">
                <a16:creationId xmlns:a16="http://schemas.microsoft.com/office/drawing/2014/main" id="{DCBB1967-A9A3-0D14-B296-A88D6D39A81E}"/>
              </a:ext>
            </a:extLst>
          </p:cNvPr>
          <p:cNvSpPr/>
          <p:nvPr/>
        </p:nvSpPr>
        <p:spPr>
          <a:xfrm>
            <a:off x="6242088" y="1092718"/>
            <a:ext cx="723518" cy="723519"/>
          </a:xfrm>
          <a:custGeom>
            <a:avLst/>
            <a:gdLst>
              <a:gd name="connsiteX0" fmla="*/ 361769 w 723518"/>
              <a:gd name="connsiteY0" fmla="*/ 0 h 723519"/>
              <a:gd name="connsiteX1" fmla="*/ 0 w 723518"/>
              <a:gd name="connsiteY1" fmla="*/ 361750 h 723519"/>
              <a:gd name="connsiteX2" fmla="*/ 361750 w 723518"/>
              <a:gd name="connsiteY2" fmla="*/ 723519 h 723519"/>
              <a:gd name="connsiteX3" fmla="*/ 723519 w 723518"/>
              <a:gd name="connsiteY3" fmla="*/ 361769 h 723519"/>
              <a:gd name="connsiteX4" fmla="*/ 723519 w 723518"/>
              <a:gd name="connsiteY4" fmla="*/ 361731 h 723519"/>
              <a:gd name="connsiteX5" fmla="*/ 362055 w 723518"/>
              <a:gd name="connsiteY5" fmla="*/ 0 h 723519"/>
              <a:gd name="connsiteX6" fmla="*/ 361769 w 723518"/>
              <a:gd name="connsiteY6" fmla="*/ 0 h 723519"/>
              <a:gd name="connsiteX7" fmla="*/ 523408 w 723518"/>
              <a:gd name="connsiteY7" fmla="*/ 477860 h 723519"/>
              <a:gd name="connsiteX8" fmla="*/ 477869 w 723518"/>
              <a:gd name="connsiteY8" fmla="*/ 523399 h 723519"/>
              <a:gd name="connsiteX9" fmla="*/ 361769 w 723518"/>
              <a:gd name="connsiteY9" fmla="*/ 407280 h 723519"/>
              <a:gd name="connsiteX10" fmla="*/ 245707 w 723518"/>
              <a:gd name="connsiteY10" fmla="*/ 523380 h 723519"/>
              <a:gd name="connsiteX11" fmla="*/ 200168 w 723518"/>
              <a:gd name="connsiteY11" fmla="*/ 477841 h 723519"/>
              <a:gd name="connsiteX12" fmla="*/ 316192 w 723518"/>
              <a:gd name="connsiteY12" fmla="*/ 361731 h 723519"/>
              <a:gd name="connsiteX13" fmla="*/ 200120 w 723518"/>
              <a:gd name="connsiteY13" fmla="*/ 245631 h 723519"/>
              <a:gd name="connsiteX14" fmla="*/ 245707 w 723518"/>
              <a:gd name="connsiteY14" fmla="*/ 200092 h 723519"/>
              <a:gd name="connsiteX15" fmla="*/ 361769 w 723518"/>
              <a:gd name="connsiteY15" fmla="*/ 316230 h 723519"/>
              <a:gd name="connsiteX16" fmla="*/ 477869 w 723518"/>
              <a:gd name="connsiteY16" fmla="*/ 200092 h 723519"/>
              <a:gd name="connsiteX17" fmla="*/ 523408 w 723518"/>
              <a:gd name="connsiteY17" fmla="*/ 245631 h 723519"/>
              <a:gd name="connsiteX18" fmla="*/ 407308 w 723518"/>
              <a:gd name="connsiteY18" fmla="*/ 361731 h 7235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23518" h="723519">
                <a:moveTo>
                  <a:pt x="361769" y="0"/>
                </a:moveTo>
                <a:cubicBezTo>
                  <a:pt x="161975" y="-5"/>
                  <a:pt x="6" y="161956"/>
                  <a:pt x="0" y="361750"/>
                </a:cubicBezTo>
                <a:cubicBezTo>
                  <a:pt x="-6" y="561545"/>
                  <a:pt x="161955" y="723513"/>
                  <a:pt x="361750" y="723519"/>
                </a:cubicBezTo>
                <a:cubicBezTo>
                  <a:pt x="561545" y="723524"/>
                  <a:pt x="723513" y="561564"/>
                  <a:pt x="723519" y="361769"/>
                </a:cubicBezTo>
                <a:cubicBezTo>
                  <a:pt x="723519" y="361757"/>
                  <a:pt x="723519" y="361743"/>
                  <a:pt x="723519" y="361731"/>
                </a:cubicBezTo>
                <a:cubicBezTo>
                  <a:pt x="723592" y="162026"/>
                  <a:pt x="561760" y="73"/>
                  <a:pt x="362055" y="0"/>
                </a:cubicBezTo>
                <a:cubicBezTo>
                  <a:pt x="361960" y="0"/>
                  <a:pt x="361864" y="0"/>
                  <a:pt x="361769" y="0"/>
                </a:cubicBezTo>
                <a:close/>
                <a:moveTo>
                  <a:pt x="523408" y="477860"/>
                </a:moveTo>
                <a:lnTo>
                  <a:pt x="477869" y="523399"/>
                </a:lnTo>
                <a:lnTo>
                  <a:pt x="361769" y="407280"/>
                </a:lnTo>
                <a:lnTo>
                  <a:pt x="245707" y="523380"/>
                </a:lnTo>
                <a:lnTo>
                  <a:pt x="200168" y="477841"/>
                </a:lnTo>
                <a:lnTo>
                  <a:pt x="316192" y="361731"/>
                </a:lnTo>
                <a:lnTo>
                  <a:pt x="200120" y="245631"/>
                </a:lnTo>
                <a:lnTo>
                  <a:pt x="245707" y="200092"/>
                </a:lnTo>
                <a:lnTo>
                  <a:pt x="361769" y="316230"/>
                </a:lnTo>
                <a:lnTo>
                  <a:pt x="477869" y="200092"/>
                </a:lnTo>
                <a:lnTo>
                  <a:pt x="523408" y="245631"/>
                </a:lnTo>
                <a:lnTo>
                  <a:pt x="407308" y="361731"/>
                </a:lnTo>
                <a:close/>
              </a:path>
            </a:pathLst>
          </a:custGeom>
          <a:gradFill>
            <a:gsLst>
              <a:gs pos="48000">
                <a:srgbClr val="6878A5"/>
              </a:gs>
              <a:gs pos="100000">
                <a:schemeClr val="accent3">
                  <a:lumMod val="20000"/>
                  <a:lumOff val="80000"/>
                </a:schemeClr>
              </a:gs>
            </a:gsLst>
            <a:lin ang="18900000" scaled="1"/>
          </a:gradFill>
          <a:ln w="9525" cap="flat">
            <a:noFill/>
            <a:prstDash val="solid"/>
            <a:miter/>
          </a:ln>
        </p:spPr>
        <p:txBody>
          <a:bodyPr rtlCol="0" anchor="ctr"/>
          <a:lstStyle/>
          <a:p>
            <a:endParaRPr lang="en-US"/>
          </a:p>
        </p:txBody>
      </p:sp>
      <p:sp>
        <p:nvSpPr>
          <p:cNvPr id="20" name="Graphic 9" descr="Badge Tick1 with solid fill">
            <a:extLst>
              <a:ext uri="{FF2B5EF4-FFF2-40B4-BE49-F238E27FC236}">
                <a16:creationId xmlns:a16="http://schemas.microsoft.com/office/drawing/2014/main" id="{C914F3F8-98C3-5E35-1A46-4C0DCA7FE520}"/>
              </a:ext>
            </a:extLst>
          </p:cNvPr>
          <p:cNvSpPr/>
          <p:nvPr/>
        </p:nvSpPr>
        <p:spPr>
          <a:xfrm>
            <a:off x="395758" y="1092719"/>
            <a:ext cx="723499" cy="723499"/>
          </a:xfrm>
          <a:custGeom>
            <a:avLst/>
            <a:gdLst>
              <a:gd name="connsiteX0" fmla="*/ 361750 w 723499"/>
              <a:gd name="connsiteY0" fmla="*/ 0 h 723499"/>
              <a:gd name="connsiteX1" fmla="*/ 0 w 723499"/>
              <a:gd name="connsiteY1" fmla="*/ 361750 h 723499"/>
              <a:gd name="connsiteX2" fmla="*/ 361750 w 723499"/>
              <a:gd name="connsiteY2" fmla="*/ 723500 h 723499"/>
              <a:gd name="connsiteX3" fmla="*/ 723500 w 723499"/>
              <a:gd name="connsiteY3" fmla="*/ 361750 h 723499"/>
              <a:gd name="connsiteX4" fmla="*/ 723500 w 723499"/>
              <a:gd name="connsiteY4" fmla="*/ 361721 h 723499"/>
              <a:gd name="connsiteX5" fmla="*/ 362026 w 723499"/>
              <a:gd name="connsiteY5" fmla="*/ 0 h 723499"/>
              <a:gd name="connsiteX6" fmla="*/ 361750 w 723499"/>
              <a:gd name="connsiteY6" fmla="*/ 0 h 723499"/>
              <a:gd name="connsiteX7" fmla="*/ 449380 w 723499"/>
              <a:gd name="connsiteY7" fmla="*/ 379028 h 723499"/>
              <a:gd name="connsiteX8" fmla="*/ 290312 w 723499"/>
              <a:gd name="connsiteY8" fmla="*/ 538258 h 723499"/>
              <a:gd name="connsiteX9" fmla="*/ 154010 w 723499"/>
              <a:gd name="connsiteY9" fmla="*/ 401955 h 723499"/>
              <a:gd name="connsiteX10" fmla="*/ 199549 w 723499"/>
              <a:gd name="connsiteY10" fmla="*/ 356416 h 723499"/>
              <a:gd name="connsiteX11" fmla="*/ 290312 w 723499"/>
              <a:gd name="connsiteY11" fmla="*/ 447180 h 723499"/>
              <a:gd name="connsiteX12" fmla="*/ 421757 w 723499"/>
              <a:gd name="connsiteY12" fmla="*/ 314030 h 723499"/>
              <a:gd name="connsiteX13" fmla="*/ 534543 w 723499"/>
              <a:gd name="connsiteY13" fmla="*/ 202673 h 723499"/>
              <a:gd name="connsiteX14" fmla="*/ 538648 w 723499"/>
              <a:gd name="connsiteY14" fmla="*/ 198863 h 723499"/>
              <a:gd name="connsiteX15" fmla="*/ 542458 w 723499"/>
              <a:gd name="connsiteY15" fmla="*/ 194748 h 723499"/>
              <a:gd name="connsiteX16" fmla="*/ 588636 w 723499"/>
              <a:gd name="connsiteY16" fmla="*/ 240287 h 723499"/>
              <a:gd name="connsiteX17" fmla="*/ 449370 w 723499"/>
              <a:gd name="connsiteY17" fmla="*/ 379000 h 723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23499" h="723499">
                <a:moveTo>
                  <a:pt x="361750" y="0"/>
                </a:moveTo>
                <a:cubicBezTo>
                  <a:pt x="161961" y="0"/>
                  <a:pt x="0" y="161961"/>
                  <a:pt x="0" y="361750"/>
                </a:cubicBezTo>
                <a:cubicBezTo>
                  <a:pt x="0" y="561539"/>
                  <a:pt x="161961" y="723500"/>
                  <a:pt x="361750" y="723500"/>
                </a:cubicBezTo>
                <a:cubicBezTo>
                  <a:pt x="561539" y="723500"/>
                  <a:pt x="723500" y="561539"/>
                  <a:pt x="723500" y="361750"/>
                </a:cubicBezTo>
                <a:cubicBezTo>
                  <a:pt x="723500" y="361740"/>
                  <a:pt x="723500" y="361731"/>
                  <a:pt x="723500" y="361721"/>
                </a:cubicBezTo>
                <a:cubicBezTo>
                  <a:pt x="723569" y="162016"/>
                  <a:pt x="561731" y="69"/>
                  <a:pt x="362026" y="0"/>
                </a:cubicBezTo>
                <a:cubicBezTo>
                  <a:pt x="361934" y="0"/>
                  <a:pt x="361842" y="0"/>
                  <a:pt x="361750" y="0"/>
                </a:cubicBezTo>
                <a:close/>
                <a:moveTo>
                  <a:pt x="449380" y="379028"/>
                </a:moveTo>
                <a:cubicBezTo>
                  <a:pt x="396675" y="431638"/>
                  <a:pt x="343652" y="484715"/>
                  <a:pt x="290312" y="538258"/>
                </a:cubicBezTo>
                <a:cubicBezTo>
                  <a:pt x="244986" y="492716"/>
                  <a:pt x="199552" y="447282"/>
                  <a:pt x="154010" y="401955"/>
                </a:cubicBezTo>
                <a:lnTo>
                  <a:pt x="199549" y="356416"/>
                </a:lnTo>
                <a:lnTo>
                  <a:pt x="290312" y="447180"/>
                </a:lnTo>
                <a:cubicBezTo>
                  <a:pt x="334375" y="402482"/>
                  <a:pt x="378190" y="358099"/>
                  <a:pt x="421757" y="314030"/>
                </a:cubicBezTo>
                <a:cubicBezTo>
                  <a:pt x="465296" y="269967"/>
                  <a:pt x="489385" y="246317"/>
                  <a:pt x="534543" y="202673"/>
                </a:cubicBezTo>
                <a:cubicBezTo>
                  <a:pt x="535810" y="201406"/>
                  <a:pt x="537172" y="200149"/>
                  <a:pt x="538648" y="198863"/>
                </a:cubicBezTo>
                <a:cubicBezTo>
                  <a:pt x="540079" y="197649"/>
                  <a:pt x="541358" y="196268"/>
                  <a:pt x="542458" y="194748"/>
                </a:cubicBezTo>
                <a:lnTo>
                  <a:pt x="588636" y="240287"/>
                </a:lnTo>
                <a:cubicBezTo>
                  <a:pt x="535000" y="293627"/>
                  <a:pt x="502082" y="326393"/>
                  <a:pt x="449370" y="379000"/>
                </a:cubicBezTo>
                <a:close/>
              </a:path>
            </a:pathLst>
          </a:custGeom>
          <a:gradFill>
            <a:gsLst>
              <a:gs pos="48000">
                <a:srgbClr val="018080"/>
              </a:gs>
              <a:gs pos="100000">
                <a:schemeClr val="accent3">
                  <a:lumMod val="20000"/>
                  <a:lumOff val="80000"/>
                </a:schemeClr>
              </a:gs>
            </a:gsLst>
            <a:lin ang="18900000" scaled="1"/>
          </a:gradFill>
          <a:ln w="9525" cap="flat">
            <a:noFill/>
            <a:prstDash val="solid"/>
            <a:miter/>
          </a:ln>
        </p:spPr>
        <p:txBody>
          <a:bodyPr rtlCol="0" anchor="ctr"/>
          <a:lstStyle/>
          <a:p>
            <a:endParaRPr lang="en-US"/>
          </a:p>
        </p:txBody>
      </p:sp>
      <p:sp>
        <p:nvSpPr>
          <p:cNvPr id="16" name="Graphic 10" descr="Badge Cross with solid fill">
            <a:extLst>
              <a:ext uri="{FF2B5EF4-FFF2-40B4-BE49-F238E27FC236}">
                <a16:creationId xmlns:a16="http://schemas.microsoft.com/office/drawing/2014/main" id="{2CEA8BF5-07B0-BFA2-D944-A100472994DB}"/>
              </a:ext>
            </a:extLst>
          </p:cNvPr>
          <p:cNvSpPr/>
          <p:nvPr/>
        </p:nvSpPr>
        <p:spPr>
          <a:xfrm>
            <a:off x="11367555" y="155401"/>
            <a:ext cx="581878" cy="581912"/>
          </a:xfrm>
          <a:custGeom>
            <a:avLst/>
            <a:gdLst>
              <a:gd name="connsiteX0" fmla="*/ 361769 w 723518"/>
              <a:gd name="connsiteY0" fmla="*/ 0 h 723519"/>
              <a:gd name="connsiteX1" fmla="*/ 0 w 723518"/>
              <a:gd name="connsiteY1" fmla="*/ 361750 h 723519"/>
              <a:gd name="connsiteX2" fmla="*/ 361750 w 723518"/>
              <a:gd name="connsiteY2" fmla="*/ 723519 h 723519"/>
              <a:gd name="connsiteX3" fmla="*/ 723519 w 723518"/>
              <a:gd name="connsiteY3" fmla="*/ 361769 h 723519"/>
              <a:gd name="connsiteX4" fmla="*/ 723519 w 723518"/>
              <a:gd name="connsiteY4" fmla="*/ 361731 h 723519"/>
              <a:gd name="connsiteX5" fmla="*/ 362055 w 723518"/>
              <a:gd name="connsiteY5" fmla="*/ 0 h 723519"/>
              <a:gd name="connsiteX6" fmla="*/ 361769 w 723518"/>
              <a:gd name="connsiteY6" fmla="*/ 0 h 723519"/>
              <a:gd name="connsiteX7" fmla="*/ 523408 w 723518"/>
              <a:gd name="connsiteY7" fmla="*/ 477860 h 723519"/>
              <a:gd name="connsiteX8" fmla="*/ 477869 w 723518"/>
              <a:gd name="connsiteY8" fmla="*/ 523399 h 723519"/>
              <a:gd name="connsiteX9" fmla="*/ 361769 w 723518"/>
              <a:gd name="connsiteY9" fmla="*/ 407280 h 723519"/>
              <a:gd name="connsiteX10" fmla="*/ 245707 w 723518"/>
              <a:gd name="connsiteY10" fmla="*/ 523380 h 723519"/>
              <a:gd name="connsiteX11" fmla="*/ 200168 w 723518"/>
              <a:gd name="connsiteY11" fmla="*/ 477841 h 723519"/>
              <a:gd name="connsiteX12" fmla="*/ 316192 w 723518"/>
              <a:gd name="connsiteY12" fmla="*/ 361731 h 723519"/>
              <a:gd name="connsiteX13" fmla="*/ 200120 w 723518"/>
              <a:gd name="connsiteY13" fmla="*/ 245631 h 723519"/>
              <a:gd name="connsiteX14" fmla="*/ 245707 w 723518"/>
              <a:gd name="connsiteY14" fmla="*/ 200092 h 723519"/>
              <a:gd name="connsiteX15" fmla="*/ 361769 w 723518"/>
              <a:gd name="connsiteY15" fmla="*/ 316230 h 723519"/>
              <a:gd name="connsiteX16" fmla="*/ 477869 w 723518"/>
              <a:gd name="connsiteY16" fmla="*/ 200092 h 723519"/>
              <a:gd name="connsiteX17" fmla="*/ 523408 w 723518"/>
              <a:gd name="connsiteY17" fmla="*/ 245631 h 723519"/>
              <a:gd name="connsiteX18" fmla="*/ 407308 w 723518"/>
              <a:gd name="connsiteY18" fmla="*/ 361731 h 723519"/>
              <a:gd name="connsiteX0" fmla="*/ 362055 w 723519"/>
              <a:gd name="connsiteY0" fmla="*/ 0 h 723519"/>
              <a:gd name="connsiteX1" fmla="*/ 0 w 723519"/>
              <a:gd name="connsiteY1" fmla="*/ 361750 h 723519"/>
              <a:gd name="connsiteX2" fmla="*/ 361750 w 723519"/>
              <a:gd name="connsiteY2" fmla="*/ 723519 h 723519"/>
              <a:gd name="connsiteX3" fmla="*/ 723519 w 723519"/>
              <a:gd name="connsiteY3" fmla="*/ 361769 h 723519"/>
              <a:gd name="connsiteX4" fmla="*/ 723519 w 723519"/>
              <a:gd name="connsiteY4" fmla="*/ 361731 h 723519"/>
              <a:gd name="connsiteX5" fmla="*/ 362055 w 723519"/>
              <a:gd name="connsiteY5" fmla="*/ 0 h 723519"/>
              <a:gd name="connsiteX6" fmla="*/ 523408 w 723519"/>
              <a:gd name="connsiteY6" fmla="*/ 477860 h 723519"/>
              <a:gd name="connsiteX7" fmla="*/ 477869 w 723519"/>
              <a:gd name="connsiteY7" fmla="*/ 523399 h 723519"/>
              <a:gd name="connsiteX8" fmla="*/ 361769 w 723519"/>
              <a:gd name="connsiteY8" fmla="*/ 407280 h 723519"/>
              <a:gd name="connsiteX9" fmla="*/ 245707 w 723519"/>
              <a:gd name="connsiteY9" fmla="*/ 523380 h 723519"/>
              <a:gd name="connsiteX10" fmla="*/ 200168 w 723519"/>
              <a:gd name="connsiteY10" fmla="*/ 477841 h 723519"/>
              <a:gd name="connsiteX11" fmla="*/ 316192 w 723519"/>
              <a:gd name="connsiteY11" fmla="*/ 361731 h 723519"/>
              <a:gd name="connsiteX12" fmla="*/ 200120 w 723519"/>
              <a:gd name="connsiteY12" fmla="*/ 245631 h 723519"/>
              <a:gd name="connsiteX13" fmla="*/ 245707 w 723519"/>
              <a:gd name="connsiteY13" fmla="*/ 200092 h 723519"/>
              <a:gd name="connsiteX14" fmla="*/ 361769 w 723519"/>
              <a:gd name="connsiteY14" fmla="*/ 316230 h 723519"/>
              <a:gd name="connsiteX15" fmla="*/ 477869 w 723519"/>
              <a:gd name="connsiteY15" fmla="*/ 200092 h 723519"/>
              <a:gd name="connsiteX16" fmla="*/ 523408 w 723519"/>
              <a:gd name="connsiteY16" fmla="*/ 245631 h 723519"/>
              <a:gd name="connsiteX17" fmla="*/ 407308 w 723519"/>
              <a:gd name="connsiteY17" fmla="*/ 361731 h 723519"/>
              <a:gd name="connsiteX18" fmla="*/ 523408 w 723519"/>
              <a:gd name="connsiteY18" fmla="*/ 477860 h 723519"/>
              <a:gd name="connsiteX0" fmla="*/ 733575 w 733575"/>
              <a:gd name="connsiteY0" fmla="*/ 161639 h 523427"/>
              <a:gd name="connsiteX1" fmla="*/ 10056 w 733575"/>
              <a:gd name="connsiteY1" fmla="*/ 161658 h 523427"/>
              <a:gd name="connsiteX2" fmla="*/ 371806 w 733575"/>
              <a:gd name="connsiteY2" fmla="*/ 523427 h 523427"/>
              <a:gd name="connsiteX3" fmla="*/ 733575 w 733575"/>
              <a:gd name="connsiteY3" fmla="*/ 161677 h 523427"/>
              <a:gd name="connsiteX4" fmla="*/ 733575 w 733575"/>
              <a:gd name="connsiteY4" fmla="*/ 161639 h 523427"/>
              <a:gd name="connsiteX5" fmla="*/ 533464 w 733575"/>
              <a:gd name="connsiteY5" fmla="*/ 277768 h 523427"/>
              <a:gd name="connsiteX6" fmla="*/ 487925 w 733575"/>
              <a:gd name="connsiteY6" fmla="*/ 323307 h 523427"/>
              <a:gd name="connsiteX7" fmla="*/ 371825 w 733575"/>
              <a:gd name="connsiteY7" fmla="*/ 207188 h 523427"/>
              <a:gd name="connsiteX8" fmla="*/ 255763 w 733575"/>
              <a:gd name="connsiteY8" fmla="*/ 323288 h 523427"/>
              <a:gd name="connsiteX9" fmla="*/ 210224 w 733575"/>
              <a:gd name="connsiteY9" fmla="*/ 277749 h 523427"/>
              <a:gd name="connsiteX10" fmla="*/ 326248 w 733575"/>
              <a:gd name="connsiteY10" fmla="*/ 161639 h 523427"/>
              <a:gd name="connsiteX11" fmla="*/ 210176 w 733575"/>
              <a:gd name="connsiteY11" fmla="*/ 45539 h 523427"/>
              <a:gd name="connsiteX12" fmla="*/ 255763 w 733575"/>
              <a:gd name="connsiteY12" fmla="*/ 0 h 523427"/>
              <a:gd name="connsiteX13" fmla="*/ 371825 w 733575"/>
              <a:gd name="connsiteY13" fmla="*/ 116138 h 523427"/>
              <a:gd name="connsiteX14" fmla="*/ 487925 w 733575"/>
              <a:gd name="connsiteY14" fmla="*/ 0 h 523427"/>
              <a:gd name="connsiteX15" fmla="*/ 533464 w 733575"/>
              <a:gd name="connsiteY15" fmla="*/ 45539 h 523427"/>
              <a:gd name="connsiteX16" fmla="*/ 417364 w 733575"/>
              <a:gd name="connsiteY16" fmla="*/ 161639 h 523427"/>
              <a:gd name="connsiteX17" fmla="*/ 533464 w 733575"/>
              <a:gd name="connsiteY17" fmla="*/ 277768 h 523427"/>
              <a:gd name="connsiteX0" fmla="*/ 733575 w 733575"/>
              <a:gd name="connsiteY0" fmla="*/ 161677 h 523427"/>
              <a:gd name="connsiteX1" fmla="*/ 10056 w 733575"/>
              <a:gd name="connsiteY1" fmla="*/ 161658 h 523427"/>
              <a:gd name="connsiteX2" fmla="*/ 371806 w 733575"/>
              <a:gd name="connsiteY2" fmla="*/ 523427 h 523427"/>
              <a:gd name="connsiteX3" fmla="*/ 733575 w 733575"/>
              <a:gd name="connsiteY3" fmla="*/ 161677 h 523427"/>
              <a:gd name="connsiteX4" fmla="*/ 533464 w 733575"/>
              <a:gd name="connsiteY4" fmla="*/ 277768 h 523427"/>
              <a:gd name="connsiteX5" fmla="*/ 487925 w 733575"/>
              <a:gd name="connsiteY5" fmla="*/ 323307 h 523427"/>
              <a:gd name="connsiteX6" fmla="*/ 371825 w 733575"/>
              <a:gd name="connsiteY6" fmla="*/ 207188 h 523427"/>
              <a:gd name="connsiteX7" fmla="*/ 255763 w 733575"/>
              <a:gd name="connsiteY7" fmla="*/ 323288 h 523427"/>
              <a:gd name="connsiteX8" fmla="*/ 210224 w 733575"/>
              <a:gd name="connsiteY8" fmla="*/ 277749 h 523427"/>
              <a:gd name="connsiteX9" fmla="*/ 326248 w 733575"/>
              <a:gd name="connsiteY9" fmla="*/ 161639 h 523427"/>
              <a:gd name="connsiteX10" fmla="*/ 210176 w 733575"/>
              <a:gd name="connsiteY10" fmla="*/ 45539 h 523427"/>
              <a:gd name="connsiteX11" fmla="*/ 255763 w 733575"/>
              <a:gd name="connsiteY11" fmla="*/ 0 h 523427"/>
              <a:gd name="connsiteX12" fmla="*/ 371825 w 733575"/>
              <a:gd name="connsiteY12" fmla="*/ 116138 h 523427"/>
              <a:gd name="connsiteX13" fmla="*/ 487925 w 733575"/>
              <a:gd name="connsiteY13" fmla="*/ 0 h 523427"/>
              <a:gd name="connsiteX14" fmla="*/ 533464 w 733575"/>
              <a:gd name="connsiteY14" fmla="*/ 45539 h 523427"/>
              <a:gd name="connsiteX15" fmla="*/ 417364 w 733575"/>
              <a:gd name="connsiteY15" fmla="*/ 161639 h 523427"/>
              <a:gd name="connsiteX16" fmla="*/ 533464 w 733575"/>
              <a:gd name="connsiteY16" fmla="*/ 277768 h 523427"/>
              <a:gd name="connsiteX0" fmla="*/ 361750 w 523408"/>
              <a:gd name="connsiteY0" fmla="*/ 523427 h 523427"/>
              <a:gd name="connsiteX1" fmla="*/ 0 w 523408"/>
              <a:gd name="connsiteY1" fmla="*/ 161658 h 523427"/>
              <a:gd name="connsiteX2" fmla="*/ 361750 w 523408"/>
              <a:gd name="connsiteY2" fmla="*/ 523427 h 523427"/>
              <a:gd name="connsiteX3" fmla="*/ 523408 w 523408"/>
              <a:gd name="connsiteY3" fmla="*/ 277768 h 523427"/>
              <a:gd name="connsiteX4" fmla="*/ 477869 w 523408"/>
              <a:gd name="connsiteY4" fmla="*/ 323307 h 523427"/>
              <a:gd name="connsiteX5" fmla="*/ 361769 w 523408"/>
              <a:gd name="connsiteY5" fmla="*/ 207188 h 523427"/>
              <a:gd name="connsiteX6" fmla="*/ 245707 w 523408"/>
              <a:gd name="connsiteY6" fmla="*/ 323288 h 523427"/>
              <a:gd name="connsiteX7" fmla="*/ 200168 w 523408"/>
              <a:gd name="connsiteY7" fmla="*/ 277749 h 523427"/>
              <a:gd name="connsiteX8" fmla="*/ 316192 w 523408"/>
              <a:gd name="connsiteY8" fmla="*/ 161639 h 523427"/>
              <a:gd name="connsiteX9" fmla="*/ 200120 w 523408"/>
              <a:gd name="connsiteY9" fmla="*/ 45539 h 523427"/>
              <a:gd name="connsiteX10" fmla="*/ 245707 w 523408"/>
              <a:gd name="connsiteY10" fmla="*/ 0 h 523427"/>
              <a:gd name="connsiteX11" fmla="*/ 361769 w 523408"/>
              <a:gd name="connsiteY11" fmla="*/ 116138 h 523427"/>
              <a:gd name="connsiteX12" fmla="*/ 477869 w 523408"/>
              <a:gd name="connsiteY12" fmla="*/ 0 h 523427"/>
              <a:gd name="connsiteX13" fmla="*/ 523408 w 523408"/>
              <a:gd name="connsiteY13" fmla="*/ 45539 h 523427"/>
              <a:gd name="connsiteX14" fmla="*/ 407308 w 523408"/>
              <a:gd name="connsiteY14" fmla="*/ 161639 h 523427"/>
              <a:gd name="connsiteX15" fmla="*/ 523408 w 523408"/>
              <a:gd name="connsiteY15" fmla="*/ 277768 h 523427"/>
              <a:gd name="connsiteX0" fmla="*/ 323288 w 323288"/>
              <a:gd name="connsiteY0" fmla="*/ 277768 h 323307"/>
              <a:gd name="connsiteX1" fmla="*/ 277749 w 323288"/>
              <a:gd name="connsiteY1" fmla="*/ 323307 h 323307"/>
              <a:gd name="connsiteX2" fmla="*/ 161649 w 323288"/>
              <a:gd name="connsiteY2" fmla="*/ 207188 h 323307"/>
              <a:gd name="connsiteX3" fmla="*/ 45587 w 323288"/>
              <a:gd name="connsiteY3" fmla="*/ 323288 h 323307"/>
              <a:gd name="connsiteX4" fmla="*/ 48 w 323288"/>
              <a:gd name="connsiteY4" fmla="*/ 277749 h 323307"/>
              <a:gd name="connsiteX5" fmla="*/ 116072 w 323288"/>
              <a:gd name="connsiteY5" fmla="*/ 161639 h 323307"/>
              <a:gd name="connsiteX6" fmla="*/ 0 w 323288"/>
              <a:gd name="connsiteY6" fmla="*/ 45539 h 323307"/>
              <a:gd name="connsiteX7" fmla="*/ 45587 w 323288"/>
              <a:gd name="connsiteY7" fmla="*/ 0 h 323307"/>
              <a:gd name="connsiteX8" fmla="*/ 161649 w 323288"/>
              <a:gd name="connsiteY8" fmla="*/ 116138 h 323307"/>
              <a:gd name="connsiteX9" fmla="*/ 277749 w 323288"/>
              <a:gd name="connsiteY9" fmla="*/ 0 h 323307"/>
              <a:gd name="connsiteX10" fmla="*/ 323288 w 323288"/>
              <a:gd name="connsiteY10" fmla="*/ 45539 h 323307"/>
              <a:gd name="connsiteX11" fmla="*/ 207188 w 323288"/>
              <a:gd name="connsiteY11" fmla="*/ 161639 h 323307"/>
              <a:gd name="connsiteX12" fmla="*/ 323288 w 323288"/>
              <a:gd name="connsiteY12" fmla="*/ 277768 h 3233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3288" h="323307">
                <a:moveTo>
                  <a:pt x="323288" y="277768"/>
                </a:moveTo>
                <a:lnTo>
                  <a:pt x="277749" y="323307"/>
                </a:lnTo>
                <a:lnTo>
                  <a:pt x="161649" y="207188"/>
                </a:lnTo>
                <a:lnTo>
                  <a:pt x="45587" y="323288"/>
                </a:lnTo>
                <a:lnTo>
                  <a:pt x="48" y="277749"/>
                </a:lnTo>
                <a:lnTo>
                  <a:pt x="116072" y="161639"/>
                </a:lnTo>
                <a:lnTo>
                  <a:pt x="0" y="45539"/>
                </a:lnTo>
                <a:lnTo>
                  <a:pt x="45587" y="0"/>
                </a:lnTo>
                <a:lnTo>
                  <a:pt x="161649" y="116138"/>
                </a:lnTo>
                <a:lnTo>
                  <a:pt x="277749" y="0"/>
                </a:lnTo>
                <a:lnTo>
                  <a:pt x="323288" y="45539"/>
                </a:lnTo>
                <a:lnTo>
                  <a:pt x="207188" y="161639"/>
                </a:lnTo>
                <a:lnTo>
                  <a:pt x="323288" y="277768"/>
                </a:lnTo>
                <a:close/>
              </a:path>
            </a:pathLst>
          </a:custGeom>
          <a:solidFill>
            <a:srgbClr val="CADBF9"/>
          </a:solidFill>
          <a:ln w="9525" cap="flat">
            <a:noFill/>
            <a:prstDash val="solid"/>
            <a:miter/>
          </a:ln>
        </p:spPr>
        <p:txBody>
          <a:bodyPr rtlCol="0" anchor="ctr"/>
          <a:lstStyle/>
          <a:p>
            <a:endParaRPr lang="en-US"/>
          </a:p>
        </p:txBody>
      </p:sp>
      <p:sp>
        <p:nvSpPr>
          <p:cNvPr id="17" name="Graphic 11" descr="Badge Tick1 with solid fill">
            <a:extLst>
              <a:ext uri="{FF2B5EF4-FFF2-40B4-BE49-F238E27FC236}">
                <a16:creationId xmlns:a16="http://schemas.microsoft.com/office/drawing/2014/main" id="{07683571-51BE-DA50-D525-2E9601354613}"/>
              </a:ext>
            </a:extLst>
          </p:cNvPr>
          <p:cNvSpPr/>
          <p:nvPr/>
        </p:nvSpPr>
        <p:spPr>
          <a:xfrm>
            <a:off x="10175966" y="145297"/>
            <a:ext cx="782272" cy="618275"/>
          </a:xfrm>
          <a:custGeom>
            <a:avLst/>
            <a:gdLst>
              <a:gd name="connsiteX0" fmla="*/ 361750 w 723499"/>
              <a:gd name="connsiteY0" fmla="*/ 0 h 723499"/>
              <a:gd name="connsiteX1" fmla="*/ 0 w 723499"/>
              <a:gd name="connsiteY1" fmla="*/ 361750 h 723499"/>
              <a:gd name="connsiteX2" fmla="*/ 361750 w 723499"/>
              <a:gd name="connsiteY2" fmla="*/ 723500 h 723499"/>
              <a:gd name="connsiteX3" fmla="*/ 723500 w 723499"/>
              <a:gd name="connsiteY3" fmla="*/ 361750 h 723499"/>
              <a:gd name="connsiteX4" fmla="*/ 723500 w 723499"/>
              <a:gd name="connsiteY4" fmla="*/ 361721 h 723499"/>
              <a:gd name="connsiteX5" fmla="*/ 362026 w 723499"/>
              <a:gd name="connsiteY5" fmla="*/ 0 h 723499"/>
              <a:gd name="connsiteX6" fmla="*/ 361750 w 723499"/>
              <a:gd name="connsiteY6" fmla="*/ 0 h 723499"/>
              <a:gd name="connsiteX7" fmla="*/ 449380 w 723499"/>
              <a:gd name="connsiteY7" fmla="*/ 379028 h 723499"/>
              <a:gd name="connsiteX8" fmla="*/ 290312 w 723499"/>
              <a:gd name="connsiteY8" fmla="*/ 538258 h 723499"/>
              <a:gd name="connsiteX9" fmla="*/ 154010 w 723499"/>
              <a:gd name="connsiteY9" fmla="*/ 401955 h 723499"/>
              <a:gd name="connsiteX10" fmla="*/ 199549 w 723499"/>
              <a:gd name="connsiteY10" fmla="*/ 356416 h 723499"/>
              <a:gd name="connsiteX11" fmla="*/ 290312 w 723499"/>
              <a:gd name="connsiteY11" fmla="*/ 447180 h 723499"/>
              <a:gd name="connsiteX12" fmla="*/ 421757 w 723499"/>
              <a:gd name="connsiteY12" fmla="*/ 314030 h 723499"/>
              <a:gd name="connsiteX13" fmla="*/ 534543 w 723499"/>
              <a:gd name="connsiteY13" fmla="*/ 202673 h 723499"/>
              <a:gd name="connsiteX14" fmla="*/ 538648 w 723499"/>
              <a:gd name="connsiteY14" fmla="*/ 198863 h 723499"/>
              <a:gd name="connsiteX15" fmla="*/ 542458 w 723499"/>
              <a:gd name="connsiteY15" fmla="*/ 194748 h 723499"/>
              <a:gd name="connsiteX16" fmla="*/ 588636 w 723499"/>
              <a:gd name="connsiteY16" fmla="*/ 240287 h 723499"/>
              <a:gd name="connsiteX17" fmla="*/ 449370 w 723499"/>
              <a:gd name="connsiteY17" fmla="*/ 379000 h 723499"/>
              <a:gd name="connsiteX0" fmla="*/ 362026 w 723500"/>
              <a:gd name="connsiteY0" fmla="*/ 0 h 723500"/>
              <a:gd name="connsiteX1" fmla="*/ 0 w 723500"/>
              <a:gd name="connsiteY1" fmla="*/ 361750 h 723500"/>
              <a:gd name="connsiteX2" fmla="*/ 361750 w 723500"/>
              <a:gd name="connsiteY2" fmla="*/ 723500 h 723500"/>
              <a:gd name="connsiteX3" fmla="*/ 723500 w 723500"/>
              <a:gd name="connsiteY3" fmla="*/ 361750 h 723500"/>
              <a:gd name="connsiteX4" fmla="*/ 723500 w 723500"/>
              <a:gd name="connsiteY4" fmla="*/ 361721 h 723500"/>
              <a:gd name="connsiteX5" fmla="*/ 362026 w 723500"/>
              <a:gd name="connsiteY5" fmla="*/ 0 h 723500"/>
              <a:gd name="connsiteX6" fmla="*/ 449380 w 723500"/>
              <a:gd name="connsiteY6" fmla="*/ 379028 h 723500"/>
              <a:gd name="connsiteX7" fmla="*/ 290312 w 723500"/>
              <a:gd name="connsiteY7" fmla="*/ 538258 h 723500"/>
              <a:gd name="connsiteX8" fmla="*/ 154010 w 723500"/>
              <a:gd name="connsiteY8" fmla="*/ 401955 h 723500"/>
              <a:gd name="connsiteX9" fmla="*/ 199549 w 723500"/>
              <a:gd name="connsiteY9" fmla="*/ 356416 h 723500"/>
              <a:gd name="connsiteX10" fmla="*/ 290312 w 723500"/>
              <a:gd name="connsiteY10" fmla="*/ 447180 h 723500"/>
              <a:gd name="connsiteX11" fmla="*/ 421757 w 723500"/>
              <a:gd name="connsiteY11" fmla="*/ 314030 h 723500"/>
              <a:gd name="connsiteX12" fmla="*/ 534543 w 723500"/>
              <a:gd name="connsiteY12" fmla="*/ 202673 h 723500"/>
              <a:gd name="connsiteX13" fmla="*/ 538648 w 723500"/>
              <a:gd name="connsiteY13" fmla="*/ 198863 h 723500"/>
              <a:gd name="connsiteX14" fmla="*/ 542458 w 723500"/>
              <a:gd name="connsiteY14" fmla="*/ 194748 h 723500"/>
              <a:gd name="connsiteX15" fmla="*/ 588636 w 723500"/>
              <a:gd name="connsiteY15" fmla="*/ 240287 h 723500"/>
              <a:gd name="connsiteX16" fmla="*/ 449370 w 723500"/>
              <a:gd name="connsiteY16" fmla="*/ 379000 h 723500"/>
              <a:gd name="connsiteX17" fmla="*/ 449380 w 723500"/>
              <a:gd name="connsiteY17" fmla="*/ 379028 h 723500"/>
              <a:gd name="connsiteX0" fmla="*/ 733555 w 733555"/>
              <a:gd name="connsiteY0" fmla="*/ 166973 h 528752"/>
              <a:gd name="connsiteX1" fmla="*/ 10055 w 733555"/>
              <a:gd name="connsiteY1" fmla="*/ 167002 h 528752"/>
              <a:gd name="connsiteX2" fmla="*/ 371805 w 733555"/>
              <a:gd name="connsiteY2" fmla="*/ 528752 h 528752"/>
              <a:gd name="connsiteX3" fmla="*/ 733555 w 733555"/>
              <a:gd name="connsiteY3" fmla="*/ 167002 h 528752"/>
              <a:gd name="connsiteX4" fmla="*/ 733555 w 733555"/>
              <a:gd name="connsiteY4" fmla="*/ 166973 h 528752"/>
              <a:gd name="connsiteX5" fmla="*/ 459435 w 733555"/>
              <a:gd name="connsiteY5" fmla="*/ 184280 h 528752"/>
              <a:gd name="connsiteX6" fmla="*/ 300367 w 733555"/>
              <a:gd name="connsiteY6" fmla="*/ 343510 h 528752"/>
              <a:gd name="connsiteX7" fmla="*/ 164065 w 733555"/>
              <a:gd name="connsiteY7" fmla="*/ 207207 h 528752"/>
              <a:gd name="connsiteX8" fmla="*/ 209604 w 733555"/>
              <a:gd name="connsiteY8" fmla="*/ 161668 h 528752"/>
              <a:gd name="connsiteX9" fmla="*/ 300367 w 733555"/>
              <a:gd name="connsiteY9" fmla="*/ 252432 h 528752"/>
              <a:gd name="connsiteX10" fmla="*/ 431812 w 733555"/>
              <a:gd name="connsiteY10" fmla="*/ 119282 h 528752"/>
              <a:gd name="connsiteX11" fmla="*/ 544598 w 733555"/>
              <a:gd name="connsiteY11" fmla="*/ 7925 h 528752"/>
              <a:gd name="connsiteX12" fmla="*/ 548703 w 733555"/>
              <a:gd name="connsiteY12" fmla="*/ 4115 h 528752"/>
              <a:gd name="connsiteX13" fmla="*/ 552513 w 733555"/>
              <a:gd name="connsiteY13" fmla="*/ 0 h 528752"/>
              <a:gd name="connsiteX14" fmla="*/ 598691 w 733555"/>
              <a:gd name="connsiteY14" fmla="*/ 45539 h 528752"/>
              <a:gd name="connsiteX15" fmla="*/ 459425 w 733555"/>
              <a:gd name="connsiteY15" fmla="*/ 184252 h 528752"/>
              <a:gd name="connsiteX16" fmla="*/ 459435 w 733555"/>
              <a:gd name="connsiteY16" fmla="*/ 184280 h 528752"/>
              <a:gd name="connsiteX0" fmla="*/ 733555 w 733555"/>
              <a:gd name="connsiteY0" fmla="*/ 167002 h 528752"/>
              <a:gd name="connsiteX1" fmla="*/ 10055 w 733555"/>
              <a:gd name="connsiteY1" fmla="*/ 167002 h 528752"/>
              <a:gd name="connsiteX2" fmla="*/ 371805 w 733555"/>
              <a:gd name="connsiteY2" fmla="*/ 528752 h 528752"/>
              <a:gd name="connsiteX3" fmla="*/ 733555 w 733555"/>
              <a:gd name="connsiteY3" fmla="*/ 167002 h 528752"/>
              <a:gd name="connsiteX4" fmla="*/ 459435 w 733555"/>
              <a:gd name="connsiteY4" fmla="*/ 184280 h 528752"/>
              <a:gd name="connsiteX5" fmla="*/ 300367 w 733555"/>
              <a:gd name="connsiteY5" fmla="*/ 343510 h 528752"/>
              <a:gd name="connsiteX6" fmla="*/ 164065 w 733555"/>
              <a:gd name="connsiteY6" fmla="*/ 207207 h 528752"/>
              <a:gd name="connsiteX7" fmla="*/ 209604 w 733555"/>
              <a:gd name="connsiteY7" fmla="*/ 161668 h 528752"/>
              <a:gd name="connsiteX8" fmla="*/ 300367 w 733555"/>
              <a:gd name="connsiteY8" fmla="*/ 252432 h 528752"/>
              <a:gd name="connsiteX9" fmla="*/ 431812 w 733555"/>
              <a:gd name="connsiteY9" fmla="*/ 119282 h 528752"/>
              <a:gd name="connsiteX10" fmla="*/ 544598 w 733555"/>
              <a:gd name="connsiteY10" fmla="*/ 7925 h 528752"/>
              <a:gd name="connsiteX11" fmla="*/ 548703 w 733555"/>
              <a:gd name="connsiteY11" fmla="*/ 4115 h 528752"/>
              <a:gd name="connsiteX12" fmla="*/ 552513 w 733555"/>
              <a:gd name="connsiteY12" fmla="*/ 0 h 528752"/>
              <a:gd name="connsiteX13" fmla="*/ 598691 w 733555"/>
              <a:gd name="connsiteY13" fmla="*/ 45539 h 528752"/>
              <a:gd name="connsiteX14" fmla="*/ 459425 w 733555"/>
              <a:gd name="connsiteY14" fmla="*/ 184252 h 528752"/>
              <a:gd name="connsiteX15" fmla="*/ 459435 w 733555"/>
              <a:gd name="connsiteY15" fmla="*/ 184280 h 528752"/>
              <a:gd name="connsiteX0" fmla="*/ 361750 w 588636"/>
              <a:gd name="connsiteY0" fmla="*/ 528752 h 528752"/>
              <a:gd name="connsiteX1" fmla="*/ 0 w 588636"/>
              <a:gd name="connsiteY1" fmla="*/ 167002 h 528752"/>
              <a:gd name="connsiteX2" fmla="*/ 361750 w 588636"/>
              <a:gd name="connsiteY2" fmla="*/ 528752 h 528752"/>
              <a:gd name="connsiteX3" fmla="*/ 449380 w 588636"/>
              <a:gd name="connsiteY3" fmla="*/ 184280 h 528752"/>
              <a:gd name="connsiteX4" fmla="*/ 290312 w 588636"/>
              <a:gd name="connsiteY4" fmla="*/ 343510 h 528752"/>
              <a:gd name="connsiteX5" fmla="*/ 154010 w 588636"/>
              <a:gd name="connsiteY5" fmla="*/ 207207 h 528752"/>
              <a:gd name="connsiteX6" fmla="*/ 199549 w 588636"/>
              <a:gd name="connsiteY6" fmla="*/ 161668 h 528752"/>
              <a:gd name="connsiteX7" fmla="*/ 290312 w 588636"/>
              <a:gd name="connsiteY7" fmla="*/ 252432 h 528752"/>
              <a:gd name="connsiteX8" fmla="*/ 421757 w 588636"/>
              <a:gd name="connsiteY8" fmla="*/ 119282 h 528752"/>
              <a:gd name="connsiteX9" fmla="*/ 534543 w 588636"/>
              <a:gd name="connsiteY9" fmla="*/ 7925 h 528752"/>
              <a:gd name="connsiteX10" fmla="*/ 538648 w 588636"/>
              <a:gd name="connsiteY10" fmla="*/ 4115 h 528752"/>
              <a:gd name="connsiteX11" fmla="*/ 542458 w 588636"/>
              <a:gd name="connsiteY11" fmla="*/ 0 h 528752"/>
              <a:gd name="connsiteX12" fmla="*/ 588636 w 588636"/>
              <a:gd name="connsiteY12" fmla="*/ 45539 h 528752"/>
              <a:gd name="connsiteX13" fmla="*/ 449370 w 588636"/>
              <a:gd name="connsiteY13" fmla="*/ 184252 h 528752"/>
              <a:gd name="connsiteX14" fmla="*/ 449380 w 588636"/>
              <a:gd name="connsiteY14" fmla="*/ 184280 h 528752"/>
              <a:gd name="connsiteX0" fmla="*/ 295370 w 434626"/>
              <a:gd name="connsiteY0" fmla="*/ 184280 h 343510"/>
              <a:gd name="connsiteX1" fmla="*/ 136302 w 434626"/>
              <a:gd name="connsiteY1" fmla="*/ 343510 h 343510"/>
              <a:gd name="connsiteX2" fmla="*/ 0 w 434626"/>
              <a:gd name="connsiteY2" fmla="*/ 207207 h 343510"/>
              <a:gd name="connsiteX3" fmla="*/ 45539 w 434626"/>
              <a:gd name="connsiteY3" fmla="*/ 161668 h 343510"/>
              <a:gd name="connsiteX4" fmla="*/ 136302 w 434626"/>
              <a:gd name="connsiteY4" fmla="*/ 252432 h 343510"/>
              <a:gd name="connsiteX5" fmla="*/ 267747 w 434626"/>
              <a:gd name="connsiteY5" fmla="*/ 119282 h 343510"/>
              <a:gd name="connsiteX6" fmla="*/ 380533 w 434626"/>
              <a:gd name="connsiteY6" fmla="*/ 7925 h 343510"/>
              <a:gd name="connsiteX7" fmla="*/ 384638 w 434626"/>
              <a:gd name="connsiteY7" fmla="*/ 4115 h 343510"/>
              <a:gd name="connsiteX8" fmla="*/ 388448 w 434626"/>
              <a:gd name="connsiteY8" fmla="*/ 0 h 343510"/>
              <a:gd name="connsiteX9" fmla="*/ 434626 w 434626"/>
              <a:gd name="connsiteY9" fmla="*/ 45539 h 343510"/>
              <a:gd name="connsiteX10" fmla="*/ 295360 w 434626"/>
              <a:gd name="connsiteY10" fmla="*/ 184252 h 343510"/>
              <a:gd name="connsiteX11" fmla="*/ 295370 w 434626"/>
              <a:gd name="connsiteY11" fmla="*/ 184280 h 343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4626" h="343510">
                <a:moveTo>
                  <a:pt x="295370" y="184280"/>
                </a:moveTo>
                <a:lnTo>
                  <a:pt x="136302" y="343510"/>
                </a:lnTo>
                <a:lnTo>
                  <a:pt x="0" y="207207"/>
                </a:lnTo>
                <a:lnTo>
                  <a:pt x="45539" y="161668"/>
                </a:lnTo>
                <a:lnTo>
                  <a:pt x="136302" y="252432"/>
                </a:lnTo>
                <a:lnTo>
                  <a:pt x="267747" y="119282"/>
                </a:lnTo>
                <a:cubicBezTo>
                  <a:pt x="311286" y="75219"/>
                  <a:pt x="335375" y="51569"/>
                  <a:pt x="380533" y="7925"/>
                </a:cubicBezTo>
                <a:cubicBezTo>
                  <a:pt x="381800" y="6658"/>
                  <a:pt x="383162" y="5401"/>
                  <a:pt x="384638" y="4115"/>
                </a:cubicBezTo>
                <a:cubicBezTo>
                  <a:pt x="386069" y="2901"/>
                  <a:pt x="387348" y="1520"/>
                  <a:pt x="388448" y="0"/>
                </a:cubicBezTo>
                <a:lnTo>
                  <a:pt x="434626" y="45539"/>
                </a:lnTo>
                <a:lnTo>
                  <a:pt x="295360" y="184252"/>
                </a:lnTo>
                <a:cubicBezTo>
                  <a:pt x="295363" y="184261"/>
                  <a:pt x="295367" y="184271"/>
                  <a:pt x="295370" y="184280"/>
                </a:cubicBezTo>
                <a:close/>
              </a:path>
            </a:pathLst>
          </a:custGeom>
          <a:solidFill>
            <a:srgbClr val="B2DEDC"/>
          </a:solidFill>
          <a:ln w="9525" cap="flat">
            <a:noFill/>
            <a:prstDash val="solid"/>
            <a:miter/>
          </a:ln>
        </p:spPr>
        <p:txBody>
          <a:bodyPr rtlCol="0" anchor="ctr"/>
          <a:lstStyle/>
          <a:p>
            <a:endParaRPr lang="en-US"/>
          </a:p>
        </p:txBody>
      </p:sp>
      <p:sp>
        <p:nvSpPr>
          <p:cNvPr id="23" name="TextBox 22">
            <a:extLst>
              <a:ext uri="{FF2B5EF4-FFF2-40B4-BE49-F238E27FC236}">
                <a16:creationId xmlns:a16="http://schemas.microsoft.com/office/drawing/2014/main" id="{CEFB16EB-7C42-30F9-5B85-659FEC0A63F2}"/>
              </a:ext>
            </a:extLst>
          </p:cNvPr>
          <p:cNvSpPr txBox="1"/>
          <p:nvPr/>
        </p:nvSpPr>
        <p:spPr>
          <a:xfrm>
            <a:off x="595891" y="1992397"/>
            <a:ext cx="4937760" cy="1061829"/>
          </a:xfrm>
          <a:prstGeom prst="rect">
            <a:avLst/>
          </a:prstGeom>
          <a:noFill/>
        </p:spPr>
        <p:txBody>
          <a:bodyPr wrap="square">
            <a:spAutoFit/>
          </a:bodyPr>
          <a:lstStyle/>
          <a:p>
            <a:pPr marL="342900" indent="-342900">
              <a:spcAft>
                <a:spcPts val="900"/>
              </a:spcAft>
              <a:buClr>
                <a:srgbClr val="419FA0"/>
              </a:buClr>
              <a:buSzPct val="110000"/>
              <a:buFont typeface="+mj-lt"/>
              <a:buAutoNum type="arabicPeriod"/>
            </a:pPr>
            <a:r>
              <a:rPr lang="en-US" sz="1600" dirty="0">
                <a:latin typeface="Century Gothic" panose="020B0502020202020204" pitchFamily="34" charset="0"/>
              </a:rPr>
              <a:t>Pro One</a:t>
            </a:r>
          </a:p>
          <a:p>
            <a:pPr marL="342900" indent="-342900">
              <a:spcAft>
                <a:spcPts val="900"/>
              </a:spcAft>
              <a:buClr>
                <a:srgbClr val="419FA0"/>
              </a:buClr>
              <a:buSzPct val="110000"/>
              <a:buFont typeface="+mj-lt"/>
              <a:buAutoNum type="arabicPeriod"/>
            </a:pPr>
            <a:r>
              <a:rPr lang="en-US" sz="1600" dirty="0">
                <a:latin typeface="Century Gothic" panose="020B0502020202020204" pitchFamily="34" charset="0"/>
              </a:rPr>
              <a:t>Pro Two</a:t>
            </a:r>
          </a:p>
          <a:p>
            <a:pPr marL="342900" indent="-342900">
              <a:spcAft>
                <a:spcPts val="900"/>
              </a:spcAft>
              <a:buClr>
                <a:srgbClr val="419FA0"/>
              </a:buClr>
              <a:buSzPct val="110000"/>
              <a:buFont typeface="+mj-lt"/>
              <a:buAutoNum type="arabicPeriod"/>
            </a:pPr>
            <a:r>
              <a:rPr lang="en-US" sz="1600" dirty="0">
                <a:latin typeface="Century Gothic" panose="020B0502020202020204" pitchFamily="34" charset="0"/>
              </a:rPr>
              <a:t>Etc.</a:t>
            </a:r>
          </a:p>
        </p:txBody>
      </p:sp>
      <p:sp>
        <p:nvSpPr>
          <p:cNvPr id="25" name="TextBox 24">
            <a:extLst>
              <a:ext uri="{FF2B5EF4-FFF2-40B4-BE49-F238E27FC236}">
                <a16:creationId xmlns:a16="http://schemas.microsoft.com/office/drawing/2014/main" id="{473B9B8A-CA5C-0455-9A52-7646FB014150}"/>
              </a:ext>
            </a:extLst>
          </p:cNvPr>
          <p:cNvSpPr txBox="1"/>
          <p:nvPr/>
        </p:nvSpPr>
        <p:spPr>
          <a:xfrm>
            <a:off x="6432494" y="1992397"/>
            <a:ext cx="5516939" cy="1061829"/>
          </a:xfrm>
          <a:prstGeom prst="rect">
            <a:avLst/>
          </a:prstGeom>
          <a:noFill/>
        </p:spPr>
        <p:txBody>
          <a:bodyPr wrap="square">
            <a:spAutoFit/>
          </a:bodyPr>
          <a:lstStyle/>
          <a:p>
            <a:pPr marL="342900" indent="-342900">
              <a:spcAft>
                <a:spcPts val="900"/>
              </a:spcAft>
              <a:buClr>
                <a:srgbClr val="6878A5"/>
              </a:buClr>
              <a:buSzPct val="110000"/>
              <a:buFont typeface="+mj-lt"/>
              <a:buAutoNum type="arabicPeriod"/>
            </a:pPr>
            <a:r>
              <a:rPr lang="en-US" sz="1600" dirty="0">
                <a:latin typeface="Century Gothic" panose="020B0502020202020204" pitchFamily="34" charset="0"/>
              </a:rPr>
              <a:t>Con One</a:t>
            </a:r>
          </a:p>
          <a:p>
            <a:pPr marL="342900" indent="-342900">
              <a:spcAft>
                <a:spcPts val="900"/>
              </a:spcAft>
              <a:buClr>
                <a:srgbClr val="6878A5"/>
              </a:buClr>
              <a:buSzPct val="110000"/>
              <a:buFont typeface="+mj-lt"/>
              <a:buAutoNum type="arabicPeriod"/>
            </a:pPr>
            <a:r>
              <a:rPr lang="en-US" sz="1600" dirty="0">
                <a:latin typeface="Century Gothic" panose="020B0502020202020204" pitchFamily="34" charset="0"/>
              </a:rPr>
              <a:t>Con Two</a:t>
            </a:r>
          </a:p>
          <a:p>
            <a:pPr marL="342900" indent="-342900">
              <a:spcAft>
                <a:spcPts val="900"/>
              </a:spcAft>
              <a:buClr>
                <a:srgbClr val="6878A5"/>
              </a:buClr>
              <a:buSzPct val="110000"/>
              <a:buFont typeface="+mj-lt"/>
              <a:buAutoNum type="arabicPeriod"/>
            </a:pPr>
            <a:r>
              <a:rPr lang="en-US" sz="1600" dirty="0">
                <a:latin typeface="Century Gothic" panose="020B0502020202020204" pitchFamily="34" charset="0"/>
              </a:rPr>
              <a:t>Etc.</a:t>
            </a:r>
          </a:p>
        </p:txBody>
      </p:sp>
    </p:spTree>
    <p:extLst>
      <p:ext uri="{BB962C8B-B14F-4D97-AF65-F5344CB8AC3E}">
        <p14:creationId xmlns:p14="http://schemas.microsoft.com/office/powerpoint/2010/main" val="2969907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9756</TotalTime>
  <Words>429</Words>
  <Application>Microsoft Macintosh PowerPoint</Application>
  <PresentationFormat>Widescreen</PresentationFormat>
  <Paragraphs>36</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129</cp:revision>
  <cp:lastPrinted>2020-08-31T22:23:58Z</cp:lastPrinted>
  <dcterms:created xsi:type="dcterms:W3CDTF">2021-07-07T23:54:57Z</dcterms:created>
  <dcterms:modified xsi:type="dcterms:W3CDTF">2024-02-15T23:35:44Z</dcterms:modified>
</cp:coreProperties>
</file>