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40E7EC6-3B24-4AFA-9647-971FBB6EA6C4}"/>
    <pc:docChg chg="undo custSel modSld">
      <pc:chgData name="Bess Dunlevy" userId="dd4b9a8537dbe9d0" providerId="LiveId" clId="{140E7EC6-3B24-4AFA-9647-971FBB6EA6C4}" dt="2024-02-06T01:09:53.358" v="3" actId="20577"/>
      <pc:docMkLst>
        <pc:docMk/>
      </pc:docMkLst>
      <pc:sldChg chg="modSp mod">
        <pc:chgData name="Bess Dunlevy" userId="dd4b9a8537dbe9d0" providerId="LiveId" clId="{140E7EC6-3B24-4AFA-9647-971FBB6EA6C4}" dt="2024-02-06T01:09:53.358" v="3" actId="20577"/>
        <pc:sldMkLst>
          <pc:docMk/>
          <pc:sldMk cId="1508588292" sldId="342"/>
        </pc:sldMkLst>
        <pc:spChg chg="mod">
          <ac:chgData name="Bess Dunlevy" userId="dd4b9a8537dbe9d0" providerId="LiveId" clId="{140E7EC6-3B24-4AFA-9647-971FBB6EA6C4}" dt="2024-02-06T01:09:53.358" v="3" actId="20577"/>
          <ac:spMkLst>
            <pc:docMk/>
            <pc:sldMk cId="1508588292" sldId="342"/>
            <ac:spMk id="33" creationId="{143A449B-AAB7-994A-92CE-8F48E2CA7DF6}"/>
          </ac:spMkLst>
        </pc:spChg>
      </pc:sldChg>
    </pc:docChg>
  </pc:docChgLst>
  <pc:docChgLst>
    <pc:chgData name="Bess Dunlevy" userId="dd4b9a8537dbe9d0" providerId="LiveId" clId="{2C6ABAFE-98A4-427F-9A41-358ACA93AD3A}"/>
    <pc:docChg chg="modSld">
      <pc:chgData name="Bess Dunlevy" userId="dd4b9a8537dbe9d0" providerId="LiveId" clId="{2C6ABAFE-98A4-427F-9A41-358ACA93AD3A}" dt="2024-02-03T17:37:08.588" v="0" actId="14100"/>
      <pc:docMkLst>
        <pc:docMk/>
      </pc:docMkLst>
      <pc:sldChg chg="modSp mod">
        <pc:chgData name="Bess Dunlevy" userId="dd4b9a8537dbe9d0" providerId="LiveId" clId="{2C6ABAFE-98A4-427F-9A41-358ACA93AD3A}" dt="2024-02-03T17:37:08.588" v="0" actId="14100"/>
        <pc:sldMkLst>
          <pc:docMk/>
          <pc:sldMk cId="1179924037" sldId="353"/>
        </pc:sldMkLst>
        <pc:spChg chg="mod">
          <ac:chgData name="Bess Dunlevy" userId="dd4b9a8537dbe9d0" providerId="LiveId" clId="{2C6ABAFE-98A4-427F-9A41-358ACA93AD3A}" dt="2024-02-03T17:37:08.588"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80&amp;utm_source=template-powerpoint&amp;utm_medium=content&amp;utm_campaign=Single-Slide+Case+Study+Presentation+Example-powerpoint-11980&amp;lpa=Single-Slide+Case+Study+Presentation+Example+powerpoint+1198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SINGLE-SLIDE CASE STUDY PRESENTATION TEMPLATE EXAMPLE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178526" y="2334296"/>
            <a:ext cx="10776263" cy="1446550"/>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CASE STUDY </a:t>
            </a:r>
            <a:br>
              <a:rPr lang="en-US" sz="4400" dirty="0">
                <a:solidFill>
                  <a:schemeClr val="tx1">
                    <a:lumMod val="65000"/>
                    <a:lumOff val="35000"/>
                  </a:schemeClr>
                </a:solidFill>
                <a:latin typeface="Century Gothic" panose="020B0502020202020204" pitchFamily="34" charset="0"/>
              </a:rPr>
            </a:br>
            <a:r>
              <a:rPr lang="en-US" sz="4400" dirty="0">
                <a:solidFill>
                  <a:schemeClr val="tx1">
                    <a:lumMod val="65000"/>
                    <a:lumOff val="35000"/>
                  </a:schemeClr>
                </a:solidFill>
                <a:latin typeface="Century Gothic" panose="020B0502020202020204" pitchFamily="34" charset="0"/>
              </a:rPr>
              <a:t>FOR POSITIVE CHARGE EV SOLUTIONS</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Romy Bailey</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11984736"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CASE STUDY for POSITIVE CHARGE</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4492045" y="1107619"/>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35634" y="1111308"/>
            <a:ext cx="1731564"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APPROACH</a:t>
            </a:r>
          </a:p>
        </p:txBody>
      </p:sp>
      <p:pic>
        <p:nvPicPr>
          <p:cNvPr id="12" name="Graphic 11" descr="Open quotation mark with solid fill">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In urban areas, the lack of efficient and accessible EV charging stations hindered the adoption of electric vehicles, particularly among logistics companies. </a:t>
            </a:r>
          </a:p>
          <a:p>
            <a:pPr marL="285750" indent="-285750" rtl="0">
              <a:spcBef>
                <a:spcPts val="0"/>
              </a:spcBef>
              <a:spcAft>
                <a:spcPts val="0"/>
              </a:spcAft>
              <a:buFont typeface="Arial" panose="020B0604020202020204" pitchFamily="34" charset="0"/>
              <a:buChar char="•"/>
            </a:pPr>
            <a:r>
              <a:rPr lang="en-US" sz="1200" dirty="0">
                <a:solidFill>
                  <a:schemeClr val="tx1">
                    <a:lumMod val="65000"/>
                    <a:lumOff val="35000"/>
                  </a:schemeClr>
                </a:solidFill>
                <a:effectLst/>
                <a:latin typeface="Century Gothic" panose="020B0502020202020204" pitchFamily="34" charset="0"/>
              </a:rPr>
              <a:t>Our research indicated a 30% decrease in operational efficiency due to limited charging infrastructure.</a:t>
            </a: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5432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Positive Charge introduced an innovative network of high-speed, multi-point EV charging stations. </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These stations are strategically located in key logistics hubs to maximize accessibility and reduce downtime for electric logistics fleets.</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2492990"/>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Our approach involved in-depth analysis of logistics routes to identify optimal locations for charging stations. We partnered with local businesses for station placement, ensuring minimal disruption. </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Our team also implemented advanced software for seamless charging schedule management, integrating real-time data to optimize usage.</a:t>
            </a:r>
            <a:endParaRPr lang="en-US" sz="1200" dirty="0">
              <a:solidFill>
                <a:schemeClr val="tx1">
                  <a:lumMod val="65000"/>
                  <a:lumOff val="35000"/>
                </a:schemeClr>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77EF841C-8692-6D89-8EC9-2ABA5034A78F}"/>
              </a:ext>
            </a:extLst>
          </p:cNvPr>
          <p:cNvSpPr txBox="1"/>
          <p:nvPr/>
        </p:nvSpPr>
        <p:spPr>
          <a:xfrm>
            <a:off x="9288607" y="2354049"/>
            <a:ext cx="2762046"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bg1"/>
                </a:solidFill>
                <a:effectLst/>
                <a:latin typeface="Century Gothic" panose="020B0502020202020204" pitchFamily="34" charset="0"/>
              </a:rPr>
              <a:t>The revolution in EV logistics is not just about the vehicles but also about the supporting infrastructure.</a:t>
            </a:r>
            <a:endParaRPr lang="en-US" sz="1200" dirty="0">
              <a:solidFill>
                <a:schemeClr val="bg1"/>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Open quotation mark with solid fill">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
        <p:nvSpPr>
          <p:cNvPr id="40" name="TextBox 39">
            <a:extLst>
              <a:ext uri="{FF2B5EF4-FFF2-40B4-BE49-F238E27FC236}">
                <a16:creationId xmlns:a16="http://schemas.microsoft.com/office/drawing/2014/main" id="{91220B46-C7C7-416D-E218-90B30C929E80}"/>
              </a:ext>
            </a:extLst>
          </p:cNvPr>
          <p:cNvSpPr txBox="1"/>
          <p:nvPr/>
        </p:nvSpPr>
        <p:spPr>
          <a:xfrm>
            <a:off x="9295335" y="3110170"/>
            <a:ext cx="2762046" cy="400110"/>
          </a:xfrm>
          <a:prstGeom prst="rect">
            <a:avLst/>
          </a:prstGeom>
          <a:noFill/>
        </p:spPr>
        <p:txBody>
          <a:bodyPr wrap="square">
            <a:spAutoFit/>
          </a:bodyPr>
          <a:lstStyle/>
          <a:p>
            <a:pPr rtl="0">
              <a:spcBef>
                <a:spcPts val="0"/>
              </a:spcBef>
              <a:spcAft>
                <a:spcPts val="0"/>
              </a:spcAft>
            </a:pPr>
            <a:r>
              <a:rPr lang="en-US" sz="1000" b="0" i="1" u="none" strike="noStrike" dirty="0">
                <a:solidFill>
                  <a:schemeClr val="bg1"/>
                </a:solidFill>
                <a:effectLst/>
                <a:latin typeface="Century Gothic" panose="020B0502020202020204" pitchFamily="34" charset="0"/>
              </a:rPr>
              <a:t>- Dr. Emily Zhau, Lead Transportation Engineer, EV Innovations Inc.</a:t>
            </a:r>
            <a:endParaRPr lang="en-US" sz="1000" i="1" dirty="0">
              <a:solidFill>
                <a:schemeClr val="bg1"/>
              </a:solidFill>
              <a:effectLst/>
              <a:latin typeface="Century Gothic" panose="020B0502020202020204" pitchFamily="34" charset="0"/>
            </a:endParaRPr>
          </a:p>
        </p:txBody>
      </p:sp>
      <p:sp>
        <p:nvSpPr>
          <p:cNvPr id="41" name="TextBox 40">
            <a:extLst>
              <a:ext uri="{FF2B5EF4-FFF2-40B4-BE49-F238E27FC236}">
                <a16:creationId xmlns:a16="http://schemas.microsoft.com/office/drawing/2014/main" id="{C19B81EC-4A6B-4457-CEC9-0ADC895B1E0F}"/>
              </a:ext>
            </a:extLst>
          </p:cNvPr>
          <p:cNvSpPr txBox="1"/>
          <p:nvPr/>
        </p:nvSpPr>
        <p:spPr>
          <a:xfrm>
            <a:off x="9355137" y="4384535"/>
            <a:ext cx="2762046" cy="830997"/>
          </a:xfrm>
          <a:prstGeom prst="rect">
            <a:avLst/>
          </a:prstGeom>
          <a:noFill/>
        </p:spPr>
        <p:txBody>
          <a:bodyPr wrap="square">
            <a:spAutoFit/>
          </a:bodyPr>
          <a:lstStyle/>
          <a:p>
            <a:pPr rtl="0">
              <a:spcBef>
                <a:spcPts val="0"/>
              </a:spcBef>
              <a:spcAft>
                <a:spcPts val="0"/>
              </a:spcAft>
            </a:pPr>
            <a:r>
              <a:rPr lang="en-US" sz="1200" b="0" i="0" u="none" strike="noStrike" dirty="0">
                <a:solidFill>
                  <a:schemeClr val="bg1"/>
                </a:solidFill>
                <a:effectLst/>
                <a:latin typeface="Century Gothic" panose="020B0502020202020204" pitchFamily="34" charset="0"/>
              </a:rPr>
              <a:t>Positive Charge's network has been </a:t>
            </a:r>
            <a:r>
              <a:rPr lang="en-US" sz="1200" b="0" i="0" u="none" strike="noStrike">
                <a:solidFill>
                  <a:schemeClr val="bg1"/>
                </a:solidFill>
                <a:effectLst/>
                <a:latin typeface="Century Gothic" panose="020B0502020202020204" pitchFamily="34" charset="0"/>
              </a:rPr>
              <a:t>a game changer </a:t>
            </a:r>
            <a:r>
              <a:rPr lang="en-US" sz="1200" b="0" i="0" u="none" strike="noStrike" dirty="0">
                <a:solidFill>
                  <a:schemeClr val="bg1"/>
                </a:solidFill>
                <a:effectLst/>
                <a:latin typeface="Century Gothic" panose="020B0502020202020204" pitchFamily="34" charset="0"/>
              </a:rPr>
              <a:t>for urban logistics, reducing our fleet's charging time by </a:t>
            </a:r>
            <a:r>
              <a:rPr lang="en-US" sz="1200" b="0" i="0" u="none" strike="noStrike">
                <a:solidFill>
                  <a:schemeClr val="bg1"/>
                </a:solidFill>
                <a:effectLst/>
                <a:latin typeface="Century Gothic" panose="020B0502020202020204" pitchFamily="34" charset="0"/>
              </a:rPr>
              <a:t>40%.</a:t>
            </a:r>
            <a:endParaRPr lang="en-US" sz="1200" dirty="0">
              <a:solidFill>
                <a:schemeClr val="bg1"/>
              </a:solidFill>
              <a:effectLst/>
              <a:latin typeface="Century Gothic" panose="020B0502020202020204" pitchFamily="34" charset="0"/>
            </a:endParaRPr>
          </a:p>
        </p:txBody>
      </p:sp>
      <p:sp>
        <p:nvSpPr>
          <p:cNvPr id="42" name="TextBox 41">
            <a:extLst>
              <a:ext uri="{FF2B5EF4-FFF2-40B4-BE49-F238E27FC236}">
                <a16:creationId xmlns:a16="http://schemas.microsoft.com/office/drawing/2014/main" id="{8DE7621D-955B-1D6B-992D-DFA2B9A36709}"/>
              </a:ext>
            </a:extLst>
          </p:cNvPr>
          <p:cNvSpPr txBox="1"/>
          <p:nvPr/>
        </p:nvSpPr>
        <p:spPr>
          <a:xfrm>
            <a:off x="9326213" y="5287776"/>
            <a:ext cx="2762046" cy="400110"/>
          </a:xfrm>
          <a:prstGeom prst="rect">
            <a:avLst/>
          </a:prstGeom>
          <a:noFill/>
        </p:spPr>
        <p:txBody>
          <a:bodyPr wrap="square">
            <a:spAutoFit/>
          </a:bodyPr>
          <a:lstStyle/>
          <a:p>
            <a:pPr rtl="0">
              <a:spcBef>
                <a:spcPts val="0"/>
              </a:spcBef>
              <a:spcAft>
                <a:spcPts val="0"/>
              </a:spcAft>
            </a:pPr>
            <a:r>
              <a:rPr lang="en-US" sz="1000" b="0" i="1" u="none" strike="noStrike" dirty="0">
                <a:solidFill>
                  <a:schemeClr val="bg1"/>
                </a:solidFill>
                <a:effectLst/>
                <a:latin typeface="Century Gothic" panose="020B0502020202020204" pitchFamily="34" charset="0"/>
              </a:rPr>
              <a:t>- Denis Vidal, Fleet Manager, Efficient Logistics Solutions</a:t>
            </a:r>
            <a:endParaRPr lang="en-US" sz="1000" i="1" dirty="0">
              <a:solidFill>
                <a:schemeClr val="bg1"/>
              </a:solidFill>
              <a:effectLst/>
              <a:latin typeface="Century Gothic" panose="020B0502020202020204" pitchFamily="34" charset="0"/>
            </a:endParaRP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TotalTime>
  <Words>317</Words>
  <Application>Microsoft Macintosh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16</cp:revision>
  <dcterms:created xsi:type="dcterms:W3CDTF">2022-05-22T18:55:25Z</dcterms:created>
  <dcterms:modified xsi:type="dcterms:W3CDTF">2024-02-29T23:15:41Z</dcterms:modified>
</cp:coreProperties>
</file>