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1"/>
  </p:sldMasterIdLst>
  <p:notesMasterIdLst>
    <p:notesMasterId r:id="rId5"/>
  </p:notesMasterIdLst>
  <p:sldIdLst>
    <p:sldId id="342" r:id="rId2"/>
    <p:sldId id="353" r:id="rId3"/>
    <p:sldId id="295" r:id="rId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Erica Waite" initials="EW" lastIdx="2" clrIdx="0">
    <p:extLst>
      <p:ext uri="{19B8F6BF-5375-455C-9EA6-DF929625EA0E}">
        <p15:presenceInfo xmlns:p15="http://schemas.microsoft.com/office/powerpoint/2012/main" userId="c568693182780e75"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CA58C"/>
    <a:srgbClr val="CBD6B5"/>
    <a:srgbClr val="EBD9B6"/>
    <a:srgbClr val="654105"/>
    <a:srgbClr val="7C5008"/>
    <a:srgbClr val="0098C6"/>
    <a:srgbClr val="02B9F0"/>
    <a:srgbClr val="D5A601"/>
    <a:srgbClr val="EDBA02"/>
    <a:srgbClr val="CBD6D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295" autoAdjust="0"/>
    <p:restoredTop sz="86447"/>
  </p:normalViewPr>
  <p:slideViewPr>
    <p:cSldViewPr snapToGrid="0" snapToObjects="1">
      <p:cViewPr varScale="1">
        <p:scale>
          <a:sx n="128" d="100"/>
          <a:sy n="128" d="100"/>
        </p:scale>
        <p:origin x="560" y="176"/>
      </p:cViewPr>
      <p:guideLst/>
    </p:cSldViewPr>
  </p:slideViewPr>
  <p:outlineViewPr>
    <p:cViewPr>
      <p:scale>
        <a:sx n="33" d="100"/>
        <a:sy n="33" d="100"/>
      </p:scale>
      <p:origin x="0" y="0"/>
    </p:cViewPr>
    <p:sldLst>
      <p:sld r:id="rId1" collapse="1"/>
      <p:sld r:id="rId2" collapse="1"/>
    </p:sldLst>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commentAuthors" Target="commentAuthors.xml"/><Relationship Id="rId11" Type="http://schemas.microsoft.com/office/2016/11/relationships/changesInfo" Target="changesInfos/changesInfo1.xml"/><Relationship Id="rId5" Type="http://schemas.openxmlformats.org/officeDocument/2006/relationships/notesMaster" Target="notesMasters/notesMaster1.xml"/><Relationship Id="rId10"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theme" Target="theme/theme1.xml"/></Relationships>
</file>

<file path=ppt/_rels/viewProps.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slide" Target="slides/slide2.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Bess Dunlevy" userId="dd4b9a8537dbe9d0" providerId="LiveId" clId="{2C6ABAFE-98A4-427F-9A41-358ACA93AD3A}"/>
    <pc:docChg chg="modSld">
      <pc:chgData name="Bess Dunlevy" userId="dd4b9a8537dbe9d0" providerId="LiveId" clId="{2C6ABAFE-98A4-427F-9A41-358ACA93AD3A}" dt="2024-02-03T17:37:08.588" v="0" actId="14100"/>
      <pc:docMkLst>
        <pc:docMk/>
      </pc:docMkLst>
      <pc:sldChg chg="modSp mod">
        <pc:chgData name="Bess Dunlevy" userId="dd4b9a8537dbe9d0" providerId="LiveId" clId="{2C6ABAFE-98A4-427F-9A41-358ACA93AD3A}" dt="2024-02-03T17:37:08.588" v="0" actId="14100"/>
        <pc:sldMkLst>
          <pc:docMk/>
          <pc:sldMk cId="1179924037" sldId="353"/>
        </pc:sldMkLst>
        <pc:spChg chg="mod">
          <ac:chgData name="Bess Dunlevy" userId="dd4b9a8537dbe9d0" providerId="LiveId" clId="{2C6ABAFE-98A4-427F-9A41-358ACA93AD3A}" dt="2024-02-03T17:37:08.588" v="0" actId="14100"/>
          <ac:spMkLst>
            <pc:docMk/>
            <pc:sldMk cId="1179924037" sldId="353"/>
            <ac:spMk id="39" creationId="{F34A0A78-D183-9B20-67A2-157B2FF5F815}"/>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B6AFEDE-F1BF-6A4A-80D9-CCB6DC4EFE3D}" type="datetimeFigureOut">
              <a:rPr lang="en-US" smtClean="0"/>
              <a:t>2/6/24</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0711C10-233D-DA48-A5CB-9365BBABB6B4}" type="slidenum">
              <a:rPr lang="en-US" smtClean="0"/>
              <a:t>‹#›</a:t>
            </a:fld>
            <a:endParaRPr lang="en-US" dirty="0"/>
          </a:p>
        </p:txBody>
      </p:sp>
    </p:spTree>
    <p:extLst>
      <p:ext uri="{BB962C8B-B14F-4D97-AF65-F5344CB8AC3E}">
        <p14:creationId xmlns:p14="http://schemas.microsoft.com/office/powerpoint/2010/main" val="43307683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0711C10-233D-DA48-A5CB-9365BBABB6B4}" type="slidenum">
              <a:rPr lang="en-US" smtClean="0"/>
              <a:t>2</a:t>
            </a:fld>
            <a:endParaRPr lang="en-US" dirty="0"/>
          </a:p>
        </p:txBody>
      </p:sp>
    </p:spTree>
    <p:extLst>
      <p:ext uri="{BB962C8B-B14F-4D97-AF65-F5344CB8AC3E}">
        <p14:creationId xmlns:p14="http://schemas.microsoft.com/office/powerpoint/2010/main" val="246442311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0711C10-233D-DA48-A5CB-9365BBABB6B4}" type="slidenum">
              <a:rPr lang="en-US" smtClean="0"/>
              <a:t>3</a:t>
            </a:fld>
            <a:endParaRPr lang="en-US" dirty="0"/>
          </a:p>
        </p:txBody>
      </p:sp>
    </p:spTree>
    <p:extLst>
      <p:ext uri="{BB962C8B-B14F-4D97-AF65-F5344CB8AC3E}">
        <p14:creationId xmlns:p14="http://schemas.microsoft.com/office/powerpoint/2010/main" val="182226468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7381E756-E947-FD4A-8A23-D2C983A1A8BD}" type="datetimeFigureOut">
              <a:rPr lang="en-US" smtClean="0"/>
              <a:t>2/6/24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140734584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381E756-E947-FD4A-8A23-D2C983A1A8BD}" type="datetimeFigureOut">
              <a:rPr lang="en-US" smtClean="0"/>
              <a:t>2/6/24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20783989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381E756-E947-FD4A-8A23-D2C983A1A8BD}" type="datetimeFigureOut">
              <a:rPr lang="en-US" smtClean="0"/>
              <a:t>2/6/24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135673885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381E756-E947-FD4A-8A23-D2C983A1A8BD}" type="datetimeFigureOut">
              <a:rPr lang="en-US" smtClean="0"/>
              <a:t>2/6/24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207941504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381E756-E947-FD4A-8A23-D2C983A1A8BD}" type="datetimeFigureOut">
              <a:rPr lang="en-US" smtClean="0"/>
              <a:t>2/6/24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57977323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7381E756-E947-FD4A-8A23-D2C983A1A8BD}" type="datetimeFigureOut">
              <a:rPr lang="en-US" smtClean="0"/>
              <a:t>2/6/24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111537017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7381E756-E947-FD4A-8A23-D2C983A1A8BD}" type="datetimeFigureOut">
              <a:rPr lang="en-US" smtClean="0"/>
              <a:t>2/6/24</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64170933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7381E756-E947-FD4A-8A23-D2C983A1A8BD}" type="datetimeFigureOut">
              <a:rPr lang="en-US" smtClean="0"/>
              <a:t>2/6/24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54590130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381E756-E947-FD4A-8A23-D2C983A1A8BD}" type="datetimeFigureOut">
              <a:rPr lang="en-US" smtClean="0"/>
              <a:t>2/6/24</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91307634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7381E756-E947-FD4A-8A23-D2C983A1A8BD}" type="datetimeFigureOut">
              <a:rPr lang="en-US" smtClean="0"/>
              <a:t>2/6/24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15597214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7381E756-E947-FD4A-8A23-D2C983A1A8BD}" type="datetimeFigureOut">
              <a:rPr lang="en-US" smtClean="0"/>
              <a:t>2/6/24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149380848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ru-RU"/>
              <a:t>Образец заголовка</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381E756-E947-FD4A-8A23-D2C983A1A8BD}" type="datetimeFigureOut">
              <a:rPr lang="en-US" smtClean="0"/>
              <a:t>2/6/24</a:t>
            </a:fld>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330669D-EC37-AA42-8CD3-B0788BD38FC6}" type="slidenum">
              <a:rPr lang="en-US" smtClean="0"/>
              <a:t>‹#›</a:t>
            </a:fld>
            <a:endParaRPr lang="en-US" dirty="0"/>
          </a:p>
        </p:txBody>
      </p:sp>
    </p:spTree>
    <p:extLst>
      <p:ext uri="{BB962C8B-B14F-4D97-AF65-F5344CB8AC3E}">
        <p14:creationId xmlns:p14="http://schemas.microsoft.com/office/powerpoint/2010/main" val="17296083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www.smartsheet.com/try-it?trp=11960&amp;utm_source=template-powerpoint&amp;utm_medium=content&amp;utm_campaign=Single-Slide+Case+Study+Presentation+Example-powerpoint-11960&amp;lpa=Single-Slide+Case+Study+Presentation+Example+powerpoint+11960" TargetMode="External"/><Relationship Id="rId2" Type="http://schemas.openxmlformats.org/officeDocument/2006/relationships/image" Target="../media/image1.jpg"/><Relationship Id="rId1" Type="http://schemas.openxmlformats.org/officeDocument/2006/relationships/slideLayout" Target="../slideLayouts/slideLayout7.xml"/><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4.sv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14" descr="Abstract white geometric texture">
            <a:extLst>
              <a:ext uri="{FF2B5EF4-FFF2-40B4-BE49-F238E27FC236}">
                <a16:creationId xmlns:a16="http://schemas.microsoft.com/office/drawing/2014/main" id="{7D547EB1-1706-F587-68FF-AAB17A4009C2}"/>
              </a:ext>
            </a:extLst>
          </p:cNvPr>
          <p:cNvPicPr>
            <a:picLocks noChangeAspect="1"/>
          </p:cNvPicPr>
          <p:nvPr/>
        </p:nvPicPr>
        <p:blipFill>
          <a:blip r:embed="rId2"/>
          <a:stretch>
            <a:fillRect/>
          </a:stretch>
        </p:blipFill>
        <p:spPr>
          <a:xfrm>
            <a:off x="0" y="0"/>
            <a:ext cx="12192000" cy="6858000"/>
          </a:xfrm>
          <a:prstGeom prst="rect">
            <a:avLst/>
          </a:prstGeom>
        </p:spPr>
      </p:pic>
      <p:pic>
        <p:nvPicPr>
          <p:cNvPr id="4" name="Picture 3">
            <a:hlinkClick r:id="rId3"/>
            <a:extLst>
              <a:ext uri="{FF2B5EF4-FFF2-40B4-BE49-F238E27FC236}">
                <a16:creationId xmlns:a16="http://schemas.microsoft.com/office/drawing/2014/main" id="{4AEB8225-3AA8-AF48-AD51-3F5F53316D6B}"/>
              </a:ext>
            </a:extLst>
          </p:cNvPr>
          <p:cNvPicPr>
            <a:picLocks noChangeAspect="1"/>
          </p:cNvPicPr>
          <p:nvPr/>
        </p:nvPicPr>
        <p:blipFill>
          <a:blip r:embed="rId4"/>
          <a:stretch>
            <a:fillRect/>
          </a:stretch>
        </p:blipFill>
        <p:spPr>
          <a:xfrm>
            <a:off x="8405403" y="317165"/>
            <a:ext cx="3388574" cy="470251"/>
          </a:xfrm>
          <a:prstGeom prst="rect">
            <a:avLst/>
          </a:prstGeom>
        </p:spPr>
      </p:pic>
      <p:sp>
        <p:nvSpPr>
          <p:cNvPr id="33" name="TextBox 32">
            <a:extLst>
              <a:ext uri="{FF2B5EF4-FFF2-40B4-BE49-F238E27FC236}">
                <a16:creationId xmlns:a16="http://schemas.microsoft.com/office/drawing/2014/main" id="{143A449B-AAB7-994A-92CE-8F48E2CA7DF6}"/>
              </a:ext>
            </a:extLst>
          </p:cNvPr>
          <p:cNvSpPr txBox="1"/>
          <p:nvPr/>
        </p:nvSpPr>
        <p:spPr>
          <a:xfrm>
            <a:off x="300447" y="317165"/>
            <a:ext cx="7384507" cy="830997"/>
          </a:xfrm>
          <a:prstGeom prst="rect">
            <a:avLst/>
          </a:prstGeom>
          <a:noFill/>
        </p:spPr>
        <p:txBody>
          <a:bodyPr wrap="square" rtlCol="0">
            <a:spAutoFit/>
          </a:bodyPr>
          <a:lstStyle/>
          <a:p>
            <a:r>
              <a:rPr lang="en-US" sz="2400" b="1" dirty="0">
                <a:solidFill>
                  <a:schemeClr val="tx1">
                    <a:lumMod val="75000"/>
                    <a:lumOff val="25000"/>
                  </a:schemeClr>
                </a:solidFill>
                <a:latin typeface="Century Gothic" panose="020B0502020202020204" pitchFamily="34" charset="0"/>
              </a:rPr>
              <a:t>SINGLE-SLIDE CASE STUDY PRESENTATION TEMPLATE FOR POWERPOINT EXAMPLE</a:t>
            </a:r>
          </a:p>
        </p:txBody>
      </p:sp>
      <p:sp>
        <p:nvSpPr>
          <p:cNvPr id="93" name="TextBox 92">
            <a:extLst>
              <a:ext uri="{FF2B5EF4-FFF2-40B4-BE49-F238E27FC236}">
                <a16:creationId xmlns:a16="http://schemas.microsoft.com/office/drawing/2014/main" id="{4202D8FA-97A9-1F4C-B19E-615D761DF0CF}"/>
              </a:ext>
            </a:extLst>
          </p:cNvPr>
          <p:cNvSpPr txBox="1"/>
          <p:nvPr/>
        </p:nvSpPr>
        <p:spPr>
          <a:xfrm>
            <a:off x="178526" y="2334296"/>
            <a:ext cx="10776263" cy="1446550"/>
          </a:xfrm>
          <a:prstGeom prst="rect">
            <a:avLst/>
          </a:prstGeom>
          <a:noFill/>
        </p:spPr>
        <p:txBody>
          <a:bodyPr wrap="square" rtlCol="0">
            <a:spAutoFit/>
          </a:bodyPr>
          <a:lstStyle/>
          <a:p>
            <a:r>
              <a:rPr lang="en-US" sz="4400" dirty="0">
                <a:solidFill>
                  <a:schemeClr val="tx1">
                    <a:lumMod val="65000"/>
                    <a:lumOff val="35000"/>
                  </a:schemeClr>
                </a:solidFill>
                <a:latin typeface="Century Gothic" panose="020B0502020202020204" pitchFamily="34" charset="0"/>
              </a:rPr>
              <a:t>CASE STUDY </a:t>
            </a:r>
            <a:br>
              <a:rPr lang="en-US" sz="4400" dirty="0">
                <a:solidFill>
                  <a:schemeClr val="tx1">
                    <a:lumMod val="65000"/>
                    <a:lumOff val="35000"/>
                  </a:schemeClr>
                </a:solidFill>
                <a:latin typeface="Century Gothic" panose="020B0502020202020204" pitchFamily="34" charset="0"/>
              </a:rPr>
            </a:br>
            <a:r>
              <a:rPr lang="en-US" sz="4400" dirty="0">
                <a:solidFill>
                  <a:schemeClr val="tx1">
                    <a:lumMod val="65000"/>
                    <a:lumOff val="35000"/>
                  </a:schemeClr>
                </a:solidFill>
                <a:latin typeface="Century Gothic" panose="020B0502020202020204" pitchFamily="34" charset="0"/>
              </a:rPr>
              <a:t>FOR POSITIVE CHARGE EV SOLUTIONS</a:t>
            </a:r>
            <a:endParaRPr lang="en-US" dirty="0">
              <a:solidFill>
                <a:schemeClr val="tx1">
                  <a:lumMod val="65000"/>
                  <a:lumOff val="35000"/>
                </a:schemeClr>
              </a:solidFill>
              <a:latin typeface="Century Gothic" panose="020B0502020202020204" pitchFamily="34" charset="0"/>
            </a:endParaRPr>
          </a:p>
        </p:txBody>
      </p:sp>
      <p:sp>
        <p:nvSpPr>
          <p:cNvPr id="11" name="TextBox 10">
            <a:extLst>
              <a:ext uri="{FF2B5EF4-FFF2-40B4-BE49-F238E27FC236}">
                <a16:creationId xmlns:a16="http://schemas.microsoft.com/office/drawing/2014/main" id="{337A3371-9EA4-4C46-A817-F8A47B8962FF}"/>
              </a:ext>
            </a:extLst>
          </p:cNvPr>
          <p:cNvSpPr txBox="1"/>
          <p:nvPr/>
        </p:nvSpPr>
        <p:spPr>
          <a:xfrm>
            <a:off x="300447" y="4745902"/>
            <a:ext cx="8138087" cy="1231106"/>
          </a:xfrm>
          <a:prstGeom prst="rect">
            <a:avLst/>
          </a:prstGeom>
          <a:noFill/>
        </p:spPr>
        <p:txBody>
          <a:bodyPr wrap="square" rtlCol="0">
            <a:spAutoFit/>
          </a:bodyPr>
          <a:lstStyle/>
          <a:p>
            <a:r>
              <a:rPr lang="en-US" dirty="0">
                <a:solidFill>
                  <a:schemeClr val="tx1">
                    <a:lumMod val="75000"/>
                    <a:lumOff val="25000"/>
                  </a:schemeClr>
                </a:solidFill>
                <a:latin typeface="Century Gothic" panose="020B0502020202020204" pitchFamily="34" charset="0"/>
              </a:rPr>
              <a:t>CREATED BY</a:t>
            </a:r>
          </a:p>
          <a:p>
            <a:r>
              <a:rPr lang="en-US" sz="1400" dirty="0">
                <a:solidFill>
                  <a:schemeClr val="tx1">
                    <a:lumMod val="50000"/>
                    <a:lumOff val="50000"/>
                  </a:schemeClr>
                </a:solidFill>
                <a:latin typeface="Century Gothic" panose="020B0502020202020204" pitchFamily="34" charset="0"/>
              </a:rPr>
              <a:t>Romy Bailey</a:t>
            </a:r>
          </a:p>
          <a:p>
            <a:endParaRPr lang="en-US" sz="1400" dirty="0">
              <a:solidFill>
                <a:schemeClr val="tx1">
                  <a:lumMod val="50000"/>
                  <a:lumOff val="50000"/>
                </a:schemeClr>
              </a:solidFill>
              <a:latin typeface="Century Gothic" panose="020B0502020202020204" pitchFamily="34" charset="0"/>
            </a:endParaRPr>
          </a:p>
          <a:p>
            <a:r>
              <a:rPr lang="en-US" sz="1400" dirty="0">
                <a:solidFill>
                  <a:schemeClr val="bg1">
                    <a:lumMod val="50000"/>
                  </a:schemeClr>
                </a:solidFill>
                <a:latin typeface="Century Gothic" panose="020B0502020202020204" pitchFamily="34" charset="0"/>
              </a:rPr>
              <a:t>Date Created: MM/DD/YY</a:t>
            </a:r>
          </a:p>
          <a:p>
            <a:r>
              <a:rPr lang="en-US" sz="1400" dirty="0">
                <a:solidFill>
                  <a:schemeClr val="bg1">
                    <a:lumMod val="50000"/>
                  </a:schemeClr>
                </a:solidFill>
                <a:latin typeface="Century Gothic" panose="020B0502020202020204" pitchFamily="34" charset="0"/>
              </a:rPr>
              <a:t> </a:t>
            </a:r>
          </a:p>
        </p:txBody>
      </p:sp>
      <p:sp>
        <p:nvSpPr>
          <p:cNvPr id="16" name="Rectangle 15">
            <a:extLst>
              <a:ext uri="{FF2B5EF4-FFF2-40B4-BE49-F238E27FC236}">
                <a16:creationId xmlns:a16="http://schemas.microsoft.com/office/drawing/2014/main" id="{7C202BE0-125A-1F80-6201-010A03696F86}"/>
              </a:ext>
            </a:extLst>
          </p:cNvPr>
          <p:cNvSpPr/>
          <p:nvPr/>
        </p:nvSpPr>
        <p:spPr>
          <a:xfrm>
            <a:off x="51955" y="6061626"/>
            <a:ext cx="2898461" cy="603285"/>
          </a:xfrm>
          <a:prstGeom prst="rect">
            <a:avLst/>
          </a:prstGeom>
          <a:solidFill>
            <a:schemeClr val="accent2">
              <a:lumMod val="60000"/>
              <a:lumOff val="4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Rectangle 16">
            <a:extLst>
              <a:ext uri="{FF2B5EF4-FFF2-40B4-BE49-F238E27FC236}">
                <a16:creationId xmlns:a16="http://schemas.microsoft.com/office/drawing/2014/main" id="{538C8F67-B1B5-124F-C0FA-C47DA3094BA6}"/>
              </a:ext>
            </a:extLst>
          </p:cNvPr>
          <p:cNvSpPr/>
          <p:nvPr/>
        </p:nvSpPr>
        <p:spPr>
          <a:xfrm>
            <a:off x="3110345" y="6061625"/>
            <a:ext cx="2909563" cy="603285"/>
          </a:xfrm>
          <a:prstGeom prst="rect">
            <a:avLst/>
          </a:prstGeom>
          <a:solidFill>
            <a:schemeClr val="accent6">
              <a:lumMod val="60000"/>
              <a:lumOff val="4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Rectangle 17">
            <a:extLst>
              <a:ext uri="{FF2B5EF4-FFF2-40B4-BE49-F238E27FC236}">
                <a16:creationId xmlns:a16="http://schemas.microsoft.com/office/drawing/2014/main" id="{56D57DDE-C52A-283A-2486-0BFACD4825DF}"/>
              </a:ext>
            </a:extLst>
          </p:cNvPr>
          <p:cNvSpPr/>
          <p:nvPr/>
        </p:nvSpPr>
        <p:spPr>
          <a:xfrm>
            <a:off x="6172092" y="6053721"/>
            <a:ext cx="2895106" cy="603285"/>
          </a:xfrm>
          <a:prstGeom prst="rect">
            <a:avLst/>
          </a:prstGeom>
          <a:solidFill>
            <a:schemeClr val="tx2">
              <a:lumMod val="60000"/>
              <a:lumOff val="4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Rectangle 18">
            <a:extLst>
              <a:ext uri="{FF2B5EF4-FFF2-40B4-BE49-F238E27FC236}">
                <a16:creationId xmlns:a16="http://schemas.microsoft.com/office/drawing/2014/main" id="{885CAA65-DA3E-2DCA-F282-52AEAB5C48CA}"/>
              </a:ext>
            </a:extLst>
          </p:cNvPr>
          <p:cNvSpPr/>
          <p:nvPr/>
        </p:nvSpPr>
        <p:spPr>
          <a:xfrm>
            <a:off x="9222077" y="6061626"/>
            <a:ext cx="2895106" cy="603285"/>
          </a:xfrm>
          <a:prstGeom prst="rect">
            <a:avLst/>
          </a:prstGeom>
          <a:solidFill>
            <a:schemeClr val="tx1">
              <a:lumMod val="85000"/>
              <a:lumOff val="1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50858829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BCE760FD-6E50-FD4F-B597-7E228EDE51FD}"/>
              </a:ext>
            </a:extLst>
          </p:cNvPr>
          <p:cNvSpPr txBox="1"/>
          <p:nvPr/>
        </p:nvSpPr>
        <p:spPr>
          <a:xfrm>
            <a:off x="0" y="111009"/>
            <a:ext cx="11984736" cy="830997"/>
          </a:xfrm>
          <a:prstGeom prst="rect">
            <a:avLst/>
          </a:prstGeom>
          <a:noFill/>
        </p:spPr>
        <p:txBody>
          <a:bodyPr wrap="square" rtlCol="0">
            <a:spAutoFit/>
          </a:bodyPr>
          <a:lstStyle/>
          <a:p>
            <a:r>
              <a:rPr lang="en-US" sz="4800" dirty="0">
                <a:solidFill>
                  <a:schemeClr val="tx1">
                    <a:lumMod val="65000"/>
                    <a:lumOff val="35000"/>
                  </a:schemeClr>
                </a:solidFill>
                <a:latin typeface="Century Gothic" panose="020B0502020202020204" pitchFamily="34" charset="0"/>
              </a:rPr>
              <a:t>CASE STUDY for POSITIVE CHARGE</a:t>
            </a:r>
          </a:p>
        </p:txBody>
      </p:sp>
      <p:sp>
        <p:nvSpPr>
          <p:cNvPr id="2" name="Rectangle 1">
            <a:extLst>
              <a:ext uri="{FF2B5EF4-FFF2-40B4-BE49-F238E27FC236}">
                <a16:creationId xmlns:a16="http://schemas.microsoft.com/office/drawing/2014/main" id="{7E7F3682-9C26-697A-6E6A-BA3FE0BC880C}"/>
              </a:ext>
            </a:extLst>
          </p:cNvPr>
          <p:cNvSpPr/>
          <p:nvPr/>
        </p:nvSpPr>
        <p:spPr>
          <a:xfrm>
            <a:off x="51955" y="1097870"/>
            <a:ext cx="2898461" cy="5559136"/>
          </a:xfrm>
          <a:prstGeom prst="rect">
            <a:avLst/>
          </a:prstGeom>
          <a:solidFill>
            <a:schemeClr val="accent2">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Rectangle 3">
            <a:extLst>
              <a:ext uri="{FF2B5EF4-FFF2-40B4-BE49-F238E27FC236}">
                <a16:creationId xmlns:a16="http://schemas.microsoft.com/office/drawing/2014/main" id="{22F27C8A-597A-BE3D-4746-545BD24AE4C3}"/>
              </a:ext>
            </a:extLst>
          </p:cNvPr>
          <p:cNvSpPr/>
          <p:nvPr/>
        </p:nvSpPr>
        <p:spPr>
          <a:xfrm>
            <a:off x="3110346" y="1097870"/>
            <a:ext cx="2898461" cy="5559136"/>
          </a:xfrm>
          <a:prstGeom prst="rect">
            <a:avLst/>
          </a:prstGeom>
          <a:solidFill>
            <a:schemeClr val="accent6">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Rectangle 4">
            <a:extLst>
              <a:ext uri="{FF2B5EF4-FFF2-40B4-BE49-F238E27FC236}">
                <a16:creationId xmlns:a16="http://schemas.microsoft.com/office/drawing/2014/main" id="{BF355294-58BC-AE52-B839-41D5EC1D5689}"/>
              </a:ext>
            </a:extLst>
          </p:cNvPr>
          <p:cNvSpPr/>
          <p:nvPr/>
        </p:nvSpPr>
        <p:spPr>
          <a:xfrm>
            <a:off x="6168737" y="1097870"/>
            <a:ext cx="2898461" cy="5559136"/>
          </a:xfrm>
          <a:prstGeom prst="rect">
            <a:avLst/>
          </a:prstGeom>
          <a:solidFill>
            <a:schemeClr val="accent5">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ectangle 6">
            <a:extLst>
              <a:ext uri="{FF2B5EF4-FFF2-40B4-BE49-F238E27FC236}">
                <a16:creationId xmlns:a16="http://schemas.microsoft.com/office/drawing/2014/main" id="{4CD4CA78-70EF-EB98-E2E4-9F0E69076CE8}"/>
              </a:ext>
            </a:extLst>
          </p:cNvPr>
          <p:cNvSpPr/>
          <p:nvPr/>
        </p:nvSpPr>
        <p:spPr>
          <a:xfrm>
            <a:off x="9227128" y="1097870"/>
            <a:ext cx="2898461" cy="5559136"/>
          </a:xfrm>
          <a:prstGeom prst="rect">
            <a:avLst/>
          </a:prstGeom>
          <a:solidFill>
            <a:schemeClr val="tx1">
              <a:lumMod val="65000"/>
              <a:lumOff val="3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TextBox 7">
            <a:extLst>
              <a:ext uri="{FF2B5EF4-FFF2-40B4-BE49-F238E27FC236}">
                <a16:creationId xmlns:a16="http://schemas.microsoft.com/office/drawing/2014/main" id="{2B515C49-CE5A-57E8-FF2E-B32F9B9AF7E3}"/>
              </a:ext>
            </a:extLst>
          </p:cNvPr>
          <p:cNvSpPr txBox="1"/>
          <p:nvPr/>
        </p:nvSpPr>
        <p:spPr>
          <a:xfrm>
            <a:off x="1483756" y="1111673"/>
            <a:ext cx="1466659" cy="430887"/>
          </a:xfrm>
          <a:prstGeom prst="rect">
            <a:avLst/>
          </a:prstGeom>
          <a:noFill/>
        </p:spPr>
        <p:txBody>
          <a:bodyPr wrap="square" rtlCol="0">
            <a:spAutoFit/>
          </a:bodyPr>
          <a:lstStyle/>
          <a:p>
            <a:pPr algn="r"/>
            <a:r>
              <a:rPr lang="en-US" sz="2200" b="1" dirty="0">
                <a:solidFill>
                  <a:schemeClr val="tx1">
                    <a:lumMod val="65000"/>
                    <a:lumOff val="35000"/>
                  </a:schemeClr>
                </a:solidFill>
                <a:latin typeface="Century Gothic" panose="020B0502020202020204" pitchFamily="34" charset="0"/>
              </a:rPr>
              <a:t>PROBLEM</a:t>
            </a:r>
          </a:p>
        </p:txBody>
      </p:sp>
      <p:sp>
        <p:nvSpPr>
          <p:cNvPr id="9" name="TextBox 8">
            <a:extLst>
              <a:ext uri="{FF2B5EF4-FFF2-40B4-BE49-F238E27FC236}">
                <a16:creationId xmlns:a16="http://schemas.microsoft.com/office/drawing/2014/main" id="{FAD38457-70D6-997A-A2F5-2B3BEED4B6C3}"/>
              </a:ext>
            </a:extLst>
          </p:cNvPr>
          <p:cNvSpPr txBox="1"/>
          <p:nvPr/>
        </p:nvSpPr>
        <p:spPr>
          <a:xfrm>
            <a:off x="4492045" y="1107619"/>
            <a:ext cx="1516762" cy="430887"/>
          </a:xfrm>
          <a:prstGeom prst="rect">
            <a:avLst/>
          </a:prstGeom>
          <a:noFill/>
        </p:spPr>
        <p:txBody>
          <a:bodyPr wrap="none" rtlCol="0">
            <a:spAutoFit/>
          </a:bodyPr>
          <a:lstStyle/>
          <a:p>
            <a:pPr algn="r"/>
            <a:r>
              <a:rPr lang="en-US" sz="2200" b="1" dirty="0">
                <a:solidFill>
                  <a:schemeClr val="tx1">
                    <a:lumMod val="65000"/>
                    <a:lumOff val="35000"/>
                  </a:schemeClr>
                </a:solidFill>
                <a:latin typeface="Century Gothic" panose="020B0502020202020204" pitchFamily="34" charset="0"/>
              </a:rPr>
              <a:t>SOLUTION</a:t>
            </a:r>
          </a:p>
        </p:txBody>
      </p:sp>
      <p:sp>
        <p:nvSpPr>
          <p:cNvPr id="10" name="TextBox 9">
            <a:extLst>
              <a:ext uri="{FF2B5EF4-FFF2-40B4-BE49-F238E27FC236}">
                <a16:creationId xmlns:a16="http://schemas.microsoft.com/office/drawing/2014/main" id="{C233F1D6-A483-D23C-D4EC-85F867B07196}"/>
              </a:ext>
            </a:extLst>
          </p:cNvPr>
          <p:cNvSpPr txBox="1"/>
          <p:nvPr/>
        </p:nvSpPr>
        <p:spPr>
          <a:xfrm>
            <a:off x="7335634" y="1111308"/>
            <a:ext cx="1731564" cy="430887"/>
          </a:xfrm>
          <a:prstGeom prst="rect">
            <a:avLst/>
          </a:prstGeom>
          <a:noFill/>
        </p:spPr>
        <p:txBody>
          <a:bodyPr wrap="none" rtlCol="0">
            <a:spAutoFit/>
          </a:bodyPr>
          <a:lstStyle/>
          <a:p>
            <a:pPr algn="r"/>
            <a:r>
              <a:rPr lang="en-US" sz="2200" b="1" dirty="0">
                <a:solidFill>
                  <a:schemeClr val="tx1">
                    <a:lumMod val="65000"/>
                    <a:lumOff val="35000"/>
                  </a:schemeClr>
                </a:solidFill>
                <a:latin typeface="Century Gothic" panose="020B0502020202020204" pitchFamily="34" charset="0"/>
              </a:rPr>
              <a:t>APPROACH</a:t>
            </a:r>
          </a:p>
        </p:txBody>
      </p:sp>
      <p:pic>
        <p:nvPicPr>
          <p:cNvPr id="12" name="Graphic 11" descr="Open quotation mark with solid fill">
            <a:extLst>
              <a:ext uri="{FF2B5EF4-FFF2-40B4-BE49-F238E27FC236}">
                <a16:creationId xmlns:a16="http://schemas.microsoft.com/office/drawing/2014/main" id="{F7E06076-F819-81CF-1B5F-2E70E20D04C9}"/>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rot="10800000">
            <a:off x="10952303" y="526507"/>
            <a:ext cx="1442504" cy="1442504"/>
          </a:xfrm>
          <a:prstGeom prst="rect">
            <a:avLst/>
          </a:prstGeom>
        </p:spPr>
      </p:pic>
      <p:grpSp>
        <p:nvGrpSpPr>
          <p:cNvPr id="20" name="Group 19">
            <a:extLst>
              <a:ext uri="{FF2B5EF4-FFF2-40B4-BE49-F238E27FC236}">
                <a16:creationId xmlns:a16="http://schemas.microsoft.com/office/drawing/2014/main" id="{8558B8C4-0BAA-B44C-B8BF-1BF14594C94E}"/>
              </a:ext>
            </a:extLst>
          </p:cNvPr>
          <p:cNvGrpSpPr/>
          <p:nvPr/>
        </p:nvGrpSpPr>
        <p:grpSpPr>
          <a:xfrm>
            <a:off x="51955" y="1101720"/>
            <a:ext cx="1242548" cy="430887"/>
            <a:chOff x="51955" y="1101720"/>
            <a:chExt cx="1242548" cy="430887"/>
          </a:xfrm>
        </p:grpSpPr>
        <p:sp>
          <p:nvSpPr>
            <p:cNvPr id="14" name="Arrow: Pentagon 13">
              <a:extLst>
                <a:ext uri="{FF2B5EF4-FFF2-40B4-BE49-F238E27FC236}">
                  <a16:creationId xmlns:a16="http://schemas.microsoft.com/office/drawing/2014/main" id="{A18D6317-2893-277B-CA86-1B29789FC58E}"/>
                </a:ext>
              </a:extLst>
            </p:cNvPr>
            <p:cNvSpPr/>
            <p:nvPr/>
          </p:nvSpPr>
          <p:spPr>
            <a:xfrm>
              <a:off x="51955" y="1101720"/>
              <a:ext cx="880143" cy="430887"/>
            </a:xfrm>
            <a:prstGeom prst="homePlate">
              <a:avLst/>
            </a:prstGeom>
            <a:solidFill>
              <a:schemeClr val="tx1">
                <a:lumMod val="75000"/>
                <a:lumOff val="25000"/>
              </a:schemeClr>
            </a:solidFill>
            <a:ln>
              <a:noFill/>
            </a:ln>
            <a:effectLst>
              <a:innerShdw blurRad="63500" dist="50800" dir="13500000">
                <a:prstClr val="black">
                  <a:alpha val="50000"/>
                </a:prstClr>
              </a:inn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Arrow: Chevron 15">
              <a:extLst>
                <a:ext uri="{FF2B5EF4-FFF2-40B4-BE49-F238E27FC236}">
                  <a16:creationId xmlns:a16="http://schemas.microsoft.com/office/drawing/2014/main" id="{EA9994EE-18D1-3C5A-AE95-26124F4C0E71}"/>
                </a:ext>
              </a:extLst>
            </p:cNvPr>
            <p:cNvSpPr/>
            <p:nvPr/>
          </p:nvSpPr>
          <p:spPr>
            <a:xfrm>
              <a:off x="817384" y="1105774"/>
              <a:ext cx="477119" cy="426833"/>
            </a:xfrm>
            <a:prstGeom prst="chevron">
              <a:avLst/>
            </a:prstGeom>
            <a:solidFill>
              <a:schemeClr val="tx1">
                <a:lumMod val="75000"/>
                <a:lumOff val="25000"/>
              </a:schemeClr>
            </a:solidFill>
            <a:ln>
              <a:noFill/>
            </a:ln>
            <a:effectLst>
              <a:innerShdw blurRad="63500" dist="50800" dir="13500000">
                <a:prstClr val="black">
                  <a:alpha val="50000"/>
                </a:prstClr>
              </a:inn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grpSp>
      <p:grpSp>
        <p:nvGrpSpPr>
          <p:cNvPr id="19" name="Group 18">
            <a:extLst>
              <a:ext uri="{FF2B5EF4-FFF2-40B4-BE49-F238E27FC236}">
                <a16:creationId xmlns:a16="http://schemas.microsoft.com/office/drawing/2014/main" id="{E4B4CAEC-66C4-0471-49F1-5F371F398CEA}"/>
              </a:ext>
            </a:extLst>
          </p:cNvPr>
          <p:cNvGrpSpPr/>
          <p:nvPr/>
        </p:nvGrpSpPr>
        <p:grpSpPr>
          <a:xfrm>
            <a:off x="3110346" y="1097870"/>
            <a:ext cx="1242548" cy="430887"/>
            <a:chOff x="3110346" y="1097870"/>
            <a:chExt cx="1242548" cy="430887"/>
          </a:xfrm>
        </p:grpSpPr>
        <p:sp>
          <p:nvSpPr>
            <p:cNvPr id="17" name="Arrow: Pentagon 16">
              <a:extLst>
                <a:ext uri="{FF2B5EF4-FFF2-40B4-BE49-F238E27FC236}">
                  <a16:creationId xmlns:a16="http://schemas.microsoft.com/office/drawing/2014/main" id="{D2FC6CA2-4561-BE47-8927-DF52EEC65684}"/>
                </a:ext>
              </a:extLst>
            </p:cNvPr>
            <p:cNvSpPr/>
            <p:nvPr/>
          </p:nvSpPr>
          <p:spPr>
            <a:xfrm>
              <a:off x="3110346" y="1097870"/>
              <a:ext cx="880143" cy="430887"/>
            </a:xfrm>
            <a:prstGeom prst="homePlate">
              <a:avLst/>
            </a:prstGeom>
            <a:solidFill>
              <a:schemeClr val="tx1">
                <a:lumMod val="75000"/>
                <a:lumOff val="25000"/>
              </a:schemeClr>
            </a:solidFill>
            <a:ln>
              <a:noFill/>
            </a:ln>
            <a:effectLst>
              <a:innerShdw blurRad="63500" dist="50800" dir="13500000">
                <a:prstClr val="black">
                  <a:alpha val="50000"/>
                </a:prstClr>
              </a:inn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Arrow: Chevron 17">
              <a:extLst>
                <a:ext uri="{FF2B5EF4-FFF2-40B4-BE49-F238E27FC236}">
                  <a16:creationId xmlns:a16="http://schemas.microsoft.com/office/drawing/2014/main" id="{1F7D2EC1-E91B-AFA7-9388-617763DE38CB}"/>
                </a:ext>
              </a:extLst>
            </p:cNvPr>
            <p:cNvSpPr/>
            <p:nvPr/>
          </p:nvSpPr>
          <p:spPr>
            <a:xfrm>
              <a:off x="3875775" y="1101924"/>
              <a:ext cx="477119" cy="426833"/>
            </a:xfrm>
            <a:prstGeom prst="chevron">
              <a:avLst/>
            </a:prstGeom>
            <a:solidFill>
              <a:schemeClr val="tx1">
                <a:lumMod val="75000"/>
                <a:lumOff val="25000"/>
              </a:schemeClr>
            </a:solidFill>
            <a:ln>
              <a:noFill/>
            </a:ln>
            <a:effectLst>
              <a:innerShdw blurRad="63500" dist="50800" dir="13500000">
                <a:prstClr val="black">
                  <a:alpha val="50000"/>
                </a:prstClr>
              </a:inn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grpSp>
      <p:grpSp>
        <p:nvGrpSpPr>
          <p:cNvPr id="21" name="Group 20">
            <a:extLst>
              <a:ext uri="{FF2B5EF4-FFF2-40B4-BE49-F238E27FC236}">
                <a16:creationId xmlns:a16="http://schemas.microsoft.com/office/drawing/2014/main" id="{2D685B26-9E75-7575-8564-385065BA38CB}"/>
              </a:ext>
            </a:extLst>
          </p:cNvPr>
          <p:cNvGrpSpPr/>
          <p:nvPr/>
        </p:nvGrpSpPr>
        <p:grpSpPr>
          <a:xfrm>
            <a:off x="6168737" y="1097869"/>
            <a:ext cx="1242548" cy="430887"/>
            <a:chOff x="51955" y="1101720"/>
            <a:chExt cx="1242548" cy="430887"/>
          </a:xfrm>
        </p:grpSpPr>
        <p:sp>
          <p:nvSpPr>
            <p:cNvPr id="22" name="Arrow: Pentagon 21">
              <a:extLst>
                <a:ext uri="{FF2B5EF4-FFF2-40B4-BE49-F238E27FC236}">
                  <a16:creationId xmlns:a16="http://schemas.microsoft.com/office/drawing/2014/main" id="{5A8F5DAE-8AE6-54B0-B331-81A43204E393}"/>
                </a:ext>
              </a:extLst>
            </p:cNvPr>
            <p:cNvSpPr/>
            <p:nvPr/>
          </p:nvSpPr>
          <p:spPr>
            <a:xfrm>
              <a:off x="51955" y="1101720"/>
              <a:ext cx="880143" cy="430887"/>
            </a:xfrm>
            <a:prstGeom prst="homePlate">
              <a:avLst/>
            </a:prstGeom>
            <a:solidFill>
              <a:schemeClr val="tx1">
                <a:lumMod val="75000"/>
                <a:lumOff val="25000"/>
              </a:schemeClr>
            </a:solidFill>
            <a:ln>
              <a:noFill/>
            </a:ln>
            <a:effectLst>
              <a:innerShdw blurRad="63500" dist="50800" dir="13500000">
                <a:prstClr val="black">
                  <a:alpha val="50000"/>
                </a:prstClr>
              </a:inn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Arrow: Chevron 22">
              <a:extLst>
                <a:ext uri="{FF2B5EF4-FFF2-40B4-BE49-F238E27FC236}">
                  <a16:creationId xmlns:a16="http://schemas.microsoft.com/office/drawing/2014/main" id="{C14BE37F-E27B-BE10-E5DD-D64C9DA9F3FD}"/>
                </a:ext>
              </a:extLst>
            </p:cNvPr>
            <p:cNvSpPr/>
            <p:nvPr/>
          </p:nvSpPr>
          <p:spPr>
            <a:xfrm>
              <a:off x="817384" y="1105774"/>
              <a:ext cx="477119" cy="426833"/>
            </a:xfrm>
            <a:prstGeom prst="chevron">
              <a:avLst/>
            </a:prstGeom>
            <a:solidFill>
              <a:schemeClr val="tx1">
                <a:lumMod val="75000"/>
                <a:lumOff val="25000"/>
              </a:schemeClr>
            </a:solidFill>
            <a:ln>
              <a:noFill/>
            </a:ln>
            <a:effectLst>
              <a:innerShdw blurRad="63500" dist="50800" dir="13500000">
                <a:prstClr val="black">
                  <a:alpha val="50000"/>
                </a:prstClr>
              </a:inn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grpSp>
      <p:sp>
        <p:nvSpPr>
          <p:cNvPr id="25" name="TextBox 24">
            <a:extLst>
              <a:ext uri="{FF2B5EF4-FFF2-40B4-BE49-F238E27FC236}">
                <a16:creationId xmlns:a16="http://schemas.microsoft.com/office/drawing/2014/main" id="{5ABB35BA-CCBE-6376-E11B-B9EA5E888BCD}"/>
              </a:ext>
            </a:extLst>
          </p:cNvPr>
          <p:cNvSpPr txBox="1"/>
          <p:nvPr/>
        </p:nvSpPr>
        <p:spPr>
          <a:xfrm>
            <a:off x="103741" y="3009050"/>
            <a:ext cx="2794887" cy="1938992"/>
          </a:xfrm>
          <a:prstGeom prst="rect">
            <a:avLst/>
          </a:prstGeom>
          <a:noFill/>
        </p:spPr>
        <p:txBody>
          <a:bodyPr wrap="square">
            <a:spAutoFit/>
          </a:bodyPr>
          <a:lstStyle/>
          <a:p>
            <a:pPr marL="285750" indent="-285750" rtl="0">
              <a:spcBef>
                <a:spcPts val="0"/>
              </a:spcBef>
              <a:spcAft>
                <a:spcPts val="0"/>
              </a:spcAft>
              <a:buFont typeface="Arial" panose="020B0604020202020204" pitchFamily="34" charset="0"/>
              <a:buChar char="•"/>
            </a:pPr>
            <a:r>
              <a:rPr lang="en-US" sz="1200" b="0" i="0" u="none" strike="noStrike" dirty="0">
                <a:solidFill>
                  <a:schemeClr val="tx1">
                    <a:lumMod val="65000"/>
                    <a:lumOff val="35000"/>
                  </a:schemeClr>
                </a:solidFill>
                <a:effectLst/>
                <a:latin typeface="Century Gothic" panose="020B0502020202020204" pitchFamily="34" charset="0"/>
              </a:rPr>
              <a:t>In urban areas, the lack of efficient and accessible EV charging stations hindered the adoption of electric vehicles, particularly among logistics companies. </a:t>
            </a:r>
          </a:p>
          <a:p>
            <a:pPr marL="285750" indent="-285750" rtl="0">
              <a:spcBef>
                <a:spcPts val="0"/>
              </a:spcBef>
              <a:spcAft>
                <a:spcPts val="0"/>
              </a:spcAft>
              <a:buFont typeface="Arial" panose="020B0604020202020204" pitchFamily="34" charset="0"/>
              <a:buChar char="•"/>
            </a:pPr>
            <a:r>
              <a:rPr lang="en-US" sz="1200" dirty="0">
                <a:solidFill>
                  <a:schemeClr val="tx1">
                    <a:lumMod val="65000"/>
                    <a:lumOff val="35000"/>
                  </a:schemeClr>
                </a:solidFill>
                <a:effectLst/>
                <a:latin typeface="Century Gothic" panose="020B0502020202020204" pitchFamily="34" charset="0"/>
              </a:rPr>
              <a:t>Our research indicated a 30% decrease in operational efficiency due to limited charging infrastructure.</a:t>
            </a:r>
          </a:p>
        </p:txBody>
      </p:sp>
      <p:sp>
        <p:nvSpPr>
          <p:cNvPr id="29" name="TextBox 28">
            <a:extLst>
              <a:ext uri="{FF2B5EF4-FFF2-40B4-BE49-F238E27FC236}">
                <a16:creationId xmlns:a16="http://schemas.microsoft.com/office/drawing/2014/main" id="{B1F752A5-2D3A-2BAD-5499-D85328A4959B}"/>
              </a:ext>
            </a:extLst>
          </p:cNvPr>
          <p:cNvSpPr txBox="1"/>
          <p:nvPr/>
        </p:nvSpPr>
        <p:spPr>
          <a:xfrm>
            <a:off x="3194154" y="2994841"/>
            <a:ext cx="2794887" cy="1754326"/>
          </a:xfrm>
          <a:prstGeom prst="rect">
            <a:avLst/>
          </a:prstGeom>
          <a:noFill/>
        </p:spPr>
        <p:txBody>
          <a:bodyPr wrap="square">
            <a:spAutoFit/>
          </a:bodyPr>
          <a:lstStyle/>
          <a:p>
            <a:pPr marL="285750" indent="-285750" rtl="0">
              <a:spcBef>
                <a:spcPts val="0"/>
              </a:spcBef>
              <a:spcAft>
                <a:spcPts val="0"/>
              </a:spcAft>
              <a:buFont typeface="Arial" panose="020B0604020202020204" pitchFamily="34" charset="0"/>
              <a:buChar char="•"/>
            </a:pPr>
            <a:r>
              <a:rPr lang="en-US" sz="1200" b="0" i="0" u="none" strike="noStrike" dirty="0">
                <a:solidFill>
                  <a:schemeClr val="tx1">
                    <a:lumMod val="65000"/>
                    <a:lumOff val="35000"/>
                  </a:schemeClr>
                </a:solidFill>
                <a:effectLst/>
                <a:latin typeface="Century Gothic" panose="020B0502020202020204" pitchFamily="34" charset="0"/>
              </a:rPr>
              <a:t>Positive Charge introduced an innovative network of high-speed, multi-point EV charging stations. </a:t>
            </a:r>
          </a:p>
          <a:p>
            <a:pPr marL="285750" indent="-285750" rtl="0">
              <a:spcBef>
                <a:spcPts val="0"/>
              </a:spcBef>
              <a:spcAft>
                <a:spcPts val="0"/>
              </a:spcAft>
              <a:buFont typeface="Arial" panose="020B0604020202020204" pitchFamily="34" charset="0"/>
              <a:buChar char="•"/>
            </a:pPr>
            <a:r>
              <a:rPr lang="en-US" sz="1200" b="0" i="0" u="none" strike="noStrike" dirty="0">
                <a:solidFill>
                  <a:schemeClr val="tx1">
                    <a:lumMod val="65000"/>
                    <a:lumOff val="35000"/>
                  </a:schemeClr>
                </a:solidFill>
                <a:effectLst/>
                <a:latin typeface="Century Gothic" panose="020B0502020202020204" pitchFamily="34" charset="0"/>
              </a:rPr>
              <a:t>These stations are strategically located in key logistics hubs to maximize accessibility and reduce downtime for electric logistics fleets.</a:t>
            </a:r>
            <a:endParaRPr lang="en-US" sz="1200" dirty="0">
              <a:solidFill>
                <a:schemeClr val="tx1">
                  <a:lumMod val="65000"/>
                  <a:lumOff val="35000"/>
                </a:schemeClr>
              </a:solidFill>
              <a:effectLst/>
              <a:latin typeface="Century Gothic" panose="020B0502020202020204" pitchFamily="34" charset="0"/>
            </a:endParaRPr>
          </a:p>
        </p:txBody>
      </p:sp>
      <p:sp>
        <p:nvSpPr>
          <p:cNvPr id="30" name="TextBox 29">
            <a:extLst>
              <a:ext uri="{FF2B5EF4-FFF2-40B4-BE49-F238E27FC236}">
                <a16:creationId xmlns:a16="http://schemas.microsoft.com/office/drawing/2014/main" id="{8D2ED50F-FA0D-F86A-D9ED-B433C25428CE}"/>
              </a:ext>
            </a:extLst>
          </p:cNvPr>
          <p:cNvSpPr txBox="1"/>
          <p:nvPr/>
        </p:nvSpPr>
        <p:spPr>
          <a:xfrm>
            <a:off x="6272311" y="2994841"/>
            <a:ext cx="2794887" cy="2492990"/>
          </a:xfrm>
          <a:prstGeom prst="rect">
            <a:avLst/>
          </a:prstGeom>
          <a:noFill/>
        </p:spPr>
        <p:txBody>
          <a:bodyPr wrap="square">
            <a:spAutoFit/>
          </a:bodyPr>
          <a:lstStyle/>
          <a:p>
            <a:pPr marL="285750" indent="-285750" rtl="0">
              <a:spcBef>
                <a:spcPts val="0"/>
              </a:spcBef>
              <a:spcAft>
                <a:spcPts val="0"/>
              </a:spcAft>
              <a:buFont typeface="Arial" panose="020B0604020202020204" pitchFamily="34" charset="0"/>
              <a:buChar char="•"/>
            </a:pPr>
            <a:r>
              <a:rPr lang="en-US" sz="1200" b="0" i="0" u="none" strike="noStrike" dirty="0">
                <a:solidFill>
                  <a:schemeClr val="tx1">
                    <a:lumMod val="65000"/>
                    <a:lumOff val="35000"/>
                  </a:schemeClr>
                </a:solidFill>
                <a:effectLst/>
                <a:latin typeface="Century Gothic" panose="020B0502020202020204" pitchFamily="34" charset="0"/>
              </a:rPr>
              <a:t>Our approach involved in-depth analysis of logistics routes to identify optimal locations for charging stations. We partnered with local businesses for station placement, ensuring minimal disruption. </a:t>
            </a:r>
          </a:p>
          <a:p>
            <a:pPr marL="285750" indent="-285750" rtl="0">
              <a:spcBef>
                <a:spcPts val="0"/>
              </a:spcBef>
              <a:spcAft>
                <a:spcPts val="0"/>
              </a:spcAft>
              <a:buFont typeface="Arial" panose="020B0604020202020204" pitchFamily="34" charset="0"/>
              <a:buChar char="•"/>
            </a:pPr>
            <a:r>
              <a:rPr lang="en-US" sz="1200" b="0" i="0" u="none" strike="noStrike" dirty="0">
                <a:solidFill>
                  <a:schemeClr val="tx1">
                    <a:lumMod val="65000"/>
                    <a:lumOff val="35000"/>
                  </a:schemeClr>
                </a:solidFill>
                <a:effectLst/>
                <a:latin typeface="Century Gothic" panose="020B0502020202020204" pitchFamily="34" charset="0"/>
              </a:rPr>
              <a:t>Our team also implemented advanced software for seamless charging schedule management, integrating real-time data to optimize usage.</a:t>
            </a:r>
            <a:endParaRPr lang="en-US" sz="1200" dirty="0">
              <a:solidFill>
                <a:schemeClr val="tx1">
                  <a:lumMod val="65000"/>
                  <a:lumOff val="35000"/>
                </a:schemeClr>
              </a:solidFill>
              <a:effectLst/>
              <a:latin typeface="Century Gothic" panose="020B0502020202020204" pitchFamily="34" charset="0"/>
            </a:endParaRPr>
          </a:p>
        </p:txBody>
      </p:sp>
      <p:sp>
        <p:nvSpPr>
          <p:cNvPr id="34" name="TextBox 33">
            <a:extLst>
              <a:ext uri="{FF2B5EF4-FFF2-40B4-BE49-F238E27FC236}">
                <a16:creationId xmlns:a16="http://schemas.microsoft.com/office/drawing/2014/main" id="{77EF841C-8692-6D89-8EC9-2ABA5034A78F}"/>
              </a:ext>
            </a:extLst>
          </p:cNvPr>
          <p:cNvSpPr txBox="1"/>
          <p:nvPr/>
        </p:nvSpPr>
        <p:spPr>
          <a:xfrm>
            <a:off x="9288607" y="2354049"/>
            <a:ext cx="2762046" cy="830997"/>
          </a:xfrm>
          <a:prstGeom prst="rect">
            <a:avLst/>
          </a:prstGeom>
          <a:noFill/>
        </p:spPr>
        <p:txBody>
          <a:bodyPr wrap="square">
            <a:spAutoFit/>
          </a:bodyPr>
          <a:lstStyle/>
          <a:p>
            <a:pPr rtl="0">
              <a:spcBef>
                <a:spcPts val="0"/>
              </a:spcBef>
              <a:spcAft>
                <a:spcPts val="0"/>
              </a:spcAft>
            </a:pPr>
            <a:r>
              <a:rPr lang="en-US" sz="1200" b="0" i="0" u="none" strike="noStrike" dirty="0">
                <a:solidFill>
                  <a:schemeClr val="bg1"/>
                </a:solidFill>
                <a:effectLst/>
                <a:latin typeface="Century Gothic" panose="020B0502020202020204" pitchFamily="34" charset="0"/>
              </a:rPr>
              <a:t>The revolution in EV logistics is not just about the vehicles but also about the supporting infrastructure.</a:t>
            </a:r>
            <a:endParaRPr lang="en-US" sz="1200" dirty="0">
              <a:solidFill>
                <a:schemeClr val="bg1"/>
              </a:solidFill>
              <a:effectLst/>
              <a:latin typeface="Century Gothic" panose="020B0502020202020204" pitchFamily="34" charset="0"/>
            </a:endParaRPr>
          </a:p>
        </p:txBody>
      </p:sp>
      <p:sp>
        <p:nvSpPr>
          <p:cNvPr id="35" name="Rectangle 34">
            <a:extLst>
              <a:ext uri="{FF2B5EF4-FFF2-40B4-BE49-F238E27FC236}">
                <a16:creationId xmlns:a16="http://schemas.microsoft.com/office/drawing/2014/main" id="{B0D6B1EE-95D0-9E71-998B-41540618B749}"/>
              </a:ext>
            </a:extLst>
          </p:cNvPr>
          <p:cNvSpPr/>
          <p:nvPr/>
        </p:nvSpPr>
        <p:spPr>
          <a:xfrm>
            <a:off x="51955" y="6061626"/>
            <a:ext cx="2898461" cy="603285"/>
          </a:xfrm>
          <a:prstGeom prst="rect">
            <a:avLst/>
          </a:prstGeom>
          <a:solidFill>
            <a:schemeClr val="accent2">
              <a:lumMod val="60000"/>
              <a:lumOff val="4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Rectangle 35">
            <a:extLst>
              <a:ext uri="{FF2B5EF4-FFF2-40B4-BE49-F238E27FC236}">
                <a16:creationId xmlns:a16="http://schemas.microsoft.com/office/drawing/2014/main" id="{A4E15EB8-F1E3-9FD0-E4D2-FE8A665BD4A8}"/>
              </a:ext>
            </a:extLst>
          </p:cNvPr>
          <p:cNvSpPr/>
          <p:nvPr/>
        </p:nvSpPr>
        <p:spPr>
          <a:xfrm>
            <a:off x="3110345" y="6061625"/>
            <a:ext cx="2909563" cy="603285"/>
          </a:xfrm>
          <a:prstGeom prst="rect">
            <a:avLst/>
          </a:prstGeom>
          <a:solidFill>
            <a:schemeClr val="accent6">
              <a:lumMod val="60000"/>
              <a:lumOff val="4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Rectangle 36">
            <a:extLst>
              <a:ext uri="{FF2B5EF4-FFF2-40B4-BE49-F238E27FC236}">
                <a16:creationId xmlns:a16="http://schemas.microsoft.com/office/drawing/2014/main" id="{49B6DBD3-B993-CB7F-C2CC-0BC9108CE67B}"/>
              </a:ext>
            </a:extLst>
          </p:cNvPr>
          <p:cNvSpPr/>
          <p:nvPr/>
        </p:nvSpPr>
        <p:spPr>
          <a:xfrm>
            <a:off x="6172092" y="6053721"/>
            <a:ext cx="2895106" cy="603285"/>
          </a:xfrm>
          <a:prstGeom prst="rect">
            <a:avLst/>
          </a:prstGeom>
          <a:solidFill>
            <a:schemeClr val="tx2">
              <a:lumMod val="60000"/>
              <a:lumOff val="4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Rectangle 38">
            <a:extLst>
              <a:ext uri="{FF2B5EF4-FFF2-40B4-BE49-F238E27FC236}">
                <a16:creationId xmlns:a16="http://schemas.microsoft.com/office/drawing/2014/main" id="{F34A0A78-D183-9B20-67A2-157B2FF5F815}"/>
              </a:ext>
            </a:extLst>
          </p:cNvPr>
          <p:cNvSpPr/>
          <p:nvPr/>
        </p:nvSpPr>
        <p:spPr>
          <a:xfrm>
            <a:off x="9227127" y="6061626"/>
            <a:ext cx="2890055" cy="603285"/>
          </a:xfrm>
          <a:prstGeom prst="rect">
            <a:avLst/>
          </a:prstGeom>
          <a:solidFill>
            <a:schemeClr val="tx1">
              <a:lumMod val="85000"/>
              <a:lumOff val="1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1" name="Graphic 10" descr="Open quotation mark with solid fill">
            <a:extLst>
              <a:ext uri="{FF2B5EF4-FFF2-40B4-BE49-F238E27FC236}">
                <a16:creationId xmlns:a16="http://schemas.microsoft.com/office/drawing/2014/main" id="{70632719-3B1D-D20E-2D93-9A6E92A4F1BB}"/>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9067198" y="5760130"/>
            <a:ext cx="1442502" cy="1442502"/>
          </a:xfrm>
          <a:prstGeom prst="rect">
            <a:avLst/>
          </a:prstGeom>
        </p:spPr>
      </p:pic>
      <p:sp>
        <p:nvSpPr>
          <p:cNvPr id="40" name="TextBox 39">
            <a:extLst>
              <a:ext uri="{FF2B5EF4-FFF2-40B4-BE49-F238E27FC236}">
                <a16:creationId xmlns:a16="http://schemas.microsoft.com/office/drawing/2014/main" id="{91220B46-C7C7-416D-E218-90B30C929E80}"/>
              </a:ext>
            </a:extLst>
          </p:cNvPr>
          <p:cNvSpPr txBox="1"/>
          <p:nvPr/>
        </p:nvSpPr>
        <p:spPr>
          <a:xfrm>
            <a:off x="9295335" y="3110170"/>
            <a:ext cx="2762046" cy="400110"/>
          </a:xfrm>
          <a:prstGeom prst="rect">
            <a:avLst/>
          </a:prstGeom>
          <a:noFill/>
        </p:spPr>
        <p:txBody>
          <a:bodyPr wrap="square">
            <a:spAutoFit/>
          </a:bodyPr>
          <a:lstStyle/>
          <a:p>
            <a:pPr rtl="0">
              <a:spcBef>
                <a:spcPts val="0"/>
              </a:spcBef>
              <a:spcAft>
                <a:spcPts val="0"/>
              </a:spcAft>
            </a:pPr>
            <a:r>
              <a:rPr lang="en-US" sz="1000" b="0" i="1" u="none" strike="noStrike" dirty="0">
                <a:solidFill>
                  <a:schemeClr val="bg1"/>
                </a:solidFill>
                <a:effectLst/>
                <a:latin typeface="Century Gothic" panose="020B0502020202020204" pitchFamily="34" charset="0"/>
              </a:rPr>
              <a:t>- Dr. Emily Zhau, Lead Transportation Engineer, EV Innovations Inc.</a:t>
            </a:r>
            <a:endParaRPr lang="en-US" sz="1000" i="1" dirty="0">
              <a:solidFill>
                <a:schemeClr val="bg1"/>
              </a:solidFill>
              <a:effectLst/>
              <a:latin typeface="Century Gothic" panose="020B0502020202020204" pitchFamily="34" charset="0"/>
            </a:endParaRPr>
          </a:p>
        </p:txBody>
      </p:sp>
      <p:sp>
        <p:nvSpPr>
          <p:cNvPr id="41" name="TextBox 40">
            <a:extLst>
              <a:ext uri="{FF2B5EF4-FFF2-40B4-BE49-F238E27FC236}">
                <a16:creationId xmlns:a16="http://schemas.microsoft.com/office/drawing/2014/main" id="{C19B81EC-4A6B-4457-CEC9-0ADC895B1E0F}"/>
              </a:ext>
            </a:extLst>
          </p:cNvPr>
          <p:cNvSpPr txBox="1"/>
          <p:nvPr/>
        </p:nvSpPr>
        <p:spPr>
          <a:xfrm>
            <a:off x="9355137" y="4384535"/>
            <a:ext cx="2762046" cy="830997"/>
          </a:xfrm>
          <a:prstGeom prst="rect">
            <a:avLst/>
          </a:prstGeom>
          <a:noFill/>
        </p:spPr>
        <p:txBody>
          <a:bodyPr wrap="square">
            <a:spAutoFit/>
          </a:bodyPr>
          <a:lstStyle/>
          <a:p>
            <a:pPr rtl="0">
              <a:spcBef>
                <a:spcPts val="0"/>
              </a:spcBef>
              <a:spcAft>
                <a:spcPts val="0"/>
              </a:spcAft>
            </a:pPr>
            <a:r>
              <a:rPr lang="en-US" sz="1200" b="0" i="0" u="none" strike="noStrike" dirty="0">
                <a:solidFill>
                  <a:schemeClr val="bg1"/>
                </a:solidFill>
                <a:effectLst/>
                <a:latin typeface="Century Gothic" panose="020B0502020202020204" pitchFamily="34" charset="0"/>
              </a:rPr>
              <a:t>Positive Charge's network has been </a:t>
            </a:r>
            <a:r>
              <a:rPr lang="en-US" sz="1200" b="0" i="0" u="none" strike="noStrike">
                <a:solidFill>
                  <a:schemeClr val="bg1"/>
                </a:solidFill>
                <a:effectLst/>
                <a:latin typeface="Century Gothic" panose="020B0502020202020204" pitchFamily="34" charset="0"/>
              </a:rPr>
              <a:t>a game changer </a:t>
            </a:r>
            <a:r>
              <a:rPr lang="en-US" sz="1200" b="0" i="0" u="none" strike="noStrike" dirty="0">
                <a:solidFill>
                  <a:schemeClr val="bg1"/>
                </a:solidFill>
                <a:effectLst/>
                <a:latin typeface="Century Gothic" panose="020B0502020202020204" pitchFamily="34" charset="0"/>
              </a:rPr>
              <a:t>for urban logistics, reducing our fleet's charging time by </a:t>
            </a:r>
            <a:r>
              <a:rPr lang="en-US" sz="1200" b="0" i="0" u="none" strike="noStrike">
                <a:solidFill>
                  <a:schemeClr val="bg1"/>
                </a:solidFill>
                <a:effectLst/>
                <a:latin typeface="Century Gothic" panose="020B0502020202020204" pitchFamily="34" charset="0"/>
              </a:rPr>
              <a:t>40%.</a:t>
            </a:r>
            <a:endParaRPr lang="en-US" sz="1200" dirty="0">
              <a:solidFill>
                <a:schemeClr val="bg1"/>
              </a:solidFill>
              <a:effectLst/>
              <a:latin typeface="Century Gothic" panose="020B0502020202020204" pitchFamily="34" charset="0"/>
            </a:endParaRPr>
          </a:p>
        </p:txBody>
      </p:sp>
      <p:sp>
        <p:nvSpPr>
          <p:cNvPr id="42" name="TextBox 41">
            <a:extLst>
              <a:ext uri="{FF2B5EF4-FFF2-40B4-BE49-F238E27FC236}">
                <a16:creationId xmlns:a16="http://schemas.microsoft.com/office/drawing/2014/main" id="{8DE7621D-955B-1D6B-992D-DFA2B9A36709}"/>
              </a:ext>
            </a:extLst>
          </p:cNvPr>
          <p:cNvSpPr txBox="1"/>
          <p:nvPr/>
        </p:nvSpPr>
        <p:spPr>
          <a:xfrm>
            <a:off x="9326213" y="5287776"/>
            <a:ext cx="2762046" cy="400110"/>
          </a:xfrm>
          <a:prstGeom prst="rect">
            <a:avLst/>
          </a:prstGeom>
          <a:noFill/>
        </p:spPr>
        <p:txBody>
          <a:bodyPr wrap="square">
            <a:spAutoFit/>
          </a:bodyPr>
          <a:lstStyle/>
          <a:p>
            <a:pPr rtl="0">
              <a:spcBef>
                <a:spcPts val="0"/>
              </a:spcBef>
              <a:spcAft>
                <a:spcPts val="0"/>
              </a:spcAft>
            </a:pPr>
            <a:r>
              <a:rPr lang="en-US" sz="1000" b="0" i="1" u="none" strike="noStrike" dirty="0">
                <a:solidFill>
                  <a:schemeClr val="bg1"/>
                </a:solidFill>
                <a:effectLst/>
                <a:latin typeface="Century Gothic" panose="020B0502020202020204" pitchFamily="34" charset="0"/>
              </a:rPr>
              <a:t>- Denis Vidal, Fleet Manager, Efficient Logistics Solutions</a:t>
            </a:r>
            <a:endParaRPr lang="en-US" sz="1000" i="1" dirty="0">
              <a:solidFill>
                <a:schemeClr val="bg1"/>
              </a:solidFill>
              <a:effectLst/>
              <a:latin typeface="Century Gothic" panose="020B0502020202020204" pitchFamily="34" charset="0"/>
            </a:endParaRPr>
          </a:p>
        </p:txBody>
      </p:sp>
    </p:spTree>
    <p:extLst>
      <p:ext uri="{BB962C8B-B14F-4D97-AF65-F5344CB8AC3E}">
        <p14:creationId xmlns:p14="http://schemas.microsoft.com/office/powerpoint/2010/main" val="117992403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e 4">
            <a:extLst>
              <a:ext uri="{FF2B5EF4-FFF2-40B4-BE49-F238E27FC236}">
                <a16:creationId xmlns:a16="http://schemas.microsoft.com/office/drawing/2014/main" id="{1BC736FB-ECB3-6947-8A3E-2AC7672BA480}"/>
              </a:ext>
            </a:extLst>
          </p:cNvPr>
          <p:cNvGraphicFramePr>
            <a:graphicFrameLocks noGrp="1"/>
          </p:cNvGraphicFramePr>
          <p:nvPr>
            <p:extLst>
              <p:ext uri="{D42A27DB-BD31-4B8C-83A1-F6EECF244321}">
                <p14:modId xmlns:p14="http://schemas.microsoft.com/office/powerpoint/2010/main" val="1624990342"/>
              </p:ext>
            </p:extLst>
          </p:nvPr>
        </p:nvGraphicFramePr>
        <p:xfrm>
          <a:off x="787790" y="1050352"/>
          <a:ext cx="10227213" cy="2468352"/>
        </p:xfrm>
        <a:graphic>
          <a:graphicData uri="http://schemas.openxmlformats.org/drawingml/2006/table">
            <a:tbl>
              <a:tblPr firstRow="1" firstCol="1" bandRow="1">
                <a:tableStyleId>{5C22544A-7EE6-4342-B048-85BDC9FD1C3A}</a:tableStyleId>
              </a:tblPr>
              <a:tblGrid>
                <a:gridCol w="10227213">
                  <a:extLst>
                    <a:ext uri="{9D8B030D-6E8A-4147-A177-3AD203B41FA5}">
                      <a16:colId xmlns:a16="http://schemas.microsoft.com/office/drawing/2014/main" val="2161760999"/>
                    </a:ext>
                  </a:extLst>
                </a:gridCol>
              </a:tblGrid>
              <a:tr h="2468352">
                <a:tc>
                  <a:txBody>
                    <a:bodyPr/>
                    <a:lstStyle/>
                    <a:p>
                      <a:pPr marL="0" marR="0" algn="ctr">
                        <a:spcBef>
                          <a:spcPts val="0"/>
                        </a:spcBef>
                        <a:spcAft>
                          <a:spcPts val="0"/>
                        </a:spcAft>
                      </a:pPr>
                      <a:r>
                        <a:rPr lang="en-US" sz="1600" b="1" dirty="0">
                          <a:solidFill>
                            <a:schemeClr val="tx1"/>
                          </a:solidFill>
                          <a:effectLst/>
                          <a:latin typeface="Century Gothic" panose="020B0502020202020204" pitchFamily="34" charset="0"/>
                        </a:rPr>
                        <a:t>DISCLAIMER</a:t>
                      </a:r>
                      <a:endParaRPr lang="en-US" sz="1200" b="1" dirty="0">
                        <a:solidFill>
                          <a:schemeClr val="tx1"/>
                        </a:solidFill>
                        <a:effectLst/>
                        <a:latin typeface="Century Gothic" panose="020B0502020202020204" pitchFamily="34" charset="0"/>
                      </a:endParaRPr>
                    </a:p>
                    <a:p>
                      <a:pPr marL="0" marR="0">
                        <a:spcBef>
                          <a:spcPts val="0"/>
                        </a:spcBef>
                        <a:spcAft>
                          <a:spcPts val="0"/>
                        </a:spcAft>
                      </a:pPr>
                      <a:r>
                        <a:rPr lang="en-US" sz="1200" b="0" dirty="0">
                          <a:solidFill>
                            <a:schemeClr val="tx1"/>
                          </a:solidFill>
                          <a:effectLst/>
                          <a:latin typeface="Century Gothic" panose="020B0502020202020204" pitchFamily="34" charset="0"/>
                        </a:rPr>
                        <a:t> </a:t>
                      </a:r>
                    </a:p>
                    <a:p>
                      <a:pPr marL="0" marR="0">
                        <a:spcBef>
                          <a:spcPts val="0"/>
                        </a:spcBef>
                        <a:spcAft>
                          <a:spcPts val="0"/>
                        </a:spcAft>
                      </a:pPr>
                      <a:r>
                        <a:rPr lang="en-US" sz="1600" b="0" dirty="0">
                          <a:solidFill>
                            <a:schemeClr val="tx1"/>
                          </a:solidFill>
                          <a:effectLst/>
                          <a:latin typeface="Century Gothic" panose="020B0502020202020204" pitchFamily="34" charset="0"/>
                        </a:rPr>
                        <a:t>Any articles, templates, or information provided by Smartsheet on the website are for reference only. While we strive to keep the information up to date and correct, we make no representations or warranties of any kind, express or implied, about the completeness, accuracy, reliability, suitability, or availability with respect to the website or the information, articles, templates, or related graphics contained on the website. Any reliance you place on such information is therefore strictly at your own risk.</a:t>
                      </a:r>
                      <a:endParaRPr lang="en-US" sz="1600" b="0" dirty="0">
                        <a:solidFill>
                          <a:schemeClr val="tx1"/>
                        </a:solidFill>
                        <a:effectLst/>
                        <a:latin typeface="Century Gothic" panose="020B0502020202020204" pitchFamily="34" charset="0"/>
                        <a:ea typeface="Calibri" panose="020F0502020204030204" pitchFamily="34" charset="0"/>
                        <a:cs typeface="Times New Roman" panose="02020603050405020304" pitchFamily="18" charset="0"/>
                      </a:endParaRPr>
                    </a:p>
                  </a:txBody>
                  <a:tcPr marL="365760" marR="73025" marT="0" marB="0" anchor="ctr">
                    <a:lnL w="76200" cap="flat" cmpd="sng" algn="ctr">
                      <a:solidFill>
                        <a:schemeClr val="bg1">
                          <a:lumMod val="50000"/>
                        </a:schemeClr>
                      </a:solidFill>
                      <a:prstDash val="solid"/>
                      <a:round/>
                      <a:headEnd type="none" w="med" len="med"/>
                      <a:tailEnd type="none" w="med" len="med"/>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624880165"/>
                  </a:ext>
                </a:extLst>
              </a:tr>
            </a:tbl>
          </a:graphicData>
        </a:graphic>
      </p:graphicFrame>
    </p:spTree>
    <p:extLst>
      <p:ext uri="{BB962C8B-B14F-4D97-AF65-F5344CB8AC3E}">
        <p14:creationId xmlns:p14="http://schemas.microsoft.com/office/powerpoint/2010/main" val="2929323684"/>
      </p:ext>
    </p:extLst>
  </p:cSld>
  <p:clrMapOvr>
    <a:masterClrMapping/>
  </p:clrMapOvr>
</p:sld>
</file>

<file path=ppt/theme/theme1.xml><?xml version="1.0" encoding="utf-8"?>
<a:theme xmlns:a="http://schemas.openxmlformats.org/drawingml/2006/main" name="Тема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IC-Brand-Strategy-Presentation-Template_PowerPoint" id="{5072B8BC-F743-2846-A5C9-5085C99AD20D}" vid="{9A97CBCC-1D55-0744-816E-F1A204A0548C}"/>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Тема Office</Template>
  <TotalTime>132</TotalTime>
  <Words>319</Words>
  <Application>Microsoft Macintosh PowerPoint</Application>
  <PresentationFormat>Widescreen</PresentationFormat>
  <Paragraphs>26</Paragraphs>
  <Slides>3</Slides>
  <Notes>2</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3</vt:i4>
      </vt:variant>
    </vt:vector>
  </HeadingPairs>
  <TitlesOfParts>
    <vt:vector size="8" baseType="lpstr">
      <vt:lpstr>Arial</vt:lpstr>
      <vt:lpstr>Calibri</vt:lpstr>
      <vt:lpstr>Calibri Light</vt:lpstr>
      <vt:lpstr>Century Gothic</vt:lpstr>
      <vt:lpstr>Тема Office</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Erica Waite</dc:creator>
  <cp:lastModifiedBy>Heather Key</cp:lastModifiedBy>
  <cp:revision>16</cp:revision>
  <dcterms:created xsi:type="dcterms:W3CDTF">2022-05-22T18:55:25Z</dcterms:created>
  <dcterms:modified xsi:type="dcterms:W3CDTF">2024-02-06T23:13:31Z</dcterms:modified>
</cp:coreProperties>
</file>