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5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A58C"/>
    <a:srgbClr val="CBD6B5"/>
    <a:srgbClr val="EBD9B6"/>
    <a:srgbClr val="654105"/>
    <a:srgbClr val="7C5008"/>
    <a:srgbClr val="0098C6"/>
    <a:srgbClr val="02B9F0"/>
    <a:srgbClr val="D5A601"/>
    <a:srgbClr val="EDBA02"/>
    <a:srgbClr val="CBD6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8" d="100"/>
          <a:sy n="128" d="100"/>
        </p:scale>
        <p:origin x="560" y="176"/>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466E42D9-9C47-4B93-9761-75A77F7C0229}"/>
    <pc:docChg chg="modSld">
      <pc:chgData name="Bess Dunlevy" userId="dd4b9a8537dbe9d0" providerId="LiveId" clId="{466E42D9-9C47-4B93-9761-75A77F7C0229}" dt="2024-02-20T23:51:26.320" v="1" actId="14100"/>
      <pc:docMkLst>
        <pc:docMk/>
      </pc:docMkLst>
      <pc:sldChg chg="modSp mod">
        <pc:chgData name="Bess Dunlevy" userId="dd4b9a8537dbe9d0" providerId="LiveId" clId="{466E42D9-9C47-4B93-9761-75A77F7C0229}" dt="2024-02-20T23:51:26.320" v="1" actId="14100"/>
        <pc:sldMkLst>
          <pc:docMk/>
          <pc:sldMk cId="1179924037" sldId="353"/>
        </pc:sldMkLst>
        <pc:spChg chg="mod">
          <ac:chgData name="Bess Dunlevy" userId="dd4b9a8537dbe9d0" providerId="LiveId" clId="{466E42D9-9C47-4B93-9761-75A77F7C0229}" dt="2024-02-20T23:51:26.320" v="1" actId="14100"/>
          <ac:spMkLst>
            <pc:docMk/>
            <pc:sldMk cId="1179924037" sldId="353"/>
            <ac:spMk id="32" creationId="{62818619-67CD-B93E-97EC-28B6D9F707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2/27/24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46442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2/27/24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2/27/24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2/27/24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1976&amp;utm_source=template-powerpoint&amp;utm_medium=content&amp;utm_campaign=Traffic+Light+Problem+Statement+Slide-powerpoint-11976&amp;lpa=Traffic+Light+Problem+Statement+Slide+powerpoint+11976" TargetMode="Externa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 color on the traffic light">
            <a:extLst>
              <a:ext uri="{FF2B5EF4-FFF2-40B4-BE49-F238E27FC236}">
                <a16:creationId xmlns:a16="http://schemas.microsoft.com/office/drawing/2014/main" id="{855BB6E3-41E6-709C-65CD-5E90ED43A6F8}"/>
              </a:ext>
            </a:extLst>
          </p:cNvPr>
          <p:cNvPicPr>
            <a:picLocks noChangeAspect="1"/>
          </p:cNvPicPr>
          <p:nvPr/>
        </p:nvPicPr>
        <p:blipFill rotWithShape="1">
          <a:blip r:embed="rId2">
            <a:alphaModFix amt="16000"/>
            <a:duotone>
              <a:prstClr val="black"/>
              <a:schemeClr val="accent6">
                <a:tint val="45000"/>
                <a:satMod val="400000"/>
              </a:schemeClr>
            </a:duotone>
          </a:blip>
          <a:srcRect t="7802" b="7802"/>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9044411" y="521771"/>
            <a:ext cx="2948741" cy="40921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400145"/>
            <a:ext cx="5795553"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TRAFFIC LIGHT PROBLEM STATEMENT</a:t>
            </a:r>
            <a:br>
              <a:rPr lang="en-US" sz="2600" b="1" dirty="0">
                <a:solidFill>
                  <a:schemeClr val="tx1">
                    <a:lumMod val="65000"/>
                    <a:lumOff val="35000"/>
                  </a:schemeClr>
                </a:solidFill>
                <a:latin typeface="Century Gothic" panose="020B0502020202020204" pitchFamily="34" charset="0"/>
              </a:rPr>
            </a:br>
            <a:r>
              <a:rPr lang="en-US" sz="2600" b="1" dirty="0">
                <a:solidFill>
                  <a:schemeClr val="tx1">
                    <a:lumMod val="65000"/>
                    <a:lumOff val="35000"/>
                  </a:schemeClr>
                </a:solidFill>
                <a:latin typeface="Century Gothic" panose="020B0502020202020204" pitchFamily="34" charset="0"/>
              </a:rPr>
              <a:t>SLIDE TEMPLATE</a:t>
            </a:r>
          </a:p>
        </p:txBody>
      </p:sp>
      <p:sp>
        <p:nvSpPr>
          <p:cNvPr id="11" name="TextBox 10">
            <a:extLst>
              <a:ext uri="{FF2B5EF4-FFF2-40B4-BE49-F238E27FC236}">
                <a16:creationId xmlns:a16="http://schemas.microsoft.com/office/drawing/2014/main" id="{337A3371-9EA4-4C46-A817-F8A47B8962FF}"/>
              </a:ext>
            </a:extLst>
          </p:cNvPr>
          <p:cNvSpPr txBox="1"/>
          <p:nvPr/>
        </p:nvSpPr>
        <p:spPr>
          <a:xfrm>
            <a:off x="300447" y="5361455"/>
            <a:ext cx="8138087" cy="1231106"/>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CREATED BY</a:t>
            </a:r>
          </a:p>
          <a:p>
            <a:r>
              <a:rPr lang="en-US" sz="1400" dirty="0">
                <a:solidFill>
                  <a:schemeClr val="tx1">
                    <a:lumMod val="50000"/>
                    <a:lumOff val="50000"/>
                  </a:schemeClr>
                </a:solidFill>
                <a:latin typeface="Century Gothic" panose="020B0502020202020204" pitchFamily="34" charset="0"/>
              </a:rPr>
              <a:t>NAME</a:t>
            </a:r>
          </a:p>
          <a:p>
            <a:endParaRPr lang="en-US" sz="1400" dirty="0">
              <a:solidFill>
                <a:schemeClr val="tx1">
                  <a:lumMod val="50000"/>
                  <a:lumOff val="50000"/>
                </a:schemeClr>
              </a:solidFill>
              <a:latin typeface="Century Gothic" panose="020B0502020202020204" pitchFamily="34" charset="0"/>
            </a:endParaRPr>
          </a:p>
          <a:p>
            <a:r>
              <a:rPr lang="en-US" sz="1400" dirty="0">
                <a:solidFill>
                  <a:schemeClr val="bg1">
                    <a:lumMod val="50000"/>
                  </a:schemeClr>
                </a:solidFill>
                <a:latin typeface="Century Gothic" panose="020B0502020202020204" pitchFamily="34" charset="0"/>
              </a:rPr>
              <a:t>Date Created: MM/DD/YY</a:t>
            </a:r>
          </a:p>
          <a:p>
            <a:r>
              <a:rPr lang="en-US" sz="1400" dirty="0">
                <a:solidFill>
                  <a:schemeClr val="bg1">
                    <a:lumMod val="50000"/>
                  </a:schemeClr>
                </a:solidFill>
                <a:latin typeface="Century Gothic" panose="020B0502020202020204" pitchFamily="34" charset="0"/>
              </a:rPr>
              <a:t> </a:t>
            </a:r>
          </a:p>
        </p:txBody>
      </p:sp>
      <p:grpSp>
        <p:nvGrpSpPr>
          <p:cNvPr id="6" name="Group 5">
            <a:extLst>
              <a:ext uri="{FF2B5EF4-FFF2-40B4-BE49-F238E27FC236}">
                <a16:creationId xmlns:a16="http://schemas.microsoft.com/office/drawing/2014/main" id="{249C61F3-4989-ECB5-3741-18745F838046}"/>
              </a:ext>
            </a:extLst>
          </p:cNvPr>
          <p:cNvGrpSpPr/>
          <p:nvPr/>
        </p:nvGrpSpPr>
        <p:grpSpPr>
          <a:xfrm>
            <a:off x="-175159" y="1859221"/>
            <a:ext cx="2935712" cy="2935710"/>
            <a:chOff x="0" y="0"/>
            <a:chExt cx="5521105" cy="5521105"/>
          </a:xfrm>
        </p:grpSpPr>
        <p:pic>
          <p:nvPicPr>
            <p:cNvPr id="8" name="Graphic 7" descr="Traffic light outline">
              <a:extLst>
                <a:ext uri="{FF2B5EF4-FFF2-40B4-BE49-F238E27FC236}">
                  <a16:creationId xmlns:a16="http://schemas.microsoft.com/office/drawing/2014/main" id="{E36B8287-0163-A871-49FC-9C181317AB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5521105" cy="5521105"/>
            </a:xfrm>
            <a:prstGeom prst="rect">
              <a:avLst/>
            </a:prstGeom>
          </p:spPr>
        </p:pic>
        <p:sp>
          <p:nvSpPr>
            <p:cNvPr id="12" name="Oval 11">
              <a:extLst>
                <a:ext uri="{FF2B5EF4-FFF2-40B4-BE49-F238E27FC236}">
                  <a16:creationId xmlns:a16="http://schemas.microsoft.com/office/drawing/2014/main" id="{8AB89B4B-EB4B-0C7E-C349-B6F14A4037F5}"/>
                </a:ext>
              </a:extLst>
            </p:cNvPr>
            <p:cNvSpPr/>
            <p:nvPr/>
          </p:nvSpPr>
          <p:spPr>
            <a:xfrm>
              <a:off x="2335039" y="1077363"/>
              <a:ext cx="851025" cy="851025"/>
            </a:xfrm>
            <a:prstGeom prst="ellipse">
              <a:avLst/>
            </a:prstGeom>
            <a:solidFill>
              <a:srgbClr val="FF0000"/>
            </a:solidFill>
            <a:ln>
              <a:noFill/>
            </a:ln>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6F955CA-563E-5CC3-055E-45E60ACC559D}"/>
                </a:ext>
              </a:extLst>
            </p:cNvPr>
            <p:cNvSpPr/>
            <p:nvPr/>
          </p:nvSpPr>
          <p:spPr>
            <a:xfrm>
              <a:off x="2335039" y="2335039"/>
              <a:ext cx="851025" cy="851025"/>
            </a:xfrm>
            <a:prstGeom prst="ellipse">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63B598-1107-1877-1C01-886EFA290840}"/>
                </a:ext>
              </a:extLst>
            </p:cNvPr>
            <p:cNvSpPr/>
            <p:nvPr/>
          </p:nvSpPr>
          <p:spPr>
            <a:xfrm>
              <a:off x="2335039" y="3592715"/>
              <a:ext cx="851025" cy="851025"/>
            </a:xfrm>
            <a:prstGeom prst="ellipse">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lear sunny skies">
            <a:extLst>
              <a:ext uri="{FF2B5EF4-FFF2-40B4-BE49-F238E27FC236}">
                <a16:creationId xmlns:a16="http://schemas.microsoft.com/office/drawing/2014/main" id="{10E70E2E-0499-45C4-861F-77A969EA97FF}"/>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artisticGlowDiffused/>
                    </a14:imgEffect>
                  </a14:imgLayer>
                </a14:imgProps>
              </a:ext>
            </a:extLst>
          </a:blip>
          <a:srcRect t="8386" r="1358" b="8386"/>
          <a:stretch/>
        </p:blipFill>
        <p:spPr>
          <a:xfrm rot="10800000">
            <a:off x="0" y="0"/>
            <a:ext cx="12192000" cy="6858000"/>
          </a:xfrm>
          <a:prstGeom prst="rect">
            <a:avLst/>
          </a:prstGeom>
        </p:spPr>
      </p:pic>
      <p:grpSp>
        <p:nvGrpSpPr>
          <p:cNvPr id="35" name="Group 34">
            <a:extLst>
              <a:ext uri="{FF2B5EF4-FFF2-40B4-BE49-F238E27FC236}">
                <a16:creationId xmlns:a16="http://schemas.microsoft.com/office/drawing/2014/main" id="{9AE31910-11F8-4826-64C9-71FE7CB177D8}"/>
              </a:ext>
            </a:extLst>
          </p:cNvPr>
          <p:cNvGrpSpPr/>
          <p:nvPr/>
        </p:nvGrpSpPr>
        <p:grpSpPr>
          <a:xfrm>
            <a:off x="7795033" y="842350"/>
            <a:ext cx="4264183" cy="1086038"/>
            <a:chOff x="7795033" y="842350"/>
            <a:chExt cx="4264183" cy="1086038"/>
          </a:xfrm>
        </p:grpSpPr>
        <p:sp>
          <p:nvSpPr>
            <p:cNvPr id="14" name="Rectangle 13">
              <a:extLst>
                <a:ext uri="{FF2B5EF4-FFF2-40B4-BE49-F238E27FC236}">
                  <a16:creationId xmlns:a16="http://schemas.microsoft.com/office/drawing/2014/main" id="{D7248C72-5006-2590-FED5-107B13373D2E}"/>
                </a:ext>
              </a:extLst>
            </p:cNvPr>
            <p:cNvSpPr/>
            <p:nvPr/>
          </p:nvSpPr>
          <p:spPr>
            <a:xfrm>
              <a:off x="7795034" y="842350"/>
              <a:ext cx="4264182" cy="1086038"/>
            </a:xfrm>
            <a:prstGeom prst="rect">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7F622F-BC75-62D8-CF05-0E6120413AA7}"/>
                </a:ext>
              </a:extLst>
            </p:cNvPr>
            <p:cNvSpPr/>
            <p:nvPr/>
          </p:nvSpPr>
          <p:spPr>
            <a:xfrm>
              <a:off x="7795033" y="842350"/>
              <a:ext cx="126750" cy="10860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45810F3-8974-B478-D416-6A77F590B920}"/>
              </a:ext>
            </a:extLst>
          </p:cNvPr>
          <p:cNvGrpSpPr/>
          <p:nvPr/>
        </p:nvGrpSpPr>
        <p:grpSpPr>
          <a:xfrm>
            <a:off x="7792769" y="2236210"/>
            <a:ext cx="4266447" cy="1086038"/>
            <a:chOff x="7792769" y="2236210"/>
            <a:chExt cx="4266447" cy="1086038"/>
          </a:xfrm>
        </p:grpSpPr>
        <p:sp>
          <p:nvSpPr>
            <p:cNvPr id="17" name="Rectangle 16">
              <a:extLst>
                <a:ext uri="{FF2B5EF4-FFF2-40B4-BE49-F238E27FC236}">
                  <a16:creationId xmlns:a16="http://schemas.microsoft.com/office/drawing/2014/main" id="{6757C86F-43B4-B494-F556-261720572732}"/>
                </a:ext>
              </a:extLst>
            </p:cNvPr>
            <p:cNvSpPr/>
            <p:nvPr/>
          </p:nvSpPr>
          <p:spPr>
            <a:xfrm>
              <a:off x="7795034" y="2236210"/>
              <a:ext cx="4264182" cy="1086038"/>
            </a:xfrm>
            <a:prstGeom prst="rect">
              <a:avLst/>
            </a:prstGeom>
            <a:solidFill>
              <a:schemeClr val="bg1"/>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848D320-7BE9-0096-5C7F-0C2BA27A4EE1}"/>
                </a:ext>
              </a:extLst>
            </p:cNvPr>
            <p:cNvSpPr/>
            <p:nvPr/>
          </p:nvSpPr>
          <p:spPr>
            <a:xfrm>
              <a:off x="7792769" y="2236210"/>
              <a:ext cx="126750" cy="108603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7A171365-7BA3-66E7-1723-A2F8F50056C0}"/>
              </a:ext>
            </a:extLst>
          </p:cNvPr>
          <p:cNvGrpSpPr/>
          <p:nvPr/>
        </p:nvGrpSpPr>
        <p:grpSpPr>
          <a:xfrm>
            <a:off x="7782583" y="3603281"/>
            <a:ext cx="4276635" cy="1086038"/>
            <a:chOff x="7782583" y="3603281"/>
            <a:chExt cx="4276635" cy="1086038"/>
          </a:xfrm>
        </p:grpSpPr>
        <p:sp>
          <p:nvSpPr>
            <p:cNvPr id="22" name="Rectangle 21">
              <a:extLst>
                <a:ext uri="{FF2B5EF4-FFF2-40B4-BE49-F238E27FC236}">
                  <a16:creationId xmlns:a16="http://schemas.microsoft.com/office/drawing/2014/main" id="{24A54E94-F483-9A32-5EB9-62FCC3BF7D00}"/>
                </a:ext>
              </a:extLst>
            </p:cNvPr>
            <p:cNvSpPr/>
            <p:nvPr/>
          </p:nvSpPr>
          <p:spPr>
            <a:xfrm>
              <a:off x="7795036" y="3603281"/>
              <a:ext cx="4264182" cy="1086038"/>
            </a:xfrm>
            <a:prstGeom prst="rect">
              <a:avLst/>
            </a:prstGeom>
            <a:solidFill>
              <a:schemeClr val="bg1"/>
            </a:solid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2818619-67CD-B93E-97EC-28B6D9F707D3}"/>
                </a:ext>
              </a:extLst>
            </p:cNvPr>
            <p:cNvSpPr/>
            <p:nvPr/>
          </p:nvSpPr>
          <p:spPr>
            <a:xfrm>
              <a:off x="7782583" y="3603281"/>
              <a:ext cx="139200" cy="108603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BCE760FD-6E50-FD4F-B597-7E228EDE51FD}"/>
              </a:ext>
            </a:extLst>
          </p:cNvPr>
          <p:cNvSpPr txBox="1"/>
          <p:nvPr/>
        </p:nvSpPr>
        <p:spPr>
          <a:xfrm>
            <a:off x="5521105" y="1241265"/>
            <a:ext cx="2138127"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rPr>
              <a:t>PROBLEM</a:t>
            </a:r>
          </a:p>
        </p:txBody>
      </p:sp>
      <p:grpSp>
        <p:nvGrpSpPr>
          <p:cNvPr id="39" name="Group 38">
            <a:extLst>
              <a:ext uri="{FF2B5EF4-FFF2-40B4-BE49-F238E27FC236}">
                <a16:creationId xmlns:a16="http://schemas.microsoft.com/office/drawing/2014/main" id="{057E6A9E-CCE4-56DC-CAD9-A039BCDE1881}"/>
              </a:ext>
            </a:extLst>
          </p:cNvPr>
          <p:cNvGrpSpPr/>
          <p:nvPr/>
        </p:nvGrpSpPr>
        <p:grpSpPr>
          <a:xfrm>
            <a:off x="63754" y="1"/>
            <a:ext cx="5521105" cy="6858000"/>
            <a:chOff x="-570357" y="0"/>
            <a:chExt cx="5521105" cy="6858000"/>
          </a:xfrm>
        </p:grpSpPr>
        <p:grpSp>
          <p:nvGrpSpPr>
            <p:cNvPr id="9" name="Group 8">
              <a:extLst>
                <a:ext uri="{FF2B5EF4-FFF2-40B4-BE49-F238E27FC236}">
                  <a16:creationId xmlns:a16="http://schemas.microsoft.com/office/drawing/2014/main" id="{FE4C2E26-5652-4C6F-ABAB-BA00C00D0A6C}"/>
                </a:ext>
              </a:extLst>
            </p:cNvPr>
            <p:cNvGrpSpPr/>
            <p:nvPr/>
          </p:nvGrpSpPr>
          <p:grpSpPr>
            <a:xfrm>
              <a:off x="-570357" y="0"/>
              <a:ext cx="5521105" cy="5521105"/>
              <a:chOff x="0" y="0"/>
              <a:chExt cx="5521105" cy="5521105"/>
            </a:xfrm>
          </p:grpSpPr>
          <p:pic>
            <p:nvPicPr>
              <p:cNvPr id="4" name="Graphic 3" descr="Traffic light outline">
                <a:extLst>
                  <a:ext uri="{FF2B5EF4-FFF2-40B4-BE49-F238E27FC236}">
                    <a16:creationId xmlns:a16="http://schemas.microsoft.com/office/drawing/2014/main" id="{435509DE-724A-D2A3-2749-5C1116BEB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5521105" cy="5521105"/>
              </a:xfrm>
              <a:prstGeom prst="rect">
                <a:avLst/>
              </a:prstGeom>
            </p:spPr>
          </p:pic>
          <p:sp>
            <p:nvSpPr>
              <p:cNvPr id="5" name="Oval 4">
                <a:extLst>
                  <a:ext uri="{FF2B5EF4-FFF2-40B4-BE49-F238E27FC236}">
                    <a16:creationId xmlns:a16="http://schemas.microsoft.com/office/drawing/2014/main" id="{03E08A9B-8B37-3F5C-335F-FC5EEA1A2312}"/>
                  </a:ext>
                </a:extLst>
              </p:cNvPr>
              <p:cNvSpPr/>
              <p:nvPr/>
            </p:nvSpPr>
            <p:spPr>
              <a:xfrm>
                <a:off x="2335039" y="1077363"/>
                <a:ext cx="851025" cy="851025"/>
              </a:xfrm>
              <a:prstGeom prst="ellipse">
                <a:avLst/>
              </a:prstGeom>
              <a:solidFill>
                <a:srgbClr val="FF0000"/>
              </a:solidFill>
              <a:ln>
                <a:noFill/>
              </a:ln>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2B3092-3120-7DFC-5AA3-8D8F95535103}"/>
                  </a:ext>
                </a:extLst>
              </p:cNvPr>
              <p:cNvSpPr/>
              <p:nvPr/>
            </p:nvSpPr>
            <p:spPr>
              <a:xfrm>
                <a:off x="2335039" y="2335039"/>
                <a:ext cx="851025" cy="851025"/>
              </a:xfrm>
              <a:prstGeom prst="ellipse">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95A216-0F90-6AE9-DBBB-8B7D8DE2F58D}"/>
                  </a:ext>
                </a:extLst>
              </p:cNvPr>
              <p:cNvSpPr/>
              <p:nvPr/>
            </p:nvSpPr>
            <p:spPr>
              <a:xfrm>
                <a:off x="2335039" y="3592715"/>
                <a:ext cx="851025" cy="851025"/>
              </a:xfrm>
              <a:prstGeom prst="ellipse">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3E276660-A44F-EC17-1EF3-A90E8EB16629}"/>
                </a:ext>
              </a:extLst>
            </p:cNvPr>
            <p:cNvSpPr/>
            <p:nvPr/>
          </p:nvSpPr>
          <p:spPr>
            <a:xfrm>
              <a:off x="2035907" y="4834550"/>
              <a:ext cx="308573" cy="2023450"/>
            </a:xfrm>
            <a:prstGeom prst="rect">
              <a:avLst/>
            </a:prstGeom>
            <a:solidFill>
              <a:schemeClr val="tx1">
                <a:lumMod val="75000"/>
                <a:lumOff val="25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99EB2DC0-D76F-2119-2824-C033EF28A389}"/>
              </a:ext>
            </a:extLst>
          </p:cNvPr>
          <p:cNvCxnSpPr>
            <a:cxnSpLocks/>
          </p:cNvCxnSpPr>
          <p:nvPr/>
        </p:nvCxnSpPr>
        <p:spPr>
          <a:xfrm>
            <a:off x="2996697" y="1502875"/>
            <a:ext cx="2337303" cy="0"/>
          </a:xfrm>
          <a:prstGeom prst="straightConnector1">
            <a:avLst/>
          </a:prstGeom>
          <a:ln w="1016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07F1BB-E963-0BBA-3435-BA6963A266FE}"/>
              </a:ext>
            </a:extLst>
          </p:cNvPr>
          <p:cNvSpPr txBox="1"/>
          <p:nvPr/>
        </p:nvSpPr>
        <p:spPr>
          <a:xfrm>
            <a:off x="5521103" y="2540629"/>
            <a:ext cx="2554587" cy="523220"/>
          </a:xfrm>
          <a:prstGeom prst="rect">
            <a:avLst/>
          </a:prstGeom>
          <a:noFill/>
        </p:spPr>
        <p:txBody>
          <a:bodyPr wrap="square" rtlCol="0">
            <a:spAutoFit/>
          </a:bodyPr>
          <a:lstStyle/>
          <a:p>
            <a:r>
              <a:rPr lang="en-US" sz="2800" b="1" dirty="0">
                <a:solidFill>
                  <a:schemeClr val="accent4"/>
                </a:solidFill>
                <a:latin typeface="Century Gothic" panose="020B0502020202020204" pitchFamily="34" charset="0"/>
              </a:rPr>
              <a:t>RESOLUTION</a:t>
            </a:r>
          </a:p>
        </p:txBody>
      </p:sp>
      <p:cxnSp>
        <p:nvCxnSpPr>
          <p:cNvPr id="16" name="Straight Arrow Connector 15">
            <a:extLst>
              <a:ext uri="{FF2B5EF4-FFF2-40B4-BE49-F238E27FC236}">
                <a16:creationId xmlns:a16="http://schemas.microsoft.com/office/drawing/2014/main" id="{1906AE72-B71A-8DBE-111C-1E708345B16E}"/>
              </a:ext>
            </a:extLst>
          </p:cNvPr>
          <p:cNvCxnSpPr>
            <a:cxnSpLocks/>
          </p:cNvCxnSpPr>
          <p:nvPr/>
        </p:nvCxnSpPr>
        <p:spPr>
          <a:xfrm>
            <a:off x="2996697" y="2802239"/>
            <a:ext cx="2337303" cy="0"/>
          </a:xfrm>
          <a:prstGeom prst="straightConnector1">
            <a:avLst/>
          </a:prstGeom>
          <a:ln w="1016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DC29DFF-FF2F-B578-25BC-B7BA0D2C6835}"/>
              </a:ext>
            </a:extLst>
          </p:cNvPr>
          <p:cNvSpPr txBox="1"/>
          <p:nvPr/>
        </p:nvSpPr>
        <p:spPr>
          <a:xfrm>
            <a:off x="5521105" y="3767184"/>
            <a:ext cx="2554587" cy="523220"/>
          </a:xfrm>
          <a:prstGeom prst="rect">
            <a:avLst/>
          </a:prstGeom>
          <a:noFill/>
        </p:spPr>
        <p:txBody>
          <a:bodyPr wrap="square" rtlCol="0">
            <a:spAutoFit/>
          </a:bodyPr>
          <a:lstStyle/>
          <a:p>
            <a:r>
              <a:rPr lang="en-US" sz="2800" b="1" dirty="0">
                <a:solidFill>
                  <a:srgbClr val="00B050"/>
                </a:solidFill>
                <a:latin typeface="Century Gothic" panose="020B0502020202020204" pitchFamily="34" charset="0"/>
              </a:rPr>
              <a:t>OUTCOME</a:t>
            </a:r>
          </a:p>
        </p:txBody>
      </p:sp>
      <p:cxnSp>
        <p:nvCxnSpPr>
          <p:cNvPr id="21" name="Straight Arrow Connector 20">
            <a:extLst>
              <a:ext uri="{FF2B5EF4-FFF2-40B4-BE49-F238E27FC236}">
                <a16:creationId xmlns:a16="http://schemas.microsoft.com/office/drawing/2014/main" id="{8C525E39-6E30-7E09-7FC6-055D7577BBAB}"/>
              </a:ext>
            </a:extLst>
          </p:cNvPr>
          <p:cNvCxnSpPr>
            <a:cxnSpLocks/>
          </p:cNvCxnSpPr>
          <p:nvPr/>
        </p:nvCxnSpPr>
        <p:spPr>
          <a:xfrm>
            <a:off x="2996699" y="4028794"/>
            <a:ext cx="2337301" cy="0"/>
          </a:xfrm>
          <a:prstGeom prst="straightConnector1">
            <a:avLst/>
          </a:prstGeom>
          <a:ln w="1016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945E10D-BAC8-050E-27A5-B798B9203BA8}"/>
              </a:ext>
            </a:extLst>
          </p:cNvPr>
          <p:cNvSpPr txBox="1"/>
          <p:nvPr/>
        </p:nvSpPr>
        <p:spPr>
          <a:xfrm>
            <a:off x="7921783" y="1225098"/>
            <a:ext cx="4028791" cy="307777"/>
          </a:xfrm>
          <a:prstGeom prst="rect">
            <a:avLst/>
          </a:prstGeom>
          <a:noFill/>
        </p:spPr>
        <p:txBody>
          <a:bodyPr wrap="square">
            <a:spAutoFit/>
          </a:bodyPr>
          <a:lstStyle/>
          <a:p>
            <a:r>
              <a:rPr lang="en-US" sz="1400" dirty="0">
                <a:solidFill>
                  <a:schemeClr val="tx1">
                    <a:lumMod val="65000"/>
                    <a:lumOff val="35000"/>
                  </a:schemeClr>
                </a:solidFill>
                <a:latin typeface="Century Gothic" panose="020B0502020202020204" pitchFamily="34" charset="0"/>
              </a:rPr>
              <a:t>Describe the problem.</a:t>
            </a:r>
            <a:endParaRPr lang="en-US" sz="1400" dirty="0">
              <a:solidFill>
                <a:schemeClr val="tx1">
                  <a:lumMod val="65000"/>
                  <a:lumOff val="35000"/>
                </a:schemeClr>
              </a:solidFill>
            </a:endParaRPr>
          </a:p>
        </p:txBody>
      </p:sp>
      <p:sp>
        <p:nvSpPr>
          <p:cNvPr id="25" name="TextBox 24">
            <a:extLst>
              <a:ext uri="{FF2B5EF4-FFF2-40B4-BE49-F238E27FC236}">
                <a16:creationId xmlns:a16="http://schemas.microsoft.com/office/drawing/2014/main" id="{CA1D578C-4ECE-8648-6CB6-B485E8204091}"/>
              </a:ext>
            </a:extLst>
          </p:cNvPr>
          <p:cNvSpPr txBox="1"/>
          <p:nvPr/>
        </p:nvSpPr>
        <p:spPr>
          <a:xfrm>
            <a:off x="7921783" y="2604247"/>
            <a:ext cx="3967684" cy="307777"/>
          </a:xfrm>
          <a:prstGeom prst="rect">
            <a:avLst/>
          </a:prstGeom>
          <a:noFill/>
        </p:spPr>
        <p:txBody>
          <a:bodyPr wrap="square">
            <a:spAutoFit/>
          </a:bodyPr>
          <a:lstStyle/>
          <a:p>
            <a:r>
              <a:rPr lang="en-US" sz="1400" dirty="0">
                <a:solidFill>
                  <a:schemeClr val="tx1">
                    <a:lumMod val="65000"/>
                    <a:lumOff val="35000"/>
                  </a:schemeClr>
                </a:solidFill>
                <a:latin typeface="Century Gothic" panose="020B0502020202020204" pitchFamily="34" charset="0"/>
              </a:rPr>
              <a:t>Describe the resolution.</a:t>
            </a:r>
            <a:endParaRPr lang="en-US" sz="1400" dirty="0">
              <a:solidFill>
                <a:schemeClr val="tx1">
                  <a:lumMod val="65000"/>
                  <a:lumOff val="35000"/>
                </a:schemeClr>
              </a:solidFill>
            </a:endParaRPr>
          </a:p>
        </p:txBody>
      </p:sp>
      <p:sp>
        <p:nvSpPr>
          <p:cNvPr id="27" name="TextBox 26">
            <a:extLst>
              <a:ext uri="{FF2B5EF4-FFF2-40B4-BE49-F238E27FC236}">
                <a16:creationId xmlns:a16="http://schemas.microsoft.com/office/drawing/2014/main" id="{83AEEE9F-7706-D500-5569-F302D38335FD}"/>
              </a:ext>
            </a:extLst>
          </p:cNvPr>
          <p:cNvSpPr txBox="1"/>
          <p:nvPr/>
        </p:nvSpPr>
        <p:spPr>
          <a:xfrm>
            <a:off x="7909333" y="3965790"/>
            <a:ext cx="3994843" cy="307777"/>
          </a:xfrm>
          <a:prstGeom prst="rect">
            <a:avLst/>
          </a:prstGeom>
          <a:noFill/>
        </p:spPr>
        <p:txBody>
          <a:bodyPr wrap="square">
            <a:spAutoFit/>
          </a:bodyPr>
          <a:lstStyle/>
          <a:p>
            <a:r>
              <a:rPr lang="en-US" sz="1400" dirty="0">
                <a:solidFill>
                  <a:schemeClr val="tx1">
                    <a:lumMod val="65000"/>
                    <a:lumOff val="35000"/>
                  </a:schemeClr>
                </a:solidFill>
                <a:latin typeface="Century Gothic" panose="020B0502020202020204" pitchFamily="34" charset="0"/>
              </a:rPr>
              <a:t>Describe the outcome.</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185</TotalTime>
  <Words>131</Words>
  <Application>Microsoft Macintosh PowerPoint</Application>
  <PresentationFormat>Widescreen</PresentationFormat>
  <Paragraphs>17</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Heather Key</cp:lastModifiedBy>
  <cp:revision>20</cp:revision>
  <dcterms:created xsi:type="dcterms:W3CDTF">2022-05-22T18:55:25Z</dcterms:created>
  <dcterms:modified xsi:type="dcterms:W3CDTF">2024-02-27T18:02:14Z</dcterms:modified>
</cp:coreProperties>
</file>