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hyperlink" Target="https://www.smartsheet.com/try-it?trp=11980&amp;utm_source=template-powerpoint&amp;utm_medium=content&amp;utm_campaign=Problem-Solution-Impact+Case+Study+Example-powerpoint-11980&amp;lpa=Problem-Solution-Impact+Case+Study+Example+powerpoint+11980"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CD72E7F-CF42-3D18-6E45-935682DF3231}"/>
              </a:ext>
            </a:extLst>
          </p:cNvPr>
          <p:cNvSpPr/>
          <p:nvPr/>
        </p:nvSpPr>
        <p:spPr>
          <a:xfrm>
            <a:off x="0" y="0"/>
            <a:ext cx="12191999"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alpha val="0"/>
                </a:schemeClr>
              </a:gs>
            </a:gsLst>
            <a:lin ang="54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PROBLEM-SOLUTION-IMPACT CASE STUDY TEMPLATE FOR POWERPOINT EXAMPLE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267316" y="5309729"/>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8" name="Graphic 7" descr="Comment Important outline">
            <a:extLst>
              <a:ext uri="{FF2B5EF4-FFF2-40B4-BE49-F238E27FC236}">
                <a16:creationId xmlns:a16="http://schemas.microsoft.com/office/drawing/2014/main" id="{FD49A617-4D42-4193-6F38-2F4BD3E143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8971" y="2112098"/>
            <a:ext cx="2307772" cy="2307772"/>
          </a:xfrm>
          <a:prstGeom prst="rect">
            <a:avLst/>
          </a:prstGeom>
        </p:spPr>
      </p:pic>
      <p:pic>
        <p:nvPicPr>
          <p:cNvPr id="9" name="Graphic 8" descr="Cause And Effect outline">
            <a:extLst>
              <a:ext uri="{FF2B5EF4-FFF2-40B4-BE49-F238E27FC236}">
                <a16:creationId xmlns:a16="http://schemas.microsoft.com/office/drawing/2014/main" id="{DDD42C86-2987-ED3C-589E-D59B27C4A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8242" y="2168449"/>
            <a:ext cx="2307772" cy="2307772"/>
          </a:xfrm>
          <a:prstGeom prst="rect">
            <a:avLst/>
          </a:prstGeom>
        </p:spPr>
      </p:pic>
      <p:pic>
        <p:nvPicPr>
          <p:cNvPr id="10" name="Graphic 9" descr="Brainstorm outline">
            <a:extLst>
              <a:ext uri="{FF2B5EF4-FFF2-40B4-BE49-F238E27FC236}">
                <a16:creationId xmlns:a16="http://schemas.microsoft.com/office/drawing/2014/main" id="{186BCEF7-59FC-5A95-B15F-4FAB38EAC6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5779" y="2257726"/>
            <a:ext cx="2307772" cy="23077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56D57DDE-C52A-283A-2486-0BFACD4825DF}"/>
              </a:ext>
            </a:extLst>
          </p:cNvPr>
          <p:cNvSpPr/>
          <p:nvPr/>
        </p:nvSpPr>
        <p:spPr>
          <a:xfrm>
            <a:off x="1" y="0"/>
            <a:ext cx="1353312" cy="6858000"/>
          </a:xfrm>
          <a:prstGeom prst="rect">
            <a:avLst/>
          </a:prstGeom>
          <a:gradFill>
            <a:gsLst>
              <a:gs pos="0">
                <a:schemeClr val="accent2">
                  <a:lumMod val="20000"/>
                  <a:lumOff val="80000"/>
                </a:schemeClr>
              </a:gs>
              <a:gs pos="58000">
                <a:schemeClr val="accent6">
                  <a:lumMod val="20000"/>
                  <a:lumOff val="80000"/>
                </a:schemeClr>
              </a:gs>
              <a:gs pos="100000">
                <a:schemeClr val="accent5">
                  <a:lumMod val="20000"/>
                  <a:lumOff val="80000"/>
                </a:schemeClr>
              </a:gs>
            </a:gsLst>
            <a:lin ang="5400000" scaled="1"/>
          </a:gra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F2095C-9F10-0C5D-A2F4-82AD2446A4E0}"/>
              </a:ext>
            </a:extLst>
          </p:cNvPr>
          <p:cNvSpPr txBox="1"/>
          <p:nvPr/>
        </p:nvSpPr>
        <p:spPr>
          <a:xfrm>
            <a:off x="1706880" y="2147019"/>
            <a:ext cx="9863328" cy="34778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 the </a:t>
            </a:r>
            <a:r>
              <a:rPr kumimoji="0" lang="en-US" sz="22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rPr>
              <a:t>Issue</a:t>
            </a: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section, identify and describe a specific challenge your company faced.</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 the </a:t>
            </a:r>
            <a:r>
              <a:rPr kumimoji="0" lang="en-US" sz="2200" b="1" i="0" u="none" strike="noStrike" kern="1200" cap="none" spc="0" normalizeH="0" baseline="0" noProof="0">
                <a:ln>
                  <a:noFill/>
                </a:ln>
                <a:solidFill>
                  <a:srgbClr val="70AD47"/>
                </a:solidFill>
                <a:effectLst/>
                <a:uLnTx/>
                <a:uFillTx/>
                <a:latin typeface="Century Gothic" panose="020B0502020202020204" pitchFamily="34" charset="0"/>
                <a:ea typeface="+mn-ea"/>
                <a:cs typeface="+mn-cs"/>
              </a:rPr>
              <a:t>Impact</a:t>
            </a:r>
            <a:r>
              <a:rPr kumimoji="0" lang="en-US" sz="2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section, describe the effects of this issue.</a:t>
            </a:r>
          </a:p>
          <a:p>
            <a:pPr marL="457200" marR="0" lvl="0" indent="-457200" algn="just"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In the </a:t>
            </a:r>
            <a:r>
              <a:rPr kumimoji="0" lang="en-US" sz="2200" b="1" i="0" u="none" strike="noStrike" kern="1200" cap="none" spc="0" normalizeH="0" baseline="0" noProof="0">
                <a:ln>
                  <a:noFill/>
                </a:ln>
                <a:solidFill>
                  <a:srgbClr val="5B9BD5"/>
                </a:solidFill>
                <a:effectLst/>
                <a:uLnTx/>
                <a:uFillTx/>
                <a:latin typeface="Century Gothic" panose="020B0502020202020204" pitchFamily="34" charset="0"/>
                <a:ea typeface="+mn-ea"/>
                <a:cs typeface="+mn-cs"/>
              </a:rPr>
              <a:t>Solution</a:t>
            </a: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section, explain the strategies and actions that you took to resolve the problem, making sure to provide a clear, concise narrative for each component.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Using this approach, you can effectively communicate the challenges, their repercussions, and their successful resolutions, thereby articulating a comprehensive and engaging case study presentation.</a:t>
            </a:r>
            <a:endParaRPr kumimoji="0" lang="en-US" sz="2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A86D7A6C-E4E8-9DCA-455B-8A5D1A374407}"/>
              </a:ext>
            </a:extLst>
          </p:cNvPr>
          <p:cNvSpPr txBox="1"/>
          <p:nvPr/>
        </p:nvSpPr>
        <p:spPr>
          <a:xfrm>
            <a:off x="1706880" y="452248"/>
            <a:ext cx="7384507"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HOW TO USE THIS TEMPLATE:</a:t>
            </a:r>
          </a:p>
        </p:txBody>
      </p:sp>
      <p:pic>
        <p:nvPicPr>
          <p:cNvPr id="7" name="Graphic 6" descr="Comment Important outline">
            <a:extLst>
              <a:ext uri="{FF2B5EF4-FFF2-40B4-BE49-F238E27FC236}">
                <a16:creationId xmlns:a16="http://schemas.microsoft.com/office/drawing/2014/main" id="{DB6BDE22-0AB5-8FD8-DCDC-E689F5F71E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457" y="441283"/>
            <a:ext cx="914400" cy="914400"/>
          </a:xfrm>
          <a:prstGeom prst="rect">
            <a:avLst/>
          </a:prstGeom>
        </p:spPr>
      </p:pic>
      <p:pic>
        <p:nvPicPr>
          <p:cNvPr id="8" name="Graphic 7" descr="Cause And Effect outline">
            <a:extLst>
              <a:ext uri="{FF2B5EF4-FFF2-40B4-BE49-F238E27FC236}">
                <a16:creationId xmlns:a16="http://schemas.microsoft.com/office/drawing/2014/main" id="{AD6B5C44-D11D-72AD-19A3-BEA6E1C9F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7564" y="2735241"/>
            <a:ext cx="914400" cy="914400"/>
          </a:xfrm>
          <a:prstGeom prst="rect">
            <a:avLst/>
          </a:prstGeom>
        </p:spPr>
      </p:pic>
      <p:pic>
        <p:nvPicPr>
          <p:cNvPr id="9" name="Graphic 8" descr="Brainstorm outline">
            <a:extLst>
              <a:ext uri="{FF2B5EF4-FFF2-40B4-BE49-F238E27FC236}">
                <a16:creationId xmlns:a16="http://schemas.microsoft.com/office/drawing/2014/main" id="{8B17AE1A-4178-DEE4-137C-88175CC8A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7564" y="5624894"/>
            <a:ext cx="914400" cy="914400"/>
          </a:xfrm>
          <a:prstGeom prst="rect">
            <a:avLst/>
          </a:prstGeom>
        </p:spPr>
      </p:pic>
    </p:spTree>
    <p:extLst>
      <p:ext uri="{BB962C8B-B14F-4D97-AF65-F5344CB8AC3E}">
        <p14:creationId xmlns:p14="http://schemas.microsoft.com/office/powerpoint/2010/main" val="297020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219456" y="111009"/>
            <a:ext cx="374012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CASE STUDY</a:t>
            </a:r>
          </a:p>
        </p:txBody>
      </p:sp>
      <p:sp>
        <p:nvSpPr>
          <p:cNvPr id="2" name="Rectangle 1">
            <a:extLst>
              <a:ext uri="{FF2B5EF4-FFF2-40B4-BE49-F238E27FC236}">
                <a16:creationId xmlns:a16="http://schemas.microsoft.com/office/drawing/2014/main" id="{7E7F3682-9C26-697A-6E6A-BA3FE0BC880C}"/>
              </a:ext>
            </a:extLst>
          </p:cNvPr>
          <p:cNvSpPr/>
          <p:nvPr/>
        </p:nvSpPr>
        <p:spPr>
          <a:xfrm>
            <a:off x="271411" y="1097870"/>
            <a:ext cx="2898461" cy="13645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271411" y="3238587"/>
            <a:ext cx="2898461" cy="13621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271411" y="5269720"/>
            <a:ext cx="2898461" cy="136219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2060448" y="1111673"/>
            <a:ext cx="1109423"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ISSUE</a:t>
            </a:r>
          </a:p>
        </p:txBody>
      </p:sp>
      <p:sp>
        <p:nvSpPr>
          <p:cNvPr id="9" name="TextBox 8">
            <a:extLst>
              <a:ext uri="{FF2B5EF4-FFF2-40B4-BE49-F238E27FC236}">
                <a16:creationId xmlns:a16="http://schemas.microsoft.com/office/drawing/2014/main" id="{FAD38457-70D6-997A-A2F5-2B3BEED4B6C3}"/>
              </a:ext>
            </a:extLst>
          </p:cNvPr>
          <p:cNvSpPr txBox="1"/>
          <p:nvPr/>
        </p:nvSpPr>
        <p:spPr>
          <a:xfrm>
            <a:off x="1948063" y="3238587"/>
            <a:ext cx="1221809"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IMPACT</a:t>
            </a:r>
          </a:p>
        </p:txBody>
      </p:sp>
      <p:sp>
        <p:nvSpPr>
          <p:cNvPr id="10" name="TextBox 9">
            <a:extLst>
              <a:ext uri="{FF2B5EF4-FFF2-40B4-BE49-F238E27FC236}">
                <a16:creationId xmlns:a16="http://schemas.microsoft.com/office/drawing/2014/main" id="{C233F1D6-A483-D23C-D4EC-85F867B07196}"/>
              </a:ext>
            </a:extLst>
          </p:cNvPr>
          <p:cNvSpPr txBox="1"/>
          <p:nvPr/>
        </p:nvSpPr>
        <p:spPr>
          <a:xfrm>
            <a:off x="1583534" y="5329243"/>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71411"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271411" y="3228838"/>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271411" y="526971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Rectangle 34">
            <a:extLst>
              <a:ext uri="{FF2B5EF4-FFF2-40B4-BE49-F238E27FC236}">
                <a16:creationId xmlns:a16="http://schemas.microsoft.com/office/drawing/2014/main" id="{B0D6B1EE-95D0-9E71-998B-41540618B749}"/>
              </a:ext>
            </a:extLst>
          </p:cNvPr>
          <p:cNvSpPr/>
          <p:nvPr/>
        </p:nvSpPr>
        <p:spPr>
          <a:xfrm rot="16200000">
            <a:off x="4041747" y="42613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C0EA25F-C56C-979B-B384-4795718C8817}"/>
              </a:ext>
            </a:extLst>
          </p:cNvPr>
          <p:cNvSpPr txBox="1"/>
          <p:nvPr/>
        </p:nvSpPr>
        <p:spPr>
          <a:xfrm>
            <a:off x="4375406" y="750154"/>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1</a:t>
            </a:r>
          </a:p>
        </p:txBody>
      </p:sp>
      <p:sp>
        <p:nvSpPr>
          <p:cNvPr id="13" name="Rectangle 12">
            <a:extLst>
              <a:ext uri="{FF2B5EF4-FFF2-40B4-BE49-F238E27FC236}">
                <a16:creationId xmlns:a16="http://schemas.microsoft.com/office/drawing/2014/main" id="{4B06F8EA-BDF3-A79F-07D2-EB200945EB9B}"/>
              </a:ext>
            </a:extLst>
          </p:cNvPr>
          <p:cNvSpPr/>
          <p:nvPr/>
        </p:nvSpPr>
        <p:spPr>
          <a:xfrm rot="16200000">
            <a:off x="6960761" y="426370"/>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E67862-7892-46CC-4B32-9502DEE55920}"/>
              </a:ext>
            </a:extLst>
          </p:cNvPr>
          <p:cNvSpPr/>
          <p:nvPr/>
        </p:nvSpPr>
        <p:spPr>
          <a:xfrm rot="16200000">
            <a:off x="9874410" y="451168"/>
            <a:ext cx="1364516" cy="272976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7FA6C3E9-659A-15B0-0825-F77D696BB755}"/>
              </a:ext>
            </a:extLst>
          </p:cNvPr>
          <p:cNvSpPr txBox="1"/>
          <p:nvPr/>
        </p:nvSpPr>
        <p:spPr>
          <a:xfrm>
            <a:off x="7442783" y="721894"/>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2</a:t>
            </a:r>
          </a:p>
        </p:txBody>
      </p:sp>
      <p:sp>
        <p:nvSpPr>
          <p:cNvPr id="26" name="TextBox 25">
            <a:extLst>
              <a:ext uri="{FF2B5EF4-FFF2-40B4-BE49-F238E27FC236}">
                <a16:creationId xmlns:a16="http://schemas.microsoft.com/office/drawing/2014/main" id="{519451CD-0995-8811-702A-006ABD99795E}"/>
              </a:ext>
            </a:extLst>
          </p:cNvPr>
          <p:cNvSpPr txBox="1"/>
          <p:nvPr/>
        </p:nvSpPr>
        <p:spPr>
          <a:xfrm>
            <a:off x="10360019" y="729040"/>
            <a:ext cx="586153" cy="738664"/>
          </a:xfrm>
          <a:prstGeom prst="rect">
            <a:avLst/>
          </a:prstGeom>
          <a:noFill/>
        </p:spPr>
        <p:txBody>
          <a:bodyPr wrap="square" rtlCol="0">
            <a:spAutoFit/>
          </a:bodyPr>
          <a:lstStyle/>
          <a:p>
            <a:pPr algn="ctr"/>
            <a:r>
              <a:rPr lang="en-US" sz="4200" b="1" dirty="0">
                <a:solidFill>
                  <a:schemeClr val="tx1">
                    <a:lumMod val="65000"/>
                    <a:lumOff val="35000"/>
                  </a:schemeClr>
                </a:solidFill>
                <a:latin typeface="Century Gothic" panose="020B0502020202020204" pitchFamily="34" charset="0"/>
              </a:rPr>
              <a:t>3</a:t>
            </a:r>
          </a:p>
        </p:txBody>
      </p:sp>
      <p:sp>
        <p:nvSpPr>
          <p:cNvPr id="30" name="TextBox 29">
            <a:extLst>
              <a:ext uri="{FF2B5EF4-FFF2-40B4-BE49-F238E27FC236}">
                <a16:creationId xmlns:a16="http://schemas.microsoft.com/office/drawing/2014/main" id="{8D2ED50F-FA0D-F86A-D9ED-B433C25428CE}"/>
              </a:ext>
            </a:extLst>
          </p:cNvPr>
          <p:cNvSpPr txBox="1"/>
          <p:nvPr/>
        </p:nvSpPr>
        <p:spPr>
          <a:xfrm>
            <a:off x="3359124" y="1542561"/>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An inadequate number of high-speed charging stations in key urban areas</a:t>
            </a:r>
            <a:r>
              <a:rPr lang="en-US" sz="1200" dirty="0">
                <a:solidFill>
                  <a:schemeClr val="tx1">
                    <a:lumMod val="65000"/>
                    <a:lumOff val="35000"/>
                  </a:schemeClr>
                </a:solidFill>
                <a:latin typeface="Century Gothic" panose="020B0502020202020204" pitchFamily="34" charset="0"/>
              </a:rPr>
              <a:t> led</a:t>
            </a:r>
            <a:r>
              <a:rPr lang="en-US" sz="1200" b="0" i="0" u="none" strike="noStrike" dirty="0">
                <a:solidFill>
                  <a:schemeClr val="tx1">
                    <a:lumMod val="65000"/>
                    <a:lumOff val="35000"/>
                  </a:schemeClr>
                </a:solidFill>
                <a:effectLst/>
                <a:latin typeface="Century Gothic" panose="020B0502020202020204" pitchFamily="34" charset="0"/>
              </a:rPr>
              <a:t> to extended downtime for our EV logistics fleet.</a:t>
            </a:r>
            <a:endParaRPr lang="en-US" sz="1200" dirty="0">
              <a:solidFill>
                <a:schemeClr val="tx1">
                  <a:lumMod val="65000"/>
                  <a:lumOff val="35000"/>
                </a:schemeClr>
              </a:solidFill>
              <a:effectLst/>
              <a:latin typeface="Century Gothic" panose="020B0502020202020204" pitchFamily="34" charset="0"/>
            </a:endParaRPr>
          </a:p>
        </p:txBody>
      </p:sp>
      <p:sp>
        <p:nvSpPr>
          <p:cNvPr id="27" name="Rectangle 26">
            <a:extLst>
              <a:ext uri="{FF2B5EF4-FFF2-40B4-BE49-F238E27FC236}">
                <a16:creationId xmlns:a16="http://schemas.microsoft.com/office/drawing/2014/main" id="{136543F9-53E6-D682-9EEA-F939B57F634F}"/>
              </a:ext>
            </a:extLst>
          </p:cNvPr>
          <p:cNvSpPr/>
          <p:nvPr/>
        </p:nvSpPr>
        <p:spPr>
          <a:xfrm rot="16200000">
            <a:off x="4041747" y="255364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9E6A438-A039-DC5B-638D-BC4B08B7FDF5}"/>
              </a:ext>
            </a:extLst>
          </p:cNvPr>
          <p:cNvSpPr txBox="1"/>
          <p:nvPr/>
        </p:nvSpPr>
        <p:spPr>
          <a:xfrm>
            <a:off x="3359124" y="3429000"/>
            <a:ext cx="2729762" cy="1015663"/>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This limitation </a:t>
            </a:r>
            <a:r>
              <a:rPr lang="en-US" sz="1200" dirty="0">
                <a:solidFill>
                  <a:schemeClr val="tx1">
                    <a:lumMod val="65000"/>
                    <a:lumOff val="35000"/>
                  </a:schemeClr>
                </a:solidFill>
                <a:latin typeface="Century Gothic" panose="020B0502020202020204" pitchFamily="34" charset="0"/>
              </a:rPr>
              <a:t>led to</a:t>
            </a:r>
            <a:r>
              <a:rPr lang="en-US" sz="1200" b="0" i="0" u="none" strike="noStrike" dirty="0">
                <a:solidFill>
                  <a:schemeClr val="tx1">
                    <a:lumMod val="65000"/>
                    <a:lumOff val="35000"/>
                  </a:schemeClr>
                </a:solidFill>
                <a:effectLst/>
                <a:latin typeface="Century Gothic" panose="020B0502020202020204" pitchFamily="34" charset="0"/>
              </a:rPr>
              <a:t> a 20% decrease in delivery speed and efficiency, resulting in a noticeable dip in customer satisfaction.</a:t>
            </a:r>
            <a:endParaRPr lang="en-US" sz="1200" dirty="0">
              <a:solidFill>
                <a:schemeClr val="tx1">
                  <a:lumMod val="65000"/>
                  <a:lumOff val="35000"/>
                </a:schemeClr>
              </a:solidFill>
              <a:effectLst/>
              <a:latin typeface="Century Gothic" panose="020B0502020202020204" pitchFamily="34" charset="0"/>
            </a:endParaRPr>
          </a:p>
        </p:txBody>
      </p:sp>
      <p:sp>
        <p:nvSpPr>
          <p:cNvPr id="32" name="Rectangle 31">
            <a:extLst>
              <a:ext uri="{FF2B5EF4-FFF2-40B4-BE49-F238E27FC236}">
                <a16:creationId xmlns:a16="http://schemas.microsoft.com/office/drawing/2014/main" id="{A7A49BC5-C52F-E2DC-33E4-4D04FD57837A}"/>
              </a:ext>
            </a:extLst>
          </p:cNvPr>
          <p:cNvSpPr/>
          <p:nvPr/>
        </p:nvSpPr>
        <p:spPr>
          <a:xfrm rot="16200000">
            <a:off x="4041746" y="458709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26AEEF-3E25-ACA2-8C31-BF57DC3E4DCD}"/>
              </a:ext>
            </a:extLst>
          </p:cNvPr>
          <p:cNvSpPr txBox="1"/>
          <p:nvPr/>
        </p:nvSpPr>
        <p:spPr>
          <a:xfrm>
            <a:off x="3359123" y="5462454"/>
            <a:ext cx="2729762" cy="1200329"/>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Positive Charge installed advanced, rapid-charging stations at strategic urban locations, significantly reducing charging time and fleet downtime.</a:t>
            </a:r>
            <a:endParaRPr lang="en-US" sz="1200" dirty="0">
              <a:solidFill>
                <a:schemeClr val="tx1">
                  <a:lumMod val="65000"/>
                  <a:lumOff val="35000"/>
                </a:schemeClr>
              </a:solidFill>
              <a:effectLst/>
              <a:latin typeface="Century Gothic" panose="020B0502020202020204" pitchFamily="34" charset="0"/>
            </a:endParaRPr>
          </a:p>
        </p:txBody>
      </p:sp>
      <p:pic>
        <p:nvPicPr>
          <p:cNvPr id="40" name="Graphic 39" descr="Comment Important outline">
            <a:extLst>
              <a:ext uri="{FF2B5EF4-FFF2-40B4-BE49-F238E27FC236}">
                <a16:creationId xmlns:a16="http://schemas.microsoft.com/office/drawing/2014/main" id="{FB9BEEDA-7A34-1B0F-F4E0-4EA99050FD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3441" y="1547987"/>
            <a:ext cx="914400" cy="914400"/>
          </a:xfrm>
          <a:prstGeom prst="rect">
            <a:avLst/>
          </a:prstGeom>
        </p:spPr>
      </p:pic>
      <p:pic>
        <p:nvPicPr>
          <p:cNvPr id="43" name="Graphic 42" descr="Cause And Effect outline">
            <a:extLst>
              <a:ext uri="{FF2B5EF4-FFF2-40B4-BE49-F238E27FC236}">
                <a16:creationId xmlns:a16="http://schemas.microsoft.com/office/drawing/2014/main" id="{BC5570C6-0E8F-77DF-92E1-F45E820F0F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515" y="3680594"/>
            <a:ext cx="914400" cy="914400"/>
          </a:xfrm>
          <a:prstGeom prst="rect">
            <a:avLst/>
          </a:prstGeom>
        </p:spPr>
      </p:pic>
      <p:pic>
        <p:nvPicPr>
          <p:cNvPr id="45" name="Graphic 44" descr="Brainstorm outline">
            <a:extLst>
              <a:ext uri="{FF2B5EF4-FFF2-40B4-BE49-F238E27FC236}">
                <a16:creationId xmlns:a16="http://schemas.microsoft.com/office/drawing/2014/main" id="{6B3FF225-D569-1DEE-4EAC-87DD1F0C35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7515" y="5714466"/>
            <a:ext cx="914400" cy="914400"/>
          </a:xfrm>
          <a:prstGeom prst="rect">
            <a:avLst/>
          </a:prstGeom>
        </p:spPr>
      </p:pic>
      <p:sp>
        <p:nvSpPr>
          <p:cNvPr id="48" name="Arrow: Chevron 47">
            <a:extLst>
              <a:ext uri="{FF2B5EF4-FFF2-40B4-BE49-F238E27FC236}">
                <a16:creationId xmlns:a16="http://schemas.microsoft.com/office/drawing/2014/main" id="{FAAEB15E-65AA-2B35-1715-D5BA7498CC87}"/>
              </a:ext>
            </a:extLst>
          </p:cNvPr>
          <p:cNvSpPr/>
          <p:nvPr/>
        </p:nvSpPr>
        <p:spPr>
          <a:xfrm rot="5400000">
            <a:off x="4477343" y="261619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Arrow: Chevron 51">
            <a:extLst>
              <a:ext uri="{FF2B5EF4-FFF2-40B4-BE49-F238E27FC236}">
                <a16:creationId xmlns:a16="http://schemas.microsoft.com/office/drawing/2014/main" id="{C5D8463E-705F-645F-AB79-BC3C7FDD7048}"/>
              </a:ext>
            </a:extLst>
          </p:cNvPr>
          <p:cNvSpPr/>
          <p:nvPr/>
        </p:nvSpPr>
        <p:spPr>
          <a:xfrm rot="5400000">
            <a:off x="4477342" y="470617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TextBox 59">
            <a:extLst>
              <a:ext uri="{FF2B5EF4-FFF2-40B4-BE49-F238E27FC236}">
                <a16:creationId xmlns:a16="http://schemas.microsoft.com/office/drawing/2014/main" id="{6F9134AA-0FA5-1607-51D2-13D40010DAC3}"/>
              </a:ext>
            </a:extLst>
          </p:cNvPr>
          <p:cNvSpPr txBox="1"/>
          <p:nvPr/>
        </p:nvSpPr>
        <p:spPr>
          <a:xfrm>
            <a:off x="6278137" y="1537191"/>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Inefficient route planning for EV logistics</a:t>
            </a:r>
            <a:r>
              <a:rPr lang="en-US" sz="1200" dirty="0">
                <a:solidFill>
                  <a:schemeClr val="tx1">
                    <a:lumMod val="65000"/>
                    <a:lumOff val="35000"/>
                  </a:schemeClr>
                </a:solidFill>
                <a:latin typeface="Century Gothic" panose="020B0502020202020204" pitchFamily="34" charset="0"/>
              </a:rPr>
              <a:t> led</a:t>
            </a:r>
            <a:r>
              <a:rPr lang="en-US" sz="1200" b="0" i="0" u="none" strike="noStrike" dirty="0">
                <a:solidFill>
                  <a:schemeClr val="tx1">
                    <a:lumMod val="65000"/>
                    <a:lumOff val="35000"/>
                  </a:schemeClr>
                </a:solidFill>
                <a:effectLst/>
                <a:latin typeface="Century Gothic" panose="020B0502020202020204" pitchFamily="34" charset="0"/>
              </a:rPr>
              <a:t> to increased energy consumption and reduced delivery capacity.</a:t>
            </a:r>
            <a:endParaRPr lang="en-US" sz="1200" dirty="0">
              <a:solidFill>
                <a:schemeClr val="tx1">
                  <a:lumMod val="65000"/>
                  <a:lumOff val="35000"/>
                </a:schemeClr>
              </a:solidFill>
              <a:effectLst/>
              <a:latin typeface="Century Gothic" panose="020B0502020202020204" pitchFamily="34" charset="0"/>
            </a:endParaRPr>
          </a:p>
        </p:txBody>
      </p:sp>
      <p:sp>
        <p:nvSpPr>
          <p:cNvPr id="61" name="Rectangle 60">
            <a:extLst>
              <a:ext uri="{FF2B5EF4-FFF2-40B4-BE49-F238E27FC236}">
                <a16:creationId xmlns:a16="http://schemas.microsoft.com/office/drawing/2014/main" id="{6746CE38-BA4E-62E7-B48B-767DBFE63B8C}"/>
              </a:ext>
            </a:extLst>
          </p:cNvPr>
          <p:cNvSpPr/>
          <p:nvPr/>
        </p:nvSpPr>
        <p:spPr>
          <a:xfrm rot="16200000">
            <a:off x="6960760" y="2548273"/>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FC70772A-AD4F-C1DF-9DAC-2D6B50137257}"/>
              </a:ext>
            </a:extLst>
          </p:cNvPr>
          <p:cNvSpPr txBox="1"/>
          <p:nvPr/>
        </p:nvSpPr>
        <p:spPr>
          <a:xfrm>
            <a:off x="6278136" y="3549798"/>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The inefficient routing caused a 15% increase in energy usage and a 10% reduction in daily delivery volume.</a:t>
            </a:r>
            <a:endParaRPr lang="en-US" sz="1200" dirty="0">
              <a:solidFill>
                <a:schemeClr val="tx1">
                  <a:lumMod val="65000"/>
                  <a:lumOff val="35000"/>
                </a:schemeClr>
              </a:solidFill>
              <a:effectLst/>
              <a:latin typeface="Century Gothic" panose="020B0502020202020204" pitchFamily="34" charset="0"/>
            </a:endParaRPr>
          </a:p>
        </p:txBody>
      </p:sp>
      <p:sp>
        <p:nvSpPr>
          <p:cNvPr id="63" name="Rectangle 62">
            <a:extLst>
              <a:ext uri="{FF2B5EF4-FFF2-40B4-BE49-F238E27FC236}">
                <a16:creationId xmlns:a16="http://schemas.microsoft.com/office/drawing/2014/main" id="{B0584DCF-1393-5CCC-0E29-24A24210EFB8}"/>
              </a:ext>
            </a:extLst>
          </p:cNvPr>
          <p:cNvSpPr/>
          <p:nvPr/>
        </p:nvSpPr>
        <p:spPr>
          <a:xfrm rot="16200000">
            <a:off x="6960759" y="4581727"/>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E961DFB6-3C9C-5A70-2EFD-1F989F1A5684}"/>
              </a:ext>
            </a:extLst>
          </p:cNvPr>
          <p:cNvSpPr txBox="1"/>
          <p:nvPr/>
        </p:nvSpPr>
        <p:spPr>
          <a:xfrm>
            <a:off x="6278136" y="5483953"/>
            <a:ext cx="2729762" cy="1200329"/>
          </a:xfrm>
          <a:prstGeom prst="rect">
            <a:avLst/>
          </a:prstGeom>
          <a:noFill/>
        </p:spPr>
        <p:txBody>
          <a:bodyPr wrap="square">
            <a:spAutoFit/>
          </a:bodyPr>
          <a:lstStyle/>
          <a:p>
            <a:pPr rtl="0">
              <a:spcBef>
                <a:spcPts val="0"/>
              </a:spcBef>
              <a:spcAft>
                <a:spcPts val="0"/>
              </a:spcAft>
            </a:pPr>
            <a:r>
              <a:rPr lang="en-US" sz="1200" dirty="0">
                <a:solidFill>
                  <a:schemeClr val="tx1">
                    <a:lumMod val="65000"/>
                    <a:lumOff val="35000"/>
                  </a:schemeClr>
                </a:solidFill>
                <a:latin typeface="Century Gothic" panose="020B0502020202020204" pitchFamily="34" charset="0"/>
              </a:rPr>
              <a:t>We i</a:t>
            </a:r>
            <a:r>
              <a:rPr lang="en-US" sz="1200" b="0" i="0" u="none" strike="noStrike" dirty="0">
                <a:solidFill>
                  <a:schemeClr val="tx1">
                    <a:lumMod val="65000"/>
                    <a:lumOff val="35000"/>
                  </a:schemeClr>
                </a:solidFill>
                <a:effectLst/>
                <a:latin typeface="Century Gothic" panose="020B0502020202020204" pitchFamily="34" charset="0"/>
              </a:rPr>
              <a:t>mplemented a dynamic route optimization software, integrating real-time traffic and vehicle charge data, thereby optimizing routes for energy efficiency and delivery speed.</a:t>
            </a:r>
            <a:endParaRPr lang="en-US" sz="1200" dirty="0">
              <a:solidFill>
                <a:schemeClr val="tx1">
                  <a:lumMod val="65000"/>
                  <a:lumOff val="35000"/>
                </a:schemeClr>
              </a:solidFill>
              <a:effectLst/>
              <a:latin typeface="Century Gothic" panose="020B0502020202020204" pitchFamily="34" charset="0"/>
            </a:endParaRPr>
          </a:p>
        </p:txBody>
      </p:sp>
      <p:sp>
        <p:nvSpPr>
          <p:cNvPr id="65" name="Arrow: Chevron 64">
            <a:extLst>
              <a:ext uri="{FF2B5EF4-FFF2-40B4-BE49-F238E27FC236}">
                <a16:creationId xmlns:a16="http://schemas.microsoft.com/office/drawing/2014/main" id="{DD3458CD-07C5-2739-40AF-5863ED765DA7}"/>
              </a:ext>
            </a:extLst>
          </p:cNvPr>
          <p:cNvSpPr/>
          <p:nvPr/>
        </p:nvSpPr>
        <p:spPr>
          <a:xfrm rot="5400000">
            <a:off x="7396356" y="2610822"/>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Chevron 65">
            <a:extLst>
              <a:ext uri="{FF2B5EF4-FFF2-40B4-BE49-F238E27FC236}">
                <a16:creationId xmlns:a16="http://schemas.microsoft.com/office/drawing/2014/main" id="{9CBD0B56-F054-6ACA-6C47-4574081C8413}"/>
              </a:ext>
            </a:extLst>
          </p:cNvPr>
          <p:cNvSpPr/>
          <p:nvPr/>
        </p:nvSpPr>
        <p:spPr>
          <a:xfrm rot="5400000">
            <a:off x="7396355" y="4700803"/>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TextBox 66">
            <a:extLst>
              <a:ext uri="{FF2B5EF4-FFF2-40B4-BE49-F238E27FC236}">
                <a16:creationId xmlns:a16="http://schemas.microsoft.com/office/drawing/2014/main" id="{5CCFF843-C9F2-B26B-312A-CFE32FF2FECF}"/>
              </a:ext>
            </a:extLst>
          </p:cNvPr>
          <p:cNvSpPr txBox="1"/>
          <p:nvPr/>
        </p:nvSpPr>
        <p:spPr>
          <a:xfrm>
            <a:off x="9202134" y="1532067"/>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Lack of real-time tracking and management of the EV fleet hindered operational transparency and responsiveness.</a:t>
            </a:r>
            <a:endParaRPr lang="en-US" sz="1200" dirty="0">
              <a:solidFill>
                <a:schemeClr val="tx1">
                  <a:lumMod val="65000"/>
                  <a:lumOff val="35000"/>
                </a:schemeClr>
              </a:solidFill>
              <a:effectLst/>
              <a:latin typeface="Century Gothic" panose="020B0502020202020204" pitchFamily="34" charset="0"/>
            </a:endParaRPr>
          </a:p>
        </p:txBody>
      </p:sp>
      <p:sp>
        <p:nvSpPr>
          <p:cNvPr id="68" name="Rectangle 67">
            <a:extLst>
              <a:ext uri="{FF2B5EF4-FFF2-40B4-BE49-F238E27FC236}">
                <a16:creationId xmlns:a16="http://schemas.microsoft.com/office/drawing/2014/main" id="{7F5C6207-7868-BBAB-5029-27979BD3E97E}"/>
              </a:ext>
            </a:extLst>
          </p:cNvPr>
          <p:cNvSpPr/>
          <p:nvPr/>
        </p:nvSpPr>
        <p:spPr>
          <a:xfrm rot="16200000">
            <a:off x="9884757" y="2543149"/>
            <a:ext cx="1364516" cy="272976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783420A4-2092-F906-F7DC-46792233702D}"/>
              </a:ext>
            </a:extLst>
          </p:cNvPr>
          <p:cNvSpPr txBox="1"/>
          <p:nvPr/>
        </p:nvSpPr>
        <p:spPr>
          <a:xfrm>
            <a:off x="9202133" y="3544674"/>
            <a:ext cx="2729762"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This gap led to challenges in fleet management, including delayed responses to maintenance needs and underutilization of vehicles.</a:t>
            </a:r>
            <a:endParaRPr lang="en-US" sz="1200" dirty="0">
              <a:solidFill>
                <a:schemeClr val="tx1">
                  <a:lumMod val="65000"/>
                  <a:lumOff val="35000"/>
                </a:schemeClr>
              </a:solidFill>
              <a:effectLst/>
              <a:latin typeface="Century Gothic" panose="020B0502020202020204" pitchFamily="34" charset="0"/>
            </a:endParaRPr>
          </a:p>
        </p:txBody>
      </p:sp>
      <p:sp>
        <p:nvSpPr>
          <p:cNvPr id="70" name="Rectangle 69">
            <a:extLst>
              <a:ext uri="{FF2B5EF4-FFF2-40B4-BE49-F238E27FC236}">
                <a16:creationId xmlns:a16="http://schemas.microsoft.com/office/drawing/2014/main" id="{886EE005-4216-E7D3-25D7-4AA3BFF5580B}"/>
              </a:ext>
            </a:extLst>
          </p:cNvPr>
          <p:cNvSpPr/>
          <p:nvPr/>
        </p:nvSpPr>
        <p:spPr>
          <a:xfrm rot="16200000">
            <a:off x="9884756" y="4576603"/>
            <a:ext cx="1364516" cy="272976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E24A364C-E0D3-4984-97CB-17C21CC44573}"/>
              </a:ext>
            </a:extLst>
          </p:cNvPr>
          <p:cNvSpPr txBox="1"/>
          <p:nvPr/>
        </p:nvSpPr>
        <p:spPr>
          <a:xfrm>
            <a:off x="9202133" y="5478829"/>
            <a:ext cx="2729762" cy="1200329"/>
          </a:xfrm>
          <a:prstGeom prst="rect">
            <a:avLst/>
          </a:prstGeom>
          <a:noFill/>
        </p:spPr>
        <p:txBody>
          <a:bodyPr wrap="square">
            <a:spAutoFit/>
          </a:bodyPr>
          <a:lstStyle/>
          <a:p>
            <a:pPr rtl="0">
              <a:spcBef>
                <a:spcPts val="0"/>
              </a:spcBef>
              <a:spcAft>
                <a:spcPts val="0"/>
              </a:spcAft>
            </a:pPr>
            <a:r>
              <a:rPr lang="en-US" sz="1200" dirty="0">
                <a:solidFill>
                  <a:schemeClr val="tx1">
                    <a:lumMod val="65000"/>
                    <a:lumOff val="35000"/>
                  </a:schemeClr>
                </a:solidFill>
                <a:latin typeface="Century Gothic" panose="020B0502020202020204" pitchFamily="34" charset="0"/>
              </a:rPr>
              <a:t>We d</a:t>
            </a:r>
            <a:r>
              <a:rPr lang="en-US" sz="1200" b="0" i="0" u="none" strike="noStrike" dirty="0">
                <a:solidFill>
                  <a:schemeClr val="tx1">
                    <a:lumMod val="65000"/>
                    <a:lumOff val="35000"/>
                  </a:schemeClr>
                </a:solidFill>
                <a:effectLst/>
                <a:latin typeface="Century Gothic" panose="020B0502020202020204" pitchFamily="34" charset="0"/>
              </a:rPr>
              <a:t>eveloped and integrated a comprehensive fleet management system, including real-time tracking, predictive maintenance alerts, and utilization analysis.</a:t>
            </a:r>
            <a:endParaRPr lang="en-US" sz="1200" dirty="0">
              <a:solidFill>
                <a:schemeClr val="tx1">
                  <a:lumMod val="65000"/>
                  <a:lumOff val="35000"/>
                </a:schemeClr>
              </a:solidFill>
              <a:effectLst/>
              <a:latin typeface="Century Gothic" panose="020B0502020202020204" pitchFamily="34" charset="0"/>
            </a:endParaRPr>
          </a:p>
        </p:txBody>
      </p:sp>
      <p:sp>
        <p:nvSpPr>
          <p:cNvPr id="72" name="Arrow: Chevron 71">
            <a:extLst>
              <a:ext uri="{FF2B5EF4-FFF2-40B4-BE49-F238E27FC236}">
                <a16:creationId xmlns:a16="http://schemas.microsoft.com/office/drawing/2014/main" id="{7DB35E0F-0D18-65A1-6B7F-9AF212C5541F}"/>
              </a:ext>
            </a:extLst>
          </p:cNvPr>
          <p:cNvSpPr/>
          <p:nvPr/>
        </p:nvSpPr>
        <p:spPr>
          <a:xfrm rot="5400000">
            <a:off x="10320353" y="2605698"/>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Arrow: Chevron 72">
            <a:extLst>
              <a:ext uri="{FF2B5EF4-FFF2-40B4-BE49-F238E27FC236}">
                <a16:creationId xmlns:a16="http://schemas.microsoft.com/office/drawing/2014/main" id="{DAC98240-16D5-95AC-F1EF-A86DE6B04F9F}"/>
              </a:ext>
            </a:extLst>
          </p:cNvPr>
          <p:cNvSpPr/>
          <p:nvPr/>
        </p:nvSpPr>
        <p:spPr>
          <a:xfrm rot="5400000">
            <a:off x="10320352" y="4695679"/>
            <a:ext cx="382276" cy="432579"/>
          </a:xfrm>
          <a:prstGeom prst="chevron">
            <a:avLst/>
          </a:prstGeom>
          <a:solidFill>
            <a:schemeClr val="tx1">
              <a:lumMod val="65000"/>
              <a:lumOff val="3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191</TotalTime>
  <Words>402</Words>
  <Application>Microsoft Macintosh PowerPoint</Application>
  <PresentationFormat>Widescreen</PresentationFormat>
  <Paragraphs>33</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19</cp:revision>
  <dcterms:created xsi:type="dcterms:W3CDTF">2022-05-22T18:55:25Z</dcterms:created>
  <dcterms:modified xsi:type="dcterms:W3CDTF">2024-03-04T21:30:03Z</dcterms:modified>
</cp:coreProperties>
</file>