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3" r:id="rId2"/>
    <p:sldId id="382"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E1EBED"/>
    <a:srgbClr val="527A7E"/>
    <a:srgbClr val="195258"/>
    <a:srgbClr val="A1B5B9"/>
    <a:srgbClr val="BCD2D7"/>
    <a:srgbClr val="236D74"/>
    <a:srgbClr val="F4FAFA"/>
    <a:srgbClr val="FFBA3C"/>
    <a:srgbClr val="CAEB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10" autoAdjust="0"/>
    <p:restoredTop sz="96058"/>
  </p:normalViewPr>
  <p:slideViewPr>
    <p:cSldViewPr snapToGrid="0" snapToObjects="1">
      <p:cViewPr varScale="1">
        <p:scale>
          <a:sx n="128" d="100"/>
          <a:sy n="128" d="100"/>
        </p:scale>
        <p:origin x="24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3/11/24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693602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3/11/24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3/11/24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3/11/24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3/11/24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3/11/24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3/11/24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3/11/24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3/11/24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3/11/24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78&amp;utm_source=template-powerpoint&amp;utm_medium=content&amp;utm_campaign=Product+Strategy+Canvas-powerpoint-11978&amp;lpa=Product+Strategy+Canvas+powerpoint+11978"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93F1B0-D8E0-1318-EACD-C96140D00B6F}"/>
              </a:ext>
            </a:extLst>
          </p:cNvPr>
          <p:cNvSpPr txBox="1"/>
          <p:nvPr/>
        </p:nvSpPr>
        <p:spPr>
          <a:xfrm>
            <a:off x="249647" y="328833"/>
            <a:ext cx="6190909"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PRODUCT STRATEGY CANVAS TEMPLATE</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231366" y="322032"/>
            <a:ext cx="4678423" cy="649251"/>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93144" y="1473715"/>
            <a:ext cx="3815869" cy="4855560"/>
          </a:xfrm>
          <a:prstGeom prst="rect">
            <a:avLst/>
          </a:prstGeom>
          <a:noFill/>
        </p:spPr>
        <p:txBody>
          <a:bodyPr wrap="square" rtlCol="0">
            <a:spAutoFit/>
          </a:bodyPr>
          <a:lstStyle/>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When to Use This Template: </a:t>
            </a:r>
            <a:r>
              <a:rPr lang="en-US" sz="1300" i="0" u="none" strike="noStrike" dirty="0">
                <a:solidFill>
                  <a:srgbClr val="000000"/>
                </a:solidFill>
                <a:effectLst/>
                <a:latin typeface="Century Gothic" panose="020B0502020202020204" pitchFamily="34" charset="0"/>
              </a:rPr>
              <a:t>Use this template with or without sample data when your product team needs a one-page, high-level view of a product strategy. The product strategy canvas is a great tool for visualizing the connections between various elements of product strategy. </a:t>
            </a:r>
          </a:p>
          <a:p>
            <a:pPr algn="l" rtl="0">
              <a:lnSpc>
                <a:spcPct val="150000"/>
              </a:lnSpc>
              <a:spcBef>
                <a:spcPts val="0"/>
              </a:spcBef>
              <a:spcAft>
                <a:spcPts val="0"/>
              </a:spcAft>
            </a:pPr>
            <a:r>
              <a:rPr lang="en-US" sz="1300" i="0" u="none" strike="noStrike" dirty="0">
                <a:solidFill>
                  <a:srgbClr val="000000"/>
                </a:solidFill>
                <a:effectLst/>
                <a:latin typeface="Century Gothic" panose="020B0502020202020204" pitchFamily="34" charset="0"/>
              </a:rPr>
              <a:t>  </a:t>
            </a:r>
          </a:p>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Notable Template Features: </a:t>
            </a:r>
            <a:r>
              <a:rPr lang="en-US" sz="1300" i="0" u="none" strike="noStrike" dirty="0">
                <a:solidFill>
                  <a:srgbClr val="000000"/>
                </a:solidFill>
                <a:effectLst/>
                <a:latin typeface="Century Gothic" panose="020B0502020202020204" pitchFamily="34" charset="0"/>
              </a:rPr>
              <a:t>This template allows managers to illustrate how key product strategy elements reinforce one another, enabling</a:t>
            </a:r>
            <a:r>
              <a:rPr lang="en-US" sz="1300" dirty="0">
                <a:solidFill>
                  <a:srgbClr val="000000"/>
                </a:solidFill>
                <a:latin typeface="Century Gothic" panose="020B0502020202020204" pitchFamily="34" charset="0"/>
              </a:rPr>
              <a:t> them</a:t>
            </a:r>
            <a:r>
              <a:rPr lang="en-US" sz="1300" i="0" u="none" strike="noStrike" dirty="0">
                <a:solidFill>
                  <a:srgbClr val="000000"/>
                </a:solidFill>
                <a:effectLst/>
                <a:latin typeface="Century Gothic" panose="020B0502020202020204" pitchFamily="34" charset="0"/>
              </a:rPr>
              <a:t> to build a foundation for product development. It includes sections for describing the product vision, trade-offs, resources and systems, growth plan, and more. </a:t>
            </a:r>
            <a:endPar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pic>
        <p:nvPicPr>
          <p:cNvPr id="7" name="Picture 6" descr="A diagram of a product strategy&#10;&#10;Description automatically generated">
            <a:extLst>
              <a:ext uri="{FF2B5EF4-FFF2-40B4-BE49-F238E27FC236}">
                <a16:creationId xmlns:a16="http://schemas.microsoft.com/office/drawing/2014/main" id="{C1B028CC-25B9-7F56-5803-4FF41E07A98F}"/>
              </a:ext>
            </a:extLst>
          </p:cNvPr>
          <p:cNvPicPr>
            <a:picLocks noChangeAspect="1"/>
          </p:cNvPicPr>
          <p:nvPr/>
        </p:nvPicPr>
        <p:blipFill rotWithShape="1">
          <a:blip r:embed="rId5"/>
          <a:srcRect r="617"/>
          <a:stretch/>
        </p:blipFill>
        <p:spPr>
          <a:xfrm>
            <a:off x="4185343" y="1566312"/>
            <a:ext cx="7724446" cy="4387645"/>
          </a:xfrm>
          <a:prstGeom prst="rect">
            <a:avLst/>
          </a:prstGeom>
          <a:effectLst>
            <a:outerShdw blurRad="101157" dist="38100" dir="2700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100000">
              <a:srgbClr val="A1B5B9"/>
            </a:gs>
          </a:gsLst>
          <a:lin ang="3600000" scaled="0"/>
        </a:gra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A347679-ACBA-290E-7958-55CC7810C113}"/>
              </a:ext>
            </a:extLst>
          </p:cNvPr>
          <p:cNvSpPr/>
          <p:nvPr/>
        </p:nvSpPr>
        <p:spPr>
          <a:xfrm>
            <a:off x="0" y="0"/>
            <a:ext cx="6845644" cy="679622"/>
          </a:xfrm>
          <a:prstGeom prst="rect">
            <a:avLst/>
          </a:prstGeom>
          <a:solidFill>
            <a:srgbClr val="BCD2D7"/>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rtlCol="0" anchor="ctr"/>
          <a:lstStyle/>
          <a:p>
            <a:r>
              <a:rPr lang="en-US" sz="3600" dirty="0">
                <a:solidFill>
                  <a:srgbClr val="236D74"/>
                </a:solidFill>
                <a:latin typeface="Century Gothic" panose="020B0502020202020204" pitchFamily="34" charset="0"/>
              </a:rPr>
              <a:t>Product Name</a:t>
            </a:r>
          </a:p>
        </p:txBody>
      </p:sp>
      <p:sp>
        <p:nvSpPr>
          <p:cNvPr id="8" name="Rectangle 7">
            <a:extLst>
              <a:ext uri="{FF2B5EF4-FFF2-40B4-BE49-F238E27FC236}">
                <a16:creationId xmlns:a16="http://schemas.microsoft.com/office/drawing/2014/main" id="{302FD71E-5E7C-4BB7-5D12-46C6077CEAC5}"/>
              </a:ext>
            </a:extLst>
          </p:cNvPr>
          <p:cNvSpPr/>
          <p:nvPr/>
        </p:nvSpPr>
        <p:spPr>
          <a:xfrm>
            <a:off x="6845644" y="0"/>
            <a:ext cx="5346356" cy="679622"/>
          </a:xfrm>
          <a:prstGeom prst="rect">
            <a:avLst/>
          </a:prstGeom>
          <a:solidFill>
            <a:srgbClr val="236D74"/>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137160" rtlCol="0" anchor="ctr"/>
          <a:lstStyle/>
          <a:p>
            <a:pPr algn="r"/>
            <a:r>
              <a:rPr lang="en-US" sz="2800" dirty="0">
                <a:solidFill>
                  <a:srgbClr val="BCD2D7"/>
                </a:solidFill>
                <a:latin typeface="Century Gothic" panose="020B0502020202020204" pitchFamily="34" charset="0"/>
              </a:rPr>
              <a:t>PRODUCT STRATEGY CANVAS</a:t>
            </a:r>
          </a:p>
        </p:txBody>
      </p:sp>
      <p:sp>
        <p:nvSpPr>
          <p:cNvPr id="9" name="Rectangle 8">
            <a:extLst>
              <a:ext uri="{FF2B5EF4-FFF2-40B4-BE49-F238E27FC236}">
                <a16:creationId xmlns:a16="http://schemas.microsoft.com/office/drawing/2014/main" id="{28E5FE10-75E7-787F-057E-DEF785D55B27}"/>
              </a:ext>
            </a:extLst>
          </p:cNvPr>
          <p:cNvSpPr/>
          <p:nvPr/>
        </p:nvSpPr>
        <p:spPr>
          <a:xfrm>
            <a:off x="296560" y="1128903"/>
            <a:ext cx="1828800" cy="1463040"/>
          </a:xfrm>
          <a:prstGeom prst="rect">
            <a:avLst/>
          </a:prstGeom>
          <a:solidFill>
            <a:srgbClr val="E1EBED"/>
          </a:solidFill>
          <a:ln>
            <a:noFill/>
          </a:ln>
        </p:spPr>
        <p:style>
          <a:lnRef idx="2">
            <a:schemeClr val="accent1">
              <a:shade val="15000"/>
            </a:schemeClr>
          </a:lnRef>
          <a:fillRef idx="1">
            <a:schemeClr val="accent1"/>
          </a:fillRef>
          <a:effectRef idx="0">
            <a:schemeClr val="accent1"/>
          </a:effectRef>
          <a:fontRef idx="minor">
            <a:schemeClr val="lt1"/>
          </a:fontRef>
        </p:style>
        <p:txBody>
          <a:bodyPr lIns="118872" tIns="91440" rIns="45720" rtlCol="0" anchor="t" anchorCtr="0"/>
          <a:lstStyle/>
          <a:p>
            <a:r>
              <a:rPr lang="en-US" sz="1200" dirty="0">
                <a:solidFill>
                  <a:schemeClr val="tx1"/>
                </a:solidFill>
                <a:latin typeface="Century Gothic" panose="020B0502020202020204" pitchFamily="34" charset="0"/>
              </a:rPr>
              <a:t>Text</a:t>
            </a:r>
          </a:p>
          <a:p>
            <a:endParaRPr lang="en-US" sz="1200" dirty="0">
              <a:solidFill>
                <a:schemeClr val="tx1"/>
              </a:solidFill>
              <a:latin typeface="Century Gothic" panose="020B0502020202020204" pitchFamily="34" charset="0"/>
            </a:endParaRPr>
          </a:p>
        </p:txBody>
      </p:sp>
      <p:sp>
        <p:nvSpPr>
          <p:cNvPr id="10" name="Rectangle 9">
            <a:extLst>
              <a:ext uri="{FF2B5EF4-FFF2-40B4-BE49-F238E27FC236}">
                <a16:creationId xmlns:a16="http://schemas.microsoft.com/office/drawing/2014/main" id="{BA565D44-4970-BAC3-B26E-31BFF8779634}"/>
              </a:ext>
            </a:extLst>
          </p:cNvPr>
          <p:cNvSpPr/>
          <p:nvPr/>
        </p:nvSpPr>
        <p:spPr>
          <a:xfrm>
            <a:off x="2250576" y="1128903"/>
            <a:ext cx="1828800" cy="1463040"/>
          </a:xfrm>
          <a:prstGeom prst="rect">
            <a:avLst/>
          </a:prstGeom>
          <a:solidFill>
            <a:srgbClr val="E1EBED"/>
          </a:solidFill>
          <a:ln>
            <a:noFill/>
          </a:ln>
        </p:spPr>
        <p:style>
          <a:lnRef idx="2">
            <a:schemeClr val="accent1">
              <a:shade val="15000"/>
            </a:schemeClr>
          </a:lnRef>
          <a:fillRef idx="1">
            <a:schemeClr val="accent1"/>
          </a:fillRef>
          <a:effectRef idx="0">
            <a:schemeClr val="accent1"/>
          </a:effectRef>
          <a:fontRef idx="minor">
            <a:schemeClr val="lt1"/>
          </a:fontRef>
        </p:style>
        <p:txBody>
          <a:bodyPr lIns="118872" tIns="91440" rIns="45720" rtlCol="0" anchor="t" anchorCtr="0"/>
          <a:lstStyle/>
          <a:p>
            <a:r>
              <a:rPr lang="en-US" sz="1200" dirty="0">
                <a:solidFill>
                  <a:schemeClr val="tx1"/>
                </a:solidFill>
                <a:latin typeface="Century Gothic" panose="020B0502020202020204" pitchFamily="34" charset="0"/>
              </a:rPr>
              <a:t>Text</a:t>
            </a:r>
          </a:p>
        </p:txBody>
      </p:sp>
      <p:sp>
        <p:nvSpPr>
          <p:cNvPr id="11" name="Rectangle 10">
            <a:extLst>
              <a:ext uri="{FF2B5EF4-FFF2-40B4-BE49-F238E27FC236}">
                <a16:creationId xmlns:a16="http://schemas.microsoft.com/office/drawing/2014/main" id="{E74475C5-95D0-DDF4-3144-F419E9FEDBD2}"/>
              </a:ext>
            </a:extLst>
          </p:cNvPr>
          <p:cNvSpPr/>
          <p:nvPr/>
        </p:nvSpPr>
        <p:spPr>
          <a:xfrm>
            <a:off x="4204592" y="1128903"/>
            <a:ext cx="1828800" cy="1463040"/>
          </a:xfrm>
          <a:prstGeom prst="rect">
            <a:avLst/>
          </a:prstGeom>
          <a:solidFill>
            <a:srgbClr val="E1EBED"/>
          </a:solidFill>
          <a:ln>
            <a:noFill/>
          </a:ln>
        </p:spPr>
        <p:style>
          <a:lnRef idx="2">
            <a:schemeClr val="accent1">
              <a:shade val="15000"/>
            </a:schemeClr>
          </a:lnRef>
          <a:fillRef idx="1">
            <a:schemeClr val="accent1"/>
          </a:fillRef>
          <a:effectRef idx="0">
            <a:schemeClr val="accent1"/>
          </a:effectRef>
          <a:fontRef idx="minor">
            <a:schemeClr val="lt1"/>
          </a:fontRef>
        </p:style>
        <p:txBody>
          <a:bodyPr lIns="118872" tIns="91440" rIns="45720" rtlCol="0" anchor="t" anchorCtr="0"/>
          <a:lstStyle/>
          <a:p>
            <a:r>
              <a:rPr lang="en-US" sz="1200" dirty="0">
                <a:solidFill>
                  <a:schemeClr val="tx1"/>
                </a:solidFill>
                <a:latin typeface="Century Gothic" panose="020B0502020202020204" pitchFamily="34" charset="0"/>
              </a:rPr>
              <a:t>Text</a:t>
            </a:r>
          </a:p>
        </p:txBody>
      </p:sp>
      <p:sp>
        <p:nvSpPr>
          <p:cNvPr id="12" name="Rectangle 11">
            <a:extLst>
              <a:ext uri="{FF2B5EF4-FFF2-40B4-BE49-F238E27FC236}">
                <a16:creationId xmlns:a16="http://schemas.microsoft.com/office/drawing/2014/main" id="{A2C512ED-5BBC-A8C3-7310-128A1960964C}"/>
              </a:ext>
            </a:extLst>
          </p:cNvPr>
          <p:cNvSpPr/>
          <p:nvPr/>
        </p:nvSpPr>
        <p:spPr>
          <a:xfrm>
            <a:off x="6158608" y="1128903"/>
            <a:ext cx="1828800" cy="1463040"/>
          </a:xfrm>
          <a:prstGeom prst="rect">
            <a:avLst/>
          </a:prstGeom>
          <a:solidFill>
            <a:srgbClr val="E1EBED"/>
          </a:solidFill>
          <a:ln>
            <a:noFill/>
          </a:ln>
        </p:spPr>
        <p:style>
          <a:lnRef idx="2">
            <a:schemeClr val="accent1">
              <a:shade val="15000"/>
            </a:schemeClr>
          </a:lnRef>
          <a:fillRef idx="1">
            <a:schemeClr val="accent1"/>
          </a:fillRef>
          <a:effectRef idx="0">
            <a:schemeClr val="accent1"/>
          </a:effectRef>
          <a:fontRef idx="minor">
            <a:schemeClr val="lt1"/>
          </a:fontRef>
        </p:style>
        <p:txBody>
          <a:bodyPr lIns="118872" tIns="91440" rIns="45720" rtlCol="0" anchor="t" anchorCtr="0"/>
          <a:lstStyle/>
          <a:p>
            <a:r>
              <a:rPr lang="en-US" sz="1200" dirty="0">
                <a:solidFill>
                  <a:schemeClr val="tx1"/>
                </a:solidFill>
                <a:latin typeface="Century Gothic" panose="020B0502020202020204" pitchFamily="34" charset="0"/>
              </a:rPr>
              <a:t>Text</a:t>
            </a:r>
          </a:p>
        </p:txBody>
      </p:sp>
      <p:sp>
        <p:nvSpPr>
          <p:cNvPr id="13" name="Rectangle 12">
            <a:extLst>
              <a:ext uri="{FF2B5EF4-FFF2-40B4-BE49-F238E27FC236}">
                <a16:creationId xmlns:a16="http://schemas.microsoft.com/office/drawing/2014/main" id="{51D0D5D3-7B9C-0F49-111B-E659E2FF5950}"/>
              </a:ext>
            </a:extLst>
          </p:cNvPr>
          <p:cNvSpPr/>
          <p:nvPr/>
        </p:nvSpPr>
        <p:spPr>
          <a:xfrm>
            <a:off x="296560" y="3040493"/>
            <a:ext cx="5725302" cy="1463040"/>
          </a:xfrm>
          <a:prstGeom prst="rect">
            <a:avLst/>
          </a:prstGeom>
          <a:solidFill>
            <a:srgbClr val="BCD2D7"/>
          </a:solidFill>
          <a:ln>
            <a:noFill/>
          </a:ln>
        </p:spPr>
        <p:style>
          <a:lnRef idx="2">
            <a:schemeClr val="accent1">
              <a:shade val="15000"/>
            </a:schemeClr>
          </a:lnRef>
          <a:fillRef idx="1">
            <a:schemeClr val="accent1"/>
          </a:fillRef>
          <a:effectRef idx="0">
            <a:schemeClr val="accent1"/>
          </a:effectRef>
          <a:fontRef idx="minor">
            <a:schemeClr val="lt1"/>
          </a:fontRef>
        </p:style>
        <p:txBody>
          <a:bodyPr lIns="118872" tIns="91440" rIns="45720" rtlCol="0" anchor="t" anchorCtr="0"/>
          <a:lstStyle/>
          <a:p>
            <a:pPr marL="171450" indent="-171450">
              <a:spcAft>
                <a:spcPts val="600"/>
              </a:spcAft>
              <a:buFont typeface="Arial" panose="020B0604020202020204" pitchFamily="34" charset="0"/>
              <a:buChar char="•"/>
            </a:pPr>
            <a:r>
              <a:rPr lang="en-US" sz="1200" dirty="0">
                <a:solidFill>
                  <a:schemeClr val="tx1"/>
                </a:solidFill>
                <a:latin typeface="Century Gothic" panose="020B0502020202020204" pitchFamily="34" charset="0"/>
              </a:rPr>
              <a:t>Text</a:t>
            </a:r>
          </a:p>
        </p:txBody>
      </p:sp>
      <p:sp>
        <p:nvSpPr>
          <p:cNvPr id="14" name="Rectangle 13">
            <a:extLst>
              <a:ext uri="{FF2B5EF4-FFF2-40B4-BE49-F238E27FC236}">
                <a16:creationId xmlns:a16="http://schemas.microsoft.com/office/drawing/2014/main" id="{0BE53E9D-7771-AC04-07DB-7A07013D391B}"/>
              </a:ext>
            </a:extLst>
          </p:cNvPr>
          <p:cNvSpPr/>
          <p:nvPr/>
        </p:nvSpPr>
        <p:spPr>
          <a:xfrm>
            <a:off x="6170140" y="3040493"/>
            <a:ext cx="5725303" cy="1463040"/>
          </a:xfrm>
          <a:prstGeom prst="rect">
            <a:avLst/>
          </a:prstGeom>
          <a:solidFill>
            <a:srgbClr val="BCD2D7"/>
          </a:solidFill>
          <a:ln>
            <a:noFill/>
          </a:ln>
        </p:spPr>
        <p:style>
          <a:lnRef idx="2">
            <a:schemeClr val="accent1">
              <a:shade val="15000"/>
            </a:schemeClr>
          </a:lnRef>
          <a:fillRef idx="1">
            <a:schemeClr val="accent1"/>
          </a:fillRef>
          <a:effectRef idx="0">
            <a:schemeClr val="accent1"/>
          </a:effectRef>
          <a:fontRef idx="minor">
            <a:schemeClr val="lt1"/>
          </a:fontRef>
        </p:style>
        <p:txBody>
          <a:bodyPr lIns="118872" tIns="91440" rIns="45720" rtlCol="0" anchor="t" anchorCtr="0"/>
          <a:lstStyle/>
          <a:p>
            <a:pPr marL="171450" indent="-171450">
              <a:spcAft>
                <a:spcPts val="600"/>
              </a:spcAft>
              <a:buFont typeface="Arial" panose="020B0604020202020204" pitchFamily="34" charset="0"/>
              <a:buChar char="•"/>
            </a:pPr>
            <a:r>
              <a:rPr lang="en-US" sz="1200" dirty="0">
                <a:solidFill>
                  <a:schemeClr val="tx1"/>
                </a:solidFill>
                <a:latin typeface="Century Gothic" panose="020B0502020202020204" pitchFamily="34" charset="0"/>
              </a:rPr>
              <a:t>Text</a:t>
            </a:r>
          </a:p>
        </p:txBody>
      </p:sp>
      <p:sp>
        <p:nvSpPr>
          <p:cNvPr id="15" name="Rectangle 14">
            <a:extLst>
              <a:ext uri="{FF2B5EF4-FFF2-40B4-BE49-F238E27FC236}">
                <a16:creationId xmlns:a16="http://schemas.microsoft.com/office/drawing/2014/main" id="{69C85280-788E-DF23-96F4-632F38E0CDD2}"/>
              </a:ext>
            </a:extLst>
          </p:cNvPr>
          <p:cNvSpPr/>
          <p:nvPr/>
        </p:nvSpPr>
        <p:spPr>
          <a:xfrm>
            <a:off x="296560" y="4952081"/>
            <a:ext cx="3767328" cy="1920240"/>
          </a:xfrm>
          <a:prstGeom prst="rect">
            <a:avLst/>
          </a:prstGeom>
          <a:solidFill>
            <a:srgbClr val="E1EBED"/>
          </a:solidFill>
          <a:ln>
            <a:noFill/>
          </a:ln>
        </p:spPr>
        <p:style>
          <a:lnRef idx="2">
            <a:schemeClr val="accent1">
              <a:shade val="15000"/>
            </a:schemeClr>
          </a:lnRef>
          <a:fillRef idx="1">
            <a:schemeClr val="accent1"/>
          </a:fillRef>
          <a:effectRef idx="0">
            <a:schemeClr val="accent1"/>
          </a:effectRef>
          <a:fontRef idx="minor">
            <a:schemeClr val="lt1"/>
          </a:fontRef>
        </p:style>
        <p:txBody>
          <a:bodyPr lIns="118872" tIns="91440" rIns="45720" rtlCol="0" anchor="t" anchorCtr="0"/>
          <a:lstStyle/>
          <a:p>
            <a:pPr marL="171450" indent="-171450">
              <a:spcAft>
                <a:spcPts val="600"/>
              </a:spcAft>
              <a:buFont typeface="Arial" panose="020B0604020202020204" pitchFamily="34" charset="0"/>
              <a:buChar char="•"/>
            </a:pPr>
            <a:r>
              <a:rPr lang="en-US" sz="1200" dirty="0">
                <a:solidFill>
                  <a:schemeClr val="tx1"/>
                </a:solidFill>
                <a:latin typeface="Century Gothic" panose="020B0502020202020204" pitchFamily="34" charset="0"/>
              </a:rPr>
              <a:t>Text</a:t>
            </a:r>
          </a:p>
        </p:txBody>
      </p:sp>
      <p:sp>
        <p:nvSpPr>
          <p:cNvPr id="16" name="Rectangle 15">
            <a:extLst>
              <a:ext uri="{FF2B5EF4-FFF2-40B4-BE49-F238E27FC236}">
                <a16:creationId xmlns:a16="http://schemas.microsoft.com/office/drawing/2014/main" id="{D166F8A5-03A4-E854-5266-0CA8C5478C6B}"/>
              </a:ext>
            </a:extLst>
          </p:cNvPr>
          <p:cNvSpPr/>
          <p:nvPr/>
        </p:nvSpPr>
        <p:spPr>
          <a:xfrm>
            <a:off x="4212337" y="4952081"/>
            <a:ext cx="3767328" cy="1920240"/>
          </a:xfrm>
          <a:prstGeom prst="rect">
            <a:avLst/>
          </a:prstGeom>
          <a:solidFill>
            <a:srgbClr val="E1EBED"/>
          </a:solidFill>
          <a:ln>
            <a:noFill/>
          </a:ln>
        </p:spPr>
        <p:style>
          <a:lnRef idx="2">
            <a:schemeClr val="accent1">
              <a:shade val="15000"/>
            </a:schemeClr>
          </a:lnRef>
          <a:fillRef idx="1">
            <a:schemeClr val="accent1"/>
          </a:fillRef>
          <a:effectRef idx="0">
            <a:schemeClr val="accent1"/>
          </a:effectRef>
          <a:fontRef idx="minor">
            <a:schemeClr val="lt1"/>
          </a:fontRef>
        </p:style>
        <p:txBody>
          <a:bodyPr lIns="118872" tIns="91440" rIns="45720" rtlCol="0" anchor="t" anchorCtr="0"/>
          <a:lstStyle/>
          <a:p>
            <a:pPr marL="171450" indent="-171450">
              <a:spcAft>
                <a:spcPts val="600"/>
              </a:spcAft>
              <a:buFont typeface="Arial" panose="020B0604020202020204" pitchFamily="34" charset="0"/>
              <a:buChar char="•"/>
            </a:pPr>
            <a:r>
              <a:rPr lang="en-US" sz="1200" dirty="0">
                <a:solidFill>
                  <a:schemeClr val="tx1"/>
                </a:solidFill>
                <a:latin typeface="Century Gothic" panose="020B0502020202020204" pitchFamily="34" charset="0"/>
              </a:rPr>
              <a:t>Text</a:t>
            </a:r>
          </a:p>
        </p:txBody>
      </p:sp>
      <p:sp>
        <p:nvSpPr>
          <p:cNvPr id="17" name="Rectangle 16">
            <a:extLst>
              <a:ext uri="{FF2B5EF4-FFF2-40B4-BE49-F238E27FC236}">
                <a16:creationId xmlns:a16="http://schemas.microsoft.com/office/drawing/2014/main" id="{B7B3BA2D-4D67-9BEE-2DBA-8B10BC0B7D2C}"/>
              </a:ext>
            </a:extLst>
          </p:cNvPr>
          <p:cNvSpPr/>
          <p:nvPr/>
        </p:nvSpPr>
        <p:spPr>
          <a:xfrm>
            <a:off x="8128115" y="4952081"/>
            <a:ext cx="3767328" cy="1920240"/>
          </a:xfrm>
          <a:prstGeom prst="rect">
            <a:avLst/>
          </a:prstGeom>
          <a:solidFill>
            <a:srgbClr val="E1EBED"/>
          </a:solidFill>
          <a:ln>
            <a:noFill/>
          </a:ln>
        </p:spPr>
        <p:style>
          <a:lnRef idx="2">
            <a:schemeClr val="accent1">
              <a:shade val="15000"/>
            </a:schemeClr>
          </a:lnRef>
          <a:fillRef idx="1">
            <a:schemeClr val="accent1"/>
          </a:fillRef>
          <a:effectRef idx="0">
            <a:schemeClr val="accent1"/>
          </a:effectRef>
          <a:fontRef idx="minor">
            <a:schemeClr val="lt1"/>
          </a:fontRef>
        </p:style>
        <p:txBody>
          <a:bodyPr lIns="118872" tIns="91440" rIns="45720" rtlCol="0" anchor="t" anchorCtr="0"/>
          <a:lstStyle/>
          <a:p>
            <a:pPr marL="171450" indent="-171450">
              <a:spcAft>
                <a:spcPts val="600"/>
              </a:spcAft>
              <a:buFont typeface="Arial" panose="020B0604020202020204" pitchFamily="34" charset="0"/>
              <a:buChar char="•"/>
            </a:pPr>
            <a:r>
              <a:rPr lang="en-US" sz="1200" dirty="0">
                <a:solidFill>
                  <a:schemeClr val="tx1"/>
                </a:solidFill>
                <a:latin typeface="Century Gothic" panose="020B0502020202020204" pitchFamily="34" charset="0"/>
              </a:rPr>
              <a:t>Text</a:t>
            </a:r>
          </a:p>
        </p:txBody>
      </p:sp>
      <p:sp>
        <p:nvSpPr>
          <p:cNvPr id="19" name="Snip Single Corner Rectangle 18">
            <a:extLst>
              <a:ext uri="{FF2B5EF4-FFF2-40B4-BE49-F238E27FC236}">
                <a16:creationId xmlns:a16="http://schemas.microsoft.com/office/drawing/2014/main" id="{1851F3F4-018C-5255-B67A-A385BBB9A0D7}"/>
              </a:ext>
            </a:extLst>
          </p:cNvPr>
          <p:cNvSpPr/>
          <p:nvPr/>
        </p:nvSpPr>
        <p:spPr>
          <a:xfrm>
            <a:off x="296559" y="787033"/>
            <a:ext cx="1828800" cy="341870"/>
          </a:xfrm>
          <a:prstGeom prst="snip1Rect">
            <a:avLst>
              <a:gd name="adj" fmla="val 50000"/>
            </a:avLst>
          </a:prstGeom>
          <a:solidFill>
            <a:srgbClr val="527A7E"/>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Product Vision</a:t>
            </a:r>
          </a:p>
        </p:txBody>
      </p:sp>
      <p:sp>
        <p:nvSpPr>
          <p:cNvPr id="20" name="Snip Single Corner Rectangle 19">
            <a:extLst>
              <a:ext uri="{FF2B5EF4-FFF2-40B4-BE49-F238E27FC236}">
                <a16:creationId xmlns:a16="http://schemas.microsoft.com/office/drawing/2014/main" id="{62FC2749-4FA6-684E-4752-9E48BAEEF85F}"/>
              </a:ext>
            </a:extLst>
          </p:cNvPr>
          <p:cNvSpPr/>
          <p:nvPr/>
        </p:nvSpPr>
        <p:spPr>
          <a:xfrm>
            <a:off x="2250575" y="787033"/>
            <a:ext cx="1828800" cy="341870"/>
          </a:xfrm>
          <a:prstGeom prst="snip1Rect">
            <a:avLst>
              <a:gd name="adj" fmla="val 50000"/>
            </a:avLst>
          </a:prstGeom>
          <a:solidFill>
            <a:srgbClr val="527A7E"/>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Messaging</a:t>
            </a:r>
          </a:p>
        </p:txBody>
      </p:sp>
      <p:sp>
        <p:nvSpPr>
          <p:cNvPr id="21" name="Snip Single Corner Rectangle 20">
            <a:extLst>
              <a:ext uri="{FF2B5EF4-FFF2-40B4-BE49-F238E27FC236}">
                <a16:creationId xmlns:a16="http://schemas.microsoft.com/office/drawing/2014/main" id="{0E68F06C-FBDA-47FA-1ED3-9EB760B1E6F6}"/>
              </a:ext>
            </a:extLst>
          </p:cNvPr>
          <p:cNvSpPr/>
          <p:nvPr/>
        </p:nvSpPr>
        <p:spPr>
          <a:xfrm>
            <a:off x="4204591" y="787033"/>
            <a:ext cx="1828800" cy="341870"/>
          </a:xfrm>
          <a:prstGeom prst="snip1Rect">
            <a:avLst>
              <a:gd name="adj" fmla="val 50000"/>
            </a:avLst>
          </a:prstGeom>
          <a:solidFill>
            <a:srgbClr val="527A7E"/>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Values</a:t>
            </a:r>
          </a:p>
        </p:txBody>
      </p:sp>
      <p:sp>
        <p:nvSpPr>
          <p:cNvPr id="22" name="Snip Single Corner Rectangle 21">
            <a:extLst>
              <a:ext uri="{FF2B5EF4-FFF2-40B4-BE49-F238E27FC236}">
                <a16:creationId xmlns:a16="http://schemas.microsoft.com/office/drawing/2014/main" id="{8A42351B-356C-D79E-5CDC-9FF759F0CDB9}"/>
              </a:ext>
            </a:extLst>
          </p:cNvPr>
          <p:cNvSpPr/>
          <p:nvPr/>
        </p:nvSpPr>
        <p:spPr>
          <a:xfrm>
            <a:off x="6158607" y="787033"/>
            <a:ext cx="1828800" cy="341870"/>
          </a:xfrm>
          <a:prstGeom prst="snip1Rect">
            <a:avLst>
              <a:gd name="adj" fmla="val 50000"/>
            </a:avLst>
          </a:prstGeom>
          <a:solidFill>
            <a:srgbClr val="527A7E"/>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Needs</a:t>
            </a:r>
          </a:p>
        </p:txBody>
      </p:sp>
      <p:sp>
        <p:nvSpPr>
          <p:cNvPr id="23" name="Snip Single Corner Rectangle 22">
            <a:extLst>
              <a:ext uri="{FF2B5EF4-FFF2-40B4-BE49-F238E27FC236}">
                <a16:creationId xmlns:a16="http://schemas.microsoft.com/office/drawing/2014/main" id="{BF140491-F7C5-711C-B112-A8F3294EE82E}"/>
              </a:ext>
            </a:extLst>
          </p:cNvPr>
          <p:cNvSpPr/>
          <p:nvPr/>
        </p:nvSpPr>
        <p:spPr>
          <a:xfrm>
            <a:off x="296559" y="2698623"/>
            <a:ext cx="5725302" cy="341870"/>
          </a:xfrm>
          <a:prstGeom prst="snip1Rect">
            <a:avLst>
              <a:gd name="adj" fmla="val 50000"/>
            </a:avLst>
          </a:prstGeom>
          <a:solidFill>
            <a:srgbClr val="236D74"/>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Resources and Systems</a:t>
            </a:r>
          </a:p>
        </p:txBody>
      </p:sp>
      <p:sp>
        <p:nvSpPr>
          <p:cNvPr id="24" name="Snip Single Corner Rectangle 23">
            <a:extLst>
              <a:ext uri="{FF2B5EF4-FFF2-40B4-BE49-F238E27FC236}">
                <a16:creationId xmlns:a16="http://schemas.microsoft.com/office/drawing/2014/main" id="{609922C7-A4C5-0181-D423-9EC2FAAAFD51}"/>
              </a:ext>
            </a:extLst>
          </p:cNvPr>
          <p:cNvSpPr/>
          <p:nvPr/>
        </p:nvSpPr>
        <p:spPr>
          <a:xfrm>
            <a:off x="6170139" y="2698623"/>
            <a:ext cx="5725303" cy="341870"/>
          </a:xfrm>
          <a:prstGeom prst="snip1Rect">
            <a:avLst>
              <a:gd name="adj" fmla="val 50000"/>
            </a:avLst>
          </a:prstGeom>
          <a:solidFill>
            <a:srgbClr val="236D74"/>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Market</a:t>
            </a:r>
          </a:p>
        </p:txBody>
      </p:sp>
      <p:sp>
        <p:nvSpPr>
          <p:cNvPr id="25" name="Snip Single Corner Rectangle 24">
            <a:extLst>
              <a:ext uri="{FF2B5EF4-FFF2-40B4-BE49-F238E27FC236}">
                <a16:creationId xmlns:a16="http://schemas.microsoft.com/office/drawing/2014/main" id="{250C4676-0035-67B6-5A93-0C18E96B2AC3}"/>
              </a:ext>
            </a:extLst>
          </p:cNvPr>
          <p:cNvSpPr/>
          <p:nvPr/>
        </p:nvSpPr>
        <p:spPr>
          <a:xfrm>
            <a:off x="296559" y="4610213"/>
            <a:ext cx="3767328" cy="341870"/>
          </a:xfrm>
          <a:prstGeom prst="snip1Rect">
            <a:avLst>
              <a:gd name="adj" fmla="val 50000"/>
            </a:avLst>
          </a:prstGeom>
          <a:solidFill>
            <a:srgbClr val="195258"/>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Trade-Offs</a:t>
            </a:r>
          </a:p>
        </p:txBody>
      </p:sp>
      <p:sp>
        <p:nvSpPr>
          <p:cNvPr id="26" name="Snip Single Corner Rectangle 25">
            <a:extLst>
              <a:ext uri="{FF2B5EF4-FFF2-40B4-BE49-F238E27FC236}">
                <a16:creationId xmlns:a16="http://schemas.microsoft.com/office/drawing/2014/main" id="{E9E5FFAF-4DFD-DD44-97DE-C417A0D42658}"/>
              </a:ext>
            </a:extLst>
          </p:cNvPr>
          <p:cNvSpPr/>
          <p:nvPr/>
        </p:nvSpPr>
        <p:spPr>
          <a:xfrm>
            <a:off x="4212336" y="4610213"/>
            <a:ext cx="3767328" cy="341870"/>
          </a:xfrm>
          <a:prstGeom prst="snip1Rect">
            <a:avLst>
              <a:gd name="adj" fmla="val 50000"/>
            </a:avLst>
          </a:prstGeom>
          <a:solidFill>
            <a:srgbClr val="195258"/>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Key Metrics</a:t>
            </a:r>
          </a:p>
        </p:txBody>
      </p:sp>
      <p:sp>
        <p:nvSpPr>
          <p:cNvPr id="27" name="Snip Single Corner Rectangle 26">
            <a:extLst>
              <a:ext uri="{FF2B5EF4-FFF2-40B4-BE49-F238E27FC236}">
                <a16:creationId xmlns:a16="http://schemas.microsoft.com/office/drawing/2014/main" id="{561D8A01-3D8D-90C2-9C12-1E348214601B}"/>
              </a:ext>
            </a:extLst>
          </p:cNvPr>
          <p:cNvSpPr/>
          <p:nvPr/>
        </p:nvSpPr>
        <p:spPr>
          <a:xfrm>
            <a:off x="8128114" y="4610213"/>
            <a:ext cx="3767328" cy="341870"/>
          </a:xfrm>
          <a:prstGeom prst="snip1Rect">
            <a:avLst>
              <a:gd name="adj" fmla="val 50000"/>
            </a:avLst>
          </a:prstGeom>
          <a:solidFill>
            <a:srgbClr val="195258"/>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Growth</a:t>
            </a:r>
          </a:p>
        </p:txBody>
      </p:sp>
      <p:sp>
        <p:nvSpPr>
          <p:cNvPr id="28" name="Rectangle 27">
            <a:extLst>
              <a:ext uri="{FF2B5EF4-FFF2-40B4-BE49-F238E27FC236}">
                <a16:creationId xmlns:a16="http://schemas.microsoft.com/office/drawing/2014/main" id="{030BED49-7C77-22E0-E1A1-1F64D98D93C3}"/>
              </a:ext>
            </a:extLst>
          </p:cNvPr>
          <p:cNvSpPr/>
          <p:nvPr/>
        </p:nvSpPr>
        <p:spPr>
          <a:xfrm>
            <a:off x="8112624" y="1128903"/>
            <a:ext cx="1828800" cy="1463040"/>
          </a:xfrm>
          <a:prstGeom prst="rect">
            <a:avLst/>
          </a:prstGeom>
          <a:solidFill>
            <a:srgbClr val="E1EBED"/>
          </a:solidFill>
          <a:ln>
            <a:noFill/>
          </a:ln>
        </p:spPr>
        <p:style>
          <a:lnRef idx="2">
            <a:schemeClr val="accent1">
              <a:shade val="15000"/>
            </a:schemeClr>
          </a:lnRef>
          <a:fillRef idx="1">
            <a:schemeClr val="accent1"/>
          </a:fillRef>
          <a:effectRef idx="0">
            <a:schemeClr val="accent1"/>
          </a:effectRef>
          <a:fontRef idx="minor">
            <a:schemeClr val="lt1"/>
          </a:fontRef>
        </p:style>
        <p:txBody>
          <a:bodyPr lIns="118872" tIns="91440" rIns="45720" rtlCol="0" anchor="t" anchorCtr="0"/>
          <a:lstStyle/>
          <a:p>
            <a:r>
              <a:rPr lang="en-US" sz="1200" dirty="0">
                <a:solidFill>
                  <a:schemeClr val="tx1"/>
                </a:solidFill>
                <a:latin typeface="Century Gothic" panose="020B0502020202020204" pitchFamily="34" charset="0"/>
              </a:rPr>
              <a:t>Text</a:t>
            </a:r>
          </a:p>
        </p:txBody>
      </p:sp>
      <p:sp>
        <p:nvSpPr>
          <p:cNvPr id="29" name="Rectangle 28">
            <a:extLst>
              <a:ext uri="{FF2B5EF4-FFF2-40B4-BE49-F238E27FC236}">
                <a16:creationId xmlns:a16="http://schemas.microsoft.com/office/drawing/2014/main" id="{1610E6E9-C26A-AAE5-F3F5-1D0F23CE80F1}"/>
              </a:ext>
            </a:extLst>
          </p:cNvPr>
          <p:cNvSpPr/>
          <p:nvPr/>
        </p:nvSpPr>
        <p:spPr>
          <a:xfrm>
            <a:off x="10066640" y="1128903"/>
            <a:ext cx="1828800" cy="1463040"/>
          </a:xfrm>
          <a:prstGeom prst="rect">
            <a:avLst/>
          </a:prstGeom>
          <a:solidFill>
            <a:srgbClr val="E1EBED"/>
          </a:solidFill>
          <a:ln>
            <a:noFill/>
          </a:ln>
        </p:spPr>
        <p:style>
          <a:lnRef idx="2">
            <a:schemeClr val="accent1">
              <a:shade val="15000"/>
            </a:schemeClr>
          </a:lnRef>
          <a:fillRef idx="1">
            <a:schemeClr val="accent1"/>
          </a:fillRef>
          <a:effectRef idx="0">
            <a:schemeClr val="accent1"/>
          </a:effectRef>
          <a:fontRef idx="minor">
            <a:schemeClr val="lt1"/>
          </a:fontRef>
        </p:style>
        <p:txBody>
          <a:bodyPr lIns="118872" tIns="91440" rIns="45720" rtlCol="0" anchor="t" anchorCtr="0"/>
          <a:lstStyle/>
          <a:p>
            <a:r>
              <a:rPr lang="en-US" sz="1200" dirty="0">
                <a:solidFill>
                  <a:schemeClr val="tx1"/>
                </a:solidFill>
                <a:latin typeface="Century Gothic" panose="020B0502020202020204" pitchFamily="34" charset="0"/>
              </a:rPr>
              <a:t>Text</a:t>
            </a:r>
          </a:p>
        </p:txBody>
      </p:sp>
      <p:sp>
        <p:nvSpPr>
          <p:cNvPr id="30" name="Snip Single Corner Rectangle 29">
            <a:extLst>
              <a:ext uri="{FF2B5EF4-FFF2-40B4-BE49-F238E27FC236}">
                <a16:creationId xmlns:a16="http://schemas.microsoft.com/office/drawing/2014/main" id="{B244D735-61AC-E1EF-A764-982472FB3D71}"/>
              </a:ext>
            </a:extLst>
          </p:cNvPr>
          <p:cNvSpPr/>
          <p:nvPr/>
        </p:nvSpPr>
        <p:spPr>
          <a:xfrm>
            <a:off x="8112623" y="787033"/>
            <a:ext cx="1828800" cy="341870"/>
          </a:xfrm>
          <a:prstGeom prst="snip1Rect">
            <a:avLst>
              <a:gd name="adj" fmla="val 50000"/>
            </a:avLst>
          </a:prstGeom>
          <a:solidFill>
            <a:srgbClr val="527A7E"/>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USP</a:t>
            </a:r>
          </a:p>
        </p:txBody>
      </p:sp>
      <p:sp>
        <p:nvSpPr>
          <p:cNvPr id="31" name="Snip Single Corner Rectangle 30">
            <a:extLst>
              <a:ext uri="{FF2B5EF4-FFF2-40B4-BE49-F238E27FC236}">
                <a16:creationId xmlns:a16="http://schemas.microsoft.com/office/drawing/2014/main" id="{0C0B83E8-C402-1297-86F5-FF938805EA90}"/>
              </a:ext>
            </a:extLst>
          </p:cNvPr>
          <p:cNvSpPr/>
          <p:nvPr/>
        </p:nvSpPr>
        <p:spPr>
          <a:xfrm>
            <a:off x="10066639" y="787033"/>
            <a:ext cx="1828800" cy="341870"/>
          </a:xfrm>
          <a:prstGeom prst="snip1Rect">
            <a:avLst>
              <a:gd name="adj" fmla="val 50000"/>
            </a:avLst>
          </a:prstGeom>
          <a:solidFill>
            <a:srgbClr val="527A7E"/>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Customer</a:t>
            </a:r>
          </a:p>
        </p:txBody>
      </p:sp>
    </p:spTree>
    <p:extLst>
      <p:ext uri="{BB962C8B-B14F-4D97-AF65-F5344CB8AC3E}">
        <p14:creationId xmlns:p14="http://schemas.microsoft.com/office/powerpoint/2010/main" val="80464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11110</TotalTime>
  <Words>232</Words>
  <Application>Microsoft Macintosh PowerPoint</Application>
  <PresentationFormat>Widescreen</PresentationFormat>
  <Paragraphs>34</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165</cp:revision>
  <cp:lastPrinted>2024-02-20T23:48:17Z</cp:lastPrinted>
  <dcterms:created xsi:type="dcterms:W3CDTF">2021-07-07T23:54:57Z</dcterms:created>
  <dcterms:modified xsi:type="dcterms:W3CDTF">2024-03-11T23:55:01Z</dcterms:modified>
</cp:coreProperties>
</file>