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15"/>
  </p:notesMasterIdLst>
  <p:sldIdLst>
    <p:sldId id="342" r:id="rId2"/>
    <p:sldId id="354" r:id="rId3"/>
    <p:sldId id="353" r:id="rId4"/>
    <p:sldId id="355" r:id="rId5"/>
    <p:sldId id="356" r:id="rId6"/>
    <p:sldId id="357" r:id="rId7"/>
    <p:sldId id="358" r:id="rId8"/>
    <p:sldId id="359" r:id="rId9"/>
    <p:sldId id="360" r:id="rId10"/>
    <p:sldId id="362" r:id="rId11"/>
    <p:sldId id="363" r:id="rId12"/>
    <p:sldId id="364" r:id="rId13"/>
    <p:sldId id="295"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Erica Waite" initials="EW" lastIdx="2" clrIdx="0">
    <p:extLst>
      <p:ext uri="{19B8F6BF-5375-455C-9EA6-DF929625EA0E}">
        <p15:presenceInfo xmlns:p15="http://schemas.microsoft.com/office/powerpoint/2012/main" userId="c568693182780e75"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CF8EB"/>
    <a:srgbClr val="0098C6"/>
    <a:srgbClr val="9CA58C"/>
    <a:srgbClr val="66BBCC"/>
    <a:srgbClr val="CBD6B5"/>
    <a:srgbClr val="EBD9B6"/>
    <a:srgbClr val="654105"/>
    <a:srgbClr val="7C5008"/>
    <a:srgbClr val="02B9F0"/>
    <a:srgbClr val="D5A60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2D10A2F-0FEA-4D47-98E1-CC1039FB5EAF}" v="6" dt="2024-03-01T03:39:21.092"/>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286" autoAdjust="0"/>
    <p:restoredTop sz="86447"/>
  </p:normalViewPr>
  <p:slideViewPr>
    <p:cSldViewPr snapToGrid="0" snapToObjects="1">
      <p:cViewPr varScale="1">
        <p:scale>
          <a:sx n="123" d="100"/>
          <a:sy n="123" d="100"/>
        </p:scale>
        <p:origin x="232" y="288"/>
      </p:cViewPr>
      <p:guideLst/>
    </p:cSldViewPr>
  </p:slideViewPr>
  <p:outlineViewPr>
    <p:cViewPr>
      <p:scale>
        <a:sx n="33" d="100"/>
        <a:sy n="33" d="100"/>
      </p:scale>
      <p:origin x="0" y="0"/>
    </p:cViewPr>
    <p:sldLst>
      <p:sld r:id="rId1" collapse="1"/>
      <p:sld r:id="rId2" collapse="1"/>
    </p:sldLst>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21" Type="http://schemas.microsoft.com/office/2016/11/relationships/changesInfo" Target="changesInfos/changesInfo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commentAuthors" Target="commentAuthors.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microsoft.com/office/2015/10/relationships/revisionInfo" Target="revisionInfo.xml"/></Relationships>
</file>

<file path=ppt/_rels/viewProps.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slide" Target="slides/slide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Bess Dunlevy" userId="dd4b9a8537dbe9d0" providerId="LiveId" clId="{A2D10A2F-0FEA-4D47-98E1-CC1039FB5EAF}"/>
    <pc:docChg chg="modSld">
      <pc:chgData name="Bess Dunlevy" userId="dd4b9a8537dbe9d0" providerId="LiveId" clId="{A2D10A2F-0FEA-4D47-98E1-CC1039FB5EAF}" dt="2024-03-07T00:42:25.624" v="10" actId="1076"/>
      <pc:docMkLst>
        <pc:docMk/>
      </pc:docMkLst>
      <pc:sldChg chg="modSp mod">
        <pc:chgData name="Bess Dunlevy" userId="dd4b9a8537dbe9d0" providerId="LiveId" clId="{A2D10A2F-0FEA-4D47-98E1-CC1039FB5EAF}" dt="2024-03-07T00:42:25.624" v="10" actId="1076"/>
        <pc:sldMkLst>
          <pc:docMk/>
          <pc:sldMk cId="1508588292" sldId="342"/>
        </pc:sldMkLst>
        <pc:picChg chg="mod">
          <ac:chgData name="Bess Dunlevy" userId="dd4b9a8537dbe9d0" providerId="LiveId" clId="{A2D10A2F-0FEA-4D47-98E1-CC1039FB5EAF}" dt="2024-03-07T00:42:25.624" v="10" actId="1076"/>
          <ac:picMkLst>
            <pc:docMk/>
            <pc:sldMk cId="1508588292" sldId="342"/>
            <ac:picMk id="7" creationId="{1ABF55F9-B24D-EB84-0B9C-F23E5B0A5BF6}"/>
          </ac:picMkLst>
        </pc:picChg>
      </pc:sldChg>
      <pc:sldChg chg="modSp mod">
        <pc:chgData name="Bess Dunlevy" userId="dd4b9a8537dbe9d0" providerId="LiveId" clId="{A2D10A2F-0FEA-4D47-98E1-CC1039FB5EAF}" dt="2024-03-07T00:39:09.433" v="9" actId="1035"/>
        <pc:sldMkLst>
          <pc:docMk/>
          <pc:sldMk cId="2533281481" sldId="360"/>
        </pc:sldMkLst>
        <pc:spChg chg="mod">
          <ac:chgData name="Bess Dunlevy" userId="dd4b9a8537dbe9d0" providerId="LiveId" clId="{A2D10A2F-0FEA-4D47-98E1-CC1039FB5EAF}" dt="2024-03-07T00:39:09.433" v="9" actId="1035"/>
          <ac:spMkLst>
            <pc:docMk/>
            <pc:sldMk cId="2533281481" sldId="360"/>
            <ac:spMk id="129" creationId="{0032A1CD-787C-D4FA-596C-2951E3165267}"/>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B6AFEDE-F1BF-6A4A-80D9-CCB6DC4EFE3D}" type="datetimeFigureOut">
              <a:rPr lang="en-US" smtClean="0"/>
              <a:t>4/21/24</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0711C10-233D-DA48-A5CB-9365BBABB6B4}" type="slidenum">
              <a:rPr lang="en-US" smtClean="0"/>
              <a:t>‹#›</a:t>
            </a:fld>
            <a:endParaRPr lang="en-US" dirty="0"/>
          </a:p>
        </p:txBody>
      </p:sp>
    </p:spTree>
    <p:extLst>
      <p:ext uri="{BB962C8B-B14F-4D97-AF65-F5344CB8AC3E}">
        <p14:creationId xmlns:p14="http://schemas.microsoft.com/office/powerpoint/2010/main" val="4330768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0711C10-233D-DA48-A5CB-9365BBABB6B4}" type="slidenum">
              <a:rPr lang="en-US" smtClean="0"/>
              <a:t>3</a:t>
            </a:fld>
            <a:endParaRPr lang="en-US" dirty="0"/>
          </a:p>
        </p:txBody>
      </p:sp>
    </p:spTree>
    <p:extLst>
      <p:ext uri="{BB962C8B-B14F-4D97-AF65-F5344CB8AC3E}">
        <p14:creationId xmlns:p14="http://schemas.microsoft.com/office/powerpoint/2010/main" val="246442311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0711C10-233D-DA48-A5CB-9365BBABB6B4}" type="slidenum">
              <a:rPr lang="en-US" smtClean="0"/>
              <a:t>13</a:t>
            </a:fld>
            <a:endParaRPr lang="en-US" dirty="0"/>
          </a:p>
        </p:txBody>
      </p:sp>
    </p:spTree>
    <p:extLst>
      <p:ext uri="{BB962C8B-B14F-4D97-AF65-F5344CB8AC3E}">
        <p14:creationId xmlns:p14="http://schemas.microsoft.com/office/powerpoint/2010/main" val="182226468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7381E756-E947-FD4A-8A23-D2C983A1A8BD}" type="datetimeFigureOut">
              <a:rPr lang="en-US" smtClean="0"/>
              <a:t>4/21/24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4073458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381E756-E947-FD4A-8A23-D2C983A1A8BD}" type="datetimeFigureOut">
              <a:rPr lang="en-US" smtClean="0"/>
              <a:t>4/21/24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2078398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381E756-E947-FD4A-8A23-D2C983A1A8BD}" type="datetimeFigureOut">
              <a:rPr lang="en-US" smtClean="0"/>
              <a:t>4/21/24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3567388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381E756-E947-FD4A-8A23-D2C983A1A8BD}" type="datetimeFigureOut">
              <a:rPr lang="en-US" smtClean="0"/>
              <a:t>4/21/24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20794150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381E756-E947-FD4A-8A23-D2C983A1A8BD}" type="datetimeFigureOut">
              <a:rPr lang="en-US" smtClean="0"/>
              <a:t>4/21/24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5797732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381E756-E947-FD4A-8A23-D2C983A1A8BD}" type="datetimeFigureOut">
              <a:rPr lang="en-US" smtClean="0"/>
              <a:t>4/21/24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1153701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381E756-E947-FD4A-8A23-D2C983A1A8BD}" type="datetimeFigureOut">
              <a:rPr lang="en-US" smtClean="0"/>
              <a:t>4/21/24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6417093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381E756-E947-FD4A-8A23-D2C983A1A8BD}" type="datetimeFigureOut">
              <a:rPr lang="en-US" smtClean="0"/>
              <a:t>4/21/24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5459013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381E756-E947-FD4A-8A23-D2C983A1A8BD}" type="datetimeFigureOut">
              <a:rPr lang="en-US" smtClean="0"/>
              <a:t>4/21/24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9130763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381E756-E947-FD4A-8A23-D2C983A1A8BD}" type="datetimeFigureOut">
              <a:rPr lang="en-US" smtClean="0"/>
              <a:t>4/21/24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559721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381E756-E947-FD4A-8A23-D2C983A1A8BD}" type="datetimeFigureOut">
              <a:rPr lang="en-US" smtClean="0"/>
              <a:t>4/21/24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4938084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ru-RU"/>
              <a:t>Образец заголовка</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381E756-E947-FD4A-8A23-D2C983A1A8BD}" type="datetimeFigureOut">
              <a:rPr lang="en-US" smtClean="0"/>
              <a:t>4/21/24</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330669D-EC37-AA42-8CD3-B0788BD38FC6}" type="slidenum">
              <a:rPr lang="en-US" smtClean="0"/>
              <a:t>‹#›</a:t>
            </a:fld>
            <a:endParaRPr lang="en-US" dirty="0"/>
          </a:p>
        </p:txBody>
      </p:sp>
    </p:spTree>
    <p:extLst>
      <p:ext uri="{BB962C8B-B14F-4D97-AF65-F5344CB8AC3E}">
        <p14:creationId xmlns:p14="http://schemas.microsoft.com/office/powerpoint/2010/main" val="17296083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hyperlink" Target="https://www.smartsheet.com/try-it?trp=12005&amp;utm_source=template-powerpoint&amp;utm_medium=content&amp;utm_campaign=Blank+Business+Capability+Model+Canvas-powerpoint-12005&amp;lpa=Blank+Business+Capability+Model+Canvas+powerpoint+12005" TargetMode="External"/><Relationship Id="rId7" Type="http://schemas.openxmlformats.org/officeDocument/2006/relationships/image" Target="../media/image5.png"/><Relationship Id="rId2" Type="http://schemas.openxmlformats.org/officeDocument/2006/relationships/image" Target="../media/image1.jpg"/><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3.svg"/><Relationship Id="rId7" Type="http://schemas.openxmlformats.org/officeDocument/2006/relationships/image" Target="../media/image17.svg"/><Relationship Id="rId2" Type="http://schemas.openxmlformats.org/officeDocument/2006/relationships/image" Target="../media/image12.png"/><Relationship Id="rId1" Type="http://schemas.openxmlformats.org/officeDocument/2006/relationships/slideLayout" Target="../slideLayouts/slideLayout7.xml"/><Relationship Id="rId6" Type="http://schemas.openxmlformats.org/officeDocument/2006/relationships/image" Target="../media/image16.png"/><Relationship Id="rId5" Type="http://schemas.openxmlformats.org/officeDocument/2006/relationships/image" Target="../media/image15.svg"/><Relationship Id="rId4" Type="http://schemas.openxmlformats.org/officeDocument/2006/relationships/image" Target="../media/image14.png"/></Relationships>
</file>

<file path=ppt/slides/_rels/slide11.xml.rels><?xml version="1.0" encoding="UTF-8" standalone="yes"?>
<Relationships xmlns="http://schemas.openxmlformats.org/package/2006/relationships"><Relationship Id="rId8" Type="http://schemas.openxmlformats.org/officeDocument/2006/relationships/image" Target="../media/image24.png"/><Relationship Id="rId13" Type="http://schemas.openxmlformats.org/officeDocument/2006/relationships/image" Target="../media/image29.svg"/><Relationship Id="rId3" Type="http://schemas.openxmlformats.org/officeDocument/2006/relationships/image" Target="../media/image19.svg"/><Relationship Id="rId7" Type="http://schemas.openxmlformats.org/officeDocument/2006/relationships/image" Target="../media/image23.svg"/><Relationship Id="rId12" Type="http://schemas.openxmlformats.org/officeDocument/2006/relationships/image" Target="../media/image28.png"/><Relationship Id="rId2" Type="http://schemas.openxmlformats.org/officeDocument/2006/relationships/image" Target="../media/image18.png"/><Relationship Id="rId1" Type="http://schemas.openxmlformats.org/officeDocument/2006/relationships/slideLayout" Target="../slideLayouts/slideLayout7.xml"/><Relationship Id="rId6" Type="http://schemas.openxmlformats.org/officeDocument/2006/relationships/image" Target="../media/image22.png"/><Relationship Id="rId11" Type="http://schemas.openxmlformats.org/officeDocument/2006/relationships/image" Target="../media/image27.svg"/><Relationship Id="rId5" Type="http://schemas.openxmlformats.org/officeDocument/2006/relationships/image" Target="../media/image21.svg"/><Relationship Id="rId10" Type="http://schemas.openxmlformats.org/officeDocument/2006/relationships/image" Target="../media/image26.png"/><Relationship Id="rId4" Type="http://schemas.openxmlformats.org/officeDocument/2006/relationships/image" Target="../media/image20.png"/><Relationship Id="rId9" Type="http://schemas.openxmlformats.org/officeDocument/2006/relationships/image" Target="../media/image25.sv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7.xml"/><Relationship Id="rId4" Type="http://schemas.openxmlformats.org/officeDocument/2006/relationships/image" Target="../media/image11.sv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descr="Abstract white geometric texture">
            <a:extLst>
              <a:ext uri="{FF2B5EF4-FFF2-40B4-BE49-F238E27FC236}">
                <a16:creationId xmlns:a16="http://schemas.microsoft.com/office/drawing/2014/main" id="{7D547EB1-1706-F587-68FF-AAB17A4009C2}"/>
              </a:ext>
            </a:extLst>
          </p:cNvPr>
          <p:cNvPicPr>
            <a:picLocks noChangeAspect="1"/>
          </p:cNvPicPr>
          <p:nvPr/>
        </p:nvPicPr>
        <p:blipFill>
          <a:blip r:embed="rId2"/>
          <a:stretch>
            <a:fillRect/>
          </a:stretch>
        </p:blipFill>
        <p:spPr>
          <a:xfrm>
            <a:off x="0" y="0"/>
            <a:ext cx="12192000" cy="6858000"/>
          </a:xfrm>
          <a:prstGeom prst="rect">
            <a:avLst/>
          </a:prstGeom>
        </p:spPr>
      </p:pic>
      <p:pic>
        <p:nvPicPr>
          <p:cNvPr id="4" name="Picture 3">
            <a:hlinkClick r:id="rId3"/>
            <a:extLst>
              <a:ext uri="{FF2B5EF4-FFF2-40B4-BE49-F238E27FC236}">
                <a16:creationId xmlns:a16="http://schemas.microsoft.com/office/drawing/2014/main" id="{4AEB8225-3AA8-AF48-AD51-3F5F53316D6B}"/>
              </a:ext>
            </a:extLst>
          </p:cNvPr>
          <p:cNvPicPr>
            <a:picLocks noChangeAspect="1"/>
          </p:cNvPicPr>
          <p:nvPr/>
        </p:nvPicPr>
        <p:blipFill>
          <a:blip r:embed="rId4"/>
          <a:stretch>
            <a:fillRect/>
          </a:stretch>
        </p:blipFill>
        <p:spPr>
          <a:xfrm>
            <a:off x="8405403" y="317165"/>
            <a:ext cx="3388574" cy="470251"/>
          </a:xfrm>
          <a:prstGeom prst="rect">
            <a:avLst/>
          </a:prstGeom>
        </p:spPr>
      </p:pic>
      <p:sp>
        <p:nvSpPr>
          <p:cNvPr id="33" name="TextBox 32">
            <a:extLst>
              <a:ext uri="{FF2B5EF4-FFF2-40B4-BE49-F238E27FC236}">
                <a16:creationId xmlns:a16="http://schemas.microsoft.com/office/drawing/2014/main" id="{143A449B-AAB7-994A-92CE-8F48E2CA7DF6}"/>
              </a:ext>
            </a:extLst>
          </p:cNvPr>
          <p:cNvSpPr txBox="1"/>
          <p:nvPr/>
        </p:nvSpPr>
        <p:spPr>
          <a:xfrm>
            <a:off x="300447" y="317165"/>
            <a:ext cx="7384507" cy="830997"/>
          </a:xfrm>
          <a:prstGeom prst="rect">
            <a:avLst/>
          </a:prstGeom>
          <a:noFill/>
        </p:spPr>
        <p:txBody>
          <a:bodyPr wrap="square" rtlCol="0">
            <a:spAutoFit/>
          </a:bodyPr>
          <a:lstStyle/>
          <a:p>
            <a:r>
              <a:rPr lang="en-US" sz="2400" b="1" dirty="0">
                <a:solidFill>
                  <a:schemeClr val="tx1">
                    <a:lumMod val="65000"/>
                    <a:lumOff val="35000"/>
                  </a:schemeClr>
                </a:solidFill>
                <a:latin typeface="Century Gothic" panose="020B0502020202020204" pitchFamily="34" charset="0"/>
              </a:rPr>
              <a:t>BUSINESS CAPABILITY MODEL TEMPLATE </a:t>
            </a:r>
            <a:br>
              <a:rPr lang="en-US" sz="2400" b="1" dirty="0">
                <a:solidFill>
                  <a:schemeClr val="tx1">
                    <a:lumMod val="65000"/>
                    <a:lumOff val="35000"/>
                  </a:schemeClr>
                </a:solidFill>
                <a:latin typeface="Century Gothic" panose="020B0502020202020204" pitchFamily="34" charset="0"/>
              </a:rPr>
            </a:br>
            <a:r>
              <a:rPr lang="en-US" sz="2400" b="1" dirty="0">
                <a:solidFill>
                  <a:schemeClr val="tx1">
                    <a:lumMod val="65000"/>
                    <a:lumOff val="35000"/>
                  </a:schemeClr>
                </a:solidFill>
                <a:latin typeface="Century Gothic" panose="020B0502020202020204" pitchFamily="34" charset="0"/>
              </a:rPr>
              <a:t>for PowerPoint</a:t>
            </a:r>
          </a:p>
        </p:txBody>
      </p:sp>
      <p:pic>
        <p:nvPicPr>
          <p:cNvPr id="3" name="Picture 2" descr="A group of papers with text&#10;&#10;Description automatically generated">
            <a:extLst>
              <a:ext uri="{FF2B5EF4-FFF2-40B4-BE49-F238E27FC236}">
                <a16:creationId xmlns:a16="http://schemas.microsoft.com/office/drawing/2014/main" id="{B6FA8B4B-56B6-8DF9-1517-63941D7B5E07}"/>
              </a:ext>
            </a:extLst>
          </p:cNvPr>
          <p:cNvPicPr>
            <a:picLocks noChangeAspect="1"/>
          </p:cNvPicPr>
          <p:nvPr/>
        </p:nvPicPr>
        <p:blipFill>
          <a:blip r:embed="rId5"/>
          <a:stretch>
            <a:fillRect/>
          </a:stretch>
        </p:blipFill>
        <p:spPr>
          <a:xfrm>
            <a:off x="4879658" y="1114649"/>
            <a:ext cx="5057608" cy="1917543"/>
          </a:xfrm>
          <a:prstGeom prst="rect">
            <a:avLst/>
          </a:prstGeom>
          <a:effectLst>
            <a:outerShdw blurRad="50800" dist="38100" dir="2700000" algn="tl" rotWithShape="0">
              <a:prstClr val="black">
                <a:alpha val="40000"/>
              </a:prstClr>
            </a:outerShdw>
          </a:effectLst>
        </p:spPr>
      </p:pic>
      <p:pic>
        <p:nvPicPr>
          <p:cNvPr id="5" name="Picture 4">
            <a:extLst>
              <a:ext uri="{FF2B5EF4-FFF2-40B4-BE49-F238E27FC236}">
                <a16:creationId xmlns:a16="http://schemas.microsoft.com/office/drawing/2014/main" id="{AEBF5BCF-9DF0-C091-9821-B02B7C45630B}"/>
              </a:ext>
            </a:extLst>
          </p:cNvPr>
          <p:cNvPicPr>
            <a:picLocks noChangeAspect="1"/>
          </p:cNvPicPr>
          <p:nvPr/>
        </p:nvPicPr>
        <p:blipFill>
          <a:blip r:embed="rId6"/>
          <a:srcRect/>
          <a:stretch/>
        </p:blipFill>
        <p:spPr>
          <a:xfrm>
            <a:off x="7533564" y="2690139"/>
            <a:ext cx="4357989" cy="2080334"/>
          </a:xfrm>
          <a:prstGeom prst="rect">
            <a:avLst/>
          </a:prstGeom>
          <a:effectLst>
            <a:outerShdw blurRad="50800" dist="38100" dir="2700000" algn="tl" rotWithShape="0">
              <a:prstClr val="black">
                <a:alpha val="40000"/>
              </a:prstClr>
            </a:outerShdw>
          </a:effectLst>
        </p:spPr>
      </p:pic>
      <p:pic>
        <p:nvPicPr>
          <p:cNvPr id="8" name="Picture 7">
            <a:extLst>
              <a:ext uri="{FF2B5EF4-FFF2-40B4-BE49-F238E27FC236}">
                <a16:creationId xmlns:a16="http://schemas.microsoft.com/office/drawing/2014/main" id="{A787BBB3-D119-27FE-1D49-8EC55857038D}"/>
              </a:ext>
            </a:extLst>
          </p:cNvPr>
          <p:cNvPicPr>
            <a:picLocks noChangeAspect="1"/>
          </p:cNvPicPr>
          <p:nvPr/>
        </p:nvPicPr>
        <p:blipFill>
          <a:blip r:embed="rId7"/>
          <a:srcRect/>
          <a:stretch/>
        </p:blipFill>
        <p:spPr>
          <a:xfrm>
            <a:off x="2262114" y="3174808"/>
            <a:ext cx="5446822" cy="2080334"/>
          </a:xfrm>
          <a:prstGeom prst="rect">
            <a:avLst/>
          </a:prstGeom>
          <a:effectLst>
            <a:outerShdw blurRad="50800" dist="38100" dir="2700000" algn="tl" rotWithShape="0">
              <a:prstClr val="black">
                <a:alpha val="40000"/>
              </a:prstClr>
            </a:outerShdw>
          </a:effectLst>
        </p:spPr>
      </p:pic>
      <p:pic>
        <p:nvPicPr>
          <p:cNvPr id="7" name="Picture 6" descr="A diagram of a diagram&#10;&#10;Description automatically generated">
            <a:extLst>
              <a:ext uri="{FF2B5EF4-FFF2-40B4-BE49-F238E27FC236}">
                <a16:creationId xmlns:a16="http://schemas.microsoft.com/office/drawing/2014/main" id="{1ABF55F9-B24D-EB84-0B9C-F23E5B0A5BF6}"/>
              </a:ext>
            </a:extLst>
          </p:cNvPr>
          <p:cNvPicPr>
            <a:picLocks noChangeAspect="1"/>
          </p:cNvPicPr>
          <p:nvPr/>
        </p:nvPicPr>
        <p:blipFill>
          <a:blip r:embed="rId8"/>
          <a:stretch>
            <a:fillRect/>
          </a:stretch>
        </p:blipFill>
        <p:spPr>
          <a:xfrm>
            <a:off x="5069575" y="4289357"/>
            <a:ext cx="4299700" cy="2418410"/>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150858829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1" name="Group 40">
            <a:extLst>
              <a:ext uri="{FF2B5EF4-FFF2-40B4-BE49-F238E27FC236}">
                <a16:creationId xmlns:a16="http://schemas.microsoft.com/office/drawing/2014/main" id="{E2639667-9CAB-0E8E-3AFF-73ED5BC76FE0}"/>
              </a:ext>
            </a:extLst>
          </p:cNvPr>
          <p:cNvGrpSpPr/>
          <p:nvPr/>
        </p:nvGrpSpPr>
        <p:grpSpPr>
          <a:xfrm>
            <a:off x="71218" y="1408471"/>
            <a:ext cx="12049564" cy="4018935"/>
            <a:chOff x="71218" y="1408471"/>
            <a:chExt cx="12049564" cy="4018935"/>
          </a:xfrm>
        </p:grpSpPr>
        <p:grpSp>
          <p:nvGrpSpPr>
            <p:cNvPr id="34" name="Group 33">
              <a:extLst>
                <a:ext uri="{FF2B5EF4-FFF2-40B4-BE49-F238E27FC236}">
                  <a16:creationId xmlns:a16="http://schemas.microsoft.com/office/drawing/2014/main" id="{A6B21C0C-311E-5F5B-9402-04F48C5E5B18}"/>
                </a:ext>
              </a:extLst>
            </p:cNvPr>
            <p:cNvGrpSpPr/>
            <p:nvPr/>
          </p:nvGrpSpPr>
          <p:grpSpPr>
            <a:xfrm>
              <a:off x="71218" y="1408471"/>
              <a:ext cx="12049564" cy="4018935"/>
              <a:chOff x="71218" y="1408471"/>
              <a:chExt cx="12049564" cy="4018935"/>
            </a:xfrm>
          </p:grpSpPr>
          <p:sp>
            <p:nvSpPr>
              <p:cNvPr id="26" name="Rectangle 25">
                <a:extLst>
                  <a:ext uri="{FF2B5EF4-FFF2-40B4-BE49-F238E27FC236}">
                    <a16:creationId xmlns:a16="http://schemas.microsoft.com/office/drawing/2014/main" id="{A8E8F5EB-5D7B-E923-2DAC-A219BEAAE2C0}"/>
                  </a:ext>
                </a:extLst>
              </p:cNvPr>
              <p:cNvSpPr/>
              <p:nvPr/>
            </p:nvSpPr>
            <p:spPr>
              <a:xfrm>
                <a:off x="71219" y="1408471"/>
                <a:ext cx="12049563" cy="4018935"/>
              </a:xfrm>
              <a:prstGeom prst="rect">
                <a:avLst/>
              </a:prstGeom>
              <a:pattFill prst="dkDnDiag">
                <a:fgClr>
                  <a:schemeClr val="bg1">
                    <a:lumMod val="95000"/>
                  </a:schemeClr>
                </a:fgClr>
                <a:bgClr>
                  <a:schemeClr val="bg1"/>
                </a:bgClr>
              </a:patt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Right Triangle 31">
                <a:extLst>
                  <a:ext uri="{FF2B5EF4-FFF2-40B4-BE49-F238E27FC236}">
                    <a16:creationId xmlns:a16="http://schemas.microsoft.com/office/drawing/2014/main" id="{6F8A195C-21F3-728D-C54A-ED175BB77129}"/>
                  </a:ext>
                </a:extLst>
              </p:cNvPr>
              <p:cNvSpPr/>
              <p:nvPr/>
            </p:nvSpPr>
            <p:spPr>
              <a:xfrm rot="5400000">
                <a:off x="74943" y="1404746"/>
                <a:ext cx="666126" cy="673576"/>
              </a:xfrm>
              <a:prstGeom prst="rtTriangle">
                <a:avLst/>
              </a:prstGeom>
              <a:gradFill flip="none" rotWithShape="1">
                <a:gsLst>
                  <a:gs pos="0">
                    <a:schemeClr val="tx1">
                      <a:lumMod val="65000"/>
                      <a:lumOff val="35000"/>
                      <a:shade val="30000"/>
                      <a:satMod val="115000"/>
                    </a:schemeClr>
                  </a:gs>
                  <a:gs pos="50000">
                    <a:schemeClr val="tx1">
                      <a:lumMod val="65000"/>
                      <a:lumOff val="35000"/>
                      <a:shade val="67500"/>
                      <a:satMod val="115000"/>
                    </a:schemeClr>
                  </a:gs>
                  <a:gs pos="100000">
                    <a:schemeClr val="tx1">
                      <a:lumMod val="65000"/>
                      <a:lumOff val="35000"/>
                      <a:shade val="100000"/>
                      <a:satMod val="115000"/>
                    </a:schemeClr>
                  </a:gs>
                </a:gsLst>
                <a:lin ang="27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Right Triangle 32">
                <a:extLst>
                  <a:ext uri="{FF2B5EF4-FFF2-40B4-BE49-F238E27FC236}">
                    <a16:creationId xmlns:a16="http://schemas.microsoft.com/office/drawing/2014/main" id="{170645BA-2EDC-C437-80F3-48AD75DBB117}"/>
                  </a:ext>
                </a:extLst>
              </p:cNvPr>
              <p:cNvSpPr/>
              <p:nvPr/>
            </p:nvSpPr>
            <p:spPr>
              <a:xfrm>
                <a:off x="71218" y="4739856"/>
                <a:ext cx="666126" cy="673576"/>
              </a:xfrm>
              <a:prstGeom prst="rtTriangle">
                <a:avLst/>
              </a:prstGeom>
              <a:gradFill flip="none" rotWithShape="1">
                <a:gsLst>
                  <a:gs pos="0">
                    <a:schemeClr val="tx1">
                      <a:lumMod val="65000"/>
                      <a:lumOff val="35000"/>
                      <a:shade val="30000"/>
                      <a:satMod val="115000"/>
                    </a:schemeClr>
                  </a:gs>
                  <a:gs pos="50000">
                    <a:schemeClr val="tx1">
                      <a:lumMod val="65000"/>
                      <a:lumOff val="35000"/>
                      <a:shade val="67500"/>
                      <a:satMod val="115000"/>
                    </a:schemeClr>
                  </a:gs>
                  <a:gs pos="100000">
                    <a:schemeClr val="tx1">
                      <a:lumMod val="65000"/>
                      <a:lumOff val="35000"/>
                      <a:shade val="100000"/>
                      <a:satMod val="115000"/>
                    </a:schemeClr>
                  </a:gs>
                </a:gsLst>
                <a:lin ang="27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9" name="Right Triangle 38">
              <a:extLst>
                <a:ext uri="{FF2B5EF4-FFF2-40B4-BE49-F238E27FC236}">
                  <a16:creationId xmlns:a16="http://schemas.microsoft.com/office/drawing/2014/main" id="{D98D5C2A-4E5E-FFDF-34CD-D7C2D68B2EC4}"/>
                </a:ext>
              </a:extLst>
            </p:cNvPr>
            <p:cNvSpPr/>
            <p:nvPr/>
          </p:nvSpPr>
          <p:spPr>
            <a:xfrm rot="10800000">
              <a:off x="11450931" y="1417395"/>
              <a:ext cx="666126" cy="673576"/>
            </a:xfrm>
            <a:prstGeom prst="rtTriangle">
              <a:avLst/>
            </a:prstGeom>
            <a:gradFill flip="none" rotWithShape="1">
              <a:gsLst>
                <a:gs pos="0">
                  <a:schemeClr val="tx1">
                    <a:lumMod val="65000"/>
                    <a:lumOff val="35000"/>
                    <a:shade val="30000"/>
                    <a:satMod val="115000"/>
                  </a:schemeClr>
                </a:gs>
                <a:gs pos="50000">
                  <a:schemeClr val="tx1">
                    <a:lumMod val="65000"/>
                    <a:lumOff val="35000"/>
                    <a:shade val="67500"/>
                    <a:satMod val="115000"/>
                  </a:schemeClr>
                </a:gs>
                <a:gs pos="100000">
                  <a:schemeClr val="tx1">
                    <a:lumMod val="65000"/>
                    <a:lumOff val="35000"/>
                    <a:shade val="100000"/>
                    <a:satMod val="115000"/>
                  </a:schemeClr>
                </a:gs>
              </a:gsLst>
              <a:lin ang="27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Right Triangle 39">
              <a:extLst>
                <a:ext uri="{FF2B5EF4-FFF2-40B4-BE49-F238E27FC236}">
                  <a16:creationId xmlns:a16="http://schemas.microsoft.com/office/drawing/2014/main" id="{B4801F71-C703-76DC-0BE7-EB522D1A4F7F}"/>
                </a:ext>
              </a:extLst>
            </p:cNvPr>
            <p:cNvSpPr/>
            <p:nvPr/>
          </p:nvSpPr>
          <p:spPr>
            <a:xfrm rot="16200000">
              <a:off x="11447206" y="4752505"/>
              <a:ext cx="666126" cy="673576"/>
            </a:xfrm>
            <a:prstGeom prst="rtTriangle">
              <a:avLst/>
            </a:prstGeom>
            <a:gradFill flip="none" rotWithShape="1">
              <a:gsLst>
                <a:gs pos="0">
                  <a:schemeClr val="tx1">
                    <a:lumMod val="65000"/>
                    <a:lumOff val="35000"/>
                    <a:shade val="30000"/>
                    <a:satMod val="115000"/>
                  </a:schemeClr>
                </a:gs>
                <a:gs pos="50000">
                  <a:schemeClr val="tx1">
                    <a:lumMod val="65000"/>
                    <a:lumOff val="35000"/>
                    <a:shade val="67500"/>
                    <a:satMod val="115000"/>
                  </a:schemeClr>
                </a:gs>
                <a:gs pos="100000">
                  <a:schemeClr val="tx1">
                    <a:lumMod val="65000"/>
                    <a:lumOff val="35000"/>
                    <a:shade val="100000"/>
                    <a:satMod val="115000"/>
                  </a:schemeClr>
                </a:gs>
              </a:gsLst>
              <a:lin ang="27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7" name="Group 16">
            <a:extLst>
              <a:ext uri="{FF2B5EF4-FFF2-40B4-BE49-F238E27FC236}">
                <a16:creationId xmlns:a16="http://schemas.microsoft.com/office/drawing/2014/main" id="{5C0FFB99-FCDA-4486-21B8-E2D65D39288D}"/>
              </a:ext>
            </a:extLst>
          </p:cNvPr>
          <p:cNvGrpSpPr/>
          <p:nvPr/>
        </p:nvGrpSpPr>
        <p:grpSpPr>
          <a:xfrm>
            <a:off x="2658397" y="2298314"/>
            <a:ext cx="950042" cy="1983659"/>
            <a:chOff x="1168810" y="2647335"/>
            <a:chExt cx="950042" cy="1983659"/>
          </a:xfrm>
        </p:grpSpPr>
        <p:cxnSp>
          <p:nvCxnSpPr>
            <p:cNvPr id="10" name="Straight Connector 9">
              <a:extLst>
                <a:ext uri="{FF2B5EF4-FFF2-40B4-BE49-F238E27FC236}">
                  <a16:creationId xmlns:a16="http://schemas.microsoft.com/office/drawing/2014/main" id="{DF1B892B-3A98-1FE5-AC57-CB7C175B3778}"/>
                </a:ext>
              </a:extLst>
            </p:cNvPr>
            <p:cNvCxnSpPr>
              <a:cxnSpLocks/>
            </p:cNvCxnSpPr>
            <p:nvPr/>
          </p:nvCxnSpPr>
          <p:spPr>
            <a:xfrm>
              <a:off x="1168810" y="2647335"/>
              <a:ext cx="0" cy="1983659"/>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00F039A9-4861-4191-8794-A28958511D4D}"/>
                </a:ext>
              </a:extLst>
            </p:cNvPr>
            <p:cNvCxnSpPr>
              <a:cxnSpLocks/>
            </p:cNvCxnSpPr>
            <p:nvPr/>
          </p:nvCxnSpPr>
          <p:spPr>
            <a:xfrm flipH="1">
              <a:off x="1168810" y="2647335"/>
              <a:ext cx="950042" cy="0"/>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571B152B-4F9E-AB23-DCBD-00B1CA419AE0}"/>
                </a:ext>
              </a:extLst>
            </p:cNvPr>
            <p:cNvCxnSpPr>
              <a:cxnSpLocks/>
            </p:cNvCxnSpPr>
            <p:nvPr/>
          </p:nvCxnSpPr>
          <p:spPr>
            <a:xfrm flipH="1">
              <a:off x="1168810" y="3662515"/>
              <a:ext cx="950042" cy="0"/>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3BE8C151-5156-88D0-97F2-6917276CEEC1}"/>
                </a:ext>
              </a:extLst>
            </p:cNvPr>
            <p:cNvCxnSpPr>
              <a:cxnSpLocks/>
            </p:cNvCxnSpPr>
            <p:nvPr/>
          </p:nvCxnSpPr>
          <p:spPr>
            <a:xfrm flipH="1">
              <a:off x="1168810" y="4630994"/>
              <a:ext cx="950042" cy="0"/>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grpSp>
      <p:sp>
        <p:nvSpPr>
          <p:cNvPr id="2" name="TextBox 1">
            <a:extLst>
              <a:ext uri="{FF2B5EF4-FFF2-40B4-BE49-F238E27FC236}">
                <a16:creationId xmlns:a16="http://schemas.microsoft.com/office/drawing/2014/main" id="{CBF290CF-3CCE-687C-B9AE-953B8F693A9D}"/>
              </a:ext>
            </a:extLst>
          </p:cNvPr>
          <p:cNvSpPr txBox="1"/>
          <p:nvPr/>
        </p:nvSpPr>
        <p:spPr>
          <a:xfrm>
            <a:off x="208935" y="2656335"/>
            <a:ext cx="2153899" cy="1393326"/>
          </a:xfrm>
          <a:prstGeom prst="rect">
            <a:avLst/>
          </a:prstGeom>
          <a:noFill/>
        </p:spPr>
        <p:txBody>
          <a:bodyPr wrap="square" rtlCol="0">
            <a:spAutoFit/>
          </a:bodyPr>
          <a:lstStyle/>
          <a:p>
            <a:r>
              <a:rPr lang="en-US" sz="2800" dirty="0">
                <a:solidFill>
                  <a:schemeClr val="tx1">
                    <a:lumMod val="65000"/>
                    <a:lumOff val="35000"/>
                  </a:schemeClr>
                </a:solidFill>
                <a:latin typeface="Century Gothic" panose="020B0502020202020204" pitchFamily="34" charset="0"/>
              </a:rPr>
              <a:t>BUSINESS CAPABILITY MODEL</a:t>
            </a:r>
            <a:endParaRPr lang="en-US" sz="1600" dirty="0">
              <a:solidFill>
                <a:schemeClr val="tx1">
                  <a:lumMod val="65000"/>
                  <a:lumOff val="35000"/>
                </a:schemeClr>
              </a:solidFill>
              <a:latin typeface="Century Gothic" panose="020B0502020202020204" pitchFamily="34" charset="0"/>
            </a:endParaRPr>
          </a:p>
        </p:txBody>
      </p:sp>
      <p:sp>
        <p:nvSpPr>
          <p:cNvPr id="3" name="TextBox 2">
            <a:extLst>
              <a:ext uri="{FF2B5EF4-FFF2-40B4-BE49-F238E27FC236}">
                <a16:creationId xmlns:a16="http://schemas.microsoft.com/office/drawing/2014/main" id="{3A6C360D-5D25-535A-9640-97FAF5D8CFCF}"/>
              </a:ext>
            </a:extLst>
          </p:cNvPr>
          <p:cNvSpPr txBox="1"/>
          <p:nvPr/>
        </p:nvSpPr>
        <p:spPr>
          <a:xfrm>
            <a:off x="71218" y="5670205"/>
            <a:ext cx="12049564" cy="461665"/>
          </a:xfrm>
          <a:prstGeom prst="rect">
            <a:avLst/>
          </a:prstGeom>
          <a:noFill/>
        </p:spPr>
        <p:txBody>
          <a:bodyPr wrap="square">
            <a:spAutoFit/>
          </a:bodyPr>
          <a:lstStyle/>
          <a:p>
            <a:r>
              <a:rPr lang="en-US" sz="1200" b="0" i="1" u="none" strike="noStrike" dirty="0">
                <a:solidFill>
                  <a:srgbClr val="000000"/>
                </a:solidFill>
                <a:effectLst/>
                <a:latin typeface="Century Gothic" panose="020B0502020202020204" pitchFamily="34" charset="0"/>
              </a:rPr>
              <a:t>This visual map illustrates how the intricate dynamic among Processes, People, and Physical Assets delivers value to customers and sustains the operational foundation of the business, showcasing the essential elements that drive the company's success. </a:t>
            </a:r>
            <a:endParaRPr lang="en-US" sz="1200" i="1" dirty="0">
              <a:latin typeface="Century Gothic" panose="020B0502020202020204" pitchFamily="34" charset="0"/>
            </a:endParaRPr>
          </a:p>
        </p:txBody>
      </p:sp>
      <p:sp>
        <p:nvSpPr>
          <p:cNvPr id="4" name="Rectangle 3">
            <a:extLst>
              <a:ext uri="{FF2B5EF4-FFF2-40B4-BE49-F238E27FC236}">
                <a16:creationId xmlns:a16="http://schemas.microsoft.com/office/drawing/2014/main" id="{4E803C7E-4EDD-216E-D148-881EA45A9AD2}"/>
              </a:ext>
            </a:extLst>
          </p:cNvPr>
          <p:cNvSpPr/>
          <p:nvPr/>
        </p:nvSpPr>
        <p:spPr>
          <a:xfrm>
            <a:off x="3103224" y="1951727"/>
            <a:ext cx="7677847" cy="839509"/>
          </a:xfrm>
          <a:prstGeom prst="rect">
            <a:avLst/>
          </a:prstGeom>
          <a:solidFill>
            <a:schemeClr val="accent2">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Rectangle 4">
            <a:extLst>
              <a:ext uri="{FF2B5EF4-FFF2-40B4-BE49-F238E27FC236}">
                <a16:creationId xmlns:a16="http://schemas.microsoft.com/office/drawing/2014/main" id="{9D769BD4-9FD3-B6DA-E7F8-DD4DFA54D4F2}"/>
              </a:ext>
            </a:extLst>
          </p:cNvPr>
          <p:cNvSpPr/>
          <p:nvPr/>
        </p:nvSpPr>
        <p:spPr>
          <a:xfrm>
            <a:off x="3103224" y="2888249"/>
            <a:ext cx="7677847" cy="839509"/>
          </a:xfrm>
          <a:prstGeom prst="rect">
            <a:avLst/>
          </a:prstGeom>
          <a:solidFill>
            <a:schemeClr val="accent4">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a:extLst>
              <a:ext uri="{FF2B5EF4-FFF2-40B4-BE49-F238E27FC236}">
                <a16:creationId xmlns:a16="http://schemas.microsoft.com/office/drawing/2014/main" id="{16F046F0-B96A-6773-D158-DCC5EBA3CA04}"/>
              </a:ext>
            </a:extLst>
          </p:cNvPr>
          <p:cNvSpPr/>
          <p:nvPr/>
        </p:nvSpPr>
        <p:spPr>
          <a:xfrm>
            <a:off x="3103224" y="3824772"/>
            <a:ext cx="7677847" cy="839510"/>
          </a:xfrm>
          <a:prstGeom prst="rect">
            <a:avLst/>
          </a:prstGeom>
          <a:solidFill>
            <a:schemeClr val="accent6">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extBox 6">
            <a:extLst>
              <a:ext uri="{FF2B5EF4-FFF2-40B4-BE49-F238E27FC236}">
                <a16:creationId xmlns:a16="http://schemas.microsoft.com/office/drawing/2014/main" id="{1B3D6F80-F1BB-722C-6DAA-3D9A7777D4D8}"/>
              </a:ext>
            </a:extLst>
          </p:cNvPr>
          <p:cNvSpPr txBox="1"/>
          <p:nvPr/>
        </p:nvSpPr>
        <p:spPr>
          <a:xfrm>
            <a:off x="3103224" y="2090971"/>
            <a:ext cx="8340258" cy="430887"/>
          </a:xfrm>
          <a:prstGeom prst="rect">
            <a:avLst/>
          </a:prstGeom>
          <a:noFill/>
        </p:spPr>
        <p:txBody>
          <a:bodyPr wrap="square" rtlCol="0">
            <a:spAutoFit/>
          </a:bodyPr>
          <a:lstStyle/>
          <a:p>
            <a:pPr algn="ctr"/>
            <a:r>
              <a:rPr lang="en-US" sz="2200" spc="600" dirty="0">
                <a:solidFill>
                  <a:schemeClr val="tx1">
                    <a:lumMod val="65000"/>
                    <a:lumOff val="35000"/>
                  </a:schemeClr>
                </a:solidFill>
                <a:latin typeface="Century Gothic" panose="020B0502020202020204" pitchFamily="34" charset="0"/>
              </a:rPr>
              <a:t>PROCESS</a:t>
            </a:r>
          </a:p>
        </p:txBody>
      </p:sp>
      <p:sp>
        <p:nvSpPr>
          <p:cNvPr id="8" name="TextBox 7">
            <a:extLst>
              <a:ext uri="{FF2B5EF4-FFF2-40B4-BE49-F238E27FC236}">
                <a16:creationId xmlns:a16="http://schemas.microsoft.com/office/drawing/2014/main" id="{B054C717-7DD9-EBDF-0F6D-C1E2ED49F299}"/>
              </a:ext>
            </a:extLst>
          </p:cNvPr>
          <p:cNvSpPr txBox="1"/>
          <p:nvPr/>
        </p:nvSpPr>
        <p:spPr>
          <a:xfrm>
            <a:off x="3103226" y="3079979"/>
            <a:ext cx="8340256" cy="430887"/>
          </a:xfrm>
          <a:prstGeom prst="rect">
            <a:avLst/>
          </a:prstGeom>
          <a:noFill/>
        </p:spPr>
        <p:txBody>
          <a:bodyPr wrap="square" rtlCol="0">
            <a:spAutoFit/>
          </a:bodyPr>
          <a:lstStyle/>
          <a:p>
            <a:pPr algn="ctr"/>
            <a:r>
              <a:rPr lang="en-US" sz="2200" spc="600" dirty="0">
                <a:solidFill>
                  <a:schemeClr val="tx1">
                    <a:lumMod val="65000"/>
                    <a:lumOff val="35000"/>
                  </a:schemeClr>
                </a:solidFill>
                <a:latin typeface="Century Gothic" panose="020B0502020202020204" pitchFamily="34" charset="0"/>
              </a:rPr>
              <a:t>PEOPLE</a:t>
            </a:r>
          </a:p>
        </p:txBody>
      </p:sp>
      <p:sp>
        <p:nvSpPr>
          <p:cNvPr id="9" name="TextBox 8">
            <a:extLst>
              <a:ext uri="{FF2B5EF4-FFF2-40B4-BE49-F238E27FC236}">
                <a16:creationId xmlns:a16="http://schemas.microsoft.com/office/drawing/2014/main" id="{3F30CF4A-B8AF-0FBF-00E1-06E3C4706C8F}"/>
              </a:ext>
            </a:extLst>
          </p:cNvPr>
          <p:cNvSpPr txBox="1"/>
          <p:nvPr/>
        </p:nvSpPr>
        <p:spPr>
          <a:xfrm>
            <a:off x="3103227" y="4029083"/>
            <a:ext cx="8340256" cy="430887"/>
          </a:xfrm>
          <a:prstGeom prst="rect">
            <a:avLst/>
          </a:prstGeom>
          <a:noFill/>
        </p:spPr>
        <p:txBody>
          <a:bodyPr wrap="square" rtlCol="0">
            <a:spAutoFit/>
          </a:bodyPr>
          <a:lstStyle/>
          <a:p>
            <a:pPr algn="ctr"/>
            <a:r>
              <a:rPr lang="en-US" sz="2200" spc="600" dirty="0">
                <a:solidFill>
                  <a:schemeClr val="tx1">
                    <a:lumMod val="65000"/>
                    <a:lumOff val="35000"/>
                  </a:schemeClr>
                </a:solidFill>
                <a:latin typeface="Century Gothic" panose="020B0502020202020204" pitchFamily="34" charset="0"/>
              </a:rPr>
              <a:t>PHYSICAL ASSETS</a:t>
            </a:r>
          </a:p>
        </p:txBody>
      </p:sp>
      <p:pic>
        <p:nvPicPr>
          <p:cNvPr id="19" name="Graphic 18" descr="Flowchart with solid fill">
            <a:extLst>
              <a:ext uri="{FF2B5EF4-FFF2-40B4-BE49-F238E27FC236}">
                <a16:creationId xmlns:a16="http://schemas.microsoft.com/office/drawing/2014/main" id="{2ABCA766-F4F6-8BC3-3CE2-2ED1F08FE89A}"/>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3151240" y="1904450"/>
            <a:ext cx="914400" cy="914400"/>
          </a:xfrm>
          <a:prstGeom prst="rect">
            <a:avLst/>
          </a:prstGeom>
        </p:spPr>
      </p:pic>
      <p:pic>
        <p:nvPicPr>
          <p:cNvPr id="23" name="Graphic 22" descr="Meeting with solid fill">
            <a:extLst>
              <a:ext uri="{FF2B5EF4-FFF2-40B4-BE49-F238E27FC236}">
                <a16:creationId xmlns:a16="http://schemas.microsoft.com/office/drawing/2014/main" id="{BB9FFB95-FB4E-ED41-D03D-D04E66ACE860}"/>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3168447" y="2866127"/>
            <a:ext cx="914400" cy="914400"/>
          </a:xfrm>
          <a:prstGeom prst="rect">
            <a:avLst/>
          </a:prstGeom>
        </p:spPr>
      </p:pic>
      <p:pic>
        <p:nvPicPr>
          <p:cNvPr id="25" name="Graphic 24" descr="Inventory with solid fill">
            <a:extLst>
              <a:ext uri="{FF2B5EF4-FFF2-40B4-BE49-F238E27FC236}">
                <a16:creationId xmlns:a16="http://schemas.microsoft.com/office/drawing/2014/main" id="{155652DD-7C05-4CC7-11AA-9B18357EC47C}"/>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3168447" y="3787326"/>
            <a:ext cx="914400" cy="914400"/>
          </a:xfrm>
          <a:prstGeom prst="rect">
            <a:avLst/>
          </a:prstGeom>
        </p:spPr>
      </p:pic>
      <p:sp>
        <p:nvSpPr>
          <p:cNvPr id="35" name="TextBox 34">
            <a:extLst>
              <a:ext uri="{FF2B5EF4-FFF2-40B4-BE49-F238E27FC236}">
                <a16:creationId xmlns:a16="http://schemas.microsoft.com/office/drawing/2014/main" id="{408E4D12-FA71-DF25-BC26-A187B9813932}"/>
              </a:ext>
            </a:extLst>
          </p:cNvPr>
          <p:cNvSpPr txBox="1"/>
          <p:nvPr/>
        </p:nvSpPr>
        <p:spPr>
          <a:xfrm>
            <a:off x="161597" y="111009"/>
            <a:ext cx="11838949" cy="523220"/>
          </a:xfrm>
          <a:prstGeom prst="rect">
            <a:avLst/>
          </a:prstGeom>
          <a:noFill/>
        </p:spPr>
        <p:txBody>
          <a:bodyPr wrap="square" rtlCol="0">
            <a:spAutoFit/>
          </a:bodyPr>
          <a:lstStyle/>
          <a:p>
            <a:r>
              <a:rPr lang="en-US" sz="2800" dirty="0">
                <a:solidFill>
                  <a:schemeClr val="tx1">
                    <a:lumMod val="65000"/>
                    <a:lumOff val="35000"/>
                  </a:schemeClr>
                </a:solidFill>
                <a:latin typeface="Century Gothic" panose="020B0502020202020204" pitchFamily="34" charset="0"/>
              </a:rPr>
              <a:t>BUSINESS CAPABILITY MODEL</a:t>
            </a:r>
            <a:endParaRPr lang="en-US" sz="1600" dirty="0">
              <a:solidFill>
                <a:schemeClr val="tx1">
                  <a:lumMod val="65000"/>
                  <a:lumOff val="35000"/>
                </a:schemeClr>
              </a:solidFill>
              <a:latin typeface="Century Gothic" panose="020B0502020202020204" pitchFamily="34" charset="0"/>
            </a:endParaRPr>
          </a:p>
        </p:txBody>
      </p:sp>
    </p:spTree>
    <p:extLst>
      <p:ext uri="{BB962C8B-B14F-4D97-AF65-F5344CB8AC3E}">
        <p14:creationId xmlns:p14="http://schemas.microsoft.com/office/powerpoint/2010/main" val="225788840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a:extLst>
              <a:ext uri="{FF2B5EF4-FFF2-40B4-BE49-F238E27FC236}">
                <a16:creationId xmlns:a16="http://schemas.microsoft.com/office/drawing/2014/main" id="{42180F52-6A15-D113-CD73-4EB12337AF4C}"/>
              </a:ext>
            </a:extLst>
          </p:cNvPr>
          <p:cNvGraphicFramePr>
            <a:graphicFrameLocks noGrp="1"/>
          </p:cNvGraphicFramePr>
          <p:nvPr>
            <p:extLst>
              <p:ext uri="{D42A27DB-BD31-4B8C-83A1-F6EECF244321}">
                <p14:modId xmlns:p14="http://schemas.microsoft.com/office/powerpoint/2010/main" val="2167812892"/>
              </p:ext>
            </p:extLst>
          </p:nvPr>
        </p:nvGraphicFramePr>
        <p:xfrm>
          <a:off x="272845" y="1312606"/>
          <a:ext cx="11700456" cy="5294671"/>
        </p:xfrm>
        <a:graphic>
          <a:graphicData uri="http://schemas.openxmlformats.org/drawingml/2006/table">
            <a:tbl>
              <a:tblPr firstRow="1" firstCol="1" bandRow="1"/>
              <a:tblGrid>
                <a:gridCol w="2925114">
                  <a:extLst>
                    <a:ext uri="{9D8B030D-6E8A-4147-A177-3AD203B41FA5}">
                      <a16:colId xmlns:a16="http://schemas.microsoft.com/office/drawing/2014/main" val="1271856953"/>
                    </a:ext>
                  </a:extLst>
                </a:gridCol>
                <a:gridCol w="2925114">
                  <a:extLst>
                    <a:ext uri="{9D8B030D-6E8A-4147-A177-3AD203B41FA5}">
                      <a16:colId xmlns:a16="http://schemas.microsoft.com/office/drawing/2014/main" val="1774088118"/>
                    </a:ext>
                  </a:extLst>
                </a:gridCol>
                <a:gridCol w="2925114">
                  <a:extLst>
                    <a:ext uri="{9D8B030D-6E8A-4147-A177-3AD203B41FA5}">
                      <a16:colId xmlns:a16="http://schemas.microsoft.com/office/drawing/2014/main" val="1869671182"/>
                    </a:ext>
                  </a:extLst>
                </a:gridCol>
                <a:gridCol w="2925114">
                  <a:extLst>
                    <a:ext uri="{9D8B030D-6E8A-4147-A177-3AD203B41FA5}">
                      <a16:colId xmlns:a16="http://schemas.microsoft.com/office/drawing/2014/main" val="3287528126"/>
                    </a:ext>
                  </a:extLst>
                </a:gridCol>
              </a:tblGrid>
              <a:tr h="2723661">
                <a:tc rowSpan="2">
                  <a:txBody>
                    <a:bodyPr/>
                    <a:lstStyle/>
                    <a:p>
                      <a:pPr marL="0" marR="0">
                        <a:lnSpc>
                          <a:spcPct val="107000"/>
                        </a:lnSpc>
                        <a:spcBef>
                          <a:spcPts val="0"/>
                        </a:spcBef>
                        <a:spcAft>
                          <a:spcPts val="0"/>
                        </a:spcAft>
                      </a:pPr>
                      <a:r>
                        <a:rPr lang="en-US" sz="1800" kern="100" dirty="0">
                          <a:solidFill>
                            <a:schemeClr val="tx1">
                              <a:lumMod val="65000"/>
                              <a:lumOff val="35000"/>
                            </a:schemeClr>
                          </a:solidFill>
                          <a:effectLst/>
                          <a:latin typeface="Century Gothic" panose="020B0502020202020204" pitchFamily="34" charset="0"/>
                          <a:ea typeface="Calibri" panose="020F0502020204030204" pitchFamily="34" charset="0"/>
                          <a:cs typeface="Times New Roman" panose="02020603050405020304" pitchFamily="18" charset="0"/>
                        </a:rPr>
                        <a:t>PRODUCTION</a:t>
                      </a:r>
                    </a:p>
                    <a:p>
                      <a:pPr marL="0" marR="0">
                        <a:lnSpc>
                          <a:spcPct val="107000"/>
                        </a:lnSpc>
                        <a:spcBef>
                          <a:spcPts val="0"/>
                        </a:spcBef>
                        <a:spcAft>
                          <a:spcPts val="0"/>
                        </a:spcAft>
                      </a:pPr>
                      <a:r>
                        <a:rPr lang="en-US" sz="1000" kern="100" dirty="0">
                          <a:solidFill>
                            <a:schemeClr val="tx1">
                              <a:lumMod val="65000"/>
                              <a:lumOff val="35000"/>
                            </a:schemeClr>
                          </a:solidFill>
                          <a:effectLst/>
                          <a:latin typeface="Century Gothic" panose="020B0502020202020204" pitchFamily="34" charset="0"/>
                          <a:ea typeface="Calibri" panose="020F0502020204030204" pitchFamily="34" charset="0"/>
                          <a:cs typeface="Times New Roman" panose="02020603050405020304" pitchFamily="18" charset="0"/>
                        </a:rPr>
                        <a:t> </a:t>
                      </a:r>
                      <a:endParaRPr lang="en-US" sz="1100" kern="100" dirty="0">
                        <a:solidFill>
                          <a:schemeClr val="tx1">
                            <a:lumMod val="65000"/>
                            <a:lumOff val="35000"/>
                          </a:schemeClr>
                        </a:solidFill>
                        <a:effectLst/>
                        <a:latin typeface="Century Gothic" panose="020B050202020202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000" kern="100" dirty="0">
                          <a:solidFill>
                            <a:schemeClr val="tx1">
                              <a:lumMod val="65000"/>
                              <a:lumOff val="35000"/>
                            </a:schemeClr>
                          </a:solidFill>
                          <a:effectLst/>
                          <a:latin typeface="Century Gothic" panose="020B0502020202020204" pitchFamily="34" charset="0"/>
                          <a:ea typeface="Calibri" panose="020F0502020204030204" pitchFamily="34" charset="0"/>
                          <a:cs typeface="Times New Roman" panose="02020603050405020304" pitchFamily="18" charset="0"/>
                        </a:rPr>
                        <a:t> </a:t>
                      </a:r>
                      <a:endParaRPr lang="en-US" sz="1100" kern="100" dirty="0">
                        <a:solidFill>
                          <a:schemeClr val="tx1">
                            <a:lumMod val="65000"/>
                            <a:lumOff val="35000"/>
                          </a:schemeClr>
                        </a:solidFill>
                        <a:effectLst/>
                        <a:latin typeface="Century Gothic" panose="020B0502020202020204" pitchFamily="34" charset="0"/>
                        <a:ea typeface="Calibri" panose="020F0502020204030204" pitchFamily="34" charset="0"/>
                        <a:cs typeface="Times New Roman" panose="02020603050405020304" pitchFamily="18" charset="0"/>
                      </a:endParaRPr>
                    </a:p>
                    <a:p>
                      <a:pPr marL="171450" marR="0" indent="-171450">
                        <a:lnSpc>
                          <a:spcPct val="107000"/>
                        </a:lnSpc>
                        <a:spcBef>
                          <a:spcPts val="0"/>
                        </a:spcBef>
                        <a:spcAft>
                          <a:spcPts val="0"/>
                        </a:spcAft>
                        <a:buFont typeface="Arial" panose="020B0604020202020204" pitchFamily="34" charset="0"/>
                        <a:buChar char="•"/>
                      </a:pPr>
                      <a:r>
                        <a:rPr lang="en-US" sz="1200" kern="100" dirty="0">
                          <a:solidFill>
                            <a:schemeClr val="tx1">
                              <a:lumMod val="65000"/>
                              <a:lumOff val="35000"/>
                            </a:schemeClr>
                          </a:solidFill>
                          <a:effectLst/>
                          <a:latin typeface="Century Gothic" panose="020B0502020202020204" pitchFamily="34" charset="0"/>
                          <a:ea typeface="Calibri" panose="020F0502020204030204" pitchFamily="34" charset="0"/>
                          <a:cs typeface="Times New Roman" panose="02020603050405020304" pitchFamily="18" charset="0"/>
                        </a:rPr>
                        <a:t>Product Design and Innovation</a:t>
                      </a:r>
                    </a:p>
                    <a:p>
                      <a:pPr marL="171450" marR="0" indent="-171450">
                        <a:lnSpc>
                          <a:spcPct val="107000"/>
                        </a:lnSpc>
                        <a:spcBef>
                          <a:spcPts val="0"/>
                        </a:spcBef>
                        <a:spcAft>
                          <a:spcPts val="0"/>
                        </a:spcAft>
                        <a:buFont typeface="Arial" panose="020B0604020202020204" pitchFamily="34" charset="0"/>
                        <a:buChar char="•"/>
                      </a:pPr>
                      <a:r>
                        <a:rPr lang="en-US" sz="1200" kern="100" dirty="0">
                          <a:solidFill>
                            <a:schemeClr val="tx1">
                              <a:lumMod val="65000"/>
                              <a:lumOff val="35000"/>
                            </a:schemeClr>
                          </a:solidFill>
                          <a:effectLst/>
                          <a:latin typeface="Century Gothic" panose="020B0502020202020204" pitchFamily="34" charset="0"/>
                          <a:ea typeface="Calibri" panose="020F0502020204030204" pitchFamily="34" charset="0"/>
                          <a:cs typeface="Times New Roman" panose="02020603050405020304" pitchFamily="18" charset="0"/>
                        </a:rPr>
                        <a:t>Quality Control Systems</a:t>
                      </a:r>
                    </a:p>
                    <a:p>
                      <a:pPr marL="171450" marR="0" indent="-171450">
                        <a:lnSpc>
                          <a:spcPct val="107000"/>
                        </a:lnSpc>
                        <a:spcBef>
                          <a:spcPts val="0"/>
                        </a:spcBef>
                        <a:spcAft>
                          <a:spcPts val="0"/>
                        </a:spcAft>
                        <a:buFont typeface="Arial" panose="020B0604020202020204" pitchFamily="34" charset="0"/>
                        <a:buChar char="•"/>
                      </a:pPr>
                      <a:r>
                        <a:rPr lang="en-US" sz="1200" kern="100" dirty="0">
                          <a:solidFill>
                            <a:schemeClr val="tx1">
                              <a:lumMod val="65000"/>
                              <a:lumOff val="35000"/>
                            </a:schemeClr>
                          </a:solidFill>
                          <a:effectLst/>
                          <a:latin typeface="Century Gothic" panose="020B0502020202020204" pitchFamily="34" charset="0"/>
                          <a:ea typeface="Calibri" panose="020F0502020204030204" pitchFamily="34" charset="0"/>
                          <a:cs typeface="Times New Roman" panose="02020603050405020304" pitchFamily="18" charset="0"/>
                        </a:rPr>
                        <a:t>Manufacturing Efficiency</a:t>
                      </a:r>
                    </a:p>
                    <a:p>
                      <a:pPr marL="171450" marR="0" indent="-171450">
                        <a:lnSpc>
                          <a:spcPct val="107000"/>
                        </a:lnSpc>
                        <a:spcBef>
                          <a:spcPts val="0"/>
                        </a:spcBef>
                        <a:spcAft>
                          <a:spcPts val="0"/>
                        </a:spcAft>
                        <a:buFont typeface="Arial" panose="020B0604020202020204" pitchFamily="34" charset="0"/>
                        <a:buChar char="•"/>
                      </a:pPr>
                      <a:r>
                        <a:rPr lang="en-US" sz="1200" kern="100" dirty="0">
                          <a:solidFill>
                            <a:schemeClr val="tx1">
                              <a:lumMod val="65000"/>
                              <a:lumOff val="35000"/>
                            </a:schemeClr>
                          </a:solidFill>
                          <a:effectLst/>
                          <a:latin typeface="Century Gothic" panose="020B0502020202020204" pitchFamily="34" charset="0"/>
                          <a:ea typeface="Calibri" panose="020F0502020204030204" pitchFamily="34" charset="0"/>
                          <a:cs typeface="Times New Roman" panose="02020603050405020304" pitchFamily="18" charset="0"/>
                        </a:rPr>
                        <a:t>Sustainability Practices</a:t>
                      </a:r>
                    </a:p>
                    <a:p>
                      <a:pPr marL="171450" marR="0" indent="-171450">
                        <a:lnSpc>
                          <a:spcPct val="107000"/>
                        </a:lnSpc>
                        <a:spcBef>
                          <a:spcPts val="0"/>
                        </a:spcBef>
                        <a:spcAft>
                          <a:spcPts val="0"/>
                        </a:spcAft>
                        <a:buFont typeface="Arial" panose="020B0604020202020204" pitchFamily="34" charset="0"/>
                        <a:buChar char="•"/>
                      </a:pPr>
                      <a:r>
                        <a:rPr lang="en-US" sz="1200" kern="100" dirty="0">
                          <a:solidFill>
                            <a:schemeClr val="tx1">
                              <a:lumMod val="65000"/>
                              <a:lumOff val="35000"/>
                            </a:schemeClr>
                          </a:solidFill>
                          <a:effectLst/>
                          <a:latin typeface="Century Gothic" panose="020B0502020202020204" pitchFamily="34" charset="0"/>
                          <a:ea typeface="Calibri" panose="020F0502020204030204" pitchFamily="34" charset="0"/>
                          <a:cs typeface="Times New Roman" panose="02020603050405020304" pitchFamily="18" charset="0"/>
                        </a:rPr>
                        <a:t>Post-Production Analysis</a:t>
                      </a:r>
                    </a:p>
                  </a:txBody>
                  <a:tcPr marL="68580" marR="68580" marT="0" marB="0">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E2EFD9"/>
                    </a:solidFill>
                  </a:tcPr>
                </a:tc>
                <a:tc>
                  <a:txBody>
                    <a:bodyPr/>
                    <a:lstStyle/>
                    <a:p>
                      <a:pPr marL="0" marR="0">
                        <a:lnSpc>
                          <a:spcPct val="107000"/>
                        </a:lnSpc>
                        <a:spcBef>
                          <a:spcPts val="0"/>
                        </a:spcBef>
                        <a:spcAft>
                          <a:spcPts val="0"/>
                        </a:spcAft>
                      </a:pPr>
                      <a:r>
                        <a:rPr lang="en-US" sz="1800" kern="100" dirty="0">
                          <a:solidFill>
                            <a:schemeClr val="tx1">
                              <a:lumMod val="65000"/>
                              <a:lumOff val="35000"/>
                            </a:schemeClr>
                          </a:solidFill>
                          <a:effectLst/>
                          <a:latin typeface="Century Gothic" panose="020B0502020202020204" pitchFamily="34" charset="0"/>
                          <a:ea typeface="Calibri" panose="020F0502020204030204" pitchFamily="34" charset="0"/>
                          <a:cs typeface="Times New Roman" panose="02020603050405020304" pitchFamily="18" charset="0"/>
                        </a:rPr>
                        <a:t>BUSINESS </a:t>
                      </a:r>
                      <a:br>
                        <a:rPr lang="en-US" sz="1800" kern="100" dirty="0">
                          <a:solidFill>
                            <a:schemeClr val="tx1">
                              <a:lumMod val="65000"/>
                              <a:lumOff val="35000"/>
                            </a:schemeClr>
                          </a:solidFill>
                          <a:effectLst/>
                          <a:latin typeface="Century Gothic" panose="020B0502020202020204" pitchFamily="34" charset="0"/>
                          <a:ea typeface="Calibri" panose="020F0502020204030204" pitchFamily="34" charset="0"/>
                          <a:cs typeface="Times New Roman" panose="02020603050405020304" pitchFamily="18" charset="0"/>
                        </a:rPr>
                      </a:br>
                      <a:r>
                        <a:rPr lang="en-US" sz="1800" kern="100" dirty="0">
                          <a:solidFill>
                            <a:schemeClr val="tx1">
                              <a:lumMod val="65000"/>
                              <a:lumOff val="35000"/>
                            </a:schemeClr>
                          </a:solidFill>
                          <a:effectLst/>
                          <a:latin typeface="Century Gothic" panose="020B0502020202020204" pitchFamily="34" charset="0"/>
                          <a:ea typeface="Calibri" panose="020F0502020204030204" pitchFamily="34" charset="0"/>
                          <a:cs typeface="Times New Roman" panose="02020603050405020304" pitchFamily="18" charset="0"/>
                        </a:rPr>
                        <a:t>SUPPORT</a:t>
                      </a:r>
                    </a:p>
                    <a:p>
                      <a:pPr marL="0" marR="0">
                        <a:lnSpc>
                          <a:spcPct val="107000"/>
                        </a:lnSpc>
                        <a:spcBef>
                          <a:spcPts val="0"/>
                        </a:spcBef>
                        <a:spcAft>
                          <a:spcPts val="0"/>
                        </a:spcAft>
                      </a:pPr>
                      <a:r>
                        <a:rPr lang="en-US" sz="1000" kern="100" dirty="0">
                          <a:solidFill>
                            <a:schemeClr val="tx1">
                              <a:lumMod val="65000"/>
                              <a:lumOff val="35000"/>
                            </a:schemeClr>
                          </a:solidFill>
                          <a:effectLst/>
                          <a:latin typeface="Century Gothic" panose="020B0502020202020204" pitchFamily="34" charset="0"/>
                          <a:ea typeface="Calibri" panose="020F0502020204030204" pitchFamily="34" charset="0"/>
                          <a:cs typeface="Times New Roman" panose="02020603050405020304" pitchFamily="18" charset="0"/>
                        </a:rPr>
                        <a:t> </a:t>
                      </a:r>
                      <a:endParaRPr lang="en-US" sz="1100" kern="100" dirty="0">
                        <a:solidFill>
                          <a:schemeClr val="tx1">
                            <a:lumMod val="65000"/>
                            <a:lumOff val="35000"/>
                          </a:schemeClr>
                        </a:solidFill>
                        <a:effectLst/>
                        <a:latin typeface="Century Gothic" panose="020B050202020202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000" kern="100" dirty="0">
                          <a:solidFill>
                            <a:schemeClr val="tx1">
                              <a:lumMod val="65000"/>
                              <a:lumOff val="35000"/>
                            </a:schemeClr>
                          </a:solidFill>
                          <a:effectLst/>
                          <a:latin typeface="Century Gothic" panose="020B0502020202020204" pitchFamily="34" charset="0"/>
                          <a:ea typeface="Calibri" panose="020F0502020204030204" pitchFamily="34" charset="0"/>
                          <a:cs typeface="Times New Roman" panose="02020603050405020304" pitchFamily="18" charset="0"/>
                        </a:rPr>
                        <a:t> </a:t>
                      </a:r>
                      <a:endParaRPr lang="en-US" sz="1100" kern="100" dirty="0">
                        <a:solidFill>
                          <a:schemeClr val="tx1">
                            <a:lumMod val="65000"/>
                            <a:lumOff val="35000"/>
                          </a:schemeClr>
                        </a:solidFill>
                        <a:effectLst/>
                        <a:latin typeface="Century Gothic" panose="020B0502020202020204" pitchFamily="34" charset="0"/>
                        <a:ea typeface="Calibri" panose="020F0502020204030204" pitchFamily="34" charset="0"/>
                        <a:cs typeface="Times New Roman" panose="02020603050405020304" pitchFamily="18" charset="0"/>
                      </a:endParaRPr>
                    </a:p>
                    <a:p>
                      <a:pPr marL="171450" marR="0" indent="-171450">
                        <a:lnSpc>
                          <a:spcPct val="107000"/>
                        </a:lnSpc>
                        <a:spcBef>
                          <a:spcPts val="0"/>
                        </a:spcBef>
                        <a:spcAft>
                          <a:spcPts val="0"/>
                        </a:spcAft>
                        <a:buFont typeface="Arial" panose="020B0604020202020204" pitchFamily="34" charset="0"/>
                        <a:buChar char="•"/>
                      </a:pPr>
                      <a:r>
                        <a:rPr lang="en-US" sz="1200" kern="100" dirty="0">
                          <a:solidFill>
                            <a:schemeClr val="tx1">
                              <a:lumMod val="65000"/>
                              <a:lumOff val="35000"/>
                            </a:schemeClr>
                          </a:solidFill>
                          <a:effectLst/>
                          <a:latin typeface="Century Gothic" panose="020B0502020202020204" pitchFamily="34" charset="0"/>
                          <a:ea typeface="Calibri" panose="020F0502020204030204" pitchFamily="34" charset="0"/>
                          <a:cs typeface="Times New Roman" panose="02020603050405020304" pitchFamily="18" charset="0"/>
                        </a:rPr>
                        <a:t>IT Infrastructure and Services</a:t>
                      </a:r>
                    </a:p>
                    <a:p>
                      <a:pPr marL="171450" marR="0" indent="-171450">
                        <a:lnSpc>
                          <a:spcPct val="107000"/>
                        </a:lnSpc>
                        <a:spcBef>
                          <a:spcPts val="0"/>
                        </a:spcBef>
                        <a:spcAft>
                          <a:spcPts val="0"/>
                        </a:spcAft>
                        <a:buFont typeface="Arial" panose="020B0604020202020204" pitchFamily="34" charset="0"/>
                        <a:buChar char="•"/>
                      </a:pPr>
                      <a:r>
                        <a:rPr lang="en-US" sz="1200" kern="100" dirty="0">
                          <a:solidFill>
                            <a:schemeClr val="tx1">
                              <a:lumMod val="65000"/>
                              <a:lumOff val="35000"/>
                            </a:schemeClr>
                          </a:solidFill>
                          <a:effectLst/>
                          <a:latin typeface="Century Gothic" panose="020B0502020202020204" pitchFamily="34" charset="0"/>
                          <a:ea typeface="Calibri" panose="020F0502020204030204" pitchFamily="34" charset="0"/>
                          <a:cs typeface="Times New Roman" panose="02020603050405020304" pitchFamily="18" charset="0"/>
                        </a:rPr>
                        <a:t>Human Resources Development</a:t>
                      </a:r>
                    </a:p>
                    <a:p>
                      <a:pPr marL="171450" marR="0" indent="-171450">
                        <a:lnSpc>
                          <a:spcPct val="107000"/>
                        </a:lnSpc>
                        <a:spcBef>
                          <a:spcPts val="0"/>
                        </a:spcBef>
                        <a:spcAft>
                          <a:spcPts val="0"/>
                        </a:spcAft>
                        <a:buFont typeface="Arial" panose="020B0604020202020204" pitchFamily="34" charset="0"/>
                        <a:buChar char="•"/>
                      </a:pPr>
                      <a:r>
                        <a:rPr lang="en-US" sz="1200" kern="100" dirty="0">
                          <a:solidFill>
                            <a:schemeClr val="tx1">
                              <a:lumMod val="65000"/>
                              <a:lumOff val="35000"/>
                            </a:schemeClr>
                          </a:solidFill>
                          <a:effectLst/>
                          <a:latin typeface="Century Gothic" panose="020B0502020202020204" pitchFamily="34" charset="0"/>
                          <a:ea typeface="Calibri" panose="020F0502020204030204" pitchFamily="34" charset="0"/>
                          <a:cs typeface="Times New Roman" panose="02020603050405020304" pitchFamily="18" charset="0"/>
                        </a:rPr>
                        <a:t>Financial Planning and Analysis</a:t>
                      </a:r>
                    </a:p>
                    <a:p>
                      <a:pPr marL="171450" marR="0" indent="-171450">
                        <a:lnSpc>
                          <a:spcPct val="107000"/>
                        </a:lnSpc>
                        <a:spcBef>
                          <a:spcPts val="0"/>
                        </a:spcBef>
                        <a:spcAft>
                          <a:spcPts val="0"/>
                        </a:spcAft>
                        <a:buFont typeface="Arial" panose="020B0604020202020204" pitchFamily="34" charset="0"/>
                        <a:buChar char="•"/>
                      </a:pPr>
                      <a:r>
                        <a:rPr lang="en-US" sz="1200" kern="100" dirty="0">
                          <a:solidFill>
                            <a:schemeClr val="tx1">
                              <a:lumMod val="65000"/>
                              <a:lumOff val="35000"/>
                            </a:schemeClr>
                          </a:solidFill>
                          <a:effectLst/>
                          <a:latin typeface="Century Gothic" panose="020B0502020202020204" pitchFamily="34" charset="0"/>
                          <a:ea typeface="Calibri" panose="020F0502020204030204" pitchFamily="34" charset="0"/>
                          <a:cs typeface="Times New Roman" panose="02020603050405020304" pitchFamily="18" charset="0"/>
                        </a:rPr>
                        <a:t>Legal and Compliance Oversight</a:t>
                      </a:r>
                    </a:p>
                    <a:p>
                      <a:pPr marL="171450" marR="0" indent="-171450">
                        <a:lnSpc>
                          <a:spcPct val="107000"/>
                        </a:lnSpc>
                        <a:spcBef>
                          <a:spcPts val="0"/>
                        </a:spcBef>
                        <a:spcAft>
                          <a:spcPts val="0"/>
                        </a:spcAft>
                        <a:buFont typeface="Arial" panose="020B0604020202020204" pitchFamily="34" charset="0"/>
                        <a:buChar char="•"/>
                      </a:pPr>
                      <a:r>
                        <a:rPr lang="en-US" sz="1200" kern="100" dirty="0">
                          <a:solidFill>
                            <a:schemeClr val="tx1">
                              <a:lumMod val="65000"/>
                              <a:lumOff val="35000"/>
                            </a:schemeClr>
                          </a:solidFill>
                          <a:effectLst/>
                          <a:latin typeface="Century Gothic" panose="020B0502020202020204" pitchFamily="34" charset="0"/>
                          <a:ea typeface="Calibri" panose="020F0502020204030204" pitchFamily="34" charset="0"/>
                          <a:cs typeface="Times New Roman" panose="02020603050405020304" pitchFamily="18" charset="0"/>
                        </a:rPr>
                        <a:t>Facility Management</a:t>
                      </a:r>
                    </a:p>
                  </a:txBody>
                  <a:tcPr marL="68580" marR="68580" marT="0" marB="0">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DEEAF6"/>
                    </a:solidFill>
                  </a:tcPr>
                </a:tc>
                <a:tc rowSpan="2">
                  <a:txBody>
                    <a:bodyPr/>
                    <a:lstStyle/>
                    <a:p>
                      <a:pPr marL="0" marR="0">
                        <a:lnSpc>
                          <a:spcPct val="107000"/>
                        </a:lnSpc>
                        <a:spcBef>
                          <a:spcPts val="0"/>
                        </a:spcBef>
                        <a:spcAft>
                          <a:spcPts val="0"/>
                        </a:spcAft>
                      </a:pPr>
                      <a:r>
                        <a:rPr lang="en-US" sz="1800" kern="100" dirty="0">
                          <a:solidFill>
                            <a:schemeClr val="tx1">
                              <a:lumMod val="65000"/>
                              <a:lumOff val="35000"/>
                            </a:schemeClr>
                          </a:solidFill>
                          <a:effectLst/>
                          <a:latin typeface="Century Gothic" panose="020B0502020202020204" pitchFamily="34" charset="0"/>
                          <a:ea typeface="Calibri" panose="020F0502020204030204" pitchFamily="34" charset="0"/>
                          <a:cs typeface="Times New Roman" panose="02020603050405020304" pitchFamily="18" charset="0"/>
                        </a:rPr>
                        <a:t>MARKETING </a:t>
                      </a:r>
                      <a:br>
                        <a:rPr lang="en-US" sz="1800" kern="100" dirty="0">
                          <a:solidFill>
                            <a:schemeClr val="tx1">
                              <a:lumMod val="65000"/>
                              <a:lumOff val="35000"/>
                            </a:schemeClr>
                          </a:solidFill>
                          <a:effectLst/>
                          <a:latin typeface="Century Gothic" panose="020B0502020202020204" pitchFamily="34" charset="0"/>
                          <a:ea typeface="Calibri" panose="020F0502020204030204" pitchFamily="34" charset="0"/>
                          <a:cs typeface="Times New Roman" panose="02020603050405020304" pitchFamily="18" charset="0"/>
                        </a:rPr>
                      </a:br>
                      <a:r>
                        <a:rPr lang="en-US" sz="1800" kern="100" dirty="0">
                          <a:solidFill>
                            <a:schemeClr val="tx1">
                              <a:lumMod val="65000"/>
                              <a:lumOff val="35000"/>
                            </a:schemeClr>
                          </a:solidFill>
                          <a:effectLst/>
                          <a:latin typeface="Century Gothic" panose="020B0502020202020204" pitchFamily="34" charset="0"/>
                          <a:ea typeface="Calibri" panose="020F0502020204030204" pitchFamily="34" charset="0"/>
                          <a:cs typeface="Times New Roman" panose="02020603050405020304" pitchFamily="18" charset="0"/>
                        </a:rPr>
                        <a:t>AND SALES</a:t>
                      </a:r>
                    </a:p>
                    <a:p>
                      <a:pPr marL="0" marR="0">
                        <a:lnSpc>
                          <a:spcPct val="107000"/>
                        </a:lnSpc>
                        <a:spcBef>
                          <a:spcPts val="0"/>
                        </a:spcBef>
                        <a:spcAft>
                          <a:spcPts val="0"/>
                        </a:spcAft>
                      </a:pPr>
                      <a:r>
                        <a:rPr lang="en-US" sz="1000" kern="100" dirty="0">
                          <a:solidFill>
                            <a:schemeClr val="tx1">
                              <a:lumMod val="65000"/>
                              <a:lumOff val="35000"/>
                            </a:schemeClr>
                          </a:solidFill>
                          <a:effectLst/>
                          <a:latin typeface="Century Gothic" panose="020B0502020202020204" pitchFamily="34" charset="0"/>
                          <a:ea typeface="Calibri" panose="020F0502020204030204" pitchFamily="34" charset="0"/>
                          <a:cs typeface="Times New Roman" panose="02020603050405020304" pitchFamily="18" charset="0"/>
                        </a:rPr>
                        <a:t> </a:t>
                      </a:r>
                      <a:endParaRPr lang="en-US" sz="1100" kern="100" dirty="0">
                        <a:solidFill>
                          <a:schemeClr val="tx1">
                            <a:lumMod val="65000"/>
                            <a:lumOff val="35000"/>
                          </a:schemeClr>
                        </a:solidFill>
                        <a:effectLst/>
                        <a:latin typeface="Century Gothic" panose="020B050202020202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000" kern="100" dirty="0">
                          <a:solidFill>
                            <a:schemeClr val="tx1">
                              <a:lumMod val="65000"/>
                              <a:lumOff val="35000"/>
                            </a:schemeClr>
                          </a:solidFill>
                          <a:effectLst/>
                          <a:latin typeface="Century Gothic" panose="020B0502020202020204" pitchFamily="34" charset="0"/>
                          <a:ea typeface="Calibri" panose="020F0502020204030204" pitchFamily="34" charset="0"/>
                          <a:cs typeface="Times New Roman" panose="02020603050405020304" pitchFamily="18" charset="0"/>
                        </a:rPr>
                        <a:t> </a:t>
                      </a:r>
                      <a:endParaRPr lang="en-US" sz="1100" kern="100" dirty="0">
                        <a:solidFill>
                          <a:schemeClr val="tx1">
                            <a:lumMod val="65000"/>
                            <a:lumOff val="35000"/>
                          </a:schemeClr>
                        </a:solidFill>
                        <a:effectLst/>
                        <a:latin typeface="Century Gothic" panose="020B0502020202020204" pitchFamily="34" charset="0"/>
                        <a:ea typeface="Calibri" panose="020F0502020204030204" pitchFamily="34" charset="0"/>
                        <a:cs typeface="Times New Roman" panose="02020603050405020304" pitchFamily="18" charset="0"/>
                      </a:endParaRPr>
                    </a:p>
                    <a:p>
                      <a:pPr marL="171450" marR="0" indent="-171450">
                        <a:lnSpc>
                          <a:spcPct val="107000"/>
                        </a:lnSpc>
                        <a:spcBef>
                          <a:spcPts val="0"/>
                        </a:spcBef>
                        <a:spcAft>
                          <a:spcPts val="0"/>
                        </a:spcAft>
                        <a:buFont typeface="Arial" panose="020B0604020202020204" pitchFamily="34" charset="0"/>
                        <a:buChar char="•"/>
                      </a:pPr>
                      <a:r>
                        <a:rPr lang="en-US" sz="1200" kern="100" dirty="0">
                          <a:solidFill>
                            <a:schemeClr val="tx1">
                              <a:lumMod val="65000"/>
                              <a:lumOff val="35000"/>
                            </a:schemeClr>
                          </a:solidFill>
                          <a:effectLst/>
                          <a:latin typeface="Century Gothic" panose="020B0502020202020204" pitchFamily="34" charset="0"/>
                          <a:ea typeface="Calibri" panose="020F0502020204030204" pitchFamily="34" charset="0"/>
                          <a:cs typeface="Times New Roman" panose="02020603050405020304" pitchFamily="18" charset="0"/>
                        </a:rPr>
                        <a:t>Brand Strategy and Development</a:t>
                      </a:r>
                    </a:p>
                    <a:p>
                      <a:pPr marL="171450" marR="0" indent="-171450">
                        <a:lnSpc>
                          <a:spcPct val="107000"/>
                        </a:lnSpc>
                        <a:spcBef>
                          <a:spcPts val="0"/>
                        </a:spcBef>
                        <a:spcAft>
                          <a:spcPts val="0"/>
                        </a:spcAft>
                        <a:buFont typeface="Arial" panose="020B0604020202020204" pitchFamily="34" charset="0"/>
                        <a:buChar char="•"/>
                      </a:pPr>
                      <a:r>
                        <a:rPr lang="en-US" sz="1200" kern="100" dirty="0">
                          <a:solidFill>
                            <a:schemeClr val="tx1">
                              <a:lumMod val="65000"/>
                              <a:lumOff val="35000"/>
                            </a:schemeClr>
                          </a:solidFill>
                          <a:effectLst/>
                          <a:latin typeface="Century Gothic" panose="020B0502020202020204" pitchFamily="34" charset="0"/>
                          <a:ea typeface="Calibri" panose="020F0502020204030204" pitchFamily="34" charset="0"/>
                          <a:cs typeface="Times New Roman" panose="02020603050405020304" pitchFamily="18" charset="0"/>
                        </a:rPr>
                        <a:t>Digital Marketing Campaigns</a:t>
                      </a:r>
                    </a:p>
                    <a:p>
                      <a:pPr marL="171450" marR="0" indent="-171450">
                        <a:lnSpc>
                          <a:spcPct val="107000"/>
                        </a:lnSpc>
                        <a:spcBef>
                          <a:spcPts val="0"/>
                        </a:spcBef>
                        <a:spcAft>
                          <a:spcPts val="0"/>
                        </a:spcAft>
                        <a:buFont typeface="Arial" panose="020B0604020202020204" pitchFamily="34" charset="0"/>
                        <a:buChar char="•"/>
                      </a:pPr>
                      <a:r>
                        <a:rPr lang="en-US" sz="1200" kern="100" dirty="0">
                          <a:solidFill>
                            <a:schemeClr val="tx1">
                              <a:lumMod val="65000"/>
                              <a:lumOff val="35000"/>
                            </a:schemeClr>
                          </a:solidFill>
                          <a:effectLst/>
                          <a:latin typeface="Century Gothic" panose="020B0502020202020204" pitchFamily="34" charset="0"/>
                          <a:ea typeface="Calibri" panose="020F0502020204030204" pitchFamily="34" charset="0"/>
                          <a:cs typeface="Times New Roman" panose="02020603050405020304" pitchFamily="18" charset="0"/>
                        </a:rPr>
                        <a:t>Sales Pipeline Management</a:t>
                      </a:r>
                    </a:p>
                    <a:p>
                      <a:pPr marL="171450" marR="0" indent="-171450">
                        <a:lnSpc>
                          <a:spcPct val="107000"/>
                        </a:lnSpc>
                        <a:spcBef>
                          <a:spcPts val="0"/>
                        </a:spcBef>
                        <a:spcAft>
                          <a:spcPts val="0"/>
                        </a:spcAft>
                        <a:buFont typeface="Arial" panose="020B0604020202020204" pitchFamily="34" charset="0"/>
                        <a:buChar char="•"/>
                      </a:pPr>
                      <a:r>
                        <a:rPr lang="en-US" sz="1200" kern="100" dirty="0">
                          <a:solidFill>
                            <a:schemeClr val="tx1">
                              <a:lumMod val="65000"/>
                              <a:lumOff val="35000"/>
                            </a:schemeClr>
                          </a:solidFill>
                          <a:effectLst/>
                          <a:latin typeface="Century Gothic" panose="020B0502020202020204" pitchFamily="34" charset="0"/>
                          <a:ea typeface="Calibri" panose="020F0502020204030204" pitchFamily="34" charset="0"/>
                          <a:cs typeface="Times New Roman" panose="02020603050405020304" pitchFamily="18" charset="0"/>
                        </a:rPr>
                        <a:t>Market Research and Insights</a:t>
                      </a:r>
                    </a:p>
                    <a:p>
                      <a:pPr marL="171450" marR="0" indent="-171450">
                        <a:lnSpc>
                          <a:spcPct val="107000"/>
                        </a:lnSpc>
                        <a:spcBef>
                          <a:spcPts val="0"/>
                        </a:spcBef>
                        <a:spcAft>
                          <a:spcPts val="0"/>
                        </a:spcAft>
                        <a:buFont typeface="Arial" panose="020B0604020202020204" pitchFamily="34" charset="0"/>
                        <a:buChar char="•"/>
                      </a:pPr>
                      <a:r>
                        <a:rPr lang="en-US" sz="1200" kern="100" dirty="0">
                          <a:solidFill>
                            <a:schemeClr val="tx1">
                              <a:lumMod val="65000"/>
                              <a:lumOff val="35000"/>
                            </a:schemeClr>
                          </a:solidFill>
                          <a:effectLst/>
                          <a:latin typeface="Century Gothic" panose="020B0502020202020204" pitchFamily="34" charset="0"/>
                          <a:ea typeface="Calibri" panose="020F0502020204030204" pitchFamily="34" charset="0"/>
                          <a:cs typeface="Times New Roman" panose="02020603050405020304" pitchFamily="18" charset="0"/>
                        </a:rPr>
                        <a:t>Customer Engagement Platforms</a:t>
                      </a:r>
                    </a:p>
                  </a:txBody>
                  <a:tcPr marL="68580" marR="68580" marT="0" marB="0">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E4F6F0"/>
                    </a:solidFill>
                  </a:tcPr>
                </a:tc>
                <a:tc>
                  <a:txBody>
                    <a:bodyPr/>
                    <a:lstStyle/>
                    <a:p>
                      <a:pPr marL="0" marR="0">
                        <a:lnSpc>
                          <a:spcPct val="107000"/>
                        </a:lnSpc>
                        <a:spcBef>
                          <a:spcPts val="0"/>
                        </a:spcBef>
                        <a:spcAft>
                          <a:spcPts val="0"/>
                        </a:spcAft>
                      </a:pPr>
                      <a:r>
                        <a:rPr lang="en-US" sz="1800" kern="100" dirty="0">
                          <a:solidFill>
                            <a:schemeClr val="tx1">
                              <a:lumMod val="65000"/>
                              <a:lumOff val="35000"/>
                            </a:schemeClr>
                          </a:solidFill>
                          <a:effectLst/>
                          <a:latin typeface="Century Gothic" panose="020B0502020202020204" pitchFamily="34" charset="0"/>
                          <a:ea typeface="Calibri" panose="020F0502020204030204" pitchFamily="34" charset="0"/>
                          <a:cs typeface="Times New Roman" panose="02020603050405020304" pitchFamily="18" charset="0"/>
                        </a:rPr>
                        <a:t>STRATEGIC BUSINESS MANAGEMENT</a:t>
                      </a:r>
                    </a:p>
                    <a:p>
                      <a:pPr marL="0" marR="0">
                        <a:lnSpc>
                          <a:spcPct val="107000"/>
                        </a:lnSpc>
                        <a:spcBef>
                          <a:spcPts val="0"/>
                        </a:spcBef>
                        <a:spcAft>
                          <a:spcPts val="0"/>
                        </a:spcAft>
                      </a:pPr>
                      <a:r>
                        <a:rPr lang="en-US" sz="1000" kern="100" dirty="0">
                          <a:solidFill>
                            <a:schemeClr val="tx1">
                              <a:lumMod val="65000"/>
                              <a:lumOff val="35000"/>
                            </a:schemeClr>
                          </a:solidFill>
                          <a:effectLst/>
                          <a:latin typeface="Century Gothic" panose="020B0502020202020204" pitchFamily="34" charset="0"/>
                          <a:ea typeface="Calibri" panose="020F0502020204030204" pitchFamily="34" charset="0"/>
                          <a:cs typeface="Times New Roman" panose="02020603050405020304" pitchFamily="18" charset="0"/>
                        </a:rPr>
                        <a:t> </a:t>
                      </a:r>
                      <a:endParaRPr lang="en-US" sz="1100" kern="100" dirty="0">
                        <a:solidFill>
                          <a:schemeClr val="tx1">
                            <a:lumMod val="65000"/>
                            <a:lumOff val="35000"/>
                          </a:schemeClr>
                        </a:solidFill>
                        <a:effectLst/>
                        <a:latin typeface="Century Gothic" panose="020B050202020202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000" kern="100" dirty="0">
                          <a:solidFill>
                            <a:schemeClr val="tx1">
                              <a:lumMod val="65000"/>
                              <a:lumOff val="35000"/>
                            </a:schemeClr>
                          </a:solidFill>
                          <a:effectLst/>
                          <a:latin typeface="Century Gothic" panose="020B0502020202020204" pitchFamily="34" charset="0"/>
                          <a:ea typeface="Calibri" panose="020F0502020204030204" pitchFamily="34" charset="0"/>
                          <a:cs typeface="Times New Roman" panose="02020603050405020304" pitchFamily="18" charset="0"/>
                        </a:rPr>
                        <a:t> </a:t>
                      </a:r>
                      <a:endParaRPr lang="en-US" sz="1100" kern="100" dirty="0">
                        <a:solidFill>
                          <a:schemeClr val="tx1">
                            <a:lumMod val="65000"/>
                            <a:lumOff val="35000"/>
                          </a:schemeClr>
                        </a:solidFill>
                        <a:effectLst/>
                        <a:latin typeface="Century Gothic" panose="020B0502020202020204" pitchFamily="34" charset="0"/>
                        <a:ea typeface="Calibri" panose="020F0502020204030204" pitchFamily="34" charset="0"/>
                        <a:cs typeface="Times New Roman" panose="02020603050405020304" pitchFamily="18" charset="0"/>
                      </a:endParaRPr>
                    </a:p>
                    <a:p>
                      <a:pPr marL="171450" marR="0" indent="-171450">
                        <a:lnSpc>
                          <a:spcPct val="107000"/>
                        </a:lnSpc>
                        <a:spcBef>
                          <a:spcPts val="0"/>
                        </a:spcBef>
                        <a:spcAft>
                          <a:spcPts val="0"/>
                        </a:spcAft>
                        <a:buFont typeface="Arial" panose="020B0604020202020204" pitchFamily="34" charset="0"/>
                        <a:buChar char="•"/>
                      </a:pPr>
                      <a:r>
                        <a:rPr lang="en-US" sz="1200" kern="100" dirty="0">
                          <a:solidFill>
                            <a:schemeClr val="tx1">
                              <a:lumMod val="65000"/>
                              <a:lumOff val="35000"/>
                            </a:schemeClr>
                          </a:solidFill>
                          <a:effectLst/>
                          <a:latin typeface="Century Gothic" panose="020B0502020202020204" pitchFamily="34" charset="0"/>
                          <a:ea typeface="Calibri" panose="020F0502020204030204" pitchFamily="34" charset="0"/>
                          <a:cs typeface="Times New Roman" panose="02020603050405020304" pitchFamily="18" charset="0"/>
                        </a:rPr>
                        <a:t>Vision and Mission Articulation</a:t>
                      </a:r>
                    </a:p>
                    <a:p>
                      <a:pPr marL="171450" marR="0" indent="-171450">
                        <a:lnSpc>
                          <a:spcPct val="107000"/>
                        </a:lnSpc>
                        <a:spcBef>
                          <a:spcPts val="0"/>
                        </a:spcBef>
                        <a:spcAft>
                          <a:spcPts val="0"/>
                        </a:spcAft>
                        <a:buFont typeface="Arial" panose="020B0604020202020204" pitchFamily="34" charset="0"/>
                        <a:buChar char="•"/>
                      </a:pPr>
                      <a:r>
                        <a:rPr lang="en-US" sz="1200" kern="100" dirty="0">
                          <a:solidFill>
                            <a:schemeClr val="tx1">
                              <a:lumMod val="65000"/>
                              <a:lumOff val="35000"/>
                            </a:schemeClr>
                          </a:solidFill>
                          <a:effectLst/>
                          <a:latin typeface="Century Gothic" panose="020B0502020202020204" pitchFamily="34" charset="0"/>
                          <a:ea typeface="Calibri" panose="020F0502020204030204" pitchFamily="34" charset="0"/>
                          <a:cs typeface="Times New Roman" panose="02020603050405020304" pitchFamily="18" charset="0"/>
                        </a:rPr>
                        <a:t>Competitive Strategy Formulation</a:t>
                      </a:r>
                    </a:p>
                    <a:p>
                      <a:pPr marL="171450" marR="0" indent="-171450">
                        <a:lnSpc>
                          <a:spcPct val="107000"/>
                        </a:lnSpc>
                        <a:spcBef>
                          <a:spcPts val="0"/>
                        </a:spcBef>
                        <a:spcAft>
                          <a:spcPts val="0"/>
                        </a:spcAft>
                        <a:buFont typeface="Arial" panose="020B0604020202020204" pitchFamily="34" charset="0"/>
                        <a:buChar char="•"/>
                      </a:pPr>
                      <a:r>
                        <a:rPr lang="en-US" sz="1200" kern="100" dirty="0">
                          <a:solidFill>
                            <a:schemeClr val="tx1">
                              <a:lumMod val="65000"/>
                              <a:lumOff val="35000"/>
                            </a:schemeClr>
                          </a:solidFill>
                          <a:effectLst/>
                          <a:latin typeface="Century Gothic" panose="020B0502020202020204" pitchFamily="34" charset="0"/>
                          <a:ea typeface="Calibri" panose="020F0502020204030204" pitchFamily="34" charset="0"/>
                          <a:cs typeface="Times New Roman" panose="02020603050405020304" pitchFamily="18" charset="0"/>
                        </a:rPr>
                        <a:t>Risk Management Frameworks</a:t>
                      </a:r>
                    </a:p>
                    <a:p>
                      <a:pPr marL="171450" marR="0" indent="-171450">
                        <a:lnSpc>
                          <a:spcPct val="107000"/>
                        </a:lnSpc>
                        <a:spcBef>
                          <a:spcPts val="0"/>
                        </a:spcBef>
                        <a:spcAft>
                          <a:spcPts val="0"/>
                        </a:spcAft>
                        <a:buFont typeface="Arial" panose="020B0604020202020204" pitchFamily="34" charset="0"/>
                        <a:buChar char="•"/>
                      </a:pPr>
                      <a:r>
                        <a:rPr lang="en-US" sz="1200" kern="100" dirty="0">
                          <a:solidFill>
                            <a:schemeClr val="tx1">
                              <a:lumMod val="65000"/>
                              <a:lumOff val="35000"/>
                            </a:schemeClr>
                          </a:solidFill>
                          <a:effectLst/>
                          <a:latin typeface="Century Gothic" panose="020B0502020202020204" pitchFamily="34" charset="0"/>
                          <a:ea typeface="Calibri" panose="020F0502020204030204" pitchFamily="34" charset="0"/>
                          <a:cs typeface="Times New Roman" panose="02020603050405020304" pitchFamily="18" charset="0"/>
                        </a:rPr>
                        <a:t>Corporate Governance Structures</a:t>
                      </a:r>
                    </a:p>
                    <a:p>
                      <a:pPr marL="171450" marR="0" indent="-171450">
                        <a:lnSpc>
                          <a:spcPct val="107000"/>
                        </a:lnSpc>
                        <a:spcBef>
                          <a:spcPts val="0"/>
                        </a:spcBef>
                        <a:spcAft>
                          <a:spcPts val="0"/>
                        </a:spcAft>
                        <a:buFont typeface="Arial" panose="020B0604020202020204" pitchFamily="34" charset="0"/>
                        <a:buChar char="•"/>
                      </a:pPr>
                      <a:r>
                        <a:rPr lang="en-US" sz="1200" kern="100" dirty="0">
                          <a:solidFill>
                            <a:schemeClr val="tx1">
                              <a:lumMod val="65000"/>
                              <a:lumOff val="35000"/>
                            </a:schemeClr>
                          </a:solidFill>
                          <a:effectLst/>
                          <a:latin typeface="Century Gothic" panose="020B0502020202020204" pitchFamily="34" charset="0"/>
                          <a:ea typeface="Calibri" panose="020F0502020204030204" pitchFamily="34" charset="0"/>
                          <a:cs typeface="Times New Roman" panose="02020603050405020304" pitchFamily="18" charset="0"/>
                        </a:rPr>
                        <a:t>Strategic Partnership Alliances</a:t>
                      </a:r>
                    </a:p>
                  </a:txBody>
                  <a:tcPr marL="68580" marR="68580" marT="0" marB="0">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E2EFD9"/>
                    </a:solidFill>
                  </a:tcPr>
                </a:tc>
                <a:extLst>
                  <a:ext uri="{0D108BD9-81ED-4DB2-BD59-A6C34878D82A}">
                    <a16:rowId xmlns:a16="http://schemas.microsoft.com/office/drawing/2014/main" val="785218016"/>
                  </a:ext>
                </a:extLst>
              </a:tr>
              <a:tr h="2571010">
                <a:tc vMerge="1">
                  <a:txBody>
                    <a:bodyPr/>
                    <a:lstStyle/>
                    <a:p>
                      <a:endParaRPr lang="en-US" dirty="0"/>
                    </a:p>
                  </a:txBody>
                  <a:tcPr>
                    <a:lnT w="12700" cap="flat" cmpd="sng" algn="ctr">
                      <a:solidFill>
                        <a:srgbClr val="A6A6A6"/>
                      </a:solidFill>
                      <a:prstDash val="solid"/>
                      <a:round/>
                      <a:headEnd type="none" w="med" len="med"/>
                      <a:tailEnd type="none" w="med" len="med"/>
                    </a:lnT>
                  </a:tcPr>
                </a:tc>
                <a:tc>
                  <a:txBody>
                    <a:bodyPr/>
                    <a:lstStyle/>
                    <a:p>
                      <a:pPr marL="0" marR="0">
                        <a:lnSpc>
                          <a:spcPct val="107000"/>
                        </a:lnSpc>
                        <a:spcBef>
                          <a:spcPts val="0"/>
                        </a:spcBef>
                        <a:spcAft>
                          <a:spcPts val="0"/>
                        </a:spcAft>
                      </a:pPr>
                      <a:r>
                        <a:rPr lang="en-US" sz="1800" kern="100" dirty="0">
                          <a:solidFill>
                            <a:schemeClr val="tx1">
                              <a:lumMod val="65000"/>
                              <a:lumOff val="35000"/>
                            </a:schemeClr>
                          </a:solidFill>
                          <a:effectLst/>
                          <a:latin typeface="Century Gothic" panose="020B0502020202020204" pitchFamily="34" charset="0"/>
                          <a:ea typeface="Calibri" panose="020F0502020204030204" pitchFamily="34" charset="0"/>
                          <a:cs typeface="Times New Roman" panose="02020603050405020304" pitchFamily="18" charset="0"/>
                        </a:rPr>
                        <a:t>CUSTOMER RELATIONSHIP MANAGEMENT (CRM)</a:t>
                      </a:r>
                    </a:p>
                    <a:p>
                      <a:pPr marL="0" marR="0">
                        <a:lnSpc>
                          <a:spcPct val="107000"/>
                        </a:lnSpc>
                        <a:spcBef>
                          <a:spcPts val="0"/>
                        </a:spcBef>
                        <a:spcAft>
                          <a:spcPts val="0"/>
                        </a:spcAft>
                      </a:pPr>
                      <a:r>
                        <a:rPr lang="en-US" sz="1000" kern="100" dirty="0">
                          <a:solidFill>
                            <a:schemeClr val="tx1">
                              <a:lumMod val="65000"/>
                              <a:lumOff val="35000"/>
                            </a:schemeClr>
                          </a:solidFill>
                          <a:effectLst/>
                          <a:latin typeface="Century Gothic" panose="020B0502020202020204" pitchFamily="34" charset="0"/>
                          <a:ea typeface="Calibri" panose="020F0502020204030204" pitchFamily="34" charset="0"/>
                          <a:cs typeface="Times New Roman" panose="02020603050405020304" pitchFamily="18" charset="0"/>
                        </a:rPr>
                        <a:t> </a:t>
                      </a:r>
                      <a:endParaRPr lang="en-US" sz="1100" kern="100" dirty="0">
                        <a:solidFill>
                          <a:schemeClr val="tx1">
                            <a:lumMod val="65000"/>
                            <a:lumOff val="35000"/>
                          </a:schemeClr>
                        </a:solidFill>
                        <a:effectLst/>
                        <a:latin typeface="Century Gothic" panose="020B050202020202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000" kern="100" dirty="0">
                          <a:solidFill>
                            <a:schemeClr val="tx1">
                              <a:lumMod val="65000"/>
                              <a:lumOff val="35000"/>
                            </a:schemeClr>
                          </a:solidFill>
                          <a:effectLst/>
                          <a:latin typeface="Century Gothic" panose="020B0502020202020204" pitchFamily="34" charset="0"/>
                          <a:ea typeface="Calibri" panose="020F0502020204030204" pitchFamily="34" charset="0"/>
                          <a:cs typeface="Times New Roman" panose="02020603050405020304" pitchFamily="18" charset="0"/>
                        </a:rPr>
                        <a:t> </a:t>
                      </a:r>
                      <a:endParaRPr lang="en-US" sz="1100" kern="100" dirty="0">
                        <a:solidFill>
                          <a:schemeClr val="tx1">
                            <a:lumMod val="65000"/>
                            <a:lumOff val="35000"/>
                          </a:schemeClr>
                        </a:solidFill>
                        <a:effectLst/>
                        <a:latin typeface="Century Gothic" panose="020B0502020202020204" pitchFamily="34" charset="0"/>
                        <a:ea typeface="Calibri" panose="020F0502020204030204" pitchFamily="34" charset="0"/>
                        <a:cs typeface="Times New Roman" panose="02020603050405020304" pitchFamily="18" charset="0"/>
                      </a:endParaRPr>
                    </a:p>
                    <a:p>
                      <a:pPr marL="171450" marR="0" indent="-171450">
                        <a:lnSpc>
                          <a:spcPct val="107000"/>
                        </a:lnSpc>
                        <a:spcBef>
                          <a:spcPts val="0"/>
                        </a:spcBef>
                        <a:spcAft>
                          <a:spcPts val="0"/>
                        </a:spcAft>
                        <a:buFont typeface="Arial" panose="020B0604020202020204" pitchFamily="34" charset="0"/>
                        <a:buChar char="•"/>
                      </a:pPr>
                      <a:r>
                        <a:rPr lang="en-US" sz="1200" kern="100" dirty="0">
                          <a:solidFill>
                            <a:schemeClr val="tx1">
                              <a:lumMod val="65000"/>
                              <a:lumOff val="35000"/>
                            </a:schemeClr>
                          </a:solidFill>
                          <a:effectLst/>
                          <a:latin typeface="Century Gothic" panose="020B0502020202020204" pitchFamily="34" charset="0"/>
                          <a:ea typeface="Calibri" panose="020F0502020204030204" pitchFamily="34" charset="0"/>
                          <a:cs typeface="Times New Roman" panose="02020603050405020304" pitchFamily="18" charset="0"/>
                        </a:rPr>
                        <a:t>Customer Service Excellence</a:t>
                      </a:r>
                    </a:p>
                    <a:p>
                      <a:pPr marL="171450" marR="0" indent="-171450">
                        <a:lnSpc>
                          <a:spcPct val="107000"/>
                        </a:lnSpc>
                        <a:spcBef>
                          <a:spcPts val="0"/>
                        </a:spcBef>
                        <a:spcAft>
                          <a:spcPts val="0"/>
                        </a:spcAft>
                        <a:buFont typeface="Arial" panose="020B0604020202020204" pitchFamily="34" charset="0"/>
                        <a:buChar char="•"/>
                      </a:pPr>
                      <a:r>
                        <a:rPr lang="en-US" sz="1200" kern="100" dirty="0">
                          <a:solidFill>
                            <a:schemeClr val="tx1">
                              <a:lumMod val="65000"/>
                              <a:lumOff val="35000"/>
                            </a:schemeClr>
                          </a:solidFill>
                          <a:effectLst/>
                          <a:latin typeface="Century Gothic" panose="020B0502020202020204" pitchFamily="34" charset="0"/>
                          <a:ea typeface="Calibri" panose="020F0502020204030204" pitchFamily="34" charset="0"/>
                          <a:cs typeface="Times New Roman" panose="02020603050405020304" pitchFamily="18" charset="0"/>
                        </a:rPr>
                        <a:t>Account Management Strategies</a:t>
                      </a:r>
                    </a:p>
                    <a:p>
                      <a:pPr marL="171450" marR="0" indent="-171450">
                        <a:lnSpc>
                          <a:spcPct val="107000"/>
                        </a:lnSpc>
                        <a:spcBef>
                          <a:spcPts val="0"/>
                        </a:spcBef>
                        <a:spcAft>
                          <a:spcPts val="0"/>
                        </a:spcAft>
                        <a:buFont typeface="Arial" panose="020B0604020202020204" pitchFamily="34" charset="0"/>
                        <a:buChar char="•"/>
                      </a:pPr>
                      <a:r>
                        <a:rPr lang="en-US" sz="1200" kern="100" dirty="0">
                          <a:solidFill>
                            <a:schemeClr val="tx1">
                              <a:lumMod val="65000"/>
                              <a:lumOff val="35000"/>
                            </a:schemeClr>
                          </a:solidFill>
                          <a:effectLst/>
                          <a:latin typeface="Century Gothic" panose="020B0502020202020204" pitchFamily="34" charset="0"/>
                          <a:ea typeface="Calibri" panose="020F0502020204030204" pitchFamily="34" charset="0"/>
                          <a:cs typeface="Times New Roman" panose="02020603050405020304" pitchFamily="18" charset="0"/>
                        </a:rPr>
                        <a:t>Loyalty and Retention Programs</a:t>
                      </a:r>
                    </a:p>
                    <a:p>
                      <a:pPr marL="171450" marR="0" indent="-171450">
                        <a:lnSpc>
                          <a:spcPct val="107000"/>
                        </a:lnSpc>
                        <a:spcBef>
                          <a:spcPts val="0"/>
                        </a:spcBef>
                        <a:spcAft>
                          <a:spcPts val="0"/>
                        </a:spcAft>
                        <a:buFont typeface="Arial" panose="020B0604020202020204" pitchFamily="34" charset="0"/>
                        <a:buChar char="•"/>
                      </a:pPr>
                      <a:r>
                        <a:rPr lang="en-US" sz="1200" kern="100" dirty="0">
                          <a:solidFill>
                            <a:schemeClr val="tx1">
                              <a:lumMod val="65000"/>
                              <a:lumOff val="35000"/>
                            </a:schemeClr>
                          </a:solidFill>
                          <a:effectLst/>
                          <a:latin typeface="Century Gothic" panose="020B0502020202020204" pitchFamily="34" charset="0"/>
                          <a:ea typeface="Calibri" panose="020F0502020204030204" pitchFamily="34" charset="0"/>
                          <a:cs typeface="Times New Roman" panose="02020603050405020304" pitchFamily="18" charset="0"/>
                        </a:rPr>
                        <a:t>Feedback and Resolution Systems</a:t>
                      </a:r>
                    </a:p>
                    <a:p>
                      <a:pPr marL="171450" marR="0" indent="-171450">
                        <a:lnSpc>
                          <a:spcPct val="107000"/>
                        </a:lnSpc>
                        <a:spcBef>
                          <a:spcPts val="0"/>
                        </a:spcBef>
                        <a:spcAft>
                          <a:spcPts val="0"/>
                        </a:spcAft>
                        <a:buFont typeface="Arial" panose="020B0604020202020204" pitchFamily="34" charset="0"/>
                        <a:buChar char="•"/>
                      </a:pPr>
                      <a:r>
                        <a:rPr lang="en-US" sz="1200" kern="100" dirty="0">
                          <a:solidFill>
                            <a:schemeClr val="tx1">
                              <a:lumMod val="65000"/>
                              <a:lumOff val="35000"/>
                            </a:schemeClr>
                          </a:solidFill>
                          <a:effectLst/>
                          <a:latin typeface="Century Gothic" panose="020B0502020202020204" pitchFamily="34" charset="0"/>
                          <a:ea typeface="Calibri" panose="020F0502020204030204" pitchFamily="34" charset="0"/>
                          <a:cs typeface="Times New Roman" panose="02020603050405020304" pitchFamily="18" charset="0"/>
                        </a:rPr>
                        <a:t>Personalization and Customization</a:t>
                      </a:r>
                    </a:p>
                  </a:txBody>
                  <a:tcPr marL="68580" marR="68580" marT="0" marB="0">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EDEDED"/>
                    </a:solidFill>
                  </a:tcPr>
                </a:tc>
                <a:tc vMerge="1">
                  <a:txBody>
                    <a:bodyPr/>
                    <a:lstStyle/>
                    <a:p>
                      <a:endParaRPr lang="en-US"/>
                    </a:p>
                  </a:txBody>
                  <a:tcPr/>
                </a:tc>
                <a:tc>
                  <a:txBody>
                    <a:bodyPr/>
                    <a:lstStyle/>
                    <a:p>
                      <a:pPr marL="0" marR="0">
                        <a:lnSpc>
                          <a:spcPct val="107000"/>
                        </a:lnSpc>
                        <a:spcBef>
                          <a:spcPts val="0"/>
                        </a:spcBef>
                        <a:spcAft>
                          <a:spcPts val="0"/>
                        </a:spcAft>
                      </a:pPr>
                      <a:r>
                        <a:rPr lang="en-US" sz="1800" kern="100" dirty="0">
                          <a:solidFill>
                            <a:schemeClr val="tx1">
                              <a:lumMod val="65000"/>
                              <a:lumOff val="35000"/>
                            </a:schemeClr>
                          </a:solidFill>
                          <a:effectLst/>
                          <a:latin typeface="Century Gothic" panose="020B0502020202020204" pitchFamily="34" charset="0"/>
                          <a:ea typeface="Calibri" panose="020F0502020204030204" pitchFamily="34" charset="0"/>
                          <a:cs typeface="Times New Roman" panose="02020603050405020304" pitchFamily="18" charset="0"/>
                        </a:rPr>
                        <a:t>SUPPLY CHAIN MANAGEMENT (SCM)</a:t>
                      </a:r>
                    </a:p>
                    <a:p>
                      <a:pPr marL="0" marR="0">
                        <a:lnSpc>
                          <a:spcPct val="107000"/>
                        </a:lnSpc>
                        <a:spcBef>
                          <a:spcPts val="0"/>
                        </a:spcBef>
                        <a:spcAft>
                          <a:spcPts val="0"/>
                        </a:spcAft>
                      </a:pPr>
                      <a:r>
                        <a:rPr lang="en-US" sz="1000" kern="100" dirty="0">
                          <a:solidFill>
                            <a:schemeClr val="tx1">
                              <a:lumMod val="65000"/>
                              <a:lumOff val="35000"/>
                            </a:schemeClr>
                          </a:solidFill>
                          <a:effectLst/>
                          <a:latin typeface="Century Gothic" panose="020B0502020202020204" pitchFamily="34" charset="0"/>
                          <a:ea typeface="Calibri" panose="020F0502020204030204" pitchFamily="34" charset="0"/>
                          <a:cs typeface="Times New Roman" panose="02020603050405020304" pitchFamily="18" charset="0"/>
                        </a:rPr>
                        <a:t> </a:t>
                      </a:r>
                      <a:endParaRPr lang="en-US" sz="1100" kern="100" dirty="0">
                        <a:solidFill>
                          <a:schemeClr val="tx1">
                            <a:lumMod val="65000"/>
                            <a:lumOff val="35000"/>
                          </a:schemeClr>
                        </a:solidFill>
                        <a:effectLst/>
                        <a:latin typeface="Century Gothic" panose="020B050202020202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000" kern="100" dirty="0">
                          <a:solidFill>
                            <a:schemeClr val="tx1">
                              <a:lumMod val="65000"/>
                              <a:lumOff val="35000"/>
                            </a:schemeClr>
                          </a:solidFill>
                          <a:effectLst/>
                          <a:latin typeface="Century Gothic" panose="020B0502020202020204" pitchFamily="34" charset="0"/>
                          <a:ea typeface="Calibri" panose="020F0502020204030204" pitchFamily="34" charset="0"/>
                          <a:cs typeface="Times New Roman" panose="02020603050405020304" pitchFamily="18" charset="0"/>
                        </a:rPr>
                        <a:t> </a:t>
                      </a:r>
                      <a:endParaRPr lang="en-US" sz="1100" kern="100" dirty="0">
                        <a:solidFill>
                          <a:schemeClr val="tx1">
                            <a:lumMod val="65000"/>
                            <a:lumOff val="35000"/>
                          </a:schemeClr>
                        </a:solidFill>
                        <a:effectLst/>
                        <a:latin typeface="Century Gothic" panose="020B0502020202020204" pitchFamily="34" charset="0"/>
                        <a:ea typeface="Calibri" panose="020F0502020204030204" pitchFamily="34" charset="0"/>
                        <a:cs typeface="Times New Roman" panose="02020603050405020304" pitchFamily="18" charset="0"/>
                      </a:endParaRPr>
                    </a:p>
                    <a:p>
                      <a:pPr marL="171450" marR="0" indent="-171450">
                        <a:lnSpc>
                          <a:spcPct val="107000"/>
                        </a:lnSpc>
                        <a:spcBef>
                          <a:spcPts val="0"/>
                        </a:spcBef>
                        <a:spcAft>
                          <a:spcPts val="0"/>
                        </a:spcAft>
                        <a:buFont typeface="Arial" panose="020B0604020202020204" pitchFamily="34" charset="0"/>
                        <a:buChar char="•"/>
                      </a:pPr>
                      <a:r>
                        <a:rPr lang="en-US" sz="1200" kern="100" dirty="0">
                          <a:solidFill>
                            <a:schemeClr val="tx1">
                              <a:lumMod val="65000"/>
                              <a:lumOff val="35000"/>
                            </a:schemeClr>
                          </a:solidFill>
                          <a:effectLst/>
                          <a:latin typeface="Century Gothic" panose="020B0502020202020204" pitchFamily="34" charset="0"/>
                          <a:ea typeface="Calibri" panose="020F0502020204030204" pitchFamily="34" charset="0"/>
                          <a:cs typeface="Times New Roman" panose="02020603050405020304" pitchFamily="18" charset="0"/>
                        </a:rPr>
                        <a:t>Procurement and Sourcing Optimization</a:t>
                      </a:r>
                    </a:p>
                    <a:p>
                      <a:pPr marL="171450" marR="0" indent="-171450">
                        <a:lnSpc>
                          <a:spcPct val="107000"/>
                        </a:lnSpc>
                        <a:spcBef>
                          <a:spcPts val="0"/>
                        </a:spcBef>
                        <a:spcAft>
                          <a:spcPts val="0"/>
                        </a:spcAft>
                        <a:buFont typeface="Arial" panose="020B0604020202020204" pitchFamily="34" charset="0"/>
                        <a:buChar char="•"/>
                      </a:pPr>
                      <a:r>
                        <a:rPr lang="en-US" sz="1200" kern="100" dirty="0">
                          <a:solidFill>
                            <a:schemeClr val="tx1">
                              <a:lumMod val="65000"/>
                              <a:lumOff val="35000"/>
                            </a:schemeClr>
                          </a:solidFill>
                          <a:effectLst/>
                          <a:latin typeface="Century Gothic" panose="020B0502020202020204" pitchFamily="34" charset="0"/>
                          <a:ea typeface="Calibri" panose="020F0502020204030204" pitchFamily="34" charset="0"/>
                          <a:cs typeface="Times New Roman" panose="02020603050405020304" pitchFamily="18" charset="0"/>
                        </a:rPr>
                        <a:t>Inventory Management Techniques</a:t>
                      </a:r>
                    </a:p>
                    <a:p>
                      <a:pPr marL="171450" marR="0" indent="-171450">
                        <a:lnSpc>
                          <a:spcPct val="107000"/>
                        </a:lnSpc>
                        <a:spcBef>
                          <a:spcPts val="0"/>
                        </a:spcBef>
                        <a:spcAft>
                          <a:spcPts val="0"/>
                        </a:spcAft>
                        <a:buFont typeface="Arial" panose="020B0604020202020204" pitchFamily="34" charset="0"/>
                        <a:buChar char="•"/>
                      </a:pPr>
                      <a:r>
                        <a:rPr lang="en-US" sz="1200" kern="100" dirty="0">
                          <a:solidFill>
                            <a:schemeClr val="tx1">
                              <a:lumMod val="65000"/>
                              <a:lumOff val="35000"/>
                            </a:schemeClr>
                          </a:solidFill>
                          <a:effectLst/>
                          <a:latin typeface="Century Gothic" panose="020B0502020202020204" pitchFamily="34" charset="0"/>
                          <a:ea typeface="Calibri" panose="020F0502020204030204" pitchFamily="34" charset="0"/>
                          <a:cs typeface="Times New Roman" panose="02020603050405020304" pitchFamily="18" charset="0"/>
                        </a:rPr>
                        <a:t>Logistics and Distribution Coordination</a:t>
                      </a:r>
                    </a:p>
                    <a:p>
                      <a:pPr marL="171450" marR="0" indent="-171450">
                        <a:lnSpc>
                          <a:spcPct val="107000"/>
                        </a:lnSpc>
                        <a:spcBef>
                          <a:spcPts val="0"/>
                        </a:spcBef>
                        <a:spcAft>
                          <a:spcPts val="0"/>
                        </a:spcAft>
                        <a:buFont typeface="Arial" panose="020B0604020202020204" pitchFamily="34" charset="0"/>
                        <a:buChar char="•"/>
                      </a:pPr>
                      <a:r>
                        <a:rPr lang="en-US" sz="1200" kern="100" dirty="0">
                          <a:solidFill>
                            <a:schemeClr val="tx1">
                              <a:lumMod val="65000"/>
                              <a:lumOff val="35000"/>
                            </a:schemeClr>
                          </a:solidFill>
                          <a:effectLst/>
                          <a:latin typeface="Century Gothic" panose="020B0502020202020204" pitchFamily="34" charset="0"/>
                          <a:ea typeface="Calibri" panose="020F0502020204030204" pitchFamily="34" charset="0"/>
                          <a:cs typeface="Times New Roman" panose="02020603050405020304" pitchFamily="18" charset="0"/>
                        </a:rPr>
                        <a:t>Supplier Relationship Management</a:t>
                      </a:r>
                    </a:p>
                    <a:p>
                      <a:pPr marL="171450" marR="0" indent="-171450">
                        <a:lnSpc>
                          <a:spcPct val="107000"/>
                        </a:lnSpc>
                        <a:spcBef>
                          <a:spcPts val="0"/>
                        </a:spcBef>
                        <a:spcAft>
                          <a:spcPts val="0"/>
                        </a:spcAft>
                        <a:buFont typeface="Arial" panose="020B0604020202020204" pitchFamily="34" charset="0"/>
                        <a:buChar char="•"/>
                      </a:pPr>
                      <a:r>
                        <a:rPr lang="en-US" sz="1200" kern="100" dirty="0">
                          <a:solidFill>
                            <a:schemeClr val="tx1">
                              <a:lumMod val="65000"/>
                              <a:lumOff val="35000"/>
                            </a:schemeClr>
                          </a:solidFill>
                          <a:effectLst/>
                          <a:latin typeface="Century Gothic" panose="020B0502020202020204" pitchFamily="34" charset="0"/>
                          <a:ea typeface="Calibri" panose="020F0502020204030204" pitchFamily="34" charset="0"/>
                          <a:cs typeface="Times New Roman" panose="02020603050405020304" pitchFamily="18" charset="0"/>
                        </a:rPr>
                        <a:t>Supply Chain Risk Mitigation</a:t>
                      </a:r>
                    </a:p>
                  </a:txBody>
                  <a:tcPr marL="68580" marR="68580" marT="0" marB="0">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DEEAF6"/>
                    </a:solidFill>
                  </a:tcPr>
                </a:tc>
                <a:extLst>
                  <a:ext uri="{0D108BD9-81ED-4DB2-BD59-A6C34878D82A}">
                    <a16:rowId xmlns:a16="http://schemas.microsoft.com/office/drawing/2014/main" val="902662128"/>
                  </a:ext>
                </a:extLst>
              </a:tr>
            </a:tbl>
          </a:graphicData>
        </a:graphic>
      </p:graphicFrame>
      <p:sp>
        <p:nvSpPr>
          <p:cNvPr id="4" name="TextBox 3">
            <a:extLst>
              <a:ext uri="{FF2B5EF4-FFF2-40B4-BE49-F238E27FC236}">
                <a16:creationId xmlns:a16="http://schemas.microsoft.com/office/drawing/2014/main" id="{AB5674FA-27AC-77AE-34B2-50A0E9530526}"/>
              </a:ext>
            </a:extLst>
          </p:cNvPr>
          <p:cNvSpPr txBox="1"/>
          <p:nvPr/>
        </p:nvSpPr>
        <p:spPr>
          <a:xfrm>
            <a:off x="161597" y="111009"/>
            <a:ext cx="11838949" cy="523220"/>
          </a:xfrm>
          <a:prstGeom prst="rect">
            <a:avLst/>
          </a:prstGeom>
          <a:noFill/>
        </p:spPr>
        <p:txBody>
          <a:bodyPr wrap="square" rtlCol="0">
            <a:spAutoFit/>
          </a:bodyPr>
          <a:lstStyle/>
          <a:p>
            <a:r>
              <a:rPr lang="en-US" sz="2800" dirty="0">
                <a:solidFill>
                  <a:schemeClr val="tx1">
                    <a:lumMod val="65000"/>
                    <a:lumOff val="35000"/>
                  </a:schemeClr>
                </a:solidFill>
                <a:latin typeface="Century Gothic" panose="020B0502020202020204" pitchFamily="34" charset="0"/>
              </a:rPr>
              <a:t>BUSINESS CAPABILITY MODEL</a:t>
            </a:r>
            <a:endParaRPr lang="en-US" sz="1600" dirty="0">
              <a:solidFill>
                <a:schemeClr val="tx1">
                  <a:lumMod val="65000"/>
                  <a:lumOff val="35000"/>
                </a:schemeClr>
              </a:solidFill>
              <a:latin typeface="Century Gothic" panose="020B0502020202020204" pitchFamily="34" charset="0"/>
            </a:endParaRPr>
          </a:p>
        </p:txBody>
      </p:sp>
      <p:sp>
        <p:nvSpPr>
          <p:cNvPr id="5" name="TextBox 4">
            <a:extLst>
              <a:ext uri="{FF2B5EF4-FFF2-40B4-BE49-F238E27FC236}">
                <a16:creationId xmlns:a16="http://schemas.microsoft.com/office/drawing/2014/main" id="{9528CE9D-A408-09DB-2E1E-FA1C44FE143C}"/>
              </a:ext>
            </a:extLst>
          </p:cNvPr>
          <p:cNvSpPr txBox="1"/>
          <p:nvPr/>
        </p:nvSpPr>
        <p:spPr>
          <a:xfrm>
            <a:off x="157574" y="675413"/>
            <a:ext cx="11815725" cy="461665"/>
          </a:xfrm>
          <a:prstGeom prst="rect">
            <a:avLst/>
          </a:prstGeom>
          <a:noFill/>
        </p:spPr>
        <p:txBody>
          <a:bodyPr wrap="square">
            <a:spAutoFit/>
          </a:bodyPr>
          <a:lstStyle/>
          <a:p>
            <a:r>
              <a:rPr lang="en-US" sz="1200" b="0" i="1" u="none" strike="noStrike" dirty="0">
                <a:solidFill>
                  <a:srgbClr val="000000"/>
                </a:solidFill>
                <a:effectLst/>
                <a:latin typeface="Century Gothic" panose="020B0502020202020204" pitchFamily="34" charset="0"/>
              </a:rPr>
              <a:t>Each of the following categories and items outlines the essential components </a:t>
            </a:r>
            <a:r>
              <a:rPr lang="en-US" sz="1200" i="1" dirty="0">
                <a:solidFill>
                  <a:srgbClr val="000000"/>
                </a:solidFill>
                <a:latin typeface="Century Gothic" panose="020B0502020202020204" pitchFamily="34" charset="0"/>
              </a:rPr>
              <a:t>of</a:t>
            </a:r>
            <a:r>
              <a:rPr lang="en-US" sz="1200" b="0" i="1" u="none" strike="noStrike" dirty="0">
                <a:solidFill>
                  <a:srgbClr val="000000"/>
                </a:solidFill>
                <a:effectLst/>
                <a:latin typeface="Century Gothic" panose="020B0502020202020204" pitchFamily="34" charset="0"/>
              </a:rPr>
              <a:t> your business, ensuring a holistic view of your organization's capacity to deliver value.</a:t>
            </a:r>
            <a:endParaRPr lang="en-US" sz="1200" i="1" dirty="0">
              <a:latin typeface="Century Gothic" panose="020B0502020202020204" pitchFamily="34" charset="0"/>
            </a:endParaRPr>
          </a:p>
        </p:txBody>
      </p:sp>
      <p:pic>
        <p:nvPicPr>
          <p:cNvPr id="7" name="Graphic 6" descr="Gears with solid fill">
            <a:extLst>
              <a:ext uri="{FF2B5EF4-FFF2-40B4-BE49-F238E27FC236}">
                <a16:creationId xmlns:a16="http://schemas.microsoft.com/office/drawing/2014/main" id="{338CEA2A-0C56-23A3-E1EE-91654F12B682}"/>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2659626" y="1358255"/>
            <a:ext cx="457200" cy="457200"/>
          </a:xfrm>
          <a:prstGeom prst="rect">
            <a:avLst/>
          </a:prstGeom>
        </p:spPr>
      </p:pic>
      <p:pic>
        <p:nvPicPr>
          <p:cNvPr id="9" name="Graphic 8" descr="Board Of Directors with solid fill">
            <a:extLst>
              <a:ext uri="{FF2B5EF4-FFF2-40B4-BE49-F238E27FC236}">
                <a16:creationId xmlns:a16="http://schemas.microsoft.com/office/drawing/2014/main" id="{4C5EDFB9-92E7-13F7-B26F-DD295F7D7924}"/>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5503607" y="1358255"/>
            <a:ext cx="502849" cy="502849"/>
          </a:xfrm>
          <a:prstGeom prst="rect">
            <a:avLst/>
          </a:prstGeom>
        </p:spPr>
      </p:pic>
      <p:pic>
        <p:nvPicPr>
          <p:cNvPr id="11" name="Graphic 10" descr="Target Audience with solid fill">
            <a:extLst>
              <a:ext uri="{FF2B5EF4-FFF2-40B4-BE49-F238E27FC236}">
                <a16:creationId xmlns:a16="http://schemas.microsoft.com/office/drawing/2014/main" id="{AB7C70A4-9E10-1572-4094-35D5426241FD}"/>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5503607" y="4092678"/>
            <a:ext cx="502850" cy="502850"/>
          </a:xfrm>
          <a:prstGeom prst="rect">
            <a:avLst/>
          </a:prstGeom>
        </p:spPr>
      </p:pic>
      <p:pic>
        <p:nvPicPr>
          <p:cNvPr id="15" name="Graphic 14" descr="Marketing with solid fill">
            <a:extLst>
              <a:ext uri="{FF2B5EF4-FFF2-40B4-BE49-F238E27FC236}">
                <a16:creationId xmlns:a16="http://schemas.microsoft.com/office/drawing/2014/main" id="{7E809C4A-E85C-1CEB-E829-2D7D123B345F}"/>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8532678" y="1358255"/>
            <a:ext cx="457200" cy="457200"/>
          </a:xfrm>
          <a:prstGeom prst="rect">
            <a:avLst/>
          </a:prstGeom>
        </p:spPr>
      </p:pic>
      <p:pic>
        <p:nvPicPr>
          <p:cNvPr id="17" name="Graphic 16" descr="Playbook with solid fill">
            <a:extLst>
              <a:ext uri="{FF2B5EF4-FFF2-40B4-BE49-F238E27FC236}">
                <a16:creationId xmlns:a16="http://schemas.microsoft.com/office/drawing/2014/main" id="{5FE09F62-7683-DD64-F57D-15BE3FDBC9B8}"/>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11461955" y="1328759"/>
            <a:ext cx="457200" cy="457200"/>
          </a:xfrm>
          <a:prstGeom prst="rect">
            <a:avLst/>
          </a:prstGeom>
        </p:spPr>
      </p:pic>
      <p:pic>
        <p:nvPicPr>
          <p:cNvPr id="19" name="Graphic 18" descr="Connected with solid fill">
            <a:extLst>
              <a:ext uri="{FF2B5EF4-FFF2-40B4-BE49-F238E27FC236}">
                <a16:creationId xmlns:a16="http://schemas.microsoft.com/office/drawing/2014/main" id="{ACAB7484-E250-55D1-95FE-E90C31A4D93E}"/>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11461955" y="4041058"/>
            <a:ext cx="457200" cy="457200"/>
          </a:xfrm>
          <a:prstGeom prst="rect">
            <a:avLst/>
          </a:prstGeom>
        </p:spPr>
      </p:pic>
    </p:spTree>
    <p:extLst>
      <p:ext uri="{BB962C8B-B14F-4D97-AF65-F5344CB8AC3E}">
        <p14:creationId xmlns:p14="http://schemas.microsoft.com/office/powerpoint/2010/main" val="256682669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1" name="Straight Connector 50">
            <a:extLst>
              <a:ext uri="{FF2B5EF4-FFF2-40B4-BE49-F238E27FC236}">
                <a16:creationId xmlns:a16="http://schemas.microsoft.com/office/drawing/2014/main" id="{76CE9044-3C84-B1F3-5721-89FEE64ED793}"/>
              </a:ext>
            </a:extLst>
          </p:cNvPr>
          <p:cNvCxnSpPr>
            <a:cxnSpLocks/>
          </p:cNvCxnSpPr>
          <p:nvPr/>
        </p:nvCxnSpPr>
        <p:spPr>
          <a:xfrm>
            <a:off x="10951907" y="1511173"/>
            <a:ext cx="0" cy="4308169"/>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F86C8BA2-BF24-8A32-9DD1-BA8DBEA9A9CF}"/>
              </a:ext>
            </a:extLst>
          </p:cNvPr>
          <p:cNvCxnSpPr>
            <a:cxnSpLocks/>
          </p:cNvCxnSpPr>
          <p:nvPr/>
        </p:nvCxnSpPr>
        <p:spPr>
          <a:xfrm>
            <a:off x="8474178" y="1514553"/>
            <a:ext cx="0" cy="4308169"/>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49" name="Straight Connector 48">
            <a:extLst>
              <a:ext uri="{FF2B5EF4-FFF2-40B4-BE49-F238E27FC236}">
                <a16:creationId xmlns:a16="http://schemas.microsoft.com/office/drawing/2014/main" id="{96EFF51E-1452-06BB-3812-995199CEE36B}"/>
              </a:ext>
            </a:extLst>
          </p:cNvPr>
          <p:cNvCxnSpPr>
            <a:cxnSpLocks/>
          </p:cNvCxnSpPr>
          <p:nvPr/>
        </p:nvCxnSpPr>
        <p:spPr>
          <a:xfrm>
            <a:off x="5989075" y="1557903"/>
            <a:ext cx="0" cy="4308169"/>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48" name="Straight Connector 47">
            <a:extLst>
              <a:ext uri="{FF2B5EF4-FFF2-40B4-BE49-F238E27FC236}">
                <a16:creationId xmlns:a16="http://schemas.microsoft.com/office/drawing/2014/main" id="{6EE7215C-B1A4-3402-B069-8BFA96B5A2CB}"/>
              </a:ext>
            </a:extLst>
          </p:cNvPr>
          <p:cNvCxnSpPr>
            <a:cxnSpLocks/>
          </p:cNvCxnSpPr>
          <p:nvPr/>
        </p:nvCxnSpPr>
        <p:spPr>
          <a:xfrm>
            <a:off x="3621959" y="1552849"/>
            <a:ext cx="0" cy="4308169"/>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A23A465F-5513-8092-F799-EB2FC691F56C}"/>
              </a:ext>
            </a:extLst>
          </p:cNvPr>
          <p:cNvCxnSpPr>
            <a:cxnSpLocks/>
          </p:cNvCxnSpPr>
          <p:nvPr/>
        </p:nvCxnSpPr>
        <p:spPr>
          <a:xfrm>
            <a:off x="1168810" y="1465529"/>
            <a:ext cx="0" cy="4308169"/>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a16="http://schemas.microsoft.com/office/drawing/2014/main" id="{49231141-41CA-22D1-BF76-A2C6027C1860}"/>
              </a:ext>
            </a:extLst>
          </p:cNvPr>
          <p:cNvSpPr txBox="1"/>
          <p:nvPr/>
        </p:nvSpPr>
        <p:spPr>
          <a:xfrm>
            <a:off x="161597" y="111009"/>
            <a:ext cx="11838949" cy="523220"/>
          </a:xfrm>
          <a:prstGeom prst="rect">
            <a:avLst/>
          </a:prstGeom>
          <a:noFill/>
        </p:spPr>
        <p:txBody>
          <a:bodyPr wrap="square" rtlCol="0">
            <a:spAutoFit/>
          </a:bodyPr>
          <a:lstStyle/>
          <a:p>
            <a:r>
              <a:rPr lang="en-US" sz="2800" dirty="0">
                <a:solidFill>
                  <a:schemeClr val="tx1">
                    <a:lumMod val="65000"/>
                    <a:lumOff val="35000"/>
                  </a:schemeClr>
                </a:solidFill>
                <a:latin typeface="Century Gothic" panose="020B0502020202020204" pitchFamily="34" charset="0"/>
              </a:rPr>
              <a:t>BASIC BUSINESS CAPABILITY MAP PATTERNS</a:t>
            </a:r>
            <a:endParaRPr lang="en-US" sz="1600" dirty="0">
              <a:solidFill>
                <a:schemeClr val="tx1">
                  <a:lumMod val="65000"/>
                  <a:lumOff val="35000"/>
                </a:schemeClr>
              </a:solidFill>
              <a:latin typeface="Century Gothic" panose="020B0502020202020204" pitchFamily="34" charset="0"/>
            </a:endParaRPr>
          </a:p>
        </p:txBody>
      </p:sp>
      <p:sp>
        <p:nvSpPr>
          <p:cNvPr id="3" name="Rectangle: Diagonal Corners Rounded 1">
            <a:extLst>
              <a:ext uri="{FF2B5EF4-FFF2-40B4-BE49-F238E27FC236}">
                <a16:creationId xmlns:a16="http://schemas.microsoft.com/office/drawing/2014/main" id="{E332BE5F-0665-C174-26EB-4D17A4A81211}"/>
              </a:ext>
            </a:extLst>
          </p:cNvPr>
          <p:cNvSpPr/>
          <p:nvPr/>
        </p:nvSpPr>
        <p:spPr>
          <a:xfrm>
            <a:off x="44244" y="1327281"/>
            <a:ext cx="2342695" cy="723900"/>
          </a:xfrm>
          <a:prstGeom prst="rect">
            <a:avLst/>
          </a:prstGeom>
          <a:gradFill flip="none" rotWithShape="1">
            <a:gsLst>
              <a:gs pos="0">
                <a:srgbClr val="347190">
                  <a:shade val="30000"/>
                  <a:satMod val="115000"/>
                </a:srgbClr>
              </a:gs>
              <a:gs pos="50000">
                <a:srgbClr val="347190">
                  <a:shade val="67500"/>
                  <a:satMod val="115000"/>
                </a:srgbClr>
              </a:gs>
              <a:gs pos="100000">
                <a:srgbClr val="347190">
                  <a:shade val="100000"/>
                  <a:satMod val="115000"/>
                </a:srgbClr>
              </a:gs>
            </a:gsLst>
            <a:lin ang="27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dirty="0"/>
          </a:p>
        </p:txBody>
      </p:sp>
      <p:sp>
        <p:nvSpPr>
          <p:cNvPr id="4" name="TextBox 3">
            <a:extLst>
              <a:ext uri="{FF2B5EF4-FFF2-40B4-BE49-F238E27FC236}">
                <a16:creationId xmlns:a16="http://schemas.microsoft.com/office/drawing/2014/main" id="{BFF3B84E-D544-CD1A-D2AF-F998619DAE9C}"/>
              </a:ext>
            </a:extLst>
          </p:cNvPr>
          <p:cNvSpPr txBox="1"/>
          <p:nvPr/>
        </p:nvSpPr>
        <p:spPr>
          <a:xfrm>
            <a:off x="72676" y="1511173"/>
            <a:ext cx="2285832" cy="323165"/>
          </a:xfrm>
          <a:prstGeom prst="rect">
            <a:avLst/>
          </a:prstGeom>
          <a:noFill/>
        </p:spPr>
        <p:txBody>
          <a:bodyPr wrap="square" rtlCol="0">
            <a:spAutoFit/>
          </a:bodyPr>
          <a:lstStyle/>
          <a:p>
            <a:pPr algn="ctr"/>
            <a:r>
              <a:rPr lang="en-US" sz="1500" dirty="0">
                <a:solidFill>
                  <a:schemeClr val="bg1"/>
                </a:solidFill>
                <a:latin typeface="Century Gothic" panose="020B0502020202020204" pitchFamily="34" charset="0"/>
              </a:rPr>
              <a:t>CORE CAPABILITIES</a:t>
            </a:r>
          </a:p>
        </p:txBody>
      </p:sp>
      <p:sp>
        <p:nvSpPr>
          <p:cNvPr id="6" name="Rectangle: Diagonal Corners Rounded 1">
            <a:extLst>
              <a:ext uri="{FF2B5EF4-FFF2-40B4-BE49-F238E27FC236}">
                <a16:creationId xmlns:a16="http://schemas.microsoft.com/office/drawing/2014/main" id="{F1A0135B-0B00-2173-334D-DC1A9141E6C3}"/>
              </a:ext>
            </a:extLst>
          </p:cNvPr>
          <p:cNvSpPr/>
          <p:nvPr/>
        </p:nvSpPr>
        <p:spPr>
          <a:xfrm>
            <a:off x="2466989" y="1327281"/>
            <a:ext cx="2342695" cy="723900"/>
          </a:xfrm>
          <a:prstGeom prst="rect">
            <a:avLst/>
          </a:prstGeom>
          <a:gradFill flip="none" rotWithShape="1">
            <a:gsLst>
              <a:gs pos="0">
                <a:srgbClr val="60A88D">
                  <a:shade val="30000"/>
                  <a:satMod val="115000"/>
                </a:srgbClr>
              </a:gs>
              <a:gs pos="50000">
                <a:srgbClr val="60A88D">
                  <a:shade val="67500"/>
                  <a:satMod val="115000"/>
                </a:srgbClr>
              </a:gs>
              <a:gs pos="100000">
                <a:srgbClr val="60A88D">
                  <a:shade val="100000"/>
                  <a:satMod val="115000"/>
                </a:srgbClr>
              </a:gs>
            </a:gsLst>
            <a:lin ang="27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dirty="0"/>
          </a:p>
        </p:txBody>
      </p:sp>
      <p:sp>
        <p:nvSpPr>
          <p:cNvPr id="7" name="TextBox 6">
            <a:extLst>
              <a:ext uri="{FF2B5EF4-FFF2-40B4-BE49-F238E27FC236}">
                <a16:creationId xmlns:a16="http://schemas.microsoft.com/office/drawing/2014/main" id="{0E4460AD-61B9-94DE-E891-4F801B13312C}"/>
              </a:ext>
            </a:extLst>
          </p:cNvPr>
          <p:cNvSpPr txBox="1"/>
          <p:nvPr/>
        </p:nvSpPr>
        <p:spPr>
          <a:xfrm>
            <a:off x="2495420" y="1430131"/>
            <a:ext cx="2314264" cy="553998"/>
          </a:xfrm>
          <a:prstGeom prst="rect">
            <a:avLst/>
          </a:prstGeom>
          <a:noFill/>
        </p:spPr>
        <p:txBody>
          <a:bodyPr wrap="square" rtlCol="0">
            <a:spAutoFit/>
          </a:bodyPr>
          <a:lstStyle/>
          <a:p>
            <a:pPr algn="ctr"/>
            <a:r>
              <a:rPr lang="en-US" sz="1500" dirty="0">
                <a:solidFill>
                  <a:schemeClr val="bg1"/>
                </a:solidFill>
                <a:latin typeface="Century Gothic" panose="020B0502020202020204" pitchFamily="34" charset="0"/>
              </a:rPr>
              <a:t>CUSTOMER ENGAGEMENT</a:t>
            </a:r>
          </a:p>
        </p:txBody>
      </p:sp>
      <p:sp>
        <p:nvSpPr>
          <p:cNvPr id="9" name="Rectangle: Diagonal Corners Rounded 1">
            <a:extLst>
              <a:ext uri="{FF2B5EF4-FFF2-40B4-BE49-F238E27FC236}">
                <a16:creationId xmlns:a16="http://schemas.microsoft.com/office/drawing/2014/main" id="{EA9B1759-969B-2C60-2451-E3E2A9DC2DB8}"/>
              </a:ext>
            </a:extLst>
          </p:cNvPr>
          <p:cNvSpPr/>
          <p:nvPr/>
        </p:nvSpPr>
        <p:spPr>
          <a:xfrm>
            <a:off x="4889735" y="1327282"/>
            <a:ext cx="2342695" cy="723900"/>
          </a:xfrm>
          <a:prstGeom prst="rect">
            <a:avLst/>
          </a:prstGeom>
          <a:gradFill flip="none" rotWithShape="1">
            <a:gsLst>
              <a:gs pos="0">
                <a:schemeClr val="accent6">
                  <a:shade val="30000"/>
                  <a:satMod val="115000"/>
                </a:schemeClr>
              </a:gs>
              <a:gs pos="50000">
                <a:schemeClr val="accent6">
                  <a:shade val="67500"/>
                  <a:satMod val="115000"/>
                </a:schemeClr>
              </a:gs>
              <a:gs pos="100000">
                <a:schemeClr val="accent6">
                  <a:shade val="100000"/>
                  <a:satMod val="115000"/>
                </a:schemeClr>
              </a:gs>
            </a:gsLst>
            <a:lin ang="27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dirty="0"/>
          </a:p>
        </p:txBody>
      </p:sp>
      <p:sp>
        <p:nvSpPr>
          <p:cNvPr id="10" name="TextBox 9">
            <a:extLst>
              <a:ext uri="{FF2B5EF4-FFF2-40B4-BE49-F238E27FC236}">
                <a16:creationId xmlns:a16="http://schemas.microsoft.com/office/drawing/2014/main" id="{A1E6D6EE-30C4-9E0F-05B6-A890BF9CCC8B}"/>
              </a:ext>
            </a:extLst>
          </p:cNvPr>
          <p:cNvSpPr txBox="1"/>
          <p:nvPr/>
        </p:nvSpPr>
        <p:spPr>
          <a:xfrm>
            <a:off x="4889734" y="1430131"/>
            <a:ext cx="2342695" cy="553998"/>
          </a:xfrm>
          <a:prstGeom prst="rect">
            <a:avLst/>
          </a:prstGeom>
          <a:noFill/>
        </p:spPr>
        <p:txBody>
          <a:bodyPr wrap="square" rtlCol="0">
            <a:spAutoFit/>
          </a:bodyPr>
          <a:lstStyle/>
          <a:p>
            <a:pPr algn="ctr"/>
            <a:r>
              <a:rPr lang="en-US" sz="1500" dirty="0">
                <a:solidFill>
                  <a:schemeClr val="bg1"/>
                </a:solidFill>
                <a:latin typeface="Century Gothic" panose="020B0502020202020204" pitchFamily="34" charset="0"/>
              </a:rPr>
              <a:t>STRATEGIC MANAGEMENT</a:t>
            </a:r>
          </a:p>
        </p:txBody>
      </p:sp>
      <p:sp>
        <p:nvSpPr>
          <p:cNvPr id="11" name="Rectangle: Diagonal Corners Rounded 1">
            <a:extLst>
              <a:ext uri="{FF2B5EF4-FFF2-40B4-BE49-F238E27FC236}">
                <a16:creationId xmlns:a16="http://schemas.microsoft.com/office/drawing/2014/main" id="{D4B1F719-717C-4C6D-2E72-C93309CE998B}"/>
              </a:ext>
            </a:extLst>
          </p:cNvPr>
          <p:cNvSpPr/>
          <p:nvPr/>
        </p:nvSpPr>
        <p:spPr>
          <a:xfrm>
            <a:off x="7312480" y="1327281"/>
            <a:ext cx="2342695" cy="723900"/>
          </a:xfrm>
          <a:prstGeom prst="rect">
            <a:avLst/>
          </a:prstGeom>
          <a:gradFill flip="none" rotWithShape="1">
            <a:gsLst>
              <a:gs pos="0">
                <a:schemeClr val="tx2">
                  <a:lumMod val="60000"/>
                  <a:lumOff val="40000"/>
                  <a:shade val="30000"/>
                  <a:satMod val="115000"/>
                </a:schemeClr>
              </a:gs>
              <a:gs pos="50000">
                <a:schemeClr val="tx2">
                  <a:lumMod val="60000"/>
                  <a:lumOff val="40000"/>
                  <a:shade val="67500"/>
                  <a:satMod val="115000"/>
                </a:schemeClr>
              </a:gs>
              <a:gs pos="100000">
                <a:schemeClr val="tx2">
                  <a:lumMod val="60000"/>
                  <a:lumOff val="40000"/>
                  <a:shade val="100000"/>
                  <a:satMod val="115000"/>
                </a:schemeClr>
              </a:gs>
            </a:gsLst>
            <a:lin ang="27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dirty="0"/>
          </a:p>
        </p:txBody>
      </p:sp>
      <p:sp>
        <p:nvSpPr>
          <p:cNvPr id="12" name="TextBox 11">
            <a:extLst>
              <a:ext uri="{FF2B5EF4-FFF2-40B4-BE49-F238E27FC236}">
                <a16:creationId xmlns:a16="http://schemas.microsoft.com/office/drawing/2014/main" id="{CC679FF5-EFBA-7815-CA01-3B0894BADA82}"/>
              </a:ext>
            </a:extLst>
          </p:cNvPr>
          <p:cNvSpPr txBox="1"/>
          <p:nvPr/>
        </p:nvSpPr>
        <p:spPr>
          <a:xfrm>
            <a:off x="7340912" y="1511173"/>
            <a:ext cx="2285832" cy="323165"/>
          </a:xfrm>
          <a:prstGeom prst="rect">
            <a:avLst/>
          </a:prstGeom>
          <a:noFill/>
        </p:spPr>
        <p:txBody>
          <a:bodyPr wrap="square" rtlCol="0">
            <a:spAutoFit/>
          </a:bodyPr>
          <a:lstStyle/>
          <a:p>
            <a:pPr algn="ctr"/>
            <a:r>
              <a:rPr lang="en-US" sz="1500" dirty="0">
                <a:solidFill>
                  <a:schemeClr val="bg1"/>
                </a:solidFill>
                <a:latin typeface="Century Gothic" panose="020B0502020202020204" pitchFamily="34" charset="0"/>
              </a:rPr>
              <a:t>SUPPORT FUNCTIONS</a:t>
            </a:r>
          </a:p>
        </p:txBody>
      </p:sp>
      <p:sp>
        <p:nvSpPr>
          <p:cNvPr id="13" name="Rectangle: Diagonal Corners Rounded 1">
            <a:extLst>
              <a:ext uri="{FF2B5EF4-FFF2-40B4-BE49-F238E27FC236}">
                <a16:creationId xmlns:a16="http://schemas.microsoft.com/office/drawing/2014/main" id="{7A920EEB-7BE7-E0C4-28B6-12E0AD46AE42}"/>
              </a:ext>
            </a:extLst>
          </p:cNvPr>
          <p:cNvSpPr/>
          <p:nvPr/>
        </p:nvSpPr>
        <p:spPr>
          <a:xfrm>
            <a:off x="9763657" y="1327282"/>
            <a:ext cx="2342695" cy="723900"/>
          </a:xfrm>
          <a:prstGeom prst="rect">
            <a:avLst/>
          </a:prstGeom>
          <a:gradFill flip="none" rotWithShape="1">
            <a:gsLst>
              <a:gs pos="0">
                <a:schemeClr val="tx1">
                  <a:lumMod val="65000"/>
                  <a:lumOff val="35000"/>
                  <a:shade val="30000"/>
                  <a:satMod val="115000"/>
                </a:schemeClr>
              </a:gs>
              <a:gs pos="50000">
                <a:schemeClr val="tx1">
                  <a:lumMod val="65000"/>
                  <a:lumOff val="35000"/>
                  <a:shade val="67500"/>
                  <a:satMod val="115000"/>
                </a:schemeClr>
              </a:gs>
              <a:gs pos="100000">
                <a:schemeClr val="tx1">
                  <a:lumMod val="65000"/>
                  <a:lumOff val="35000"/>
                  <a:shade val="100000"/>
                  <a:satMod val="115000"/>
                </a:schemeClr>
              </a:gs>
            </a:gsLst>
            <a:lin ang="27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dirty="0"/>
          </a:p>
        </p:txBody>
      </p:sp>
      <p:sp>
        <p:nvSpPr>
          <p:cNvPr id="14" name="TextBox 13">
            <a:extLst>
              <a:ext uri="{FF2B5EF4-FFF2-40B4-BE49-F238E27FC236}">
                <a16:creationId xmlns:a16="http://schemas.microsoft.com/office/drawing/2014/main" id="{F3191D3F-309A-F98C-79B9-9A6D5352E013}"/>
              </a:ext>
            </a:extLst>
          </p:cNvPr>
          <p:cNvSpPr txBox="1"/>
          <p:nvPr/>
        </p:nvSpPr>
        <p:spPr>
          <a:xfrm>
            <a:off x="9792089" y="1451952"/>
            <a:ext cx="2285832" cy="553998"/>
          </a:xfrm>
          <a:prstGeom prst="rect">
            <a:avLst/>
          </a:prstGeom>
          <a:noFill/>
        </p:spPr>
        <p:txBody>
          <a:bodyPr wrap="square" rtlCol="0">
            <a:spAutoFit/>
          </a:bodyPr>
          <a:lstStyle/>
          <a:p>
            <a:pPr algn="ctr"/>
            <a:r>
              <a:rPr lang="en-US" sz="1500" dirty="0">
                <a:solidFill>
                  <a:schemeClr val="bg1"/>
                </a:solidFill>
                <a:latin typeface="Century Gothic" panose="020B0502020202020204" pitchFamily="34" charset="0"/>
              </a:rPr>
              <a:t>SUPPLY CHAIN AND LOGISTICS</a:t>
            </a:r>
          </a:p>
        </p:txBody>
      </p:sp>
      <p:sp>
        <p:nvSpPr>
          <p:cNvPr id="15" name="TextBox 14">
            <a:extLst>
              <a:ext uri="{FF2B5EF4-FFF2-40B4-BE49-F238E27FC236}">
                <a16:creationId xmlns:a16="http://schemas.microsoft.com/office/drawing/2014/main" id="{102A7682-74DC-4AEE-7903-9114E0A3CF59}"/>
              </a:ext>
            </a:extLst>
          </p:cNvPr>
          <p:cNvSpPr txBox="1"/>
          <p:nvPr/>
        </p:nvSpPr>
        <p:spPr>
          <a:xfrm>
            <a:off x="157574" y="675413"/>
            <a:ext cx="11815725" cy="461665"/>
          </a:xfrm>
          <a:prstGeom prst="rect">
            <a:avLst/>
          </a:prstGeom>
          <a:noFill/>
        </p:spPr>
        <p:txBody>
          <a:bodyPr wrap="square">
            <a:spAutoFit/>
          </a:bodyPr>
          <a:lstStyle/>
          <a:p>
            <a:r>
              <a:rPr lang="en-US" sz="1200" b="0" i="1" u="none" strike="noStrike" dirty="0">
                <a:solidFill>
                  <a:srgbClr val="000000"/>
                </a:solidFill>
                <a:effectLst/>
                <a:latin typeface="Century Gothic" panose="020B0502020202020204" pitchFamily="34" charset="0"/>
              </a:rPr>
              <a:t>The following structure provides a streamlined overview of your business capabilities, highlighting essential functions and areas critical to operational success and strategic growth.</a:t>
            </a:r>
            <a:endParaRPr lang="en-US" sz="1200" i="1" dirty="0">
              <a:latin typeface="Century Gothic" panose="020B0502020202020204" pitchFamily="34" charset="0"/>
            </a:endParaRPr>
          </a:p>
        </p:txBody>
      </p:sp>
      <p:sp>
        <p:nvSpPr>
          <p:cNvPr id="16" name="Rectangle 15">
            <a:extLst>
              <a:ext uri="{FF2B5EF4-FFF2-40B4-BE49-F238E27FC236}">
                <a16:creationId xmlns:a16="http://schemas.microsoft.com/office/drawing/2014/main" id="{826AADD8-3B45-1E82-C8B7-677D578FC0CC}"/>
              </a:ext>
            </a:extLst>
          </p:cNvPr>
          <p:cNvSpPr/>
          <p:nvPr/>
        </p:nvSpPr>
        <p:spPr>
          <a:xfrm>
            <a:off x="44245" y="2206608"/>
            <a:ext cx="2342695" cy="1148649"/>
          </a:xfrm>
          <a:prstGeom prst="rect">
            <a:avLst/>
          </a:prstGeom>
          <a:solidFill>
            <a:schemeClr val="accent5">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TextBox 16">
            <a:extLst>
              <a:ext uri="{FF2B5EF4-FFF2-40B4-BE49-F238E27FC236}">
                <a16:creationId xmlns:a16="http://schemas.microsoft.com/office/drawing/2014/main" id="{67A8192F-A459-7BDE-50A4-7D77A386A565}"/>
              </a:ext>
            </a:extLst>
          </p:cNvPr>
          <p:cNvSpPr txBox="1"/>
          <p:nvPr/>
        </p:nvSpPr>
        <p:spPr>
          <a:xfrm>
            <a:off x="44244" y="2401088"/>
            <a:ext cx="2342694" cy="707886"/>
          </a:xfrm>
          <a:prstGeom prst="rect">
            <a:avLst/>
          </a:prstGeom>
          <a:noFill/>
        </p:spPr>
        <p:txBody>
          <a:bodyPr wrap="square" rtlCol="0">
            <a:spAutoFit/>
          </a:bodyPr>
          <a:lstStyle/>
          <a:p>
            <a:r>
              <a:rPr lang="en-US" sz="1200" dirty="0">
                <a:solidFill>
                  <a:schemeClr val="tx1">
                    <a:lumMod val="65000"/>
                    <a:lumOff val="35000"/>
                  </a:schemeClr>
                </a:solidFill>
                <a:latin typeface="Century Gothic" panose="020B0502020202020204" pitchFamily="34" charset="0"/>
              </a:rPr>
              <a:t>PRODUCT DEVELOPMENT</a:t>
            </a:r>
          </a:p>
          <a:p>
            <a:endParaRPr lang="en-US" sz="1200" dirty="0">
              <a:solidFill>
                <a:schemeClr val="tx1">
                  <a:lumMod val="65000"/>
                  <a:lumOff val="35000"/>
                </a:schemeClr>
              </a:solidFill>
              <a:latin typeface="Century Gothic" panose="020B0502020202020204" pitchFamily="34" charset="0"/>
            </a:endParaRPr>
          </a:p>
          <a:p>
            <a:r>
              <a:rPr lang="en-US" sz="800" dirty="0">
                <a:solidFill>
                  <a:schemeClr val="tx1">
                    <a:lumMod val="65000"/>
                    <a:lumOff val="35000"/>
                  </a:schemeClr>
                </a:solidFill>
                <a:latin typeface="Century Gothic" panose="020B0502020202020204" pitchFamily="34" charset="0"/>
              </a:rPr>
              <a:t>Designing and developing products to meet market needs.</a:t>
            </a:r>
          </a:p>
        </p:txBody>
      </p:sp>
      <p:sp>
        <p:nvSpPr>
          <p:cNvPr id="18" name="Rectangle 17">
            <a:extLst>
              <a:ext uri="{FF2B5EF4-FFF2-40B4-BE49-F238E27FC236}">
                <a16:creationId xmlns:a16="http://schemas.microsoft.com/office/drawing/2014/main" id="{B9FA694B-C1DB-E83A-7E28-0A4850F36575}"/>
              </a:ext>
            </a:extLst>
          </p:cNvPr>
          <p:cNvSpPr/>
          <p:nvPr/>
        </p:nvSpPr>
        <p:spPr>
          <a:xfrm>
            <a:off x="44245" y="3540631"/>
            <a:ext cx="2342695" cy="1148649"/>
          </a:xfrm>
          <a:prstGeom prst="rect">
            <a:avLst/>
          </a:prstGeom>
          <a:solidFill>
            <a:schemeClr val="accent5">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Rectangle 18">
            <a:extLst>
              <a:ext uri="{FF2B5EF4-FFF2-40B4-BE49-F238E27FC236}">
                <a16:creationId xmlns:a16="http://schemas.microsoft.com/office/drawing/2014/main" id="{71028AA9-A7EE-91DA-7846-5781A7CFAA5C}"/>
              </a:ext>
            </a:extLst>
          </p:cNvPr>
          <p:cNvSpPr/>
          <p:nvPr/>
        </p:nvSpPr>
        <p:spPr>
          <a:xfrm>
            <a:off x="44245" y="4874654"/>
            <a:ext cx="2342695" cy="1148649"/>
          </a:xfrm>
          <a:prstGeom prst="rect">
            <a:avLst/>
          </a:prstGeom>
          <a:solidFill>
            <a:schemeClr val="accent5">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Rectangle 19">
            <a:extLst>
              <a:ext uri="{FF2B5EF4-FFF2-40B4-BE49-F238E27FC236}">
                <a16:creationId xmlns:a16="http://schemas.microsoft.com/office/drawing/2014/main" id="{7E2311B2-CFE0-1F0E-4E51-7E2BDDF35F9F}"/>
              </a:ext>
            </a:extLst>
          </p:cNvPr>
          <p:cNvSpPr/>
          <p:nvPr/>
        </p:nvSpPr>
        <p:spPr>
          <a:xfrm>
            <a:off x="2466989" y="2209979"/>
            <a:ext cx="2342695" cy="1148649"/>
          </a:xfrm>
          <a:prstGeom prst="rect">
            <a:avLst/>
          </a:prstGeom>
          <a:solidFill>
            <a:srgbClr val="DCF8E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Rectangle 20">
            <a:extLst>
              <a:ext uri="{FF2B5EF4-FFF2-40B4-BE49-F238E27FC236}">
                <a16:creationId xmlns:a16="http://schemas.microsoft.com/office/drawing/2014/main" id="{6349E2C7-654E-8808-E2F9-8EB90675B93D}"/>
              </a:ext>
            </a:extLst>
          </p:cNvPr>
          <p:cNvSpPr/>
          <p:nvPr/>
        </p:nvSpPr>
        <p:spPr>
          <a:xfrm>
            <a:off x="2466989" y="3544002"/>
            <a:ext cx="2342695" cy="1148649"/>
          </a:xfrm>
          <a:prstGeom prst="rect">
            <a:avLst/>
          </a:prstGeom>
          <a:solidFill>
            <a:srgbClr val="DCF8E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Rectangle 21">
            <a:extLst>
              <a:ext uri="{FF2B5EF4-FFF2-40B4-BE49-F238E27FC236}">
                <a16:creationId xmlns:a16="http://schemas.microsoft.com/office/drawing/2014/main" id="{E514DC9D-E0C3-BD67-0010-8804D457DF91}"/>
              </a:ext>
            </a:extLst>
          </p:cNvPr>
          <p:cNvSpPr/>
          <p:nvPr/>
        </p:nvSpPr>
        <p:spPr>
          <a:xfrm>
            <a:off x="2466989" y="4878025"/>
            <a:ext cx="2342695" cy="1148649"/>
          </a:xfrm>
          <a:prstGeom prst="rect">
            <a:avLst/>
          </a:prstGeom>
          <a:solidFill>
            <a:srgbClr val="DCF8E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Rectangle 22">
            <a:extLst>
              <a:ext uri="{FF2B5EF4-FFF2-40B4-BE49-F238E27FC236}">
                <a16:creationId xmlns:a16="http://schemas.microsoft.com/office/drawing/2014/main" id="{C721CADD-1824-BD53-5A3B-6C141E835EF1}"/>
              </a:ext>
            </a:extLst>
          </p:cNvPr>
          <p:cNvSpPr/>
          <p:nvPr/>
        </p:nvSpPr>
        <p:spPr>
          <a:xfrm>
            <a:off x="4889733" y="2209979"/>
            <a:ext cx="2342695" cy="1148649"/>
          </a:xfrm>
          <a:prstGeom prst="rect">
            <a:avLst/>
          </a:prstGeom>
          <a:solidFill>
            <a:schemeClr val="accent6">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Rectangle 23">
            <a:extLst>
              <a:ext uri="{FF2B5EF4-FFF2-40B4-BE49-F238E27FC236}">
                <a16:creationId xmlns:a16="http://schemas.microsoft.com/office/drawing/2014/main" id="{9F014B6A-0343-0631-2CE4-60C573915478}"/>
              </a:ext>
            </a:extLst>
          </p:cNvPr>
          <p:cNvSpPr/>
          <p:nvPr/>
        </p:nvSpPr>
        <p:spPr>
          <a:xfrm>
            <a:off x="4889733" y="3544002"/>
            <a:ext cx="2342695" cy="1148649"/>
          </a:xfrm>
          <a:prstGeom prst="rect">
            <a:avLst/>
          </a:prstGeom>
          <a:solidFill>
            <a:schemeClr val="accent6">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Rectangle 24">
            <a:extLst>
              <a:ext uri="{FF2B5EF4-FFF2-40B4-BE49-F238E27FC236}">
                <a16:creationId xmlns:a16="http://schemas.microsoft.com/office/drawing/2014/main" id="{4B983E21-C344-BFB2-7F2A-A4616F8E05CD}"/>
              </a:ext>
            </a:extLst>
          </p:cNvPr>
          <p:cNvSpPr/>
          <p:nvPr/>
        </p:nvSpPr>
        <p:spPr>
          <a:xfrm>
            <a:off x="4889733" y="4878025"/>
            <a:ext cx="2342695" cy="1148649"/>
          </a:xfrm>
          <a:prstGeom prst="rect">
            <a:avLst/>
          </a:prstGeom>
          <a:solidFill>
            <a:schemeClr val="accent6">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Rectangle 25">
            <a:extLst>
              <a:ext uri="{FF2B5EF4-FFF2-40B4-BE49-F238E27FC236}">
                <a16:creationId xmlns:a16="http://schemas.microsoft.com/office/drawing/2014/main" id="{9EAF8CC8-4ECE-55FF-D44D-3EB41326D6CF}"/>
              </a:ext>
            </a:extLst>
          </p:cNvPr>
          <p:cNvSpPr/>
          <p:nvPr/>
        </p:nvSpPr>
        <p:spPr>
          <a:xfrm>
            <a:off x="7340912" y="2209979"/>
            <a:ext cx="2342695" cy="1148649"/>
          </a:xfrm>
          <a:prstGeom prst="rect">
            <a:avLst/>
          </a:prstGeom>
          <a:solidFill>
            <a:schemeClr val="tx2">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a:extLst>
              <a:ext uri="{FF2B5EF4-FFF2-40B4-BE49-F238E27FC236}">
                <a16:creationId xmlns:a16="http://schemas.microsoft.com/office/drawing/2014/main" id="{5E350724-C41D-2E46-515A-7821189C05E0}"/>
              </a:ext>
            </a:extLst>
          </p:cNvPr>
          <p:cNvSpPr/>
          <p:nvPr/>
        </p:nvSpPr>
        <p:spPr>
          <a:xfrm>
            <a:off x="7340912" y="3544002"/>
            <a:ext cx="2342695" cy="1148649"/>
          </a:xfrm>
          <a:prstGeom prst="rect">
            <a:avLst/>
          </a:prstGeom>
          <a:solidFill>
            <a:schemeClr val="tx2">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ectangle 27">
            <a:extLst>
              <a:ext uri="{FF2B5EF4-FFF2-40B4-BE49-F238E27FC236}">
                <a16:creationId xmlns:a16="http://schemas.microsoft.com/office/drawing/2014/main" id="{F6FD9213-C1B5-C8DB-B611-119010A936E2}"/>
              </a:ext>
            </a:extLst>
          </p:cNvPr>
          <p:cNvSpPr/>
          <p:nvPr/>
        </p:nvSpPr>
        <p:spPr>
          <a:xfrm>
            <a:off x="7340912" y="4878025"/>
            <a:ext cx="2342695" cy="1148649"/>
          </a:xfrm>
          <a:prstGeom prst="rect">
            <a:avLst/>
          </a:prstGeom>
          <a:solidFill>
            <a:schemeClr val="tx2">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Rectangle 28">
            <a:extLst>
              <a:ext uri="{FF2B5EF4-FFF2-40B4-BE49-F238E27FC236}">
                <a16:creationId xmlns:a16="http://schemas.microsoft.com/office/drawing/2014/main" id="{F1F020EF-EDAF-397A-1B70-50602860CD6A}"/>
              </a:ext>
            </a:extLst>
          </p:cNvPr>
          <p:cNvSpPr/>
          <p:nvPr/>
        </p:nvSpPr>
        <p:spPr>
          <a:xfrm>
            <a:off x="9763657" y="2206608"/>
            <a:ext cx="2342695" cy="1148649"/>
          </a:xfrm>
          <a:prstGeom prst="rect">
            <a:avLst/>
          </a:prstGeom>
          <a:solidFill>
            <a:schemeClr val="accent3">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a:extLst>
              <a:ext uri="{FF2B5EF4-FFF2-40B4-BE49-F238E27FC236}">
                <a16:creationId xmlns:a16="http://schemas.microsoft.com/office/drawing/2014/main" id="{CF715CBA-01C9-F1CE-3250-85BD1A753E02}"/>
              </a:ext>
            </a:extLst>
          </p:cNvPr>
          <p:cNvSpPr/>
          <p:nvPr/>
        </p:nvSpPr>
        <p:spPr>
          <a:xfrm>
            <a:off x="9763657" y="3540631"/>
            <a:ext cx="2342695" cy="1148649"/>
          </a:xfrm>
          <a:prstGeom prst="rect">
            <a:avLst/>
          </a:prstGeom>
          <a:solidFill>
            <a:schemeClr val="accent3">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Rectangle 30">
            <a:extLst>
              <a:ext uri="{FF2B5EF4-FFF2-40B4-BE49-F238E27FC236}">
                <a16:creationId xmlns:a16="http://schemas.microsoft.com/office/drawing/2014/main" id="{F114EA31-E110-EAA5-47A6-1F2A304B5C1F}"/>
              </a:ext>
            </a:extLst>
          </p:cNvPr>
          <p:cNvSpPr/>
          <p:nvPr/>
        </p:nvSpPr>
        <p:spPr>
          <a:xfrm>
            <a:off x="9763657" y="4874654"/>
            <a:ext cx="2342695" cy="1148649"/>
          </a:xfrm>
          <a:prstGeom prst="rect">
            <a:avLst/>
          </a:prstGeom>
          <a:solidFill>
            <a:schemeClr val="accent3">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TextBox 31">
            <a:extLst>
              <a:ext uri="{FF2B5EF4-FFF2-40B4-BE49-F238E27FC236}">
                <a16:creationId xmlns:a16="http://schemas.microsoft.com/office/drawing/2014/main" id="{70159F5C-FA34-A57D-C4E2-B35E383FB44C}"/>
              </a:ext>
            </a:extLst>
          </p:cNvPr>
          <p:cNvSpPr txBox="1"/>
          <p:nvPr/>
        </p:nvSpPr>
        <p:spPr>
          <a:xfrm>
            <a:off x="44244" y="3761012"/>
            <a:ext cx="2342694" cy="707886"/>
          </a:xfrm>
          <a:prstGeom prst="rect">
            <a:avLst/>
          </a:prstGeom>
          <a:noFill/>
        </p:spPr>
        <p:txBody>
          <a:bodyPr wrap="square" rtlCol="0">
            <a:spAutoFit/>
          </a:bodyPr>
          <a:lstStyle/>
          <a:p>
            <a:r>
              <a:rPr lang="en-US" sz="1200" dirty="0">
                <a:solidFill>
                  <a:schemeClr val="tx1">
                    <a:lumMod val="65000"/>
                    <a:lumOff val="35000"/>
                  </a:schemeClr>
                </a:solidFill>
                <a:latin typeface="Century Gothic" panose="020B0502020202020204" pitchFamily="34" charset="0"/>
              </a:rPr>
              <a:t>PRODUCTION AND DELIVERY</a:t>
            </a:r>
          </a:p>
          <a:p>
            <a:endParaRPr lang="en-US" sz="1200" dirty="0">
              <a:solidFill>
                <a:schemeClr val="tx1">
                  <a:lumMod val="65000"/>
                  <a:lumOff val="35000"/>
                </a:schemeClr>
              </a:solidFill>
              <a:latin typeface="Century Gothic" panose="020B0502020202020204" pitchFamily="34" charset="0"/>
            </a:endParaRPr>
          </a:p>
          <a:p>
            <a:r>
              <a:rPr lang="en-US" sz="800" dirty="0">
                <a:solidFill>
                  <a:schemeClr val="tx1">
                    <a:lumMod val="65000"/>
                    <a:lumOff val="35000"/>
                  </a:schemeClr>
                </a:solidFill>
                <a:latin typeface="Century Gothic" panose="020B0502020202020204" pitchFamily="34" charset="0"/>
              </a:rPr>
              <a:t>Manufacturing products and delivering services efficiently.</a:t>
            </a:r>
          </a:p>
        </p:txBody>
      </p:sp>
      <p:sp>
        <p:nvSpPr>
          <p:cNvPr id="33" name="TextBox 32">
            <a:extLst>
              <a:ext uri="{FF2B5EF4-FFF2-40B4-BE49-F238E27FC236}">
                <a16:creationId xmlns:a16="http://schemas.microsoft.com/office/drawing/2014/main" id="{5418F023-FB5A-029B-EED2-47C9455FA04C}"/>
              </a:ext>
            </a:extLst>
          </p:cNvPr>
          <p:cNvSpPr txBox="1"/>
          <p:nvPr/>
        </p:nvSpPr>
        <p:spPr>
          <a:xfrm>
            <a:off x="44244" y="5114836"/>
            <a:ext cx="2298449" cy="707886"/>
          </a:xfrm>
          <a:prstGeom prst="rect">
            <a:avLst/>
          </a:prstGeom>
          <a:noFill/>
        </p:spPr>
        <p:txBody>
          <a:bodyPr wrap="square" rtlCol="0">
            <a:spAutoFit/>
          </a:bodyPr>
          <a:lstStyle/>
          <a:p>
            <a:r>
              <a:rPr lang="en-US" sz="1200" dirty="0">
                <a:solidFill>
                  <a:schemeClr val="tx1">
                    <a:lumMod val="65000"/>
                    <a:lumOff val="35000"/>
                  </a:schemeClr>
                </a:solidFill>
                <a:latin typeface="Century Gothic" panose="020B0502020202020204" pitchFamily="34" charset="0"/>
              </a:rPr>
              <a:t>QUALITY ASSURANCE</a:t>
            </a:r>
          </a:p>
          <a:p>
            <a:endParaRPr lang="en-US" sz="1200" dirty="0">
              <a:solidFill>
                <a:schemeClr val="tx1">
                  <a:lumMod val="65000"/>
                  <a:lumOff val="35000"/>
                </a:schemeClr>
              </a:solidFill>
              <a:latin typeface="Century Gothic" panose="020B0502020202020204" pitchFamily="34" charset="0"/>
            </a:endParaRPr>
          </a:p>
          <a:p>
            <a:r>
              <a:rPr lang="en-US" sz="800" dirty="0">
                <a:solidFill>
                  <a:schemeClr val="tx1">
                    <a:lumMod val="65000"/>
                    <a:lumOff val="35000"/>
                  </a:schemeClr>
                </a:solidFill>
                <a:latin typeface="Century Gothic" panose="020B0502020202020204" pitchFamily="34" charset="0"/>
              </a:rPr>
              <a:t>Ensuring products and services meet quality standards.</a:t>
            </a:r>
          </a:p>
        </p:txBody>
      </p:sp>
      <p:sp>
        <p:nvSpPr>
          <p:cNvPr id="34" name="TextBox 33">
            <a:extLst>
              <a:ext uri="{FF2B5EF4-FFF2-40B4-BE49-F238E27FC236}">
                <a16:creationId xmlns:a16="http://schemas.microsoft.com/office/drawing/2014/main" id="{A8EE291F-4CE1-C6B0-B21F-99037AC99C14}"/>
              </a:ext>
            </a:extLst>
          </p:cNvPr>
          <p:cNvSpPr txBox="1"/>
          <p:nvPr/>
        </p:nvSpPr>
        <p:spPr>
          <a:xfrm>
            <a:off x="2466987" y="2347010"/>
            <a:ext cx="2314262" cy="707886"/>
          </a:xfrm>
          <a:prstGeom prst="rect">
            <a:avLst/>
          </a:prstGeom>
          <a:noFill/>
        </p:spPr>
        <p:txBody>
          <a:bodyPr wrap="square" rtlCol="0">
            <a:spAutoFit/>
          </a:bodyPr>
          <a:lstStyle/>
          <a:p>
            <a:r>
              <a:rPr lang="en-US" sz="1200" dirty="0">
                <a:solidFill>
                  <a:schemeClr val="tx1">
                    <a:lumMod val="65000"/>
                    <a:lumOff val="35000"/>
                  </a:schemeClr>
                </a:solidFill>
                <a:latin typeface="Century Gothic" panose="020B0502020202020204" pitchFamily="34" charset="0"/>
              </a:rPr>
              <a:t>SALES AND MARKETING</a:t>
            </a:r>
          </a:p>
          <a:p>
            <a:endParaRPr lang="en-US" sz="1200" dirty="0">
              <a:solidFill>
                <a:schemeClr val="tx1">
                  <a:lumMod val="65000"/>
                  <a:lumOff val="35000"/>
                </a:schemeClr>
              </a:solidFill>
              <a:latin typeface="Century Gothic" panose="020B0502020202020204" pitchFamily="34" charset="0"/>
            </a:endParaRPr>
          </a:p>
          <a:p>
            <a:r>
              <a:rPr lang="en-US" sz="800" dirty="0">
                <a:solidFill>
                  <a:schemeClr val="tx1">
                    <a:lumMod val="65000"/>
                    <a:lumOff val="35000"/>
                  </a:schemeClr>
                </a:solidFill>
                <a:latin typeface="Century Gothic" panose="020B0502020202020204" pitchFamily="34" charset="0"/>
              </a:rPr>
              <a:t>Promoting products and engaging with potential customers.</a:t>
            </a:r>
          </a:p>
        </p:txBody>
      </p:sp>
      <p:sp>
        <p:nvSpPr>
          <p:cNvPr id="35" name="TextBox 34">
            <a:extLst>
              <a:ext uri="{FF2B5EF4-FFF2-40B4-BE49-F238E27FC236}">
                <a16:creationId xmlns:a16="http://schemas.microsoft.com/office/drawing/2014/main" id="{5AE4FFE6-45C2-8357-62E1-B0290B47E87A}"/>
              </a:ext>
            </a:extLst>
          </p:cNvPr>
          <p:cNvSpPr txBox="1"/>
          <p:nvPr/>
        </p:nvSpPr>
        <p:spPr>
          <a:xfrm>
            <a:off x="2466989" y="3706934"/>
            <a:ext cx="2314260" cy="707886"/>
          </a:xfrm>
          <a:prstGeom prst="rect">
            <a:avLst/>
          </a:prstGeom>
          <a:noFill/>
        </p:spPr>
        <p:txBody>
          <a:bodyPr wrap="square" rtlCol="0">
            <a:spAutoFit/>
          </a:bodyPr>
          <a:lstStyle/>
          <a:p>
            <a:r>
              <a:rPr lang="en-US" sz="1200" dirty="0">
                <a:solidFill>
                  <a:schemeClr val="tx1">
                    <a:lumMod val="65000"/>
                    <a:lumOff val="35000"/>
                  </a:schemeClr>
                </a:solidFill>
                <a:latin typeface="Century Gothic" panose="020B0502020202020204" pitchFamily="34" charset="0"/>
              </a:rPr>
              <a:t>CUSTOMER SERVICE</a:t>
            </a:r>
          </a:p>
          <a:p>
            <a:endParaRPr lang="en-US" sz="1200" dirty="0">
              <a:solidFill>
                <a:schemeClr val="tx1">
                  <a:lumMod val="65000"/>
                  <a:lumOff val="35000"/>
                </a:schemeClr>
              </a:solidFill>
              <a:latin typeface="Century Gothic" panose="020B0502020202020204" pitchFamily="34" charset="0"/>
            </a:endParaRPr>
          </a:p>
          <a:p>
            <a:r>
              <a:rPr lang="en-US" sz="800" dirty="0">
                <a:solidFill>
                  <a:schemeClr val="tx1">
                    <a:lumMod val="65000"/>
                    <a:lumOff val="35000"/>
                  </a:schemeClr>
                </a:solidFill>
                <a:latin typeface="Century Gothic" panose="020B0502020202020204" pitchFamily="34" charset="0"/>
              </a:rPr>
              <a:t>Providing support and managing customer interactions.</a:t>
            </a:r>
          </a:p>
        </p:txBody>
      </p:sp>
      <p:sp>
        <p:nvSpPr>
          <p:cNvPr id="36" name="TextBox 35">
            <a:extLst>
              <a:ext uri="{FF2B5EF4-FFF2-40B4-BE49-F238E27FC236}">
                <a16:creationId xmlns:a16="http://schemas.microsoft.com/office/drawing/2014/main" id="{F96291FA-C92E-E129-B9A2-F7843CB69147}"/>
              </a:ext>
            </a:extLst>
          </p:cNvPr>
          <p:cNvSpPr txBox="1"/>
          <p:nvPr/>
        </p:nvSpPr>
        <p:spPr>
          <a:xfrm>
            <a:off x="2466989" y="5060758"/>
            <a:ext cx="2270015" cy="707886"/>
          </a:xfrm>
          <a:prstGeom prst="rect">
            <a:avLst/>
          </a:prstGeom>
          <a:noFill/>
        </p:spPr>
        <p:txBody>
          <a:bodyPr wrap="square" rtlCol="0">
            <a:spAutoFit/>
          </a:bodyPr>
          <a:lstStyle/>
          <a:p>
            <a:r>
              <a:rPr lang="en-US" sz="1200" dirty="0">
                <a:solidFill>
                  <a:schemeClr val="tx1">
                    <a:lumMod val="65000"/>
                    <a:lumOff val="35000"/>
                  </a:schemeClr>
                </a:solidFill>
                <a:latin typeface="Century Gothic" panose="020B0502020202020204" pitchFamily="34" charset="0"/>
              </a:rPr>
              <a:t>CUSTOMER FEEDBACK</a:t>
            </a:r>
          </a:p>
          <a:p>
            <a:endParaRPr lang="en-US" sz="1200" dirty="0">
              <a:solidFill>
                <a:schemeClr val="tx1">
                  <a:lumMod val="65000"/>
                  <a:lumOff val="35000"/>
                </a:schemeClr>
              </a:solidFill>
              <a:latin typeface="Century Gothic" panose="020B0502020202020204" pitchFamily="34" charset="0"/>
            </a:endParaRPr>
          </a:p>
          <a:p>
            <a:r>
              <a:rPr lang="en-US" sz="800" dirty="0">
                <a:solidFill>
                  <a:schemeClr val="tx1">
                    <a:lumMod val="65000"/>
                    <a:lumOff val="35000"/>
                  </a:schemeClr>
                </a:solidFill>
                <a:latin typeface="Century Gothic" panose="020B0502020202020204" pitchFamily="34" charset="0"/>
              </a:rPr>
              <a:t>Collecting and analyzing feedback for improvement.</a:t>
            </a:r>
          </a:p>
        </p:txBody>
      </p:sp>
      <p:sp>
        <p:nvSpPr>
          <p:cNvPr id="37" name="TextBox 36">
            <a:extLst>
              <a:ext uri="{FF2B5EF4-FFF2-40B4-BE49-F238E27FC236}">
                <a16:creationId xmlns:a16="http://schemas.microsoft.com/office/drawing/2014/main" id="{3798E776-5454-A4B1-2B31-FBC31CA778E7}"/>
              </a:ext>
            </a:extLst>
          </p:cNvPr>
          <p:cNvSpPr txBox="1"/>
          <p:nvPr/>
        </p:nvSpPr>
        <p:spPr>
          <a:xfrm>
            <a:off x="4897106" y="2352064"/>
            <a:ext cx="2314262" cy="892552"/>
          </a:xfrm>
          <a:prstGeom prst="rect">
            <a:avLst/>
          </a:prstGeom>
          <a:noFill/>
        </p:spPr>
        <p:txBody>
          <a:bodyPr wrap="square" rtlCol="0">
            <a:spAutoFit/>
          </a:bodyPr>
          <a:lstStyle/>
          <a:p>
            <a:r>
              <a:rPr lang="en-US" sz="1200" dirty="0">
                <a:solidFill>
                  <a:schemeClr val="tx1">
                    <a:lumMod val="65000"/>
                    <a:lumOff val="35000"/>
                  </a:schemeClr>
                </a:solidFill>
                <a:latin typeface="Century Gothic" panose="020B0502020202020204" pitchFamily="34" charset="0"/>
              </a:rPr>
              <a:t>BUSINESS STRATEGY DEVELOPMENT</a:t>
            </a:r>
          </a:p>
          <a:p>
            <a:endParaRPr lang="en-US" sz="1200" dirty="0">
              <a:solidFill>
                <a:schemeClr val="tx1">
                  <a:lumMod val="65000"/>
                  <a:lumOff val="35000"/>
                </a:schemeClr>
              </a:solidFill>
              <a:latin typeface="Century Gothic" panose="020B0502020202020204" pitchFamily="34" charset="0"/>
            </a:endParaRPr>
          </a:p>
          <a:p>
            <a:r>
              <a:rPr lang="en-US" sz="800" dirty="0">
                <a:solidFill>
                  <a:schemeClr val="tx1">
                    <a:lumMod val="65000"/>
                    <a:lumOff val="35000"/>
                  </a:schemeClr>
                </a:solidFill>
                <a:latin typeface="Century Gothic" panose="020B0502020202020204" pitchFamily="34" charset="0"/>
              </a:rPr>
              <a:t>Crafting strategies for competitive advantage.</a:t>
            </a:r>
          </a:p>
        </p:txBody>
      </p:sp>
      <p:sp>
        <p:nvSpPr>
          <p:cNvPr id="38" name="TextBox 37">
            <a:extLst>
              <a:ext uri="{FF2B5EF4-FFF2-40B4-BE49-F238E27FC236}">
                <a16:creationId xmlns:a16="http://schemas.microsoft.com/office/drawing/2014/main" id="{3AA69CAA-98A4-C5D3-C9D4-337B92BECC57}"/>
              </a:ext>
            </a:extLst>
          </p:cNvPr>
          <p:cNvSpPr txBox="1"/>
          <p:nvPr/>
        </p:nvSpPr>
        <p:spPr>
          <a:xfrm>
            <a:off x="4897108" y="3711988"/>
            <a:ext cx="2314260" cy="707886"/>
          </a:xfrm>
          <a:prstGeom prst="rect">
            <a:avLst/>
          </a:prstGeom>
          <a:noFill/>
        </p:spPr>
        <p:txBody>
          <a:bodyPr wrap="square" rtlCol="0">
            <a:spAutoFit/>
          </a:bodyPr>
          <a:lstStyle/>
          <a:p>
            <a:r>
              <a:rPr lang="en-US" sz="1200" dirty="0">
                <a:solidFill>
                  <a:schemeClr val="tx1">
                    <a:lumMod val="65000"/>
                    <a:lumOff val="35000"/>
                  </a:schemeClr>
                </a:solidFill>
                <a:latin typeface="Century Gothic" panose="020B0502020202020204" pitchFamily="34" charset="0"/>
              </a:rPr>
              <a:t>MARKET ANALYSIS</a:t>
            </a:r>
          </a:p>
          <a:p>
            <a:endParaRPr lang="en-US" sz="1200" dirty="0">
              <a:solidFill>
                <a:schemeClr val="tx1">
                  <a:lumMod val="65000"/>
                  <a:lumOff val="35000"/>
                </a:schemeClr>
              </a:solidFill>
              <a:latin typeface="Century Gothic" panose="020B0502020202020204" pitchFamily="34" charset="0"/>
            </a:endParaRPr>
          </a:p>
          <a:p>
            <a:r>
              <a:rPr lang="en-US" sz="800" dirty="0">
                <a:solidFill>
                  <a:schemeClr val="tx1">
                    <a:lumMod val="65000"/>
                    <a:lumOff val="35000"/>
                  </a:schemeClr>
                </a:solidFill>
                <a:latin typeface="Century Gothic" panose="020B0502020202020204" pitchFamily="34" charset="0"/>
              </a:rPr>
              <a:t>Researching market trends and opportunities.</a:t>
            </a:r>
          </a:p>
        </p:txBody>
      </p:sp>
      <p:sp>
        <p:nvSpPr>
          <p:cNvPr id="39" name="TextBox 38">
            <a:extLst>
              <a:ext uri="{FF2B5EF4-FFF2-40B4-BE49-F238E27FC236}">
                <a16:creationId xmlns:a16="http://schemas.microsoft.com/office/drawing/2014/main" id="{DD844E31-6BA1-7A51-641C-1329B636F230}"/>
              </a:ext>
            </a:extLst>
          </p:cNvPr>
          <p:cNvSpPr txBox="1"/>
          <p:nvPr/>
        </p:nvSpPr>
        <p:spPr>
          <a:xfrm>
            <a:off x="4897108" y="5065812"/>
            <a:ext cx="2270015" cy="584775"/>
          </a:xfrm>
          <a:prstGeom prst="rect">
            <a:avLst/>
          </a:prstGeom>
          <a:noFill/>
        </p:spPr>
        <p:txBody>
          <a:bodyPr wrap="square" rtlCol="0">
            <a:spAutoFit/>
          </a:bodyPr>
          <a:lstStyle/>
          <a:p>
            <a:r>
              <a:rPr lang="en-US" sz="1200" dirty="0">
                <a:solidFill>
                  <a:schemeClr val="tx1">
                    <a:lumMod val="65000"/>
                    <a:lumOff val="35000"/>
                  </a:schemeClr>
                </a:solidFill>
                <a:latin typeface="Century Gothic" panose="020B0502020202020204" pitchFamily="34" charset="0"/>
              </a:rPr>
              <a:t>RISK MANAGEMENT</a:t>
            </a:r>
          </a:p>
          <a:p>
            <a:endParaRPr lang="en-US" sz="1200" dirty="0">
              <a:solidFill>
                <a:schemeClr val="tx1">
                  <a:lumMod val="65000"/>
                  <a:lumOff val="35000"/>
                </a:schemeClr>
              </a:solidFill>
              <a:latin typeface="Century Gothic" panose="020B0502020202020204" pitchFamily="34" charset="0"/>
            </a:endParaRPr>
          </a:p>
          <a:p>
            <a:r>
              <a:rPr lang="en-US" sz="800" dirty="0">
                <a:solidFill>
                  <a:schemeClr val="tx1">
                    <a:lumMod val="65000"/>
                    <a:lumOff val="35000"/>
                  </a:schemeClr>
                </a:solidFill>
                <a:latin typeface="Century Gothic" panose="020B0502020202020204" pitchFamily="34" charset="0"/>
              </a:rPr>
              <a:t>Identifying and mitigating business risks.</a:t>
            </a:r>
          </a:p>
        </p:txBody>
      </p:sp>
      <p:sp>
        <p:nvSpPr>
          <p:cNvPr id="40" name="TextBox 39">
            <a:extLst>
              <a:ext uri="{FF2B5EF4-FFF2-40B4-BE49-F238E27FC236}">
                <a16:creationId xmlns:a16="http://schemas.microsoft.com/office/drawing/2014/main" id="{AE74AB40-46BA-38ED-9CF4-4287D76E158C}"/>
              </a:ext>
            </a:extLst>
          </p:cNvPr>
          <p:cNvSpPr txBox="1"/>
          <p:nvPr/>
        </p:nvSpPr>
        <p:spPr>
          <a:xfrm>
            <a:off x="7348287" y="2352064"/>
            <a:ext cx="2314262" cy="707886"/>
          </a:xfrm>
          <a:prstGeom prst="rect">
            <a:avLst/>
          </a:prstGeom>
          <a:noFill/>
        </p:spPr>
        <p:txBody>
          <a:bodyPr wrap="square" rtlCol="0">
            <a:spAutoFit/>
          </a:bodyPr>
          <a:lstStyle/>
          <a:p>
            <a:r>
              <a:rPr lang="en-US" sz="1200" dirty="0">
                <a:solidFill>
                  <a:schemeClr val="tx1">
                    <a:lumMod val="65000"/>
                    <a:lumOff val="35000"/>
                  </a:schemeClr>
                </a:solidFill>
                <a:latin typeface="Century Gothic" panose="020B0502020202020204" pitchFamily="34" charset="0"/>
              </a:rPr>
              <a:t>HUMAN RESOURCES</a:t>
            </a:r>
          </a:p>
          <a:p>
            <a:endParaRPr lang="en-US" sz="1200" dirty="0">
              <a:solidFill>
                <a:schemeClr val="tx1">
                  <a:lumMod val="65000"/>
                  <a:lumOff val="35000"/>
                </a:schemeClr>
              </a:solidFill>
              <a:latin typeface="Century Gothic" panose="020B0502020202020204" pitchFamily="34" charset="0"/>
            </a:endParaRPr>
          </a:p>
          <a:p>
            <a:r>
              <a:rPr lang="en-US" sz="800" dirty="0">
                <a:solidFill>
                  <a:schemeClr val="tx1">
                    <a:lumMod val="65000"/>
                    <a:lumOff val="35000"/>
                  </a:schemeClr>
                </a:solidFill>
                <a:latin typeface="Century Gothic" panose="020B0502020202020204" pitchFamily="34" charset="0"/>
              </a:rPr>
              <a:t>Managing recruitment, training, and employee welfare.</a:t>
            </a:r>
          </a:p>
        </p:txBody>
      </p:sp>
      <p:sp>
        <p:nvSpPr>
          <p:cNvPr id="41" name="TextBox 40">
            <a:extLst>
              <a:ext uri="{FF2B5EF4-FFF2-40B4-BE49-F238E27FC236}">
                <a16:creationId xmlns:a16="http://schemas.microsoft.com/office/drawing/2014/main" id="{87EEDCF4-9A6C-DC79-2F31-F63D474EB3B9}"/>
              </a:ext>
            </a:extLst>
          </p:cNvPr>
          <p:cNvSpPr txBox="1"/>
          <p:nvPr/>
        </p:nvSpPr>
        <p:spPr>
          <a:xfrm>
            <a:off x="7348289" y="3711988"/>
            <a:ext cx="2314260" cy="707886"/>
          </a:xfrm>
          <a:prstGeom prst="rect">
            <a:avLst/>
          </a:prstGeom>
          <a:noFill/>
        </p:spPr>
        <p:txBody>
          <a:bodyPr wrap="square" rtlCol="0">
            <a:spAutoFit/>
          </a:bodyPr>
          <a:lstStyle/>
          <a:p>
            <a:r>
              <a:rPr lang="en-US" sz="1200" dirty="0">
                <a:solidFill>
                  <a:schemeClr val="tx1">
                    <a:lumMod val="65000"/>
                    <a:lumOff val="35000"/>
                  </a:schemeClr>
                </a:solidFill>
                <a:latin typeface="Century Gothic" panose="020B0502020202020204" pitchFamily="34" charset="0"/>
              </a:rPr>
              <a:t>FINANCE AND ACCOUNTING</a:t>
            </a:r>
          </a:p>
          <a:p>
            <a:endParaRPr lang="en-US" sz="1200" dirty="0">
              <a:solidFill>
                <a:schemeClr val="tx1">
                  <a:lumMod val="65000"/>
                  <a:lumOff val="35000"/>
                </a:schemeClr>
              </a:solidFill>
              <a:latin typeface="Century Gothic" panose="020B0502020202020204" pitchFamily="34" charset="0"/>
            </a:endParaRPr>
          </a:p>
          <a:p>
            <a:r>
              <a:rPr lang="en-US" sz="800" dirty="0">
                <a:solidFill>
                  <a:schemeClr val="tx1">
                    <a:lumMod val="65000"/>
                    <a:lumOff val="35000"/>
                  </a:schemeClr>
                </a:solidFill>
                <a:latin typeface="Century Gothic" panose="020B0502020202020204" pitchFamily="34" charset="0"/>
              </a:rPr>
              <a:t>Overseeing financial operations and planning.</a:t>
            </a:r>
          </a:p>
        </p:txBody>
      </p:sp>
      <p:sp>
        <p:nvSpPr>
          <p:cNvPr id="42" name="TextBox 41">
            <a:extLst>
              <a:ext uri="{FF2B5EF4-FFF2-40B4-BE49-F238E27FC236}">
                <a16:creationId xmlns:a16="http://schemas.microsoft.com/office/drawing/2014/main" id="{B148B687-94DD-9B95-642E-4E3D69FAF080}"/>
              </a:ext>
            </a:extLst>
          </p:cNvPr>
          <p:cNvSpPr txBox="1"/>
          <p:nvPr/>
        </p:nvSpPr>
        <p:spPr>
          <a:xfrm>
            <a:off x="7348289" y="5065812"/>
            <a:ext cx="2270015" cy="707886"/>
          </a:xfrm>
          <a:prstGeom prst="rect">
            <a:avLst/>
          </a:prstGeom>
          <a:noFill/>
        </p:spPr>
        <p:txBody>
          <a:bodyPr wrap="square" rtlCol="0">
            <a:spAutoFit/>
          </a:bodyPr>
          <a:lstStyle/>
          <a:p>
            <a:r>
              <a:rPr lang="en-US" sz="1200" dirty="0">
                <a:solidFill>
                  <a:schemeClr val="tx1">
                    <a:lumMod val="65000"/>
                    <a:lumOff val="35000"/>
                  </a:schemeClr>
                </a:solidFill>
                <a:latin typeface="Century Gothic" panose="020B0502020202020204" pitchFamily="34" charset="0"/>
              </a:rPr>
              <a:t>IT SERVICES</a:t>
            </a:r>
          </a:p>
          <a:p>
            <a:endParaRPr lang="en-US" sz="1200" dirty="0">
              <a:solidFill>
                <a:schemeClr val="tx1">
                  <a:lumMod val="65000"/>
                  <a:lumOff val="35000"/>
                </a:schemeClr>
              </a:solidFill>
              <a:latin typeface="Century Gothic" panose="020B0502020202020204" pitchFamily="34" charset="0"/>
            </a:endParaRPr>
          </a:p>
          <a:p>
            <a:r>
              <a:rPr lang="en-US" sz="800" dirty="0">
                <a:solidFill>
                  <a:schemeClr val="tx1">
                    <a:lumMod val="65000"/>
                    <a:lumOff val="35000"/>
                  </a:schemeClr>
                </a:solidFill>
                <a:latin typeface="Century Gothic" panose="020B0502020202020204" pitchFamily="34" charset="0"/>
              </a:rPr>
              <a:t>Supporting business operations with technology solutions.</a:t>
            </a:r>
          </a:p>
        </p:txBody>
      </p:sp>
      <p:sp>
        <p:nvSpPr>
          <p:cNvPr id="43" name="TextBox 42">
            <a:extLst>
              <a:ext uri="{FF2B5EF4-FFF2-40B4-BE49-F238E27FC236}">
                <a16:creationId xmlns:a16="http://schemas.microsoft.com/office/drawing/2014/main" id="{C6147738-4BA3-5B72-596C-F7247A9B4D8B}"/>
              </a:ext>
            </a:extLst>
          </p:cNvPr>
          <p:cNvSpPr txBox="1"/>
          <p:nvPr/>
        </p:nvSpPr>
        <p:spPr>
          <a:xfrm>
            <a:off x="9770704" y="2339946"/>
            <a:ext cx="2314262" cy="707886"/>
          </a:xfrm>
          <a:prstGeom prst="rect">
            <a:avLst/>
          </a:prstGeom>
          <a:noFill/>
        </p:spPr>
        <p:txBody>
          <a:bodyPr wrap="square" rtlCol="0">
            <a:spAutoFit/>
          </a:bodyPr>
          <a:lstStyle/>
          <a:p>
            <a:r>
              <a:rPr lang="en-US" sz="1200" dirty="0">
                <a:solidFill>
                  <a:schemeClr val="tx1">
                    <a:lumMod val="65000"/>
                    <a:lumOff val="35000"/>
                  </a:schemeClr>
                </a:solidFill>
                <a:latin typeface="Century Gothic" panose="020B0502020202020204" pitchFamily="34" charset="0"/>
              </a:rPr>
              <a:t>PROCUREMENT</a:t>
            </a:r>
          </a:p>
          <a:p>
            <a:endParaRPr lang="en-US" sz="1200" dirty="0">
              <a:solidFill>
                <a:schemeClr val="tx1">
                  <a:lumMod val="65000"/>
                  <a:lumOff val="35000"/>
                </a:schemeClr>
              </a:solidFill>
              <a:latin typeface="Century Gothic" panose="020B0502020202020204" pitchFamily="34" charset="0"/>
            </a:endParaRPr>
          </a:p>
          <a:p>
            <a:r>
              <a:rPr lang="en-US" sz="800" dirty="0">
                <a:solidFill>
                  <a:schemeClr val="tx1">
                    <a:lumMod val="65000"/>
                    <a:lumOff val="35000"/>
                  </a:schemeClr>
                </a:solidFill>
                <a:latin typeface="Century Gothic" panose="020B0502020202020204" pitchFamily="34" charset="0"/>
              </a:rPr>
              <a:t>Acquiring goods and services needed for operations.</a:t>
            </a:r>
          </a:p>
        </p:txBody>
      </p:sp>
      <p:sp>
        <p:nvSpPr>
          <p:cNvPr id="44" name="TextBox 43">
            <a:extLst>
              <a:ext uri="{FF2B5EF4-FFF2-40B4-BE49-F238E27FC236}">
                <a16:creationId xmlns:a16="http://schemas.microsoft.com/office/drawing/2014/main" id="{280DB134-7956-FF8E-4C93-156C8FF875CC}"/>
              </a:ext>
            </a:extLst>
          </p:cNvPr>
          <p:cNvSpPr txBox="1"/>
          <p:nvPr/>
        </p:nvSpPr>
        <p:spPr>
          <a:xfrm>
            <a:off x="9770706" y="3699870"/>
            <a:ext cx="2314260" cy="584775"/>
          </a:xfrm>
          <a:prstGeom prst="rect">
            <a:avLst/>
          </a:prstGeom>
          <a:noFill/>
        </p:spPr>
        <p:txBody>
          <a:bodyPr wrap="square" rtlCol="0">
            <a:spAutoFit/>
          </a:bodyPr>
          <a:lstStyle/>
          <a:p>
            <a:r>
              <a:rPr lang="en-US" sz="1200" dirty="0">
                <a:solidFill>
                  <a:schemeClr val="tx1">
                    <a:lumMod val="65000"/>
                    <a:lumOff val="35000"/>
                  </a:schemeClr>
                </a:solidFill>
                <a:latin typeface="Century Gothic" panose="020B0502020202020204" pitchFamily="34" charset="0"/>
              </a:rPr>
              <a:t>INVENTORY MANAGEMENT</a:t>
            </a:r>
          </a:p>
          <a:p>
            <a:endParaRPr lang="en-US" sz="1200" dirty="0">
              <a:solidFill>
                <a:schemeClr val="tx1">
                  <a:lumMod val="65000"/>
                  <a:lumOff val="35000"/>
                </a:schemeClr>
              </a:solidFill>
              <a:latin typeface="Century Gothic" panose="020B0502020202020204" pitchFamily="34" charset="0"/>
            </a:endParaRPr>
          </a:p>
          <a:p>
            <a:r>
              <a:rPr lang="en-US" sz="800" dirty="0">
                <a:solidFill>
                  <a:schemeClr val="tx1">
                    <a:lumMod val="65000"/>
                    <a:lumOff val="35000"/>
                  </a:schemeClr>
                </a:solidFill>
                <a:latin typeface="Century Gothic" panose="020B0502020202020204" pitchFamily="34" charset="0"/>
              </a:rPr>
              <a:t>Controlling stock levels and storage.</a:t>
            </a:r>
          </a:p>
        </p:txBody>
      </p:sp>
      <p:sp>
        <p:nvSpPr>
          <p:cNvPr id="45" name="TextBox 44">
            <a:extLst>
              <a:ext uri="{FF2B5EF4-FFF2-40B4-BE49-F238E27FC236}">
                <a16:creationId xmlns:a16="http://schemas.microsoft.com/office/drawing/2014/main" id="{D6162746-4B59-6EDE-CEC6-EB1915244EB8}"/>
              </a:ext>
            </a:extLst>
          </p:cNvPr>
          <p:cNvSpPr txBox="1"/>
          <p:nvPr/>
        </p:nvSpPr>
        <p:spPr>
          <a:xfrm>
            <a:off x="9770706" y="5053694"/>
            <a:ext cx="2270015" cy="707886"/>
          </a:xfrm>
          <a:prstGeom prst="rect">
            <a:avLst/>
          </a:prstGeom>
          <a:noFill/>
        </p:spPr>
        <p:txBody>
          <a:bodyPr wrap="square" rtlCol="0">
            <a:spAutoFit/>
          </a:bodyPr>
          <a:lstStyle/>
          <a:p>
            <a:r>
              <a:rPr lang="en-US" sz="1200" dirty="0">
                <a:solidFill>
                  <a:schemeClr val="tx1">
                    <a:lumMod val="65000"/>
                    <a:lumOff val="35000"/>
                  </a:schemeClr>
                </a:solidFill>
                <a:latin typeface="Century Gothic" panose="020B0502020202020204" pitchFamily="34" charset="0"/>
              </a:rPr>
              <a:t>DISTRIBUTION NETWORKS</a:t>
            </a:r>
          </a:p>
          <a:p>
            <a:endParaRPr lang="en-US" sz="1200" dirty="0">
              <a:solidFill>
                <a:schemeClr val="tx1">
                  <a:lumMod val="65000"/>
                  <a:lumOff val="35000"/>
                </a:schemeClr>
              </a:solidFill>
              <a:latin typeface="Century Gothic" panose="020B0502020202020204" pitchFamily="34" charset="0"/>
            </a:endParaRPr>
          </a:p>
          <a:p>
            <a:r>
              <a:rPr lang="en-US" sz="800" dirty="0">
                <a:solidFill>
                  <a:schemeClr val="tx1">
                    <a:lumMod val="65000"/>
                    <a:lumOff val="35000"/>
                  </a:schemeClr>
                </a:solidFill>
                <a:latin typeface="Century Gothic" panose="020B0502020202020204" pitchFamily="34" charset="0"/>
              </a:rPr>
              <a:t>Managing the logistics of product distribution.</a:t>
            </a:r>
          </a:p>
        </p:txBody>
      </p:sp>
    </p:spTree>
    <p:extLst>
      <p:ext uri="{BB962C8B-B14F-4D97-AF65-F5344CB8AC3E}">
        <p14:creationId xmlns:p14="http://schemas.microsoft.com/office/powerpoint/2010/main" val="341049347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a:extLst>
              <a:ext uri="{FF2B5EF4-FFF2-40B4-BE49-F238E27FC236}">
                <a16:creationId xmlns:a16="http://schemas.microsoft.com/office/drawing/2014/main" id="{1BC736FB-ECB3-6947-8A3E-2AC7672BA480}"/>
              </a:ext>
            </a:extLst>
          </p:cNvPr>
          <p:cNvGraphicFramePr>
            <a:graphicFrameLocks noGrp="1"/>
          </p:cNvGraphicFramePr>
          <p:nvPr>
            <p:extLst>
              <p:ext uri="{D42A27DB-BD31-4B8C-83A1-F6EECF244321}">
                <p14:modId xmlns:p14="http://schemas.microsoft.com/office/powerpoint/2010/main" val="1624990342"/>
              </p:ext>
            </p:extLst>
          </p:nvPr>
        </p:nvGraphicFramePr>
        <p:xfrm>
          <a:off x="787790" y="1050352"/>
          <a:ext cx="10227213" cy="2468352"/>
        </p:xfrm>
        <a:graphic>
          <a:graphicData uri="http://schemas.openxmlformats.org/drawingml/2006/table">
            <a:tbl>
              <a:tblPr firstRow="1" firstCol="1" bandRow="1">
                <a:tableStyleId>{5C22544A-7EE6-4342-B048-85BDC9FD1C3A}</a:tableStyleId>
              </a:tblPr>
              <a:tblGrid>
                <a:gridCol w="10227213">
                  <a:extLst>
                    <a:ext uri="{9D8B030D-6E8A-4147-A177-3AD203B41FA5}">
                      <a16:colId xmlns:a16="http://schemas.microsoft.com/office/drawing/2014/main" val="2161760999"/>
                    </a:ext>
                  </a:extLst>
                </a:gridCol>
              </a:tblGrid>
              <a:tr h="2468352">
                <a:tc>
                  <a:txBody>
                    <a:bodyPr/>
                    <a:lstStyle/>
                    <a:p>
                      <a:pPr marL="0" marR="0" algn="ctr">
                        <a:spcBef>
                          <a:spcPts val="0"/>
                        </a:spcBef>
                        <a:spcAft>
                          <a:spcPts val="0"/>
                        </a:spcAft>
                      </a:pPr>
                      <a:r>
                        <a:rPr lang="en-US" sz="1600" b="1" dirty="0">
                          <a:solidFill>
                            <a:schemeClr val="tx1"/>
                          </a:solidFill>
                          <a:effectLst/>
                          <a:latin typeface="Century Gothic" panose="020B0502020202020204" pitchFamily="34" charset="0"/>
                        </a:rPr>
                        <a:t>DISCLAIMER</a:t>
                      </a:r>
                      <a:endParaRPr lang="en-US" sz="1200" b="1" dirty="0">
                        <a:solidFill>
                          <a:schemeClr val="tx1"/>
                        </a:solidFill>
                        <a:effectLst/>
                        <a:latin typeface="Century Gothic" panose="020B0502020202020204" pitchFamily="34" charset="0"/>
                      </a:endParaRPr>
                    </a:p>
                    <a:p>
                      <a:pPr marL="0" marR="0">
                        <a:spcBef>
                          <a:spcPts val="0"/>
                        </a:spcBef>
                        <a:spcAft>
                          <a:spcPts val="0"/>
                        </a:spcAft>
                      </a:pPr>
                      <a:r>
                        <a:rPr lang="en-US" sz="1200" b="0" dirty="0">
                          <a:solidFill>
                            <a:schemeClr val="tx1"/>
                          </a:solidFill>
                          <a:effectLst/>
                          <a:latin typeface="Century Gothic" panose="020B0502020202020204" pitchFamily="34" charset="0"/>
                        </a:rPr>
                        <a:t> </a:t>
                      </a:r>
                    </a:p>
                    <a:p>
                      <a:pPr marL="0" marR="0">
                        <a:spcBef>
                          <a:spcPts val="0"/>
                        </a:spcBef>
                        <a:spcAft>
                          <a:spcPts val="0"/>
                        </a:spcAft>
                      </a:pPr>
                      <a:r>
                        <a:rPr lang="en-US" sz="1600" b="0" dirty="0">
                          <a:solidFill>
                            <a:schemeClr val="tx1"/>
                          </a:solidFill>
                          <a:effectLst/>
                          <a:latin typeface="Century Gothic" panose="020B0502020202020204" pitchFamily="34" charset="0"/>
                        </a:rPr>
                        <a:t>Any articles, templates, or information provided by Smartsheet on the website are for reference only. While we strive to keep the information up to date and correct, we make no representations or warranties of any kind, express or implied, about the completeness, accuracy, reliability, suitability, or availability with respect to the website or the information, articles, templates, or related graphics contained on the website. Any reliance you place on such information is therefore strictly at your own risk.</a:t>
                      </a:r>
                      <a:endParaRPr lang="en-US" sz="1600" b="0" dirty="0">
                        <a:solidFill>
                          <a:schemeClr val="tx1"/>
                        </a:solidFill>
                        <a:effectLst/>
                        <a:latin typeface="Century Gothic" panose="020B0502020202020204" pitchFamily="34" charset="0"/>
                        <a:ea typeface="Calibri" panose="020F0502020204030204" pitchFamily="34" charset="0"/>
                        <a:cs typeface="Times New Roman" panose="02020603050405020304" pitchFamily="18" charset="0"/>
                      </a:endParaRPr>
                    </a:p>
                  </a:txBody>
                  <a:tcPr marL="365760" marR="73025" marT="0" marB="0" anchor="ctr">
                    <a:lnL w="76200" cap="flat" cmpd="sng" algn="ctr">
                      <a:solidFill>
                        <a:schemeClr val="bg1">
                          <a:lumMod val="50000"/>
                        </a:schemeClr>
                      </a:solidFill>
                      <a:prstDash val="solid"/>
                      <a:round/>
                      <a:headEnd type="none" w="med" len="med"/>
                      <a:tailEnd type="none" w="med" len="med"/>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624880165"/>
                  </a:ext>
                </a:extLst>
              </a:tr>
            </a:tbl>
          </a:graphicData>
        </a:graphic>
      </p:graphicFrame>
    </p:spTree>
    <p:extLst>
      <p:ext uri="{BB962C8B-B14F-4D97-AF65-F5344CB8AC3E}">
        <p14:creationId xmlns:p14="http://schemas.microsoft.com/office/powerpoint/2010/main" val="292932368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 name="Picture 35" descr="A black background with a black square&#10;&#10;Description automatically generated with medium confidence">
            <a:extLst>
              <a:ext uri="{FF2B5EF4-FFF2-40B4-BE49-F238E27FC236}">
                <a16:creationId xmlns:a16="http://schemas.microsoft.com/office/drawing/2014/main" id="{8AEE35A5-9DCE-D6CB-B925-F54449080157}"/>
              </a:ext>
            </a:extLst>
          </p:cNvPr>
          <p:cNvPicPr>
            <a:picLocks noChangeAspect="1"/>
          </p:cNvPicPr>
          <p:nvPr/>
        </p:nvPicPr>
        <p:blipFill>
          <a:blip r:embed="rId2"/>
          <a:stretch>
            <a:fillRect/>
          </a:stretch>
        </p:blipFill>
        <p:spPr>
          <a:xfrm>
            <a:off x="0" y="0"/>
            <a:ext cx="12192000" cy="6858000"/>
          </a:xfrm>
          <a:prstGeom prst="rect">
            <a:avLst/>
          </a:prstGeom>
        </p:spPr>
      </p:pic>
      <p:sp>
        <p:nvSpPr>
          <p:cNvPr id="2" name="TextBox 1">
            <a:extLst>
              <a:ext uri="{FF2B5EF4-FFF2-40B4-BE49-F238E27FC236}">
                <a16:creationId xmlns:a16="http://schemas.microsoft.com/office/drawing/2014/main" id="{B41213C6-929C-63DC-CAE2-3AE56BDB7F24}"/>
              </a:ext>
            </a:extLst>
          </p:cNvPr>
          <p:cNvSpPr txBox="1"/>
          <p:nvPr/>
        </p:nvSpPr>
        <p:spPr>
          <a:xfrm>
            <a:off x="161597" y="111009"/>
            <a:ext cx="11838949" cy="523220"/>
          </a:xfrm>
          <a:prstGeom prst="rect">
            <a:avLst/>
          </a:prstGeom>
          <a:noFill/>
        </p:spPr>
        <p:txBody>
          <a:bodyPr wrap="square" rtlCol="0">
            <a:spAutoFit/>
          </a:bodyPr>
          <a:lstStyle/>
          <a:p>
            <a:r>
              <a:rPr lang="en-US" sz="2800" dirty="0">
                <a:solidFill>
                  <a:schemeClr val="tx1">
                    <a:lumMod val="65000"/>
                    <a:lumOff val="35000"/>
                  </a:schemeClr>
                </a:solidFill>
                <a:latin typeface="Century Gothic" panose="020B0502020202020204" pitchFamily="34" charset="0"/>
              </a:rPr>
              <a:t>CONTENTS</a:t>
            </a:r>
            <a:endParaRPr lang="en-US" sz="1600" dirty="0">
              <a:solidFill>
                <a:schemeClr val="tx1">
                  <a:lumMod val="65000"/>
                  <a:lumOff val="35000"/>
                </a:schemeClr>
              </a:solidFill>
              <a:latin typeface="Century Gothic" panose="020B0502020202020204" pitchFamily="34" charset="0"/>
            </a:endParaRPr>
          </a:p>
        </p:txBody>
      </p:sp>
      <p:sp>
        <p:nvSpPr>
          <p:cNvPr id="5" name="TextBox 4">
            <a:extLst>
              <a:ext uri="{FF2B5EF4-FFF2-40B4-BE49-F238E27FC236}">
                <a16:creationId xmlns:a16="http://schemas.microsoft.com/office/drawing/2014/main" id="{2808FFD0-70EE-010E-F4F3-644CE571EE22}"/>
              </a:ext>
            </a:extLst>
          </p:cNvPr>
          <p:cNvSpPr txBox="1"/>
          <p:nvPr/>
        </p:nvSpPr>
        <p:spPr>
          <a:xfrm>
            <a:off x="2419351" y="1724418"/>
            <a:ext cx="2971800" cy="923330"/>
          </a:xfrm>
          <a:prstGeom prst="rect">
            <a:avLst/>
          </a:prstGeom>
          <a:noFill/>
        </p:spPr>
        <p:txBody>
          <a:bodyPr wrap="square" rtlCol="0">
            <a:spAutoFit/>
          </a:bodyPr>
          <a:lstStyle/>
          <a:p>
            <a:r>
              <a:rPr lang="en-US" dirty="0">
                <a:solidFill>
                  <a:schemeClr val="tx1">
                    <a:lumMod val="65000"/>
                    <a:lumOff val="35000"/>
                  </a:schemeClr>
                </a:solidFill>
                <a:latin typeface="Century Gothic" panose="020B0502020202020204" pitchFamily="34" charset="0"/>
              </a:rPr>
              <a:t>SIMPLIFIED BUSINESS CAPABILITY MATURITY FRAMEWORK</a:t>
            </a:r>
          </a:p>
        </p:txBody>
      </p:sp>
      <p:sp>
        <p:nvSpPr>
          <p:cNvPr id="6" name="TextBox 5">
            <a:extLst>
              <a:ext uri="{FF2B5EF4-FFF2-40B4-BE49-F238E27FC236}">
                <a16:creationId xmlns:a16="http://schemas.microsoft.com/office/drawing/2014/main" id="{A9A1EE7E-CBF5-7402-C26A-77C35D0F1E17}"/>
              </a:ext>
            </a:extLst>
          </p:cNvPr>
          <p:cNvSpPr txBox="1"/>
          <p:nvPr/>
        </p:nvSpPr>
        <p:spPr>
          <a:xfrm>
            <a:off x="1895147" y="1724418"/>
            <a:ext cx="452486" cy="523220"/>
          </a:xfrm>
          <a:prstGeom prst="rect">
            <a:avLst/>
          </a:prstGeom>
          <a:noFill/>
        </p:spPr>
        <p:txBody>
          <a:bodyPr wrap="square" rtlCol="0">
            <a:spAutoFit/>
          </a:bodyPr>
          <a:lstStyle/>
          <a:p>
            <a:pPr algn="ctr"/>
            <a:r>
              <a:rPr lang="en-US" sz="2800" b="1" dirty="0">
                <a:solidFill>
                  <a:schemeClr val="tx1">
                    <a:lumMod val="65000"/>
                    <a:lumOff val="35000"/>
                  </a:schemeClr>
                </a:solidFill>
                <a:latin typeface="Century Gothic" panose="020B0502020202020204" pitchFamily="34" charset="0"/>
              </a:rPr>
              <a:t>1</a:t>
            </a:r>
            <a:endParaRPr lang="en-US" sz="1600" b="1" dirty="0">
              <a:solidFill>
                <a:schemeClr val="tx1">
                  <a:lumMod val="65000"/>
                  <a:lumOff val="35000"/>
                </a:schemeClr>
              </a:solidFill>
              <a:latin typeface="Century Gothic" panose="020B0502020202020204" pitchFamily="34" charset="0"/>
            </a:endParaRPr>
          </a:p>
        </p:txBody>
      </p:sp>
      <p:sp>
        <p:nvSpPr>
          <p:cNvPr id="14" name="TextBox 13">
            <a:extLst>
              <a:ext uri="{FF2B5EF4-FFF2-40B4-BE49-F238E27FC236}">
                <a16:creationId xmlns:a16="http://schemas.microsoft.com/office/drawing/2014/main" id="{4DB88848-906C-8856-4883-2DCAFB6BE3FF}"/>
              </a:ext>
            </a:extLst>
          </p:cNvPr>
          <p:cNvSpPr txBox="1"/>
          <p:nvPr/>
        </p:nvSpPr>
        <p:spPr>
          <a:xfrm>
            <a:off x="2419351" y="2909205"/>
            <a:ext cx="2971800" cy="646331"/>
          </a:xfrm>
          <a:prstGeom prst="rect">
            <a:avLst/>
          </a:prstGeom>
          <a:noFill/>
        </p:spPr>
        <p:txBody>
          <a:bodyPr wrap="square" rtlCol="0">
            <a:spAutoFit/>
          </a:bodyPr>
          <a:lstStyle/>
          <a:p>
            <a:r>
              <a:rPr lang="en-US" dirty="0">
                <a:solidFill>
                  <a:schemeClr val="tx1">
                    <a:lumMod val="65000"/>
                    <a:lumOff val="35000"/>
                  </a:schemeClr>
                </a:solidFill>
                <a:latin typeface="Century Gothic" panose="020B0502020202020204" pitchFamily="34" charset="0"/>
              </a:rPr>
              <a:t>BUSINESS CAPABILITY MODEL / MAP</a:t>
            </a:r>
          </a:p>
        </p:txBody>
      </p:sp>
      <p:sp>
        <p:nvSpPr>
          <p:cNvPr id="15" name="TextBox 14">
            <a:extLst>
              <a:ext uri="{FF2B5EF4-FFF2-40B4-BE49-F238E27FC236}">
                <a16:creationId xmlns:a16="http://schemas.microsoft.com/office/drawing/2014/main" id="{719F7F35-A047-7205-7E71-0955B057F236}"/>
              </a:ext>
            </a:extLst>
          </p:cNvPr>
          <p:cNvSpPr txBox="1"/>
          <p:nvPr/>
        </p:nvSpPr>
        <p:spPr>
          <a:xfrm>
            <a:off x="1895147" y="2909205"/>
            <a:ext cx="452486" cy="523220"/>
          </a:xfrm>
          <a:prstGeom prst="rect">
            <a:avLst/>
          </a:prstGeom>
          <a:noFill/>
        </p:spPr>
        <p:txBody>
          <a:bodyPr wrap="square" rtlCol="0">
            <a:spAutoFit/>
          </a:bodyPr>
          <a:lstStyle/>
          <a:p>
            <a:pPr algn="ctr"/>
            <a:r>
              <a:rPr lang="en-US" sz="2800" b="1" dirty="0">
                <a:solidFill>
                  <a:schemeClr val="tx1">
                    <a:lumMod val="65000"/>
                    <a:lumOff val="35000"/>
                  </a:schemeClr>
                </a:solidFill>
                <a:latin typeface="Century Gothic" panose="020B0502020202020204" pitchFamily="34" charset="0"/>
              </a:rPr>
              <a:t>2</a:t>
            </a:r>
            <a:endParaRPr lang="en-US" sz="1600" b="1" dirty="0">
              <a:solidFill>
                <a:schemeClr val="tx1">
                  <a:lumMod val="65000"/>
                  <a:lumOff val="35000"/>
                </a:schemeClr>
              </a:solidFill>
              <a:latin typeface="Century Gothic" panose="020B0502020202020204" pitchFamily="34" charset="0"/>
            </a:endParaRPr>
          </a:p>
        </p:txBody>
      </p:sp>
      <p:sp>
        <p:nvSpPr>
          <p:cNvPr id="16" name="TextBox 15">
            <a:extLst>
              <a:ext uri="{FF2B5EF4-FFF2-40B4-BE49-F238E27FC236}">
                <a16:creationId xmlns:a16="http://schemas.microsoft.com/office/drawing/2014/main" id="{E00BEED8-B366-58E4-F519-DEA58EF791BC}"/>
              </a:ext>
            </a:extLst>
          </p:cNvPr>
          <p:cNvSpPr txBox="1"/>
          <p:nvPr/>
        </p:nvSpPr>
        <p:spPr>
          <a:xfrm>
            <a:off x="2419351" y="4094134"/>
            <a:ext cx="2971800" cy="646331"/>
          </a:xfrm>
          <a:prstGeom prst="rect">
            <a:avLst/>
          </a:prstGeom>
          <a:noFill/>
        </p:spPr>
        <p:txBody>
          <a:bodyPr wrap="square" rtlCol="0">
            <a:spAutoFit/>
          </a:bodyPr>
          <a:lstStyle/>
          <a:p>
            <a:r>
              <a:rPr lang="en-US" dirty="0">
                <a:solidFill>
                  <a:schemeClr val="tx1">
                    <a:lumMod val="65000"/>
                    <a:lumOff val="35000"/>
                  </a:schemeClr>
                </a:solidFill>
                <a:latin typeface="Century Gothic" panose="020B0502020202020204" pitchFamily="34" charset="0"/>
              </a:rPr>
              <a:t>BUSINESS CAPABILITY MODEL</a:t>
            </a:r>
          </a:p>
        </p:txBody>
      </p:sp>
      <p:sp>
        <p:nvSpPr>
          <p:cNvPr id="17" name="TextBox 16">
            <a:extLst>
              <a:ext uri="{FF2B5EF4-FFF2-40B4-BE49-F238E27FC236}">
                <a16:creationId xmlns:a16="http://schemas.microsoft.com/office/drawing/2014/main" id="{1CDA9122-F2F5-AB18-4B89-44DC0247A94E}"/>
              </a:ext>
            </a:extLst>
          </p:cNvPr>
          <p:cNvSpPr txBox="1"/>
          <p:nvPr/>
        </p:nvSpPr>
        <p:spPr>
          <a:xfrm>
            <a:off x="1895147" y="4094134"/>
            <a:ext cx="452486" cy="523220"/>
          </a:xfrm>
          <a:prstGeom prst="rect">
            <a:avLst/>
          </a:prstGeom>
          <a:noFill/>
        </p:spPr>
        <p:txBody>
          <a:bodyPr wrap="square" rtlCol="0">
            <a:spAutoFit/>
          </a:bodyPr>
          <a:lstStyle/>
          <a:p>
            <a:pPr algn="ctr"/>
            <a:r>
              <a:rPr lang="en-US" sz="2800" b="1" dirty="0">
                <a:solidFill>
                  <a:schemeClr val="tx1">
                    <a:lumMod val="65000"/>
                    <a:lumOff val="35000"/>
                  </a:schemeClr>
                </a:solidFill>
                <a:latin typeface="Century Gothic" panose="020B0502020202020204" pitchFamily="34" charset="0"/>
              </a:rPr>
              <a:t>3</a:t>
            </a:r>
            <a:endParaRPr lang="en-US" sz="1600" b="1" dirty="0">
              <a:solidFill>
                <a:schemeClr val="tx1">
                  <a:lumMod val="65000"/>
                  <a:lumOff val="35000"/>
                </a:schemeClr>
              </a:solidFill>
              <a:latin typeface="Century Gothic" panose="020B0502020202020204" pitchFamily="34" charset="0"/>
            </a:endParaRPr>
          </a:p>
        </p:txBody>
      </p:sp>
      <p:sp>
        <p:nvSpPr>
          <p:cNvPr id="18" name="TextBox 17">
            <a:extLst>
              <a:ext uri="{FF2B5EF4-FFF2-40B4-BE49-F238E27FC236}">
                <a16:creationId xmlns:a16="http://schemas.microsoft.com/office/drawing/2014/main" id="{DCF07B7B-0B19-4730-8363-7DDB2881617C}"/>
              </a:ext>
            </a:extLst>
          </p:cNvPr>
          <p:cNvSpPr txBox="1"/>
          <p:nvPr/>
        </p:nvSpPr>
        <p:spPr>
          <a:xfrm>
            <a:off x="2419351" y="5279063"/>
            <a:ext cx="2971800" cy="1200329"/>
          </a:xfrm>
          <a:prstGeom prst="rect">
            <a:avLst/>
          </a:prstGeom>
          <a:noFill/>
        </p:spPr>
        <p:txBody>
          <a:bodyPr wrap="square" rtlCol="0">
            <a:spAutoFit/>
          </a:bodyPr>
          <a:lstStyle/>
          <a:p>
            <a:r>
              <a:rPr lang="en-US" dirty="0">
                <a:solidFill>
                  <a:schemeClr val="tx1">
                    <a:lumMod val="65000"/>
                    <a:lumOff val="35000"/>
                  </a:schemeClr>
                </a:solidFill>
                <a:latin typeface="Century Gothic" panose="020B0502020202020204" pitchFamily="34" charset="0"/>
              </a:rPr>
              <a:t>OVERVIEW OF AN ENTERPRISE BUSINESS CAPABILITIES FRAMEWORK</a:t>
            </a:r>
          </a:p>
        </p:txBody>
      </p:sp>
      <p:sp>
        <p:nvSpPr>
          <p:cNvPr id="19" name="TextBox 18">
            <a:extLst>
              <a:ext uri="{FF2B5EF4-FFF2-40B4-BE49-F238E27FC236}">
                <a16:creationId xmlns:a16="http://schemas.microsoft.com/office/drawing/2014/main" id="{68CC8BCB-DA32-6162-3440-3E876EAE7862}"/>
              </a:ext>
            </a:extLst>
          </p:cNvPr>
          <p:cNvSpPr txBox="1"/>
          <p:nvPr/>
        </p:nvSpPr>
        <p:spPr>
          <a:xfrm>
            <a:off x="1895147" y="5279063"/>
            <a:ext cx="452486" cy="523220"/>
          </a:xfrm>
          <a:prstGeom prst="rect">
            <a:avLst/>
          </a:prstGeom>
          <a:noFill/>
        </p:spPr>
        <p:txBody>
          <a:bodyPr wrap="square" rtlCol="0">
            <a:spAutoFit/>
          </a:bodyPr>
          <a:lstStyle/>
          <a:p>
            <a:pPr algn="ctr"/>
            <a:r>
              <a:rPr lang="en-US" sz="2800" b="1" dirty="0">
                <a:solidFill>
                  <a:schemeClr val="tx1">
                    <a:lumMod val="65000"/>
                    <a:lumOff val="35000"/>
                  </a:schemeClr>
                </a:solidFill>
                <a:latin typeface="Century Gothic" panose="020B0502020202020204" pitchFamily="34" charset="0"/>
              </a:rPr>
              <a:t>4</a:t>
            </a:r>
            <a:endParaRPr lang="en-US" sz="1600" b="1" dirty="0">
              <a:solidFill>
                <a:schemeClr val="tx1">
                  <a:lumMod val="65000"/>
                  <a:lumOff val="35000"/>
                </a:schemeClr>
              </a:solidFill>
              <a:latin typeface="Century Gothic" panose="020B0502020202020204" pitchFamily="34" charset="0"/>
            </a:endParaRPr>
          </a:p>
        </p:txBody>
      </p:sp>
      <p:sp>
        <p:nvSpPr>
          <p:cNvPr id="20" name="TextBox 19">
            <a:extLst>
              <a:ext uri="{FF2B5EF4-FFF2-40B4-BE49-F238E27FC236}">
                <a16:creationId xmlns:a16="http://schemas.microsoft.com/office/drawing/2014/main" id="{81C0FAEA-061F-BB8B-6D1D-581CBCE3EAE5}"/>
              </a:ext>
            </a:extLst>
          </p:cNvPr>
          <p:cNvSpPr txBox="1"/>
          <p:nvPr/>
        </p:nvSpPr>
        <p:spPr>
          <a:xfrm>
            <a:off x="6902860" y="1708876"/>
            <a:ext cx="2711246" cy="646331"/>
          </a:xfrm>
          <a:prstGeom prst="rect">
            <a:avLst/>
          </a:prstGeom>
          <a:noFill/>
        </p:spPr>
        <p:txBody>
          <a:bodyPr wrap="square" rtlCol="0">
            <a:spAutoFit/>
          </a:bodyPr>
          <a:lstStyle/>
          <a:p>
            <a:r>
              <a:rPr lang="en-US" dirty="0">
                <a:solidFill>
                  <a:schemeClr val="tx1">
                    <a:lumMod val="65000"/>
                    <a:lumOff val="35000"/>
                  </a:schemeClr>
                </a:solidFill>
                <a:latin typeface="Century Gothic" panose="020B0502020202020204" pitchFamily="34" charset="0"/>
              </a:rPr>
              <a:t>BUSINESS CAPABILITY MODEL</a:t>
            </a:r>
          </a:p>
        </p:txBody>
      </p:sp>
      <p:sp>
        <p:nvSpPr>
          <p:cNvPr id="21" name="TextBox 20">
            <a:extLst>
              <a:ext uri="{FF2B5EF4-FFF2-40B4-BE49-F238E27FC236}">
                <a16:creationId xmlns:a16="http://schemas.microsoft.com/office/drawing/2014/main" id="{9C7DD9C2-0F11-9500-98E2-A774853B1CDB}"/>
              </a:ext>
            </a:extLst>
          </p:cNvPr>
          <p:cNvSpPr txBox="1"/>
          <p:nvPr/>
        </p:nvSpPr>
        <p:spPr>
          <a:xfrm>
            <a:off x="6118102" y="1708876"/>
            <a:ext cx="452486" cy="523220"/>
          </a:xfrm>
          <a:prstGeom prst="rect">
            <a:avLst/>
          </a:prstGeom>
          <a:noFill/>
        </p:spPr>
        <p:txBody>
          <a:bodyPr wrap="square" rtlCol="0">
            <a:spAutoFit/>
          </a:bodyPr>
          <a:lstStyle/>
          <a:p>
            <a:pPr algn="ctr"/>
            <a:r>
              <a:rPr lang="en-US" sz="2800" b="1" dirty="0">
                <a:solidFill>
                  <a:schemeClr val="tx1">
                    <a:lumMod val="65000"/>
                    <a:lumOff val="35000"/>
                  </a:schemeClr>
                </a:solidFill>
                <a:latin typeface="Century Gothic" panose="020B0502020202020204" pitchFamily="34" charset="0"/>
              </a:rPr>
              <a:t>5</a:t>
            </a:r>
            <a:endParaRPr lang="en-US" sz="1600" b="1" dirty="0">
              <a:solidFill>
                <a:schemeClr val="tx1">
                  <a:lumMod val="65000"/>
                  <a:lumOff val="35000"/>
                </a:schemeClr>
              </a:solidFill>
              <a:latin typeface="Century Gothic" panose="020B0502020202020204" pitchFamily="34" charset="0"/>
            </a:endParaRPr>
          </a:p>
        </p:txBody>
      </p:sp>
      <p:sp>
        <p:nvSpPr>
          <p:cNvPr id="22" name="TextBox 21">
            <a:extLst>
              <a:ext uri="{FF2B5EF4-FFF2-40B4-BE49-F238E27FC236}">
                <a16:creationId xmlns:a16="http://schemas.microsoft.com/office/drawing/2014/main" id="{0B4A0E54-12F4-B792-F8BD-E86619A3C4F3}"/>
              </a:ext>
            </a:extLst>
          </p:cNvPr>
          <p:cNvSpPr txBox="1"/>
          <p:nvPr/>
        </p:nvSpPr>
        <p:spPr>
          <a:xfrm>
            <a:off x="6902860" y="2909205"/>
            <a:ext cx="2791928" cy="923330"/>
          </a:xfrm>
          <a:prstGeom prst="rect">
            <a:avLst/>
          </a:prstGeom>
          <a:noFill/>
        </p:spPr>
        <p:txBody>
          <a:bodyPr wrap="square" rtlCol="0">
            <a:spAutoFit/>
          </a:bodyPr>
          <a:lstStyle/>
          <a:p>
            <a:r>
              <a:rPr lang="en-US" dirty="0">
                <a:solidFill>
                  <a:schemeClr val="tx1">
                    <a:lumMod val="65000"/>
                    <a:lumOff val="35000"/>
                  </a:schemeClr>
                </a:solidFill>
                <a:latin typeface="Century Gothic" panose="020B0502020202020204" pitchFamily="34" charset="0"/>
              </a:rPr>
              <a:t>MEANS, KNOWLEDGE, ENDS, COLLABORATION</a:t>
            </a:r>
          </a:p>
        </p:txBody>
      </p:sp>
      <p:sp>
        <p:nvSpPr>
          <p:cNvPr id="23" name="TextBox 22">
            <a:extLst>
              <a:ext uri="{FF2B5EF4-FFF2-40B4-BE49-F238E27FC236}">
                <a16:creationId xmlns:a16="http://schemas.microsoft.com/office/drawing/2014/main" id="{7ED91C19-6D62-6992-3CE9-8C3E50D9B7C7}"/>
              </a:ext>
            </a:extLst>
          </p:cNvPr>
          <p:cNvSpPr txBox="1"/>
          <p:nvPr/>
        </p:nvSpPr>
        <p:spPr>
          <a:xfrm>
            <a:off x="6198784" y="2909205"/>
            <a:ext cx="452486" cy="523220"/>
          </a:xfrm>
          <a:prstGeom prst="rect">
            <a:avLst/>
          </a:prstGeom>
          <a:noFill/>
        </p:spPr>
        <p:txBody>
          <a:bodyPr wrap="square" rtlCol="0">
            <a:spAutoFit/>
          </a:bodyPr>
          <a:lstStyle/>
          <a:p>
            <a:pPr algn="ctr"/>
            <a:r>
              <a:rPr lang="en-US" sz="2800" b="1" dirty="0">
                <a:solidFill>
                  <a:schemeClr val="tx1">
                    <a:lumMod val="65000"/>
                    <a:lumOff val="35000"/>
                  </a:schemeClr>
                </a:solidFill>
                <a:latin typeface="Century Gothic" panose="020B0502020202020204" pitchFamily="34" charset="0"/>
              </a:rPr>
              <a:t>6</a:t>
            </a:r>
            <a:endParaRPr lang="en-US" sz="1600" b="1" dirty="0">
              <a:solidFill>
                <a:schemeClr val="tx1">
                  <a:lumMod val="65000"/>
                  <a:lumOff val="35000"/>
                </a:schemeClr>
              </a:solidFill>
              <a:latin typeface="Century Gothic" panose="020B0502020202020204" pitchFamily="34" charset="0"/>
            </a:endParaRPr>
          </a:p>
        </p:txBody>
      </p:sp>
      <p:sp>
        <p:nvSpPr>
          <p:cNvPr id="24" name="TextBox 23">
            <a:extLst>
              <a:ext uri="{FF2B5EF4-FFF2-40B4-BE49-F238E27FC236}">
                <a16:creationId xmlns:a16="http://schemas.microsoft.com/office/drawing/2014/main" id="{BEC12D96-8839-6F26-BB3C-727244C5E636}"/>
              </a:ext>
            </a:extLst>
          </p:cNvPr>
          <p:cNvSpPr txBox="1"/>
          <p:nvPr/>
        </p:nvSpPr>
        <p:spPr>
          <a:xfrm>
            <a:off x="6902860" y="4094134"/>
            <a:ext cx="2791928" cy="646331"/>
          </a:xfrm>
          <a:prstGeom prst="rect">
            <a:avLst/>
          </a:prstGeom>
          <a:noFill/>
        </p:spPr>
        <p:txBody>
          <a:bodyPr wrap="square" rtlCol="0">
            <a:spAutoFit/>
          </a:bodyPr>
          <a:lstStyle/>
          <a:p>
            <a:r>
              <a:rPr lang="en-US" dirty="0">
                <a:solidFill>
                  <a:schemeClr val="tx1">
                    <a:lumMod val="65000"/>
                    <a:lumOff val="35000"/>
                  </a:schemeClr>
                </a:solidFill>
                <a:latin typeface="Century Gothic" panose="020B0502020202020204" pitchFamily="34" charset="0"/>
              </a:rPr>
              <a:t>BUSINESS CAPABILITY MODEL</a:t>
            </a:r>
          </a:p>
        </p:txBody>
      </p:sp>
      <p:sp>
        <p:nvSpPr>
          <p:cNvPr id="25" name="TextBox 24">
            <a:extLst>
              <a:ext uri="{FF2B5EF4-FFF2-40B4-BE49-F238E27FC236}">
                <a16:creationId xmlns:a16="http://schemas.microsoft.com/office/drawing/2014/main" id="{644EFF3D-2590-E884-A6AD-74533994456A}"/>
              </a:ext>
            </a:extLst>
          </p:cNvPr>
          <p:cNvSpPr txBox="1"/>
          <p:nvPr/>
        </p:nvSpPr>
        <p:spPr>
          <a:xfrm>
            <a:off x="5930855" y="4094134"/>
            <a:ext cx="895805" cy="523220"/>
          </a:xfrm>
          <a:prstGeom prst="rect">
            <a:avLst/>
          </a:prstGeom>
          <a:noFill/>
        </p:spPr>
        <p:txBody>
          <a:bodyPr wrap="square" rtlCol="0">
            <a:spAutoFit/>
          </a:bodyPr>
          <a:lstStyle/>
          <a:p>
            <a:pPr algn="ctr"/>
            <a:r>
              <a:rPr lang="en-US" sz="2800" b="1" dirty="0">
                <a:solidFill>
                  <a:schemeClr val="tx1">
                    <a:lumMod val="65000"/>
                    <a:lumOff val="35000"/>
                  </a:schemeClr>
                </a:solidFill>
                <a:latin typeface="Century Gothic" panose="020B0502020202020204" pitchFamily="34" charset="0"/>
              </a:rPr>
              <a:t>7-9</a:t>
            </a:r>
            <a:endParaRPr lang="en-US" sz="1600" b="1" dirty="0">
              <a:solidFill>
                <a:schemeClr val="tx1">
                  <a:lumMod val="65000"/>
                  <a:lumOff val="35000"/>
                </a:schemeClr>
              </a:solidFill>
              <a:latin typeface="Century Gothic" panose="020B0502020202020204" pitchFamily="34" charset="0"/>
            </a:endParaRPr>
          </a:p>
        </p:txBody>
      </p:sp>
      <p:sp>
        <p:nvSpPr>
          <p:cNvPr id="26" name="TextBox 25">
            <a:extLst>
              <a:ext uri="{FF2B5EF4-FFF2-40B4-BE49-F238E27FC236}">
                <a16:creationId xmlns:a16="http://schemas.microsoft.com/office/drawing/2014/main" id="{08FDF008-2795-C96D-2D64-F92887AD3AC3}"/>
              </a:ext>
            </a:extLst>
          </p:cNvPr>
          <p:cNvSpPr txBox="1"/>
          <p:nvPr/>
        </p:nvSpPr>
        <p:spPr>
          <a:xfrm>
            <a:off x="6902860" y="5279063"/>
            <a:ext cx="2872610" cy="923330"/>
          </a:xfrm>
          <a:prstGeom prst="rect">
            <a:avLst/>
          </a:prstGeom>
          <a:noFill/>
        </p:spPr>
        <p:txBody>
          <a:bodyPr wrap="square" rtlCol="0">
            <a:spAutoFit/>
          </a:bodyPr>
          <a:lstStyle/>
          <a:p>
            <a:r>
              <a:rPr lang="en-US" dirty="0">
                <a:solidFill>
                  <a:schemeClr val="tx1">
                    <a:lumMod val="65000"/>
                    <a:lumOff val="35000"/>
                  </a:schemeClr>
                </a:solidFill>
                <a:latin typeface="Century Gothic" panose="020B0502020202020204" pitchFamily="34" charset="0"/>
              </a:rPr>
              <a:t>BASIC BUSINESS CAPABILITY MAP PATTERNS</a:t>
            </a:r>
          </a:p>
        </p:txBody>
      </p:sp>
      <p:sp>
        <p:nvSpPr>
          <p:cNvPr id="27" name="TextBox 26">
            <a:extLst>
              <a:ext uri="{FF2B5EF4-FFF2-40B4-BE49-F238E27FC236}">
                <a16:creationId xmlns:a16="http://schemas.microsoft.com/office/drawing/2014/main" id="{66E8E115-29D9-4C57-FD9F-4E9A950162A1}"/>
              </a:ext>
            </a:extLst>
          </p:cNvPr>
          <p:cNvSpPr txBox="1"/>
          <p:nvPr/>
        </p:nvSpPr>
        <p:spPr>
          <a:xfrm>
            <a:off x="6210641" y="5271907"/>
            <a:ext cx="616019" cy="523220"/>
          </a:xfrm>
          <a:prstGeom prst="rect">
            <a:avLst/>
          </a:prstGeom>
          <a:noFill/>
        </p:spPr>
        <p:txBody>
          <a:bodyPr wrap="square" rtlCol="0">
            <a:spAutoFit/>
          </a:bodyPr>
          <a:lstStyle/>
          <a:p>
            <a:pPr algn="ctr"/>
            <a:r>
              <a:rPr lang="en-US" sz="2800" b="1" dirty="0">
                <a:solidFill>
                  <a:schemeClr val="tx1">
                    <a:lumMod val="65000"/>
                    <a:lumOff val="35000"/>
                  </a:schemeClr>
                </a:solidFill>
                <a:latin typeface="Century Gothic" panose="020B0502020202020204" pitchFamily="34" charset="0"/>
              </a:rPr>
              <a:t>10</a:t>
            </a:r>
            <a:endParaRPr lang="en-US" sz="1600" b="1" dirty="0">
              <a:solidFill>
                <a:schemeClr val="tx1">
                  <a:lumMod val="65000"/>
                  <a:lumOff val="35000"/>
                </a:schemeClr>
              </a:solidFill>
              <a:latin typeface="Century Gothic" panose="020B0502020202020204" pitchFamily="34" charset="0"/>
            </a:endParaRPr>
          </a:p>
        </p:txBody>
      </p:sp>
    </p:spTree>
    <p:extLst>
      <p:ext uri="{BB962C8B-B14F-4D97-AF65-F5344CB8AC3E}">
        <p14:creationId xmlns:p14="http://schemas.microsoft.com/office/powerpoint/2010/main" val="361183627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 name="Rectangle 78">
            <a:extLst>
              <a:ext uri="{FF2B5EF4-FFF2-40B4-BE49-F238E27FC236}">
                <a16:creationId xmlns:a16="http://schemas.microsoft.com/office/drawing/2014/main" id="{C8A8EE7A-2F64-05D1-F4B4-4BA7F2D0435B}"/>
              </a:ext>
            </a:extLst>
          </p:cNvPr>
          <p:cNvSpPr/>
          <p:nvPr/>
        </p:nvSpPr>
        <p:spPr>
          <a:xfrm>
            <a:off x="1168016" y="1461238"/>
            <a:ext cx="2042821" cy="2848483"/>
          </a:xfrm>
          <a:prstGeom prst="rect">
            <a:avLst/>
          </a:prstGeom>
          <a:solidFill>
            <a:schemeClr val="accent2">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8" name="Rectangle 67">
            <a:extLst>
              <a:ext uri="{FF2B5EF4-FFF2-40B4-BE49-F238E27FC236}">
                <a16:creationId xmlns:a16="http://schemas.microsoft.com/office/drawing/2014/main" id="{D5EFD0F5-9AEA-1145-9003-60FB6FE4B48B}"/>
              </a:ext>
            </a:extLst>
          </p:cNvPr>
          <p:cNvSpPr/>
          <p:nvPr/>
        </p:nvSpPr>
        <p:spPr>
          <a:xfrm>
            <a:off x="3360587" y="1461238"/>
            <a:ext cx="2042821" cy="2354712"/>
          </a:xfrm>
          <a:prstGeom prst="rect">
            <a:avLst/>
          </a:prstGeom>
          <a:solidFill>
            <a:schemeClr val="accent4">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 name="Rectangle 69">
            <a:extLst>
              <a:ext uri="{FF2B5EF4-FFF2-40B4-BE49-F238E27FC236}">
                <a16:creationId xmlns:a16="http://schemas.microsoft.com/office/drawing/2014/main" id="{240F7175-3684-123E-F272-2478165C6ABA}"/>
              </a:ext>
            </a:extLst>
          </p:cNvPr>
          <p:cNvSpPr/>
          <p:nvPr/>
        </p:nvSpPr>
        <p:spPr>
          <a:xfrm>
            <a:off x="5566087" y="1461238"/>
            <a:ext cx="2042821" cy="1917147"/>
          </a:xfrm>
          <a:prstGeom prst="rect">
            <a:avLst/>
          </a:prstGeom>
          <a:solidFill>
            <a:schemeClr val="accent6">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 name="Rectangle 71">
            <a:extLst>
              <a:ext uri="{FF2B5EF4-FFF2-40B4-BE49-F238E27FC236}">
                <a16:creationId xmlns:a16="http://schemas.microsoft.com/office/drawing/2014/main" id="{FB37B9CD-6CF5-1653-BAF0-7E665E4DAD05}"/>
              </a:ext>
            </a:extLst>
          </p:cNvPr>
          <p:cNvSpPr/>
          <p:nvPr/>
        </p:nvSpPr>
        <p:spPr>
          <a:xfrm>
            <a:off x="7735469" y="1461238"/>
            <a:ext cx="2042821" cy="1470212"/>
          </a:xfrm>
          <a:prstGeom prst="rect">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4" name="Rectangle 73">
            <a:extLst>
              <a:ext uri="{FF2B5EF4-FFF2-40B4-BE49-F238E27FC236}">
                <a16:creationId xmlns:a16="http://schemas.microsoft.com/office/drawing/2014/main" id="{189D7EAC-8ECA-6F1D-20FE-4956600D41C6}"/>
              </a:ext>
            </a:extLst>
          </p:cNvPr>
          <p:cNvSpPr/>
          <p:nvPr/>
        </p:nvSpPr>
        <p:spPr>
          <a:xfrm>
            <a:off x="9904846" y="1461239"/>
            <a:ext cx="2042821" cy="1001228"/>
          </a:xfrm>
          <a:prstGeom prst="rect">
            <a:avLst/>
          </a:prstGeom>
          <a:solidFill>
            <a:schemeClr val="accent5">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91" name="Straight Connector 90">
            <a:extLst>
              <a:ext uri="{FF2B5EF4-FFF2-40B4-BE49-F238E27FC236}">
                <a16:creationId xmlns:a16="http://schemas.microsoft.com/office/drawing/2014/main" id="{18B43AD5-B549-06A5-3F3C-B0B9A5241935}"/>
              </a:ext>
            </a:extLst>
          </p:cNvPr>
          <p:cNvCxnSpPr>
            <a:cxnSpLocks/>
          </p:cNvCxnSpPr>
          <p:nvPr/>
        </p:nvCxnSpPr>
        <p:spPr>
          <a:xfrm>
            <a:off x="944375" y="5922688"/>
            <a:ext cx="11162663" cy="0"/>
          </a:xfrm>
          <a:prstGeom prst="line">
            <a:avLst/>
          </a:prstGeom>
          <a:ln w="19050">
            <a:solidFill>
              <a:schemeClr val="tx1">
                <a:lumMod val="65000"/>
                <a:lumOff val="3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3" name="TextBox 2">
            <a:extLst>
              <a:ext uri="{FF2B5EF4-FFF2-40B4-BE49-F238E27FC236}">
                <a16:creationId xmlns:a16="http://schemas.microsoft.com/office/drawing/2014/main" id="{BCE760FD-6E50-FD4F-B597-7E228EDE51FD}"/>
              </a:ext>
            </a:extLst>
          </p:cNvPr>
          <p:cNvSpPr txBox="1"/>
          <p:nvPr/>
        </p:nvSpPr>
        <p:spPr>
          <a:xfrm>
            <a:off x="161597" y="111009"/>
            <a:ext cx="11838949" cy="523220"/>
          </a:xfrm>
          <a:prstGeom prst="rect">
            <a:avLst/>
          </a:prstGeom>
          <a:noFill/>
        </p:spPr>
        <p:txBody>
          <a:bodyPr wrap="square" rtlCol="0">
            <a:spAutoFit/>
          </a:bodyPr>
          <a:lstStyle/>
          <a:p>
            <a:r>
              <a:rPr lang="en-US" sz="2800" dirty="0">
                <a:solidFill>
                  <a:schemeClr val="tx1">
                    <a:lumMod val="65000"/>
                    <a:lumOff val="35000"/>
                  </a:schemeClr>
                </a:solidFill>
                <a:latin typeface="Century Gothic" panose="020B0502020202020204" pitchFamily="34" charset="0"/>
              </a:rPr>
              <a:t>SIMPLIFIED BUSINESS CAPABILITY MATURITY FRAMEWORK</a:t>
            </a:r>
            <a:endParaRPr lang="en-US" sz="1600" dirty="0">
              <a:solidFill>
                <a:schemeClr val="tx1">
                  <a:lumMod val="65000"/>
                  <a:lumOff val="35000"/>
                </a:schemeClr>
              </a:solidFill>
              <a:latin typeface="Century Gothic" panose="020B0502020202020204" pitchFamily="34" charset="0"/>
            </a:endParaRPr>
          </a:p>
        </p:txBody>
      </p:sp>
      <p:sp>
        <p:nvSpPr>
          <p:cNvPr id="4" name="TextBox 3">
            <a:extLst>
              <a:ext uri="{FF2B5EF4-FFF2-40B4-BE49-F238E27FC236}">
                <a16:creationId xmlns:a16="http://schemas.microsoft.com/office/drawing/2014/main" id="{B963BF7E-525B-6409-A4DF-D01ECBCEA323}"/>
              </a:ext>
            </a:extLst>
          </p:cNvPr>
          <p:cNvSpPr txBox="1"/>
          <p:nvPr/>
        </p:nvSpPr>
        <p:spPr>
          <a:xfrm>
            <a:off x="157574" y="764213"/>
            <a:ext cx="11815725" cy="461665"/>
          </a:xfrm>
          <a:prstGeom prst="rect">
            <a:avLst/>
          </a:prstGeom>
          <a:noFill/>
        </p:spPr>
        <p:txBody>
          <a:bodyPr wrap="square">
            <a:spAutoFit/>
          </a:bodyPr>
          <a:lstStyle/>
          <a:p>
            <a:r>
              <a:rPr lang="en-US" sz="1200" b="0" i="1" u="none" strike="noStrike" dirty="0">
                <a:solidFill>
                  <a:srgbClr val="000000"/>
                </a:solidFill>
                <a:effectLst/>
                <a:latin typeface="Century Gothic" panose="020B0502020202020204" pitchFamily="34" charset="0"/>
              </a:rPr>
              <a:t>Each section of this Simplified Business Capability Maturity Framework slide helps you systematically develop, manage, and enhance your business capabilities in alignment with strategic goals and changing market demands.</a:t>
            </a:r>
            <a:endParaRPr lang="en-US" sz="1200" i="1" dirty="0">
              <a:latin typeface="Century Gothic" panose="020B0502020202020204" pitchFamily="34" charset="0"/>
            </a:endParaRPr>
          </a:p>
        </p:txBody>
      </p:sp>
      <p:sp>
        <p:nvSpPr>
          <p:cNvPr id="5" name="Rectangle 4">
            <a:extLst>
              <a:ext uri="{FF2B5EF4-FFF2-40B4-BE49-F238E27FC236}">
                <a16:creationId xmlns:a16="http://schemas.microsoft.com/office/drawing/2014/main" id="{4D44583F-7D62-78A4-D400-E750FEF4140E}"/>
              </a:ext>
            </a:extLst>
          </p:cNvPr>
          <p:cNvSpPr/>
          <p:nvPr/>
        </p:nvSpPr>
        <p:spPr>
          <a:xfrm>
            <a:off x="9904846" y="2602047"/>
            <a:ext cx="2042821" cy="2830724"/>
          </a:xfrm>
          <a:prstGeom prst="rect">
            <a:avLst/>
          </a:prstGeom>
          <a:solidFill>
            <a:schemeClr val="accent2">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a:extLst>
              <a:ext uri="{FF2B5EF4-FFF2-40B4-BE49-F238E27FC236}">
                <a16:creationId xmlns:a16="http://schemas.microsoft.com/office/drawing/2014/main" id="{92056A68-F936-6716-0A92-E6CF35BC9D39}"/>
              </a:ext>
            </a:extLst>
          </p:cNvPr>
          <p:cNvSpPr/>
          <p:nvPr/>
        </p:nvSpPr>
        <p:spPr>
          <a:xfrm>
            <a:off x="7735468" y="3110300"/>
            <a:ext cx="2042821" cy="2322165"/>
          </a:xfrm>
          <a:prstGeom prst="rect">
            <a:avLst/>
          </a:prstGeom>
          <a:solidFill>
            <a:schemeClr val="accent4">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a:extLst>
              <a:ext uri="{FF2B5EF4-FFF2-40B4-BE49-F238E27FC236}">
                <a16:creationId xmlns:a16="http://schemas.microsoft.com/office/drawing/2014/main" id="{481D8480-DEC2-0D68-903E-FE16C14905E3}"/>
              </a:ext>
            </a:extLst>
          </p:cNvPr>
          <p:cNvSpPr/>
          <p:nvPr/>
        </p:nvSpPr>
        <p:spPr>
          <a:xfrm>
            <a:off x="5566087" y="3529220"/>
            <a:ext cx="2042821" cy="1890127"/>
          </a:xfrm>
          <a:prstGeom prst="rect">
            <a:avLst/>
          </a:prstGeom>
          <a:solidFill>
            <a:schemeClr val="accent6">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a:extLst>
              <a:ext uri="{FF2B5EF4-FFF2-40B4-BE49-F238E27FC236}">
                <a16:creationId xmlns:a16="http://schemas.microsoft.com/office/drawing/2014/main" id="{E902E080-F220-9FCB-E442-07D0AED77433}"/>
              </a:ext>
            </a:extLst>
          </p:cNvPr>
          <p:cNvSpPr/>
          <p:nvPr/>
        </p:nvSpPr>
        <p:spPr>
          <a:xfrm>
            <a:off x="3381196" y="3953420"/>
            <a:ext cx="2042821" cy="1465927"/>
          </a:xfrm>
          <a:prstGeom prst="rect">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a:extLst>
              <a:ext uri="{FF2B5EF4-FFF2-40B4-BE49-F238E27FC236}">
                <a16:creationId xmlns:a16="http://schemas.microsoft.com/office/drawing/2014/main" id="{08ACEA25-5B44-4055-A2F6-E4EAD5C4100D}"/>
              </a:ext>
            </a:extLst>
          </p:cNvPr>
          <p:cNvSpPr/>
          <p:nvPr/>
        </p:nvSpPr>
        <p:spPr>
          <a:xfrm>
            <a:off x="1168012" y="4443614"/>
            <a:ext cx="2042821" cy="984795"/>
          </a:xfrm>
          <a:prstGeom prst="rect">
            <a:avLst/>
          </a:prstGeom>
          <a:solidFill>
            <a:schemeClr val="accent5">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3" name="Straight Connector 12">
            <a:extLst>
              <a:ext uri="{FF2B5EF4-FFF2-40B4-BE49-F238E27FC236}">
                <a16:creationId xmlns:a16="http://schemas.microsoft.com/office/drawing/2014/main" id="{F49CF9F9-FECE-9344-F4FB-B94E3CD61F97}"/>
              </a:ext>
            </a:extLst>
          </p:cNvPr>
          <p:cNvCxnSpPr>
            <a:cxnSpLocks/>
          </p:cNvCxnSpPr>
          <p:nvPr/>
        </p:nvCxnSpPr>
        <p:spPr>
          <a:xfrm>
            <a:off x="12107038" y="1515063"/>
            <a:ext cx="21712" cy="4407625"/>
          </a:xfrm>
          <a:prstGeom prst="line">
            <a:avLst/>
          </a:prstGeom>
          <a:ln w="19050">
            <a:solidFill>
              <a:schemeClr val="tx1">
                <a:lumMod val="65000"/>
                <a:lumOff val="3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7" name="TextBox 16">
            <a:extLst>
              <a:ext uri="{FF2B5EF4-FFF2-40B4-BE49-F238E27FC236}">
                <a16:creationId xmlns:a16="http://schemas.microsoft.com/office/drawing/2014/main" id="{B332EDC5-1792-FD36-ADC7-4CD6C0E5213A}"/>
              </a:ext>
            </a:extLst>
          </p:cNvPr>
          <p:cNvSpPr txBox="1"/>
          <p:nvPr/>
        </p:nvSpPr>
        <p:spPr>
          <a:xfrm>
            <a:off x="1178257" y="1692180"/>
            <a:ext cx="2032580" cy="461665"/>
          </a:xfrm>
          <a:prstGeom prst="rect">
            <a:avLst/>
          </a:prstGeom>
          <a:noFill/>
        </p:spPr>
        <p:txBody>
          <a:bodyPr wrap="square" rtlCol="0">
            <a:spAutoFit/>
          </a:bodyPr>
          <a:lstStyle/>
          <a:p>
            <a:r>
              <a:rPr lang="en-US" sz="1200" dirty="0">
                <a:solidFill>
                  <a:schemeClr val="tx1">
                    <a:lumMod val="65000"/>
                    <a:lumOff val="35000"/>
                  </a:schemeClr>
                </a:solidFill>
                <a:latin typeface="Century Gothic" panose="020B0502020202020204" pitchFamily="34" charset="0"/>
              </a:rPr>
              <a:t>STRATEGIC JUSTIFICATION</a:t>
            </a:r>
          </a:p>
        </p:txBody>
      </p:sp>
      <p:sp>
        <p:nvSpPr>
          <p:cNvPr id="18" name="TextBox 17">
            <a:extLst>
              <a:ext uri="{FF2B5EF4-FFF2-40B4-BE49-F238E27FC236}">
                <a16:creationId xmlns:a16="http://schemas.microsoft.com/office/drawing/2014/main" id="{65643D2B-1628-117D-3A8B-6257A8471E8B}"/>
              </a:ext>
            </a:extLst>
          </p:cNvPr>
          <p:cNvSpPr txBox="1"/>
          <p:nvPr/>
        </p:nvSpPr>
        <p:spPr>
          <a:xfrm>
            <a:off x="1178257" y="2145014"/>
            <a:ext cx="2032580" cy="461665"/>
          </a:xfrm>
          <a:prstGeom prst="rect">
            <a:avLst/>
          </a:prstGeom>
          <a:noFill/>
        </p:spPr>
        <p:txBody>
          <a:bodyPr wrap="square" rtlCol="0">
            <a:spAutoFit/>
          </a:bodyPr>
          <a:lstStyle/>
          <a:p>
            <a:r>
              <a:rPr lang="en-US" sz="800" dirty="0">
                <a:solidFill>
                  <a:schemeClr val="tx1">
                    <a:lumMod val="65000"/>
                    <a:lumOff val="35000"/>
                  </a:schemeClr>
                </a:solidFill>
                <a:latin typeface="Century Gothic" panose="020B0502020202020204" pitchFamily="34" charset="0"/>
              </a:rPr>
              <a:t>In this section, o</a:t>
            </a:r>
            <a:r>
              <a:rPr lang="en-US" sz="800" b="0" i="0" u="none" strike="noStrike" dirty="0">
                <a:solidFill>
                  <a:schemeClr val="tx1">
                    <a:lumMod val="65000"/>
                    <a:lumOff val="35000"/>
                  </a:schemeClr>
                </a:solidFill>
                <a:effectLst/>
                <a:latin typeface="Century Gothic" panose="020B0502020202020204" pitchFamily="34" charset="0"/>
              </a:rPr>
              <a:t>utline the strategic reasons and goals for developing a new or improved business capability.</a:t>
            </a:r>
            <a:endParaRPr lang="en-US" sz="800" dirty="0">
              <a:solidFill>
                <a:schemeClr val="tx1">
                  <a:lumMod val="65000"/>
                  <a:lumOff val="35000"/>
                </a:schemeClr>
              </a:solidFill>
              <a:latin typeface="Century Gothic" panose="020B0502020202020204" pitchFamily="34" charset="0"/>
            </a:endParaRPr>
          </a:p>
        </p:txBody>
      </p:sp>
      <p:sp>
        <p:nvSpPr>
          <p:cNvPr id="21" name="TextBox 20">
            <a:extLst>
              <a:ext uri="{FF2B5EF4-FFF2-40B4-BE49-F238E27FC236}">
                <a16:creationId xmlns:a16="http://schemas.microsoft.com/office/drawing/2014/main" id="{211DAB8F-DA58-1E11-4698-00C0059299AD}"/>
              </a:ext>
            </a:extLst>
          </p:cNvPr>
          <p:cNvSpPr txBox="1"/>
          <p:nvPr/>
        </p:nvSpPr>
        <p:spPr>
          <a:xfrm>
            <a:off x="9894605" y="1512708"/>
            <a:ext cx="2002224" cy="461665"/>
          </a:xfrm>
          <a:prstGeom prst="rect">
            <a:avLst/>
          </a:prstGeom>
          <a:noFill/>
        </p:spPr>
        <p:txBody>
          <a:bodyPr wrap="square" rtlCol="0">
            <a:spAutoFit/>
          </a:bodyPr>
          <a:lstStyle/>
          <a:p>
            <a:r>
              <a:rPr lang="en-US" sz="1200" dirty="0">
                <a:solidFill>
                  <a:schemeClr val="tx1">
                    <a:lumMod val="65000"/>
                    <a:lumOff val="35000"/>
                  </a:schemeClr>
                </a:solidFill>
                <a:latin typeface="Century Gothic" panose="020B0502020202020204" pitchFamily="34" charset="0"/>
              </a:rPr>
              <a:t>KNOWLEDGE-SHARING MECHANISMS</a:t>
            </a:r>
          </a:p>
        </p:txBody>
      </p:sp>
      <p:sp>
        <p:nvSpPr>
          <p:cNvPr id="22" name="TextBox 21">
            <a:extLst>
              <a:ext uri="{FF2B5EF4-FFF2-40B4-BE49-F238E27FC236}">
                <a16:creationId xmlns:a16="http://schemas.microsoft.com/office/drawing/2014/main" id="{CCBB48BD-FA7A-A831-5710-692D0C68042A}"/>
              </a:ext>
            </a:extLst>
          </p:cNvPr>
          <p:cNvSpPr txBox="1"/>
          <p:nvPr/>
        </p:nvSpPr>
        <p:spPr>
          <a:xfrm>
            <a:off x="9894605" y="1899601"/>
            <a:ext cx="2032580" cy="584775"/>
          </a:xfrm>
          <a:prstGeom prst="rect">
            <a:avLst/>
          </a:prstGeom>
          <a:noFill/>
        </p:spPr>
        <p:txBody>
          <a:bodyPr wrap="square" rtlCol="0">
            <a:spAutoFit/>
          </a:bodyPr>
          <a:lstStyle/>
          <a:p>
            <a:r>
              <a:rPr lang="en-US" sz="800" dirty="0">
                <a:solidFill>
                  <a:schemeClr val="tx1">
                    <a:lumMod val="65000"/>
                    <a:lumOff val="35000"/>
                  </a:schemeClr>
                </a:solidFill>
                <a:latin typeface="Century Gothic" panose="020B0502020202020204" pitchFamily="34" charset="0"/>
              </a:rPr>
              <a:t>In this section, e</a:t>
            </a:r>
            <a:r>
              <a:rPr lang="en-US" sz="800" b="0" i="0" u="none" strike="noStrike" dirty="0">
                <a:solidFill>
                  <a:schemeClr val="tx1">
                    <a:lumMod val="65000"/>
                    <a:lumOff val="35000"/>
                  </a:schemeClr>
                </a:solidFill>
                <a:effectLst/>
                <a:latin typeface="Century Gothic" panose="020B0502020202020204" pitchFamily="34" charset="0"/>
              </a:rPr>
              <a:t>stablish methods for documenting and disseminating lessons learned and best practices across the organization.</a:t>
            </a:r>
            <a:endParaRPr lang="en-US" sz="800" dirty="0">
              <a:solidFill>
                <a:schemeClr val="tx1">
                  <a:lumMod val="65000"/>
                  <a:lumOff val="35000"/>
                </a:schemeClr>
              </a:solidFill>
              <a:latin typeface="Century Gothic" panose="020B0502020202020204" pitchFamily="34" charset="0"/>
            </a:endParaRPr>
          </a:p>
        </p:txBody>
      </p:sp>
      <p:sp>
        <p:nvSpPr>
          <p:cNvPr id="23" name="TextBox 22">
            <a:extLst>
              <a:ext uri="{FF2B5EF4-FFF2-40B4-BE49-F238E27FC236}">
                <a16:creationId xmlns:a16="http://schemas.microsoft.com/office/drawing/2014/main" id="{83BE7180-FA82-2FA0-D6FC-0163DCC92AEF}"/>
              </a:ext>
            </a:extLst>
          </p:cNvPr>
          <p:cNvSpPr txBox="1"/>
          <p:nvPr/>
        </p:nvSpPr>
        <p:spPr>
          <a:xfrm>
            <a:off x="3380715" y="1694123"/>
            <a:ext cx="2032580" cy="461665"/>
          </a:xfrm>
          <a:prstGeom prst="rect">
            <a:avLst/>
          </a:prstGeom>
          <a:noFill/>
        </p:spPr>
        <p:txBody>
          <a:bodyPr wrap="square" rtlCol="0">
            <a:spAutoFit/>
          </a:bodyPr>
          <a:lstStyle/>
          <a:p>
            <a:r>
              <a:rPr lang="en-US" sz="1200" dirty="0">
                <a:solidFill>
                  <a:schemeClr val="tx1">
                    <a:lumMod val="65000"/>
                    <a:lumOff val="35000"/>
                  </a:schemeClr>
                </a:solidFill>
                <a:latin typeface="Century Gothic" panose="020B0502020202020204" pitchFamily="34" charset="0"/>
              </a:rPr>
              <a:t>GOVERNANCE ALIGNMENT</a:t>
            </a:r>
          </a:p>
        </p:txBody>
      </p:sp>
      <p:sp>
        <p:nvSpPr>
          <p:cNvPr id="24" name="TextBox 23">
            <a:extLst>
              <a:ext uri="{FF2B5EF4-FFF2-40B4-BE49-F238E27FC236}">
                <a16:creationId xmlns:a16="http://schemas.microsoft.com/office/drawing/2014/main" id="{702EA16C-EF8A-CF59-BCB2-B8F6E6D2294A}"/>
              </a:ext>
            </a:extLst>
          </p:cNvPr>
          <p:cNvSpPr txBox="1"/>
          <p:nvPr/>
        </p:nvSpPr>
        <p:spPr>
          <a:xfrm>
            <a:off x="3380715" y="2146957"/>
            <a:ext cx="2032580" cy="707886"/>
          </a:xfrm>
          <a:prstGeom prst="rect">
            <a:avLst/>
          </a:prstGeom>
          <a:noFill/>
        </p:spPr>
        <p:txBody>
          <a:bodyPr wrap="square" rtlCol="0">
            <a:spAutoFit/>
          </a:bodyPr>
          <a:lstStyle/>
          <a:p>
            <a:r>
              <a:rPr lang="en-US" sz="800" dirty="0">
                <a:solidFill>
                  <a:schemeClr val="tx1">
                    <a:lumMod val="65000"/>
                    <a:lumOff val="35000"/>
                  </a:schemeClr>
                </a:solidFill>
                <a:latin typeface="Century Gothic" panose="020B0502020202020204" pitchFamily="34" charset="0"/>
              </a:rPr>
              <a:t>This section helps you e</a:t>
            </a:r>
            <a:r>
              <a:rPr lang="en-US" sz="800" b="0" i="0" u="none" strike="noStrike" dirty="0">
                <a:solidFill>
                  <a:schemeClr val="tx1">
                    <a:lumMod val="65000"/>
                    <a:lumOff val="35000"/>
                  </a:schemeClr>
                </a:solidFill>
                <a:effectLst/>
                <a:latin typeface="Century Gothic" panose="020B0502020202020204" pitchFamily="34" charset="0"/>
              </a:rPr>
              <a:t>nsure that the development and management of capabilities are in line with your organizational governance structures and policies.</a:t>
            </a:r>
            <a:endParaRPr lang="en-US" sz="800" dirty="0">
              <a:solidFill>
                <a:schemeClr val="tx1">
                  <a:lumMod val="65000"/>
                  <a:lumOff val="35000"/>
                </a:schemeClr>
              </a:solidFill>
              <a:latin typeface="Century Gothic" panose="020B0502020202020204" pitchFamily="34" charset="0"/>
            </a:endParaRPr>
          </a:p>
        </p:txBody>
      </p:sp>
      <p:sp>
        <p:nvSpPr>
          <p:cNvPr id="26" name="TextBox 25">
            <a:extLst>
              <a:ext uri="{FF2B5EF4-FFF2-40B4-BE49-F238E27FC236}">
                <a16:creationId xmlns:a16="http://schemas.microsoft.com/office/drawing/2014/main" id="{10E1E3DA-5450-B381-7E57-28FB4E76D7AC}"/>
              </a:ext>
            </a:extLst>
          </p:cNvPr>
          <p:cNvSpPr txBox="1"/>
          <p:nvPr/>
        </p:nvSpPr>
        <p:spPr>
          <a:xfrm>
            <a:off x="3381195" y="4148589"/>
            <a:ext cx="2011971" cy="461665"/>
          </a:xfrm>
          <a:prstGeom prst="rect">
            <a:avLst/>
          </a:prstGeom>
          <a:noFill/>
        </p:spPr>
        <p:txBody>
          <a:bodyPr wrap="square" rtlCol="0">
            <a:spAutoFit/>
          </a:bodyPr>
          <a:lstStyle/>
          <a:p>
            <a:r>
              <a:rPr lang="en-US" sz="1200" dirty="0">
                <a:solidFill>
                  <a:schemeClr val="tx1">
                    <a:lumMod val="65000"/>
                    <a:lumOff val="35000"/>
                  </a:schemeClr>
                </a:solidFill>
                <a:latin typeface="Century Gothic" panose="020B0502020202020204" pitchFamily="34" charset="0"/>
              </a:rPr>
              <a:t>RESOURCE IDENTIFICATION</a:t>
            </a:r>
          </a:p>
        </p:txBody>
      </p:sp>
      <p:sp>
        <p:nvSpPr>
          <p:cNvPr id="27" name="TextBox 26">
            <a:extLst>
              <a:ext uri="{FF2B5EF4-FFF2-40B4-BE49-F238E27FC236}">
                <a16:creationId xmlns:a16="http://schemas.microsoft.com/office/drawing/2014/main" id="{1CDAEA3D-0D4B-BE6E-30E4-DA6BC75F3475}"/>
              </a:ext>
            </a:extLst>
          </p:cNvPr>
          <p:cNvSpPr txBox="1"/>
          <p:nvPr/>
        </p:nvSpPr>
        <p:spPr>
          <a:xfrm>
            <a:off x="3381195" y="4601423"/>
            <a:ext cx="2011971" cy="584775"/>
          </a:xfrm>
          <a:prstGeom prst="rect">
            <a:avLst/>
          </a:prstGeom>
          <a:noFill/>
        </p:spPr>
        <p:txBody>
          <a:bodyPr wrap="square" rtlCol="0">
            <a:spAutoFit/>
          </a:bodyPr>
          <a:lstStyle/>
          <a:p>
            <a:r>
              <a:rPr lang="en-US" sz="800" dirty="0">
                <a:solidFill>
                  <a:schemeClr val="tx1">
                    <a:lumMod val="65000"/>
                    <a:lumOff val="35000"/>
                  </a:schemeClr>
                </a:solidFill>
                <a:latin typeface="Century Gothic" panose="020B0502020202020204" pitchFamily="34" charset="0"/>
              </a:rPr>
              <a:t>In this section, p</a:t>
            </a:r>
            <a:r>
              <a:rPr lang="en-US" sz="800" b="0" i="0" u="none" strike="noStrike" dirty="0">
                <a:solidFill>
                  <a:schemeClr val="tx1">
                    <a:lumMod val="65000"/>
                    <a:lumOff val="35000"/>
                  </a:schemeClr>
                </a:solidFill>
                <a:effectLst/>
                <a:latin typeface="Century Gothic" panose="020B0502020202020204" pitchFamily="34" charset="0"/>
              </a:rPr>
              <a:t>inpoint the resources, both human and technological, required to build or enhance the capability.</a:t>
            </a:r>
            <a:endParaRPr lang="en-US" sz="800" dirty="0">
              <a:solidFill>
                <a:schemeClr val="tx1">
                  <a:lumMod val="65000"/>
                  <a:lumOff val="35000"/>
                </a:schemeClr>
              </a:solidFill>
              <a:latin typeface="Century Gothic" panose="020B0502020202020204" pitchFamily="34" charset="0"/>
            </a:endParaRPr>
          </a:p>
        </p:txBody>
      </p:sp>
      <p:sp>
        <p:nvSpPr>
          <p:cNvPr id="28" name="TextBox 27">
            <a:extLst>
              <a:ext uri="{FF2B5EF4-FFF2-40B4-BE49-F238E27FC236}">
                <a16:creationId xmlns:a16="http://schemas.microsoft.com/office/drawing/2014/main" id="{615C3ACE-DBC0-238C-733F-AA429BCEC75D}"/>
              </a:ext>
            </a:extLst>
          </p:cNvPr>
          <p:cNvSpPr txBox="1"/>
          <p:nvPr/>
        </p:nvSpPr>
        <p:spPr>
          <a:xfrm>
            <a:off x="5566087" y="1676684"/>
            <a:ext cx="2032580" cy="461665"/>
          </a:xfrm>
          <a:prstGeom prst="rect">
            <a:avLst/>
          </a:prstGeom>
          <a:noFill/>
        </p:spPr>
        <p:txBody>
          <a:bodyPr wrap="square" rtlCol="0">
            <a:spAutoFit/>
          </a:bodyPr>
          <a:lstStyle/>
          <a:p>
            <a:r>
              <a:rPr lang="en-US" sz="1200" dirty="0">
                <a:solidFill>
                  <a:schemeClr val="tx1">
                    <a:lumMod val="65000"/>
                    <a:lumOff val="35000"/>
                  </a:schemeClr>
                </a:solidFill>
                <a:latin typeface="Century Gothic" panose="020B0502020202020204" pitchFamily="34" charset="0"/>
              </a:rPr>
              <a:t>CAPABILITY </a:t>
            </a:r>
            <a:br>
              <a:rPr lang="en-US" sz="1200" dirty="0">
                <a:solidFill>
                  <a:schemeClr val="tx1">
                    <a:lumMod val="65000"/>
                    <a:lumOff val="35000"/>
                  </a:schemeClr>
                </a:solidFill>
                <a:latin typeface="Century Gothic" panose="020B0502020202020204" pitchFamily="34" charset="0"/>
              </a:rPr>
            </a:br>
            <a:r>
              <a:rPr lang="en-US" sz="1200" dirty="0">
                <a:solidFill>
                  <a:schemeClr val="tx1">
                    <a:lumMod val="65000"/>
                    <a:lumOff val="35000"/>
                  </a:schemeClr>
                </a:solidFill>
                <a:latin typeface="Century Gothic" panose="020B0502020202020204" pitchFamily="34" charset="0"/>
              </a:rPr>
              <a:t>BLUEPRINT</a:t>
            </a:r>
          </a:p>
        </p:txBody>
      </p:sp>
      <p:sp>
        <p:nvSpPr>
          <p:cNvPr id="29" name="TextBox 28">
            <a:extLst>
              <a:ext uri="{FF2B5EF4-FFF2-40B4-BE49-F238E27FC236}">
                <a16:creationId xmlns:a16="http://schemas.microsoft.com/office/drawing/2014/main" id="{D597E15B-6708-F6A9-FA69-BDBA81DF69BB}"/>
              </a:ext>
            </a:extLst>
          </p:cNvPr>
          <p:cNvSpPr txBox="1"/>
          <p:nvPr/>
        </p:nvSpPr>
        <p:spPr>
          <a:xfrm>
            <a:off x="5566087" y="2129518"/>
            <a:ext cx="2032580" cy="584775"/>
          </a:xfrm>
          <a:prstGeom prst="rect">
            <a:avLst/>
          </a:prstGeom>
          <a:noFill/>
        </p:spPr>
        <p:txBody>
          <a:bodyPr wrap="square" rtlCol="0">
            <a:spAutoFit/>
          </a:bodyPr>
          <a:lstStyle/>
          <a:p>
            <a:r>
              <a:rPr lang="en-US" sz="800" dirty="0">
                <a:solidFill>
                  <a:schemeClr val="tx1">
                    <a:lumMod val="65000"/>
                    <a:lumOff val="35000"/>
                  </a:schemeClr>
                </a:solidFill>
                <a:latin typeface="Century Gothic" panose="020B0502020202020204" pitchFamily="34" charset="0"/>
              </a:rPr>
              <a:t>In this section, p</a:t>
            </a:r>
            <a:r>
              <a:rPr lang="en-US" sz="800" b="0" i="0" u="none" strike="noStrike" dirty="0">
                <a:solidFill>
                  <a:schemeClr val="tx1">
                    <a:lumMod val="65000"/>
                    <a:lumOff val="35000"/>
                  </a:schemeClr>
                </a:solidFill>
                <a:effectLst/>
                <a:latin typeface="Century Gothic" panose="020B0502020202020204" pitchFamily="34" charset="0"/>
              </a:rPr>
              <a:t>rovide a detailed plan or model of the desired capability, including the relevant processes, tools, and roles.</a:t>
            </a:r>
            <a:endParaRPr lang="en-US" sz="800" dirty="0">
              <a:solidFill>
                <a:schemeClr val="tx1">
                  <a:lumMod val="65000"/>
                  <a:lumOff val="35000"/>
                </a:schemeClr>
              </a:solidFill>
              <a:latin typeface="Century Gothic" panose="020B0502020202020204" pitchFamily="34" charset="0"/>
            </a:endParaRPr>
          </a:p>
        </p:txBody>
      </p:sp>
      <p:sp>
        <p:nvSpPr>
          <p:cNvPr id="30" name="TextBox 29">
            <a:extLst>
              <a:ext uri="{FF2B5EF4-FFF2-40B4-BE49-F238E27FC236}">
                <a16:creationId xmlns:a16="http://schemas.microsoft.com/office/drawing/2014/main" id="{094B10A6-475D-0B51-627F-1742E1952BC9}"/>
              </a:ext>
            </a:extLst>
          </p:cNvPr>
          <p:cNvSpPr txBox="1"/>
          <p:nvPr/>
        </p:nvSpPr>
        <p:spPr>
          <a:xfrm>
            <a:off x="5545477" y="3752622"/>
            <a:ext cx="2032580" cy="461665"/>
          </a:xfrm>
          <a:prstGeom prst="rect">
            <a:avLst/>
          </a:prstGeom>
          <a:noFill/>
        </p:spPr>
        <p:txBody>
          <a:bodyPr wrap="square" rtlCol="0">
            <a:spAutoFit/>
          </a:bodyPr>
          <a:lstStyle/>
          <a:p>
            <a:r>
              <a:rPr lang="en-US" sz="1200" dirty="0">
                <a:solidFill>
                  <a:schemeClr val="tx1">
                    <a:lumMod val="65000"/>
                    <a:lumOff val="35000"/>
                  </a:schemeClr>
                </a:solidFill>
                <a:latin typeface="Century Gothic" panose="020B0502020202020204" pitchFamily="34" charset="0"/>
              </a:rPr>
              <a:t>IMPLEMENTATION ROADMAP</a:t>
            </a:r>
          </a:p>
        </p:txBody>
      </p:sp>
      <p:sp>
        <p:nvSpPr>
          <p:cNvPr id="31" name="TextBox 30">
            <a:extLst>
              <a:ext uri="{FF2B5EF4-FFF2-40B4-BE49-F238E27FC236}">
                <a16:creationId xmlns:a16="http://schemas.microsoft.com/office/drawing/2014/main" id="{BCB73EEC-FF96-7727-AB29-2BD41598C102}"/>
              </a:ext>
            </a:extLst>
          </p:cNvPr>
          <p:cNvSpPr txBox="1"/>
          <p:nvPr/>
        </p:nvSpPr>
        <p:spPr>
          <a:xfrm>
            <a:off x="5545477" y="4205456"/>
            <a:ext cx="2032580" cy="707886"/>
          </a:xfrm>
          <a:prstGeom prst="rect">
            <a:avLst/>
          </a:prstGeom>
          <a:noFill/>
        </p:spPr>
        <p:txBody>
          <a:bodyPr wrap="square" rtlCol="0">
            <a:spAutoFit/>
          </a:bodyPr>
          <a:lstStyle/>
          <a:p>
            <a:r>
              <a:rPr lang="en-US" sz="800" dirty="0">
                <a:solidFill>
                  <a:schemeClr val="tx1">
                    <a:lumMod val="65000"/>
                    <a:lumOff val="35000"/>
                  </a:schemeClr>
                </a:solidFill>
                <a:latin typeface="Century Gothic" panose="020B0502020202020204" pitchFamily="34" charset="0"/>
              </a:rPr>
              <a:t>In this section, o</a:t>
            </a:r>
            <a:r>
              <a:rPr lang="en-US" sz="800" b="0" i="0" u="none" strike="noStrike" dirty="0">
                <a:solidFill>
                  <a:schemeClr val="tx1">
                    <a:lumMod val="65000"/>
                    <a:lumOff val="35000"/>
                  </a:schemeClr>
                </a:solidFill>
                <a:effectLst/>
                <a:latin typeface="Century Gothic" panose="020B0502020202020204" pitchFamily="34" charset="0"/>
              </a:rPr>
              <a:t>utline the steps, milestones, and timeline for developing the capability from its current state to the desired maturity level.</a:t>
            </a:r>
            <a:endParaRPr lang="en-US" sz="800" dirty="0">
              <a:solidFill>
                <a:schemeClr val="tx1">
                  <a:lumMod val="65000"/>
                  <a:lumOff val="35000"/>
                </a:schemeClr>
              </a:solidFill>
              <a:latin typeface="Century Gothic" panose="020B0502020202020204" pitchFamily="34" charset="0"/>
            </a:endParaRPr>
          </a:p>
        </p:txBody>
      </p:sp>
      <p:sp>
        <p:nvSpPr>
          <p:cNvPr id="32" name="TextBox 31">
            <a:extLst>
              <a:ext uri="{FF2B5EF4-FFF2-40B4-BE49-F238E27FC236}">
                <a16:creationId xmlns:a16="http://schemas.microsoft.com/office/drawing/2014/main" id="{0251FED8-13A0-FD48-0787-3CD50EF5CCFF}"/>
              </a:ext>
            </a:extLst>
          </p:cNvPr>
          <p:cNvSpPr txBox="1"/>
          <p:nvPr/>
        </p:nvSpPr>
        <p:spPr>
          <a:xfrm>
            <a:off x="7735469" y="1687547"/>
            <a:ext cx="2032580" cy="461665"/>
          </a:xfrm>
          <a:prstGeom prst="rect">
            <a:avLst/>
          </a:prstGeom>
          <a:noFill/>
        </p:spPr>
        <p:txBody>
          <a:bodyPr wrap="square" rtlCol="0">
            <a:spAutoFit/>
          </a:bodyPr>
          <a:lstStyle/>
          <a:p>
            <a:r>
              <a:rPr lang="en-US" sz="1200" dirty="0">
                <a:solidFill>
                  <a:schemeClr val="tx1">
                    <a:lumMod val="65000"/>
                    <a:lumOff val="35000"/>
                  </a:schemeClr>
                </a:solidFill>
                <a:latin typeface="Century Gothic" panose="020B0502020202020204" pitchFamily="34" charset="0"/>
              </a:rPr>
              <a:t>PERFORMANCE INDICATORS</a:t>
            </a:r>
          </a:p>
        </p:txBody>
      </p:sp>
      <p:sp>
        <p:nvSpPr>
          <p:cNvPr id="33" name="TextBox 32">
            <a:extLst>
              <a:ext uri="{FF2B5EF4-FFF2-40B4-BE49-F238E27FC236}">
                <a16:creationId xmlns:a16="http://schemas.microsoft.com/office/drawing/2014/main" id="{7ED25974-4665-49D1-E187-52DF95E26C7F}"/>
              </a:ext>
            </a:extLst>
          </p:cNvPr>
          <p:cNvSpPr txBox="1"/>
          <p:nvPr/>
        </p:nvSpPr>
        <p:spPr>
          <a:xfrm>
            <a:off x="7735469" y="2140381"/>
            <a:ext cx="2032580" cy="584775"/>
          </a:xfrm>
          <a:prstGeom prst="rect">
            <a:avLst/>
          </a:prstGeom>
          <a:noFill/>
        </p:spPr>
        <p:txBody>
          <a:bodyPr wrap="square" rtlCol="0">
            <a:spAutoFit/>
          </a:bodyPr>
          <a:lstStyle/>
          <a:p>
            <a:r>
              <a:rPr lang="en-US" sz="800" dirty="0">
                <a:solidFill>
                  <a:schemeClr val="tx1">
                    <a:lumMod val="65000"/>
                    <a:lumOff val="35000"/>
                  </a:schemeClr>
                </a:solidFill>
                <a:latin typeface="Century Gothic" panose="020B0502020202020204" pitchFamily="34" charset="0"/>
              </a:rPr>
              <a:t>In t</a:t>
            </a:r>
            <a:r>
              <a:rPr lang="en-US" sz="800" b="0" i="0" u="none" strike="noStrike" dirty="0">
                <a:solidFill>
                  <a:schemeClr val="tx1">
                    <a:lumMod val="65000"/>
                    <a:lumOff val="35000"/>
                  </a:schemeClr>
                </a:solidFill>
                <a:effectLst/>
                <a:latin typeface="Century Gothic" panose="020B0502020202020204" pitchFamily="34" charset="0"/>
              </a:rPr>
              <a:t>his section, define metrics and KPIs to measure the effectiveness and maturity of the capability over time.</a:t>
            </a:r>
            <a:endParaRPr lang="en-US" sz="800" dirty="0">
              <a:solidFill>
                <a:schemeClr val="tx1">
                  <a:lumMod val="65000"/>
                  <a:lumOff val="35000"/>
                </a:schemeClr>
              </a:solidFill>
              <a:latin typeface="Century Gothic" panose="020B0502020202020204" pitchFamily="34" charset="0"/>
            </a:endParaRPr>
          </a:p>
        </p:txBody>
      </p:sp>
      <p:sp>
        <p:nvSpPr>
          <p:cNvPr id="34" name="TextBox 33">
            <a:extLst>
              <a:ext uri="{FF2B5EF4-FFF2-40B4-BE49-F238E27FC236}">
                <a16:creationId xmlns:a16="http://schemas.microsoft.com/office/drawing/2014/main" id="{48C61E33-90A0-399B-7ADB-2751C297A1C0}"/>
              </a:ext>
            </a:extLst>
          </p:cNvPr>
          <p:cNvSpPr txBox="1"/>
          <p:nvPr/>
        </p:nvSpPr>
        <p:spPr>
          <a:xfrm>
            <a:off x="7755088" y="3456023"/>
            <a:ext cx="2032580" cy="461665"/>
          </a:xfrm>
          <a:prstGeom prst="rect">
            <a:avLst/>
          </a:prstGeom>
          <a:noFill/>
        </p:spPr>
        <p:txBody>
          <a:bodyPr wrap="square" rtlCol="0">
            <a:spAutoFit/>
          </a:bodyPr>
          <a:lstStyle/>
          <a:p>
            <a:r>
              <a:rPr lang="en-US" sz="1200" dirty="0">
                <a:solidFill>
                  <a:schemeClr val="tx1">
                    <a:lumMod val="65000"/>
                    <a:lumOff val="35000"/>
                  </a:schemeClr>
                </a:solidFill>
                <a:latin typeface="Century Gothic" panose="020B0502020202020204" pitchFamily="34" charset="0"/>
              </a:rPr>
              <a:t>OPTIMIZATION STRATEGIES</a:t>
            </a:r>
          </a:p>
        </p:txBody>
      </p:sp>
      <p:sp>
        <p:nvSpPr>
          <p:cNvPr id="35" name="TextBox 34">
            <a:extLst>
              <a:ext uri="{FF2B5EF4-FFF2-40B4-BE49-F238E27FC236}">
                <a16:creationId xmlns:a16="http://schemas.microsoft.com/office/drawing/2014/main" id="{E6D491CE-67F7-06CF-1DBF-38F0D3C042B6}"/>
              </a:ext>
            </a:extLst>
          </p:cNvPr>
          <p:cNvSpPr txBox="1"/>
          <p:nvPr/>
        </p:nvSpPr>
        <p:spPr>
          <a:xfrm>
            <a:off x="7755088" y="3908857"/>
            <a:ext cx="2032580" cy="707886"/>
          </a:xfrm>
          <a:prstGeom prst="rect">
            <a:avLst/>
          </a:prstGeom>
          <a:noFill/>
        </p:spPr>
        <p:txBody>
          <a:bodyPr wrap="square" rtlCol="0">
            <a:spAutoFit/>
          </a:bodyPr>
          <a:lstStyle/>
          <a:p>
            <a:r>
              <a:rPr lang="en-US" sz="800" dirty="0">
                <a:solidFill>
                  <a:schemeClr val="tx1">
                    <a:lumMod val="65000"/>
                    <a:lumOff val="35000"/>
                  </a:schemeClr>
                </a:solidFill>
                <a:latin typeface="Century Gothic" panose="020B0502020202020204" pitchFamily="34" charset="0"/>
              </a:rPr>
              <a:t>In this section, d</a:t>
            </a:r>
            <a:r>
              <a:rPr lang="en-US" sz="800" b="0" i="0" u="none" strike="noStrike" dirty="0">
                <a:solidFill>
                  <a:schemeClr val="tx1">
                    <a:lumMod val="65000"/>
                    <a:lumOff val="35000"/>
                  </a:schemeClr>
                </a:solidFill>
                <a:effectLst/>
                <a:latin typeface="Century Gothic" panose="020B0502020202020204" pitchFamily="34" charset="0"/>
              </a:rPr>
              <a:t>escribe ongoing strategies for refining and improving the capability to ensure that it continues to meet business needs effectively.</a:t>
            </a:r>
            <a:endParaRPr lang="en-US" sz="800" dirty="0">
              <a:solidFill>
                <a:schemeClr val="tx1">
                  <a:lumMod val="65000"/>
                  <a:lumOff val="35000"/>
                </a:schemeClr>
              </a:solidFill>
              <a:latin typeface="Century Gothic" panose="020B0502020202020204" pitchFamily="34" charset="0"/>
            </a:endParaRPr>
          </a:p>
        </p:txBody>
      </p:sp>
      <p:sp>
        <p:nvSpPr>
          <p:cNvPr id="38" name="TextBox 37">
            <a:extLst>
              <a:ext uri="{FF2B5EF4-FFF2-40B4-BE49-F238E27FC236}">
                <a16:creationId xmlns:a16="http://schemas.microsoft.com/office/drawing/2014/main" id="{0B5294DB-28FE-85AF-B758-3E956998F109}"/>
              </a:ext>
            </a:extLst>
          </p:cNvPr>
          <p:cNvSpPr txBox="1"/>
          <p:nvPr/>
        </p:nvSpPr>
        <p:spPr>
          <a:xfrm>
            <a:off x="9894605" y="2991970"/>
            <a:ext cx="2032580" cy="461665"/>
          </a:xfrm>
          <a:prstGeom prst="rect">
            <a:avLst/>
          </a:prstGeom>
          <a:noFill/>
        </p:spPr>
        <p:txBody>
          <a:bodyPr wrap="square" rtlCol="0">
            <a:spAutoFit/>
          </a:bodyPr>
          <a:lstStyle/>
          <a:p>
            <a:r>
              <a:rPr lang="en-US" sz="1200" dirty="0">
                <a:solidFill>
                  <a:schemeClr val="tx1">
                    <a:lumMod val="65000"/>
                    <a:lumOff val="35000"/>
                  </a:schemeClr>
                </a:solidFill>
                <a:latin typeface="Century Gothic" panose="020B0502020202020204" pitchFamily="34" charset="0"/>
              </a:rPr>
              <a:t>FUTURE-PROOFING APPROACHES</a:t>
            </a:r>
          </a:p>
        </p:txBody>
      </p:sp>
      <p:sp>
        <p:nvSpPr>
          <p:cNvPr id="39" name="TextBox 38">
            <a:extLst>
              <a:ext uri="{FF2B5EF4-FFF2-40B4-BE49-F238E27FC236}">
                <a16:creationId xmlns:a16="http://schemas.microsoft.com/office/drawing/2014/main" id="{5D740109-13D7-D30C-0DF5-DDB572AB4F59}"/>
              </a:ext>
            </a:extLst>
          </p:cNvPr>
          <p:cNvSpPr txBox="1"/>
          <p:nvPr/>
        </p:nvSpPr>
        <p:spPr>
          <a:xfrm>
            <a:off x="9894605" y="3444804"/>
            <a:ext cx="2032580" cy="707886"/>
          </a:xfrm>
          <a:prstGeom prst="rect">
            <a:avLst/>
          </a:prstGeom>
          <a:noFill/>
        </p:spPr>
        <p:txBody>
          <a:bodyPr wrap="square" rtlCol="0">
            <a:spAutoFit/>
          </a:bodyPr>
          <a:lstStyle/>
          <a:p>
            <a:r>
              <a:rPr lang="en-US" sz="800" dirty="0">
                <a:solidFill>
                  <a:schemeClr val="tx1">
                    <a:lumMod val="65000"/>
                    <a:lumOff val="35000"/>
                  </a:schemeClr>
                </a:solidFill>
                <a:latin typeface="Century Gothic" panose="020B0502020202020204" pitchFamily="34" charset="0"/>
              </a:rPr>
              <a:t>In this section, c</a:t>
            </a:r>
            <a:r>
              <a:rPr lang="en-US" sz="800" b="0" i="0" u="none" strike="noStrike" dirty="0">
                <a:solidFill>
                  <a:schemeClr val="tx1">
                    <a:lumMod val="65000"/>
                    <a:lumOff val="35000"/>
                  </a:schemeClr>
                </a:solidFill>
                <a:effectLst/>
                <a:latin typeface="Century Gothic" panose="020B0502020202020204" pitchFamily="34" charset="0"/>
              </a:rPr>
              <a:t>onsider how the capability will need to evolve to meet future business challenges and opportunities, ensuring long-term relevance and value.</a:t>
            </a:r>
            <a:endParaRPr lang="en-US" sz="800" dirty="0">
              <a:solidFill>
                <a:schemeClr val="tx1">
                  <a:lumMod val="65000"/>
                  <a:lumOff val="35000"/>
                </a:schemeClr>
              </a:solidFill>
              <a:latin typeface="Century Gothic" panose="020B0502020202020204" pitchFamily="34" charset="0"/>
            </a:endParaRPr>
          </a:p>
        </p:txBody>
      </p:sp>
      <p:sp>
        <p:nvSpPr>
          <p:cNvPr id="41" name="TextBox 40">
            <a:extLst>
              <a:ext uri="{FF2B5EF4-FFF2-40B4-BE49-F238E27FC236}">
                <a16:creationId xmlns:a16="http://schemas.microsoft.com/office/drawing/2014/main" id="{EEFA7AAE-4DB2-6107-8398-4591254CDF38}"/>
              </a:ext>
            </a:extLst>
          </p:cNvPr>
          <p:cNvSpPr txBox="1"/>
          <p:nvPr/>
        </p:nvSpPr>
        <p:spPr>
          <a:xfrm>
            <a:off x="1167533" y="4447680"/>
            <a:ext cx="2002224" cy="461665"/>
          </a:xfrm>
          <a:prstGeom prst="rect">
            <a:avLst/>
          </a:prstGeom>
          <a:noFill/>
        </p:spPr>
        <p:txBody>
          <a:bodyPr wrap="square" rtlCol="0">
            <a:spAutoFit/>
          </a:bodyPr>
          <a:lstStyle/>
          <a:p>
            <a:r>
              <a:rPr lang="en-US" sz="1200" dirty="0">
                <a:solidFill>
                  <a:schemeClr val="tx1">
                    <a:lumMod val="65000"/>
                    <a:lumOff val="35000"/>
                  </a:schemeClr>
                </a:solidFill>
                <a:latin typeface="Century Gothic" panose="020B0502020202020204" pitchFamily="34" charset="0"/>
              </a:rPr>
              <a:t>CAPABILITY GAP ANALYSIS</a:t>
            </a:r>
          </a:p>
        </p:txBody>
      </p:sp>
      <p:sp>
        <p:nvSpPr>
          <p:cNvPr id="42" name="TextBox 41">
            <a:extLst>
              <a:ext uri="{FF2B5EF4-FFF2-40B4-BE49-F238E27FC236}">
                <a16:creationId xmlns:a16="http://schemas.microsoft.com/office/drawing/2014/main" id="{576C42B5-FEBB-6456-DBA7-D7FDAD320D52}"/>
              </a:ext>
            </a:extLst>
          </p:cNvPr>
          <p:cNvSpPr txBox="1"/>
          <p:nvPr/>
        </p:nvSpPr>
        <p:spPr>
          <a:xfrm>
            <a:off x="1167533" y="4834573"/>
            <a:ext cx="2032580" cy="584775"/>
          </a:xfrm>
          <a:prstGeom prst="rect">
            <a:avLst/>
          </a:prstGeom>
          <a:noFill/>
        </p:spPr>
        <p:txBody>
          <a:bodyPr wrap="square" rtlCol="0">
            <a:spAutoFit/>
          </a:bodyPr>
          <a:lstStyle/>
          <a:p>
            <a:r>
              <a:rPr lang="en-US" sz="800" dirty="0">
                <a:solidFill>
                  <a:schemeClr val="tx1">
                    <a:lumMod val="65000"/>
                    <a:lumOff val="35000"/>
                  </a:schemeClr>
                </a:solidFill>
                <a:latin typeface="Century Gothic" panose="020B0502020202020204" pitchFamily="34" charset="0"/>
              </a:rPr>
              <a:t>In this section, i</a:t>
            </a:r>
            <a:r>
              <a:rPr lang="en-US" sz="800" b="0" i="0" u="none" strike="noStrike" dirty="0">
                <a:solidFill>
                  <a:schemeClr val="tx1">
                    <a:lumMod val="65000"/>
                    <a:lumOff val="35000"/>
                  </a:schemeClr>
                </a:solidFill>
                <a:effectLst/>
                <a:latin typeface="Century Gothic" panose="020B0502020202020204" pitchFamily="34" charset="0"/>
              </a:rPr>
              <a:t>dentify </a:t>
            </a:r>
            <a:r>
              <a:rPr lang="en-US" sz="800" dirty="0">
                <a:solidFill>
                  <a:schemeClr val="tx1">
                    <a:lumMod val="65000"/>
                    <a:lumOff val="35000"/>
                  </a:schemeClr>
                </a:solidFill>
                <a:latin typeface="Century Gothic" panose="020B0502020202020204" pitchFamily="34" charset="0"/>
              </a:rPr>
              <a:t>the areas where</a:t>
            </a:r>
            <a:r>
              <a:rPr lang="en-US" sz="800" b="0" i="0" u="none" strike="noStrike" dirty="0">
                <a:solidFill>
                  <a:schemeClr val="tx1">
                    <a:lumMod val="65000"/>
                    <a:lumOff val="35000"/>
                  </a:schemeClr>
                </a:solidFill>
                <a:effectLst/>
                <a:latin typeface="Century Gothic" panose="020B0502020202020204" pitchFamily="34" charset="0"/>
              </a:rPr>
              <a:t> the organization currently lacks the necessary capability to meet strategic objectives.</a:t>
            </a:r>
            <a:endParaRPr lang="en-US" sz="800" dirty="0">
              <a:solidFill>
                <a:schemeClr val="tx1">
                  <a:lumMod val="65000"/>
                  <a:lumOff val="35000"/>
                </a:schemeClr>
              </a:solidFill>
              <a:latin typeface="Century Gothic" panose="020B0502020202020204" pitchFamily="34" charset="0"/>
            </a:endParaRPr>
          </a:p>
        </p:txBody>
      </p:sp>
      <p:sp>
        <p:nvSpPr>
          <p:cNvPr id="43" name="TextBox 42">
            <a:extLst>
              <a:ext uri="{FF2B5EF4-FFF2-40B4-BE49-F238E27FC236}">
                <a16:creationId xmlns:a16="http://schemas.microsoft.com/office/drawing/2014/main" id="{3EFC4349-A16A-07C0-D5A2-77AEBA28E3BF}"/>
              </a:ext>
            </a:extLst>
          </p:cNvPr>
          <p:cNvSpPr txBox="1"/>
          <p:nvPr/>
        </p:nvSpPr>
        <p:spPr>
          <a:xfrm>
            <a:off x="230586" y="5810028"/>
            <a:ext cx="1046010" cy="246221"/>
          </a:xfrm>
          <a:prstGeom prst="rect">
            <a:avLst/>
          </a:prstGeom>
          <a:noFill/>
        </p:spPr>
        <p:txBody>
          <a:bodyPr wrap="square">
            <a:spAutoFit/>
          </a:bodyPr>
          <a:lstStyle/>
          <a:p>
            <a:r>
              <a:rPr lang="en-US" sz="1000" b="1" dirty="0">
                <a:solidFill>
                  <a:schemeClr val="tx1">
                    <a:lumMod val="65000"/>
                    <a:lumOff val="35000"/>
                  </a:schemeClr>
                </a:solidFill>
                <a:latin typeface="Century Gothic" panose="020B0502020202020204" pitchFamily="34" charset="0"/>
              </a:rPr>
              <a:t>MATURITY</a:t>
            </a:r>
          </a:p>
        </p:txBody>
      </p:sp>
      <p:sp>
        <p:nvSpPr>
          <p:cNvPr id="46" name="Oval 45">
            <a:extLst>
              <a:ext uri="{FF2B5EF4-FFF2-40B4-BE49-F238E27FC236}">
                <a16:creationId xmlns:a16="http://schemas.microsoft.com/office/drawing/2014/main" id="{1AAFBA75-7FAA-B741-102E-F8B769FE3EEF}"/>
              </a:ext>
            </a:extLst>
          </p:cNvPr>
          <p:cNvSpPr/>
          <p:nvPr/>
        </p:nvSpPr>
        <p:spPr>
          <a:xfrm>
            <a:off x="1627639" y="5706689"/>
            <a:ext cx="452486" cy="452486"/>
          </a:xfrm>
          <a:prstGeom prst="ellipse">
            <a:avLst/>
          </a:prstGeom>
          <a:solidFill>
            <a:schemeClr val="tx1">
              <a:lumMod val="65000"/>
              <a:lumOff val="3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Oval 46">
            <a:extLst>
              <a:ext uri="{FF2B5EF4-FFF2-40B4-BE49-F238E27FC236}">
                <a16:creationId xmlns:a16="http://schemas.microsoft.com/office/drawing/2014/main" id="{9287D0D1-674A-40F2-1E65-BD8BCFC0EB03}"/>
              </a:ext>
            </a:extLst>
          </p:cNvPr>
          <p:cNvSpPr/>
          <p:nvPr/>
        </p:nvSpPr>
        <p:spPr>
          <a:xfrm>
            <a:off x="3869098" y="5706689"/>
            <a:ext cx="452486" cy="452486"/>
          </a:xfrm>
          <a:prstGeom prst="ellipse">
            <a:avLst/>
          </a:prstGeom>
          <a:solidFill>
            <a:schemeClr val="tx1">
              <a:lumMod val="65000"/>
              <a:lumOff val="3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Oval 47">
            <a:extLst>
              <a:ext uri="{FF2B5EF4-FFF2-40B4-BE49-F238E27FC236}">
                <a16:creationId xmlns:a16="http://schemas.microsoft.com/office/drawing/2014/main" id="{6DC6EFBF-3B46-72FD-F941-C26D7B35E559}"/>
              </a:ext>
            </a:extLst>
          </p:cNvPr>
          <p:cNvSpPr/>
          <p:nvPr/>
        </p:nvSpPr>
        <p:spPr>
          <a:xfrm>
            <a:off x="6110557" y="5687328"/>
            <a:ext cx="452486" cy="452486"/>
          </a:xfrm>
          <a:prstGeom prst="ellipse">
            <a:avLst/>
          </a:prstGeom>
          <a:solidFill>
            <a:schemeClr val="tx1">
              <a:lumMod val="65000"/>
              <a:lumOff val="3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Oval 48">
            <a:extLst>
              <a:ext uri="{FF2B5EF4-FFF2-40B4-BE49-F238E27FC236}">
                <a16:creationId xmlns:a16="http://schemas.microsoft.com/office/drawing/2014/main" id="{974A4A2E-8C78-0CC5-81DC-AFC863F12AB6}"/>
              </a:ext>
            </a:extLst>
          </p:cNvPr>
          <p:cNvSpPr/>
          <p:nvPr/>
        </p:nvSpPr>
        <p:spPr>
          <a:xfrm>
            <a:off x="8352016" y="5687328"/>
            <a:ext cx="452486" cy="452486"/>
          </a:xfrm>
          <a:prstGeom prst="ellipse">
            <a:avLst/>
          </a:prstGeom>
          <a:solidFill>
            <a:schemeClr val="tx1">
              <a:lumMod val="65000"/>
              <a:lumOff val="3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Oval 49">
            <a:extLst>
              <a:ext uri="{FF2B5EF4-FFF2-40B4-BE49-F238E27FC236}">
                <a16:creationId xmlns:a16="http://schemas.microsoft.com/office/drawing/2014/main" id="{605FEEFD-F507-992B-06D6-DB98641ACB67}"/>
              </a:ext>
            </a:extLst>
          </p:cNvPr>
          <p:cNvSpPr/>
          <p:nvPr/>
        </p:nvSpPr>
        <p:spPr>
          <a:xfrm>
            <a:off x="10790609" y="5661255"/>
            <a:ext cx="452486" cy="452486"/>
          </a:xfrm>
          <a:prstGeom prst="ellipse">
            <a:avLst/>
          </a:prstGeom>
          <a:solidFill>
            <a:schemeClr val="tx1">
              <a:lumMod val="65000"/>
              <a:lumOff val="3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TextBox 50">
            <a:extLst>
              <a:ext uri="{FF2B5EF4-FFF2-40B4-BE49-F238E27FC236}">
                <a16:creationId xmlns:a16="http://schemas.microsoft.com/office/drawing/2014/main" id="{DDBCEE63-89BC-2706-3F4A-9C8DD52AD3D8}"/>
              </a:ext>
            </a:extLst>
          </p:cNvPr>
          <p:cNvSpPr txBox="1"/>
          <p:nvPr/>
        </p:nvSpPr>
        <p:spPr>
          <a:xfrm>
            <a:off x="1627639" y="5681596"/>
            <a:ext cx="452486" cy="523220"/>
          </a:xfrm>
          <a:prstGeom prst="rect">
            <a:avLst/>
          </a:prstGeom>
          <a:noFill/>
        </p:spPr>
        <p:txBody>
          <a:bodyPr wrap="square" rtlCol="0">
            <a:spAutoFit/>
          </a:bodyPr>
          <a:lstStyle/>
          <a:p>
            <a:pPr algn="ctr"/>
            <a:r>
              <a:rPr lang="en-US" sz="2800" b="1" dirty="0">
                <a:solidFill>
                  <a:schemeClr val="bg1"/>
                </a:solidFill>
                <a:latin typeface="Century Gothic" panose="020B0502020202020204" pitchFamily="34" charset="0"/>
              </a:rPr>
              <a:t>1</a:t>
            </a:r>
            <a:endParaRPr lang="en-US" sz="1600" b="1" dirty="0">
              <a:solidFill>
                <a:schemeClr val="bg1"/>
              </a:solidFill>
              <a:latin typeface="Century Gothic" panose="020B0502020202020204" pitchFamily="34" charset="0"/>
            </a:endParaRPr>
          </a:p>
        </p:txBody>
      </p:sp>
      <p:sp>
        <p:nvSpPr>
          <p:cNvPr id="45" name="TextBox 44">
            <a:extLst>
              <a:ext uri="{FF2B5EF4-FFF2-40B4-BE49-F238E27FC236}">
                <a16:creationId xmlns:a16="http://schemas.microsoft.com/office/drawing/2014/main" id="{853C4E6B-F7F1-F725-157D-BD6F29B52F3F}"/>
              </a:ext>
            </a:extLst>
          </p:cNvPr>
          <p:cNvSpPr txBox="1"/>
          <p:nvPr/>
        </p:nvSpPr>
        <p:spPr>
          <a:xfrm>
            <a:off x="3854090" y="5671529"/>
            <a:ext cx="452486" cy="523220"/>
          </a:xfrm>
          <a:prstGeom prst="rect">
            <a:avLst/>
          </a:prstGeom>
          <a:noFill/>
        </p:spPr>
        <p:txBody>
          <a:bodyPr wrap="square" rtlCol="0">
            <a:spAutoFit/>
          </a:bodyPr>
          <a:lstStyle/>
          <a:p>
            <a:pPr algn="ctr"/>
            <a:r>
              <a:rPr lang="en-US" sz="2800" b="1" dirty="0">
                <a:solidFill>
                  <a:schemeClr val="bg1"/>
                </a:solidFill>
                <a:latin typeface="Century Gothic" panose="020B0502020202020204" pitchFamily="34" charset="0"/>
              </a:rPr>
              <a:t>2</a:t>
            </a:r>
            <a:endParaRPr lang="en-US" sz="1600" b="1" dirty="0">
              <a:solidFill>
                <a:schemeClr val="bg1"/>
              </a:solidFill>
              <a:latin typeface="Century Gothic" panose="020B0502020202020204" pitchFamily="34" charset="0"/>
            </a:endParaRPr>
          </a:p>
        </p:txBody>
      </p:sp>
      <p:sp>
        <p:nvSpPr>
          <p:cNvPr id="52" name="TextBox 51">
            <a:extLst>
              <a:ext uri="{FF2B5EF4-FFF2-40B4-BE49-F238E27FC236}">
                <a16:creationId xmlns:a16="http://schemas.microsoft.com/office/drawing/2014/main" id="{F25722BC-6B94-D953-B754-798D56108EFA}"/>
              </a:ext>
            </a:extLst>
          </p:cNvPr>
          <p:cNvSpPr txBox="1"/>
          <p:nvPr/>
        </p:nvSpPr>
        <p:spPr>
          <a:xfrm>
            <a:off x="6098770" y="5638136"/>
            <a:ext cx="452486" cy="523220"/>
          </a:xfrm>
          <a:prstGeom prst="rect">
            <a:avLst/>
          </a:prstGeom>
          <a:noFill/>
        </p:spPr>
        <p:txBody>
          <a:bodyPr wrap="square" rtlCol="0">
            <a:spAutoFit/>
          </a:bodyPr>
          <a:lstStyle/>
          <a:p>
            <a:pPr algn="ctr"/>
            <a:r>
              <a:rPr lang="en-US" sz="2800" b="1" dirty="0">
                <a:solidFill>
                  <a:schemeClr val="bg1"/>
                </a:solidFill>
                <a:latin typeface="Century Gothic" panose="020B0502020202020204" pitchFamily="34" charset="0"/>
              </a:rPr>
              <a:t>3</a:t>
            </a:r>
            <a:endParaRPr lang="en-US" sz="1600" b="1" dirty="0">
              <a:solidFill>
                <a:schemeClr val="bg1"/>
              </a:solidFill>
              <a:latin typeface="Century Gothic" panose="020B0502020202020204" pitchFamily="34" charset="0"/>
            </a:endParaRPr>
          </a:p>
        </p:txBody>
      </p:sp>
      <p:sp>
        <p:nvSpPr>
          <p:cNvPr id="53" name="TextBox 52">
            <a:extLst>
              <a:ext uri="{FF2B5EF4-FFF2-40B4-BE49-F238E27FC236}">
                <a16:creationId xmlns:a16="http://schemas.microsoft.com/office/drawing/2014/main" id="{8D7AF3FB-8B55-E80A-FF0E-1666F1E12C1F}"/>
              </a:ext>
            </a:extLst>
          </p:cNvPr>
          <p:cNvSpPr txBox="1"/>
          <p:nvPr/>
        </p:nvSpPr>
        <p:spPr>
          <a:xfrm>
            <a:off x="8340598" y="5649591"/>
            <a:ext cx="452486" cy="523220"/>
          </a:xfrm>
          <a:prstGeom prst="rect">
            <a:avLst/>
          </a:prstGeom>
          <a:noFill/>
        </p:spPr>
        <p:txBody>
          <a:bodyPr wrap="square" rtlCol="0">
            <a:spAutoFit/>
          </a:bodyPr>
          <a:lstStyle/>
          <a:p>
            <a:pPr algn="ctr"/>
            <a:r>
              <a:rPr lang="en-US" sz="2800" b="1" dirty="0">
                <a:solidFill>
                  <a:schemeClr val="bg1"/>
                </a:solidFill>
                <a:latin typeface="Century Gothic" panose="020B0502020202020204" pitchFamily="34" charset="0"/>
              </a:rPr>
              <a:t>4</a:t>
            </a:r>
            <a:endParaRPr lang="en-US" sz="1600" b="1" dirty="0">
              <a:solidFill>
                <a:schemeClr val="bg1"/>
              </a:solidFill>
              <a:latin typeface="Century Gothic" panose="020B0502020202020204" pitchFamily="34" charset="0"/>
            </a:endParaRPr>
          </a:p>
        </p:txBody>
      </p:sp>
      <p:sp>
        <p:nvSpPr>
          <p:cNvPr id="54" name="TextBox 53">
            <a:extLst>
              <a:ext uri="{FF2B5EF4-FFF2-40B4-BE49-F238E27FC236}">
                <a16:creationId xmlns:a16="http://schemas.microsoft.com/office/drawing/2014/main" id="{9242D9D1-5839-F9BA-8AD0-568FC7F4F51D}"/>
              </a:ext>
            </a:extLst>
          </p:cNvPr>
          <p:cNvSpPr txBox="1"/>
          <p:nvPr/>
        </p:nvSpPr>
        <p:spPr>
          <a:xfrm>
            <a:off x="10790609" y="5631690"/>
            <a:ext cx="452486" cy="523220"/>
          </a:xfrm>
          <a:prstGeom prst="rect">
            <a:avLst/>
          </a:prstGeom>
          <a:noFill/>
        </p:spPr>
        <p:txBody>
          <a:bodyPr wrap="square" rtlCol="0">
            <a:spAutoFit/>
          </a:bodyPr>
          <a:lstStyle/>
          <a:p>
            <a:pPr algn="ctr"/>
            <a:r>
              <a:rPr lang="en-US" sz="2800" b="1" dirty="0">
                <a:solidFill>
                  <a:schemeClr val="bg1"/>
                </a:solidFill>
                <a:latin typeface="Century Gothic" panose="020B0502020202020204" pitchFamily="34" charset="0"/>
              </a:rPr>
              <a:t>5</a:t>
            </a:r>
            <a:endParaRPr lang="en-US" sz="1600" b="1" dirty="0">
              <a:solidFill>
                <a:schemeClr val="bg1"/>
              </a:solidFill>
              <a:latin typeface="Century Gothic" panose="020B0502020202020204" pitchFamily="34" charset="0"/>
            </a:endParaRPr>
          </a:p>
        </p:txBody>
      </p:sp>
      <p:sp>
        <p:nvSpPr>
          <p:cNvPr id="55" name="TextBox 54">
            <a:extLst>
              <a:ext uri="{FF2B5EF4-FFF2-40B4-BE49-F238E27FC236}">
                <a16:creationId xmlns:a16="http://schemas.microsoft.com/office/drawing/2014/main" id="{90A5ADED-4258-FE10-B372-6ADFA6AADF90}"/>
              </a:ext>
            </a:extLst>
          </p:cNvPr>
          <p:cNvSpPr txBox="1"/>
          <p:nvPr/>
        </p:nvSpPr>
        <p:spPr>
          <a:xfrm>
            <a:off x="6080" y="1401304"/>
            <a:ext cx="1088938" cy="954107"/>
          </a:xfrm>
          <a:prstGeom prst="rect">
            <a:avLst/>
          </a:prstGeom>
          <a:noFill/>
        </p:spPr>
        <p:txBody>
          <a:bodyPr wrap="square">
            <a:spAutoFit/>
          </a:bodyPr>
          <a:lstStyle/>
          <a:p>
            <a:pPr algn="r"/>
            <a:r>
              <a:rPr lang="en-US" sz="800" b="1" spc="-50" dirty="0">
                <a:solidFill>
                  <a:schemeClr val="tx1">
                    <a:lumMod val="65000"/>
                    <a:lumOff val="35000"/>
                  </a:schemeClr>
                </a:solidFill>
                <a:latin typeface="Century Gothic" panose="020B0502020202020204" pitchFamily="34" charset="0"/>
              </a:rPr>
              <a:t>Identifying Gaps: </a:t>
            </a:r>
            <a:r>
              <a:rPr lang="en-US" sz="800" spc="-50" dirty="0">
                <a:solidFill>
                  <a:schemeClr val="tx1">
                    <a:lumMod val="65000"/>
                    <a:lumOff val="35000"/>
                  </a:schemeClr>
                </a:solidFill>
                <a:latin typeface="Century Gothic" panose="020B0502020202020204" pitchFamily="34" charset="0"/>
              </a:rPr>
              <a:t>Pinpoints essential elements, resources, or procedures that are currently lacking in the development of the capability. </a:t>
            </a:r>
          </a:p>
        </p:txBody>
      </p:sp>
      <p:sp>
        <p:nvSpPr>
          <p:cNvPr id="56" name="TextBox 55">
            <a:extLst>
              <a:ext uri="{FF2B5EF4-FFF2-40B4-BE49-F238E27FC236}">
                <a16:creationId xmlns:a16="http://schemas.microsoft.com/office/drawing/2014/main" id="{5C928BC5-A4F1-259D-A663-610915BB133F}"/>
              </a:ext>
            </a:extLst>
          </p:cNvPr>
          <p:cNvSpPr txBox="1"/>
          <p:nvPr/>
        </p:nvSpPr>
        <p:spPr>
          <a:xfrm>
            <a:off x="0" y="2441562"/>
            <a:ext cx="1126457" cy="1323439"/>
          </a:xfrm>
          <a:prstGeom prst="rect">
            <a:avLst/>
          </a:prstGeom>
          <a:noFill/>
        </p:spPr>
        <p:txBody>
          <a:bodyPr wrap="square">
            <a:spAutoFit/>
          </a:bodyPr>
          <a:lstStyle/>
          <a:p>
            <a:pPr algn="r"/>
            <a:r>
              <a:rPr lang="en-US" sz="800" b="1" spc="-50" dirty="0">
                <a:solidFill>
                  <a:schemeClr val="tx1">
                    <a:lumMod val="65000"/>
                    <a:lumOff val="35000"/>
                  </a:schemeClr>
                </a:solidFill>
                <a:latin typeface="Century Gothic" panose="020B0502020202020204" pitchFamily="34" charset="0"/>
              </a:rPr>
              <a:t>Source Exploration: </a:t>
            </a:r>
            <a:r>
              <a:rPr lang="en-US" sz="800" spc="-50" dirty="0">
                <a:solidFill>
                  <a:schemeClr val="tx1">
                    <a:lumMod val="65000"/>
                    <a:lumOff val="35000"/>
                  </a:schemeClr>
                </a:solidFill>
                <a:latin typeface="Century Gothic" panose="020B0502020202020204" pitchFamily="34" charset="0"/>
              </a:rPr>
              <a:t>Directs attention to possible locations, within or outside the organization, where you can acquire the necessary components for capability enhancement.</a:t>
            </a:r>
          </a:p>
        </p:txBody>
      </p:sp>
      <p:sp>
        <p:nvSpPr>
          <p:cNvPr id="57" name="TextBox 56">
            <a:extLst>
              <a:ext uri="{FF2B5EF4-FFF2-40B4-BE49-F238E27FC236}">
                <a16:creationId xmlns:a16="http://schemas.microsoft.com/office/drawing/2014/main" id="{AE96E68D-4206-02D6-5721-E97750276554}"/>
              </a:ext>
            </a:extLst>
          </p:cNvPr>
          <p:cNvSpPr txBox="1"/>
          <p:nvPr/>
        </p:nvSpPr>
        <p:spPr>
          <a:xfrm>
            <a:off x="-11946" y="3902340"/>
            <a:ext cx="1088938" cy="707886"/>
          </a:xfrm>
          <a:prstGeom prst="rect">
            <a:avLst/>
          </a:prstGeom>
          <a:noFill/>
        </p:spPr>
        <p:txBody>
          <a:bodyPr wrap="square">
            <a:spAutoFit/>
          </a:bodyPr>
          <a:lstStyle/>
          <a:p>
            <a:pPr algn="r"/>
            <a:r>
              <a:rPr lang="en-US" sz="800" b="1" spc="-50" dirty="0">
                <a:solidFill>
                  <a:schemeClr val="tx1">
                    <a:lumMod val="65000"/>
                    <a:lumOff val="35000"/>
                  </a:schemeClr>
                </a:solidFill>
                <a:latin typeface="Century Gothic" panose="020B0502020202020204" pitchFamily="34" charset="0"/>
              </a:rPr>
              <a:t>Capability Essence: </a:t>
            </a:r>
            <a:r>
              <a:rPr lang="en-US" sz="800" spc="-50" dirty="0">
                <a:solidFill>
                  <a:schemeClr val="tx1">
                    <a:lumMod val="65000"/>
                    <a:lumOff val="35000"/>
                  </a:schemeClr>
                </a:solidFill>
                <a:latin typeface="Century Gothic" panose="020B0502020202020204" pitchFamily="34" charset="0"/>
              </a:rPr>
              <a:t>Clarifies the core attributes and objectives of the capability. </a:t>
            </a:r>
          </a:p>
        </p:txBody>
      </p:sp>
      <p:sp>
        <p:nvSpPr>
          <p:cNvPr id="58" name="TextBox 57">
            <a:extLst>
              <a:ext uri="{FF2B5EF4-FFF2-40B4-BE49-F238E27FC236}">
                <a16:creationId xmlns:a16="http://schemas.microsoft.com/office/drawing/2014/main" id="{0E8078EA-F020-49B1-5DE4-73C9116B3504}"/>
              </a:ext>
            </a:extLst>
          </p:cNvPr>
          <p:cNvSpPr txBox="1"/>
          <p:nvPr/>
        </p:nvSpPr>
        <p:spPr>
          <a:xfrm>
            <a:off x="-19731" y="4697225"/>
            <a:ext cx="1088938" cy="1077218"/>
          </a:xfrm>
          <a:prstGeom prst="rect">
            <a:avLst/>
          </a:prstGeom>
          <a:noFill/>
        </p:spPr>
        <p:txBody>
          <a:bodyPr wrap="square">
            <a:spAutoFit/>
          </a:bodyPr>
          <a:lstStyle/>
          <a:p>
            <a:pPr algn="r"/>
            <a:r>
              <a:rPr lang="en-US" sz="800" b="1" spc="-50" dirty="0">
                <a:solidFill>
                  <a:schemeClr val="tx1">
                    <a:lumMod val="65000"/>
                    <a:lumOff val="35000"/>
                  </a:schemeClr>
                </a:solidFill>
                <a:latin typeface="Century Gothic" panose="020B0502020202020204" pitchFamily="34" charset="0"/>
              </a:rPr>
              <a:t>Strategic Approach: </a:t>
            </a:r>
            <a:r>
              <a:rPr lang="en-US" sz="800" spc="-50" dirty="0">
                <a:solidFill>
                  <a:schemeClr val="tx1">
                    <a:lumMod val="65000"/>
                    <a:lumOff val="35000"/>
                  </a:schemeClr>
                </a:solidFill>
                <a:latin typeface="Century Gothic" panose="020B0502020202020204" pitchFamily="34" charset="0"/>
              </a:rPr>
              <a:t>Details the deliberate steps and methodologies you plan to implement to build or enhance the targeted capability. </a:t>
            </a:r>
          </a:p>
        </p:txBody>
      </p:sp>
      <p:sp>
        <p:nvSpPr>
          <p:cNvPr id="60" name="TextBox 59">
            <a:extLst>
              <a:ext uri="{FF2B5EF4-FFF2-40B4-BE49-F238E27FC236}">
                <a16:creationId xmlns:a16="http://schemas.microsoft.com/office/drawing/2014/main" id="{7437CBB6-496B-5811-DC50-85EBD1FFF27C}"/>
              </a:ext>
            </a:extLst>
          </p:cNvPr>
          <p:cNvSpPr txBox="1"/>
          <p:nvPr/>
        </p:nvSpPr>
        <p:spPr>
          <a:xfrm>
            <a:off x="944375" y="6190142"/>
            <a:ext cx="1917032" cy="461665"/>
          </a:xfrm>
          <a:prstGeom prst="rect">
            <a:avLst/>
          </a:prstGeom>
          <a:noFill/>
        </p:spPr>
        <p:txBody>
          <a:bodyPr wrap="square">
            <a:spAutoFit/>
          </a:bodyPr>
          <a:lstStyle/>
          <a:p>
            <a:r>
              <a:rPr lang="en-US" sz="800" b="1" spc="-50" dirty="0">
                <a:solidFill>
                  <a:schemeClr val="tx1">
                    <a:lumMod val="65000"/>
                    <a:lumOff val="35000"/>
                  </a:schemeClr>
                </a:solidFill>
                <a:latin typeface="Century Gothic" panose="020B0502020202020204" pitchFamily="34" charset="0"/>
              </a:rPr>
              <a:t>MATURITY LEVEL 1: </a:t>
            </a:r>
            <a:r>
              <a:rPr lang="en-US" sz="800" spc="-50" dirty="0">
                <a:solidFill>
                  <a:schemeClr val="tx1">
                    <a:lumMod val="65000"/>
                    <a:lumOff val="35000"/>
                  </a:schemeClr>
                </a:solidFill>
                <a:latin typeface="Century Gothic" panose="020B0502020202020204" pitchFamily="34" charset="0"/>
              </a:rPr>
              <a:t>Initial: The capability is in its nascent stage, with ad-hoc processes and an undefined structure. </a:t>
            </a:r>
          </a:p>
        </p:txBody>
      </p:sp>
      <p:sp>
        <p:nvSpPr>
          <p:cNvPr id="61" name="TextBox 60">
            <a:extLst>
              <a:ext uri="{FF2B5EF4-FFF2-40B4-BE49-F238E27FC236}">
                <a16:creationId xmlns:a16="http://schemas.microsoft.com/office/drawing/2014/main" id="{C11A6814-1186-5D10-29EE-168142469096}"/>
              </a:ext>
            </a:extLst>
          </p:cNvPr>
          <p:cNvSpPr txBox="1"/>
          <p:nvPr/>
        </p:nvSpPr>
        <p:spPr>
          <a:xfrm>
            <a:off x="3046402" y="6190142"/>
            <a:ext cx="2271349" cy="461665"/>
          </a:xfrm>
          <a:prstGeom prst="rect">
            <a:avLst/>
          </a:prstGeom>
          <a:noFill/>
        </p:spPr>
        <p:txBody>
          <a:bodyPr wrap="square">
            <a:spAutoFit/>
          </a:bodyPr>
          <a:lstStyle/>
          <a:p>
            <a:r>
              <a:rPr lang="en-US" sz="800" b="1" spc="-50" dirty="0">
                <a:solidFill>
                  <a:schemeClr val="tx1">
                    <a:lumMod val="65000"/>
                    <a:lumOff val="35000"/>
                  </a:schemeClr>
                </a:solidFill>
                <a:latin typeface="Century Gothic" panose="020B0502020202020204" pitchFamily="34" charset="0"/>
              </a:rPr>
              <a:t>MATURITY LEVEL 2: </a:t>
            </a:r>
            <a:r>
              <a:rPr lang="en-US" sz="800" spc="-50" dirty="0">
                <a:solidFill>
                  <a:schemeClr val="tx1">
                    <a:lumMod val="65000"/>
                    <a:lumOff val="35000"/>
                  </a:schemeClr>
                </a:solidFill>
                <a:latin typeface="Century Gothic" panose="020B0502020202020204" pitchFamily="34" charset="0"/>
              </a:rPr>
              <a:t>Managed: Processes are repeatable and there are some efforts to standardize practices related to the capability.</a:t>
            </a:r>
          </a:p>
        </p:txBody>
      </p:sp>
      <p:sp>
        <p:nvSpPr>
          <p:cNvPr id="62" name="TextBox 61">
            <a:extLst>
              <a:ext uri="{FF2B5EF4-FFF2-40B4-BE49-F238E27FC236}">
                <a16:creationId xmlns:a16="http://schemas.microsoft.com/office/drawing/2014/main" id="{0D8A6FAD-CE2E-FB9A-E32A-B53D9A2FEF30}"/>
              </a:ext>
            </a:extLst>
          </p:cNvPr>
          <p:cNvSpPr txBox="1"/>
          <p:nvPr/>
        </p:nvSpPr>
        <p:spPr>
          <a:xfrm>
            <a:off x="5390032" y="6212009"/>
            <a:ext cx="2188026" cy="461665"/>
          </a:xfrm>
          <a:prstGeom prst="rect">
            <a:avLst/>
          </a:prstGeom>
          <a:noFill/>
        </p:spPr>
        <p:txBody>
          <a:bodyPr wrap="square">
            <a:spAutoFit/>
          </a:bodyPr>
          <a:lstStyle/>
          <a:p>
            <a:r>
              <a:rPr lang="en-US" sz="800" b="1" spc="-50" dirty="0">
                <a:solidFill>
                  <a:schemeClr val="tx1">
                    <a:lumMod val="65000"/>
                    <a:lumOff val="35000"/>
                  </a:schemeClr>
                </a:solidFill>
                <a:latin typeface="Century Gothic" panose="020B0502020202020204" pitchFamily="34" charset="0"/>
              </a:rPr>
              <a:t>MATURITY LEVEL 3: </a:t>
            </a:r>
            <a:r>
              <a:rPr lang="en-US" sz="800" spc="-50" dirty="0">
                <a:solidFill>
                  <a:schemeClr val="tx1">
                    <a:lumMod val="65000"/>
                    <a:lumOff val="35000"/>
                  </a:schemeClr>
                </a:solidFill>
                <a:latin typeface="Century Gothic" panose="020B0502020202020204" pitchFamily="34" charset="0"/>
              </a:rPr>
              <a:t>Defined: The capability is well understood, documented, and standardized across the organization..</a:t>
            </a:r>
          </a:p>
        </p:txBody>
      </p:sp>
      <p:sp>
        <p:nvSpPr>
          <p:cNvPr id="63" name="TextBox 62">
            <a:extLst>
              <a:ext uri="{FF2B5EF4-FFF2-40B4-BE49-F238E27FC236}">
                <a16:creationId xmlns:a16="http://schemas.microsoft.com/office/drawing/2014/main" id="{A8056A90-2735-0AC3-9C5D-B39AF4FDCE06}"/>
              </a:ext>
            </a:extLst>
          </p:cNvPr>
          <p:cNvSpPr txBox="1"/>
          <p:nvPr/>
        </p:nvSpPr>
        <p:spPr>
          <a:xfrm>
            <a:off x="7650339" y="6212009"/>
            <a:ext cx="2188026" cy="461665"/>
          </a:xfrm>
          <a:prstGeom prst="rect">
            <a:avLst/>
          </a:prstGeom>
          <a:noFill/>
        </p:spPr>
        <p:txBody>
          <a:bodyPr wrap="square">
            <a:spAutoFit/>
          </a:bodyPr>
          <a:lstStyle/>
          <a:p>
            <a:r>
              <a:rPr lang="en-US" sz="800" b="1" spc="-50" dirty="0">
                <a:solidFill>
                  <a:schemeClr val="tx1">
                    <a:lumMod val="65000"/>
                    <a:lumOff val="35000"/>
                  </a:schemeClr>
                </a:solidFill>
                <a:latin typeface="Century Gothic" panose="020B0502020202020204" pitchFamily="34" charset="0"/>
              </a:rPr>
              <a:t>MATURITY LEVEL 4: </a:t>
            </a:r>
            <a:r>
              <a:rPr lang="en-US" sz="800" spc="-50" dirty="0">
                <a:solidFill>
                  <a:schemeClr val="tx1">
                    <a:lumMod val="65000"/>
                    <a:lumOff val="35000"/>
                  </a:schemeClr>
                </a:solidFill>
                <a:latin typeface="Century Gothic" panose="020B0502020202020204" pitchFamily="34" charset="0"/>
              </a:rPr>
              <a:t>Measured: The capability's performance is regularly measured, and data-driven improvements are made.</a:t>
            </a:r>
          </a:p>
        </p:txBody>
      </p:sp>
      <p:sp>
        <p:nvSpPr>
          <p:cNvPr id="64" name="TextBox 63">
            <a:extLst>
              <a:ext uri="{FF2B5EF4-FFF2-40B4-BE49-F238E27FC236}">
                <a16:creationId xmlns:a16="http://schemas.microsoft.com/office/drawing/2014/main" id="{79C48478-87BB-6DC2-C78E-772CA85DD7D8}"/>
              </a:ext>
            </a:extLst>
          </p:cNvPr>
          <p:cNvSpPr txBox="1"/>
          <p:nvPr/>
        </p:nvSpPr>
        <p:spPr>
          <a:xfrm>
            <a:off x="9979796" y="6211835"/>
            <a:ext cx="2127241" cy="584775"/>
          </a:xfrm>
          <a:prstGeom prst="rect">
            <a:avLst/>
          </a:prstGeom>
          <a:noFill/>
        </p:spPr>
        <p:txBody>
          <a:bodyPr wrap="square">
            <a:spAutoFit/>
          </a:bodyPr>
          <a:lstStyle/>
          <a:p>
            <a:r>
              <a:rPr lang="en-US" sz="800" b="1" spc="-50" dirty="0">
                <a:solidFill>
                  <a:schemeClr val="tx1">
                    <a:lumMod val="65000"/>
                    <a:lumOff val="35000"/>
                  </a:schemeClr>
                </a:solidFill>
                <a:latin typeface="Century Gothic" panose="020B0502020202020204" pitchFamily="34" charset="0"/>
              </a:rPr>
              <a:t>MATURITY LEVEL 5: </a:t>
            </a:r>
            <a:r>
              <a:rPr lang="en-US" sz="800" spc="-50" dirty="0">
                <a:solidFill>
                  <a:schemeClr val="tx1">
                    <a:lumMod val="65000"/>
                    <a:lumOff val="35000"/>
                  </a:schemeClr>
                </a:solidFill>
                <a:latin typeface="Century Gothic" panose="020B0502020202020204" pitchFamily="34" charset="0"/>
              </a:rPr>
              <a:t>Optimized: The capability is continuously refined and optimized through innovation and advanced improvements.</a:t>
            </a:r>
          </a:p>
        </p:txBody>
      </p:sp>
    </p:spTree>
    <p:extLst>
      <p:ext uri="{BB962C8B-B14F-4D97-AF65-F5344CB8AC3E}">
        <p14:creationId xmlns:p14="http://schemas.microsoft.com/office/powerpoint/2010/main" val="117992403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 name="Rectangle 83">
            <a:extLst>
              <a:ext uri="{FF2B5EF4-FFF2-40B4-BE49-F238E27FC236}">
                <a16:creationId xmlns:a16="http://schemas.microsoft.com/office/drawing/2014/main" id="{A77539CA-1B7E-C5B5-E587-9327E1711899}"/>
              </a:ext>
            </a:extLst>
          </p:cNvPr>
          <p:cNvSpPr/>
          <p:nvPr/>
        </p:nvSpPr>
        <p:spPr>
          <a:xfrm>
            <a:off x="0" y="1408471"/>
            <a:ext cx="12191999" cy="5449529"/>
          </a:xfrm>
          <a:prstGeom prst="rect">
            <a:avLst/>
          </a:prstGeom>
          <a:pattFill prst="dkDnDiag">
            <a:fgClr>
              <a:schemeClr val="bg1">
                <a:lumMod val="95000"/>
              </a:schemeClr>
            </a:fgClr>
            <a:bgClr>
              <a:schemeClr val="bg1"/>
            </a:bgClr>
          </a:patt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2" name="Picture 81" descr="A screenshot of a computer&#10;&#10;Description automatically generated">
            <a:extLst>
              <a:ext uri="{FF2B5EF4-FFF2-40B4-BE49-F238E27FC236}">
                <a16:creationId xmlns:a16="http://schemas.microsoft.com/office/drawing/2014/main" id="{960052D5-3E64-55AA-769F-924A21F975B4}"/>
              </a:ext>
            </a:extLst>
          </p:cNvPr>
          <p:cNvPicPr>
            <a:picLocks noChangeAspect="1"/>
          </p:cNvPicPr>
          <p:nvPr/>
        </p:nvPicPr>
        <p:blipFill rotWithShape="1">
          <a:blip r:embed="rId2"/>
          <a:srcRect l="1936" t="25376" r="2258" b="1619"/>
          <a:stretch/>
        </p:blipFill>
        <p:spPr>
          <a:xfrm>
            <a:off x="35388" y="1440878"/>
            <a:ext cx="12087762" cy="4652910"/>
          </a:xfrm>
          <a:prstGeom prst="rect">
            <a:avLst/>
          </a:prstGeom>
        </p:spPr>
      </p:pic>
      <p:grpSp>
        <p:nvGrpSpPr>
          <p:cNvPr id="86" name="Group 85">
            <a:extLst>
              <a:ext uri="{FF2B5EF4-FFF2-40B4-BE49-F238E27FC236}">
                <a16:creationId xmlns:a16="http://schemas.microsoft.com/office/drawing/2014/main" id="{036E5C5A-D791-8C8E-7936-36CCC3E1EE57}"/>
              </a:ext>
            </a:extLst>
          </p:cNvPr>
          <p:cNvGrpSpPr/>
          <p:nvPr/>
        </p:nvGrpSpPr>
        <p:grpSpPr>
          <a:xfrm>
            <a:off x="579266" y="2483199"/>
            <a:ext cx="2092751" cy="1464080"/>
            <a:chOff x="579266" y="2483199"/>
            <a:chExt cx="2092751" cy="1464080"/>
          </a:xfrm>
        </p:grpSpPr>
        <p:sp>
          <p:nvSpPr>
            <p:cNvPr id="5" name="Rectangle 4">
              <a:extLst>
                <a:ext uri="{FF2B5EF4-FFF2-40B4-BE49-F238E27FC236}">
                  <a16:creationId xmlns:a16="http://schemas.microsoft.com/office/drawing/2014/main" id="{938F2E28-BCE6-9444-2A74-653F74FCA806}"/>
                </a:ext>
              </a:extLst>
            </p:cNvPr>
            <p:cNvSpPr/>
            <p:nvPr/>
          </p:nvSpPr>
          <p:spPr>
            <a:xfrm>
              <a:off x="579266" y="2483199"/>
              <a:ext cx="2092751" cy="1464080"/>
            </a:xfrm>
            <a:prstGeom prst="rect">
              <a:avLst/>
            </a:prstGeom>
            <a:solidFill>
              <a:srgbClr val="66BBC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Right Triangle 3">
              <a:extLst>
                <a:ext uri="{FF2B5EF4-FFF2-40B4-BE49-F238E27FC236}">
                  <a16:creationId xmlns:a16="http://schemas.microsoft.com/office/drawing/2014/main" id="{58E2C187-6A17-B12D-1ABF-B64F33004581}"/>
                </a:ext>
              </a:extLst>
            </p:cNvPr>
            <p:cNvSpPr/>
            <p:nvPr/>
          </p:nvSpPr>
          <p:spPr>
            <a:xfrm rot="10800000">
              <a:off x="2329026" y="2493081"/>
              <a:ext cx="342991" cy="339560"/>
            </a:xfrm>
            <a:prstGeom prst="rtTriangle">
              <a:avLst/>
            </a:prstGeom>
            <a:gradFill flip="none" rotWithShape="1">
              <a:gsLst>
                <a:gs pos="0">
                  <a:srgbClr val="66BBCC">
                    <a:shade val="30000"/>
                    <a:satMod val="115000"/>
                  </a:srgbClr>
                </a:gs>
                <a:gs pos="50000">
                  <a:srgbClr val="66BBCC">
                    <a:shade val="67500"/>
                    <a:satMod val="115000"/>
                  </a:srgbClr>
                </a:gs>
                <a:gs pos="100000">
                  <a:srgbClr val="66BBCC">
                    <a:shade val="100000"/>
                    <a:satMod val="115000"/>
                  </a:srgbClr>
                </a:gs>
              </a:gsLst>
              <a:lin ang="27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8" name="Group 87">
            <a:extLst>
              <a:ext uri="{FF2B5EF4-FFF2-40B4-BE49-F238E27FC236}">
                <a16:creationId xmlns:a16="http://schemas.microsoft.com/office/drawing/2014/main" id="{1295BB20-2E5F-0B3D-1E2A-DD00B1F579FD}"/>
              </a:ext>
            </a:extLst>
          </p:cNvPr>
          <p:cNvGrpSpPr/>
          <p:nvPr/>
        </p:nvGrpSpPr>
        <p:grpSpPr>
          <a:xfrm>
            <a:off x="5069567" y="2485349"/>
            <a:ext cx="2092751" cy="1464080"/>
            <a:chOff x="5069567" y="2485349"/>
            <a:chExt cx="2092751" cy="1464080"/>
          </a:xfrm>
        </p:grpSpPr>
        <p:sp>
          <p:nvSpPr>
            <p:cNvPr id="41" name="Rectangle 40">
              <a:extLst>
                <a:ext uri="{FF2B5EF4-FFF2-40B4-BE49-F238E27FC236}">
                  <a16:creationId xmlns:a16="http://schemas.microsoft.com/office/drawing/2014/main" id="{60172B26-2D27-1FF7-B6B7-A0201CAEEF81}"/>
                </a:ext>
              </a:extLst>
            </p:cNvPr>
            <p:cNvSpPr/>
            <p:nvPr/>
          </p:nvSpPr>
          <p:spPr>
            <a:xfrm>
              <a:off x="5069567" y="2485349"/>
              <a:ext cx="2092751" cy="1464080"/>
            </a:xfrm>
            <a:prstGeom prst="rect">
              <a:avLst/>
            </a:prstGeom>
            <a:solidFill>
              <a:srgbClr val="66BBC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 name="Right Triangle 43">
              <a:extLst>
                <a:ext uri="{FF2B5EF4-FFF2-40B4-BE49-F238E27FC236}">
                  <a16:creationId xmlns:a16="http://schemas.microsoft.com/office/drawing/2014/main" id="{C9548859-1EE0-AF90-FC08-4C64F2420FE7}"/>
                </a:ext>
              </a:extLst>
            </p:cNvPr>
            <p:cNvSpPr/>
            <p:nvPr/>
          </p:nvSpPr>
          <p:spPr>
            <a:xfrm rot="10800000">
              <a:off x="6819327" y="2495231"/>
              <a:ext cx="342991" cy="339560"/>
            </a:xfrm>
            <a:prstGeom prst="rtTriangle">
              <a:avLst/>
            </a:prstGeom>
            <a:gradFill flip="none" rotWithShape="1">
              <a:gsLst>
                <a:gs pos="0">
                  <a:srgbClr val="66BBCC">
                    <a:shade val="30000"/>
                    <a:satMod val="115000"/>
                  </a:srgbClr>
                </a:gs>
                <a:gs pos="50000">
                  <a:srgbClr val="66BBCC">
                    <a:shade val="67500"/>
                    <a:satMod val="115000"/>
                  </a:srgbClr>
                </a:gs>
                <a:gs pos="100000">
                  <a:srgbClr val="66BBCC">
                    <a:shade val="100000"/>
                    <a:satMod val="115000"/>
                  </a:srgbClr>
                </a:gs>
              </a:gsLst>
              <a:lin ang="27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90" name="Group 89">
            <a:extLst>
              <a:ext uri="{FF2B5EF4-FFF2-40B4-BE49-F238E27FC236}">
                <a16:creationId xmlns:a16="http://schemas.microsoft.com/office/drawing/2014/main" id="{F19DFD10-D512-AACE-9C5B-267CD07E55DB}"/>
              </a:ext>
            </a:extLst>
          </p:cNvPr>
          <p:cNvGrpSpPr/>
          <p:nvPr/>
        </p:nvGrpSpPr>
        <p:grpSpPr>
          <a:xfrm>
            <a:off x="9559864" y="2485934"/>
            <a:ext cx="2092751" cy="1464080"/>
            <a:chOff x="9559864" y="2485934"/>
            <a:chExt cx="2092751" cy="1464080"/>
          </a:xfrm>
        </p:grpSpPr>
        <p:sp>
          <p:nvSpPr>
            <p:cNvPr id="49" name="Rectangle 48">
              <a:extLst>
                <a:ext uri="{FF2B5EF4-FFF2-40B4-BE49-F238E27FC236}">
                  <a16:creationId xmlns:a16="http://schemas.microsoft.com/office/drawing/2014/main" id="{D86ABE85-22A3-0D70-E596-0DD32F2FB0C2}"/>
                </a:ext>
              </a:extLst>
            </p:cNvPr>
            <p:cNvSpPr/>
            <p:nvPr/>
          </p:nvSpPr>
          <p:spPr>
            <a:xfrm>
              <a:off x="9559864" y="2485934"/>
              <a:ext cx="2092751" cy="1464080"/>
            </a:xfrm>
            <a:prstGeom prst="rect">
              <a:avLst/>
            </a:prstGeom>
            <a:solidFill>
              <a:srgbClr val="66BBC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Right Triangle 51">
              <a:extLst>
                <a:ext uri="{FF2B5EF4-FFF2-40B4-BE49-F238E27FC236}">
                  <a16:creationId xmlns:a16="http://schemas.microsoft.com/office/drawing/2014/main" id="{72F6FCF7-8D25-20F9-5A55-79571360F264}"/>
                </a:ext>
              </a:extLst>
            </p:cNvPr>
            <p:cNvSpPr/>
            <p:nvPr/>
          </p:nvSpPr>
          <p:spPr>
            <a:xfrm rot="10800000">
              <a:off x="11309624" y="2495816"/>
              <a:ext cx="342991" cy="339560"/>
            </a:xfrm>
            <a:prstGeom prst="rtTriangle">
              <a:avLst/>
            </a:prstGeom>
            <a:gradFill flip="none" rotWithShape="1">
              <a:gsLst>
                <a:gs pos="0">
                  <a:srgbClr val="66BBCC">
                    <a:shade val="30000"/>
                    <a:satMod val="115000"/>
                  </a:srgbClr>
                </a:gs>
                <a:gs pos="50000">
                  <a:srgbClr val="66BBCC">
                    <a:shade val="67500"/>
                    <a:satMod val="115000"/>
                  </a:srgbClr>
                </a:gs>
                <a:gs pos="100000">
                  <a:srgbClr val="66BBCC">
                    <a:shade val="100000"/>
                    <a:satMod val="115000"/>
                  </a:srgbClr>
                </a:gs>
              </a:gsLst>
              <a:lin ang="27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91" name="Group 90">
            <a:extLst>
              <a:ext uri="{FF2B5EF4-FFF2-40B4-BE49-F238E27FC236}">
                <a16:creationId xmlns:a16="http://schemas.microsoft.com/office/drawing/2014/main" id="{7F816CC5-55CA-4252-1503-9F37833DA929}"/>
              </a:ext>
            </a:extLst>
          </p:cNvPr>
          <p:cNvGrpSpPr/>
          <p:nvPr/>
        </p:nvGrpSpPr>
        <p:grpSpPr>
          <a:xfrm>
            <a:off x="579268" y="4097529"/>
            <a:ext cx="2092751" cy="1464080"/>
            <a:chOff x="579268" y="4097529"/>
            <a:chExt cx="2092751" cy="1464080"/>
          </a:xfrm>
        </p:grpSpPr>
        <p:sp>
          <p:nvSpPr>
            <p:cNvPr id="53" name="Rectangle 52">
              <a:extLst>
                <a:ext uri="{FF2B5EF4-FFF2-40B4-BE49-F238E27FC236}">
                  <a16:creationId xmlns:a16="http://schemas.microsoft.com/office/drawing/2014/main" id="{628C691E-634A-3D57-1577-832DB88FCCEA}"/>
                </a:ext>
              </a:extLst>
            </p:cNvPr>
            <p:cNvSpPr/>
            <p:nvPr/>
          </p:nvSpPr>
          <p:spPr>
            <a:xfrm>
              <a:off x="579268" y="4097529"/>
              <a:ext cx="2092751" cy="1464080"/>
            </a:xfrm>
            <a:prstGeom prst="rect">
              <a:avLst/>
            </a:prstGeom>
            <a:solidFill>
              <a:srgbClr val="0098C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Right Triangle 55">
              <a:extLst>
                <a:ext uri="{FF2B5EF4-FFF2-40B4-BE49-F238E27FC236}">
                  <a16:creationId xmlns:a16="http://schemas.microsoft.com/office/drawing/2014/main" id="{C172725C-A506-26AC-2EF4-C79D7B9BFC0C}"/>
                </a:ext>
              </a:extLst>
            </p:cNvPr>
            <p:cNvSpPr/>
            <p:nvPr/>
          </p:nvSpPr>
          <p:spPr>
            <a:xfrm rot="10800000">
              <a:off x="2329028" y="4107411"/>
              <a:ext cx="342991" cy="339560"/>
            </a:xfrm>
            <a:prstGeom prst="rtTriangle">
              <a:avLst/>
            </a:prstGeom>
            <a:gradFill flip="none" rotWithShape="1">
              <a:gsLst>
                <a:gs pos="0">
                  <a:srgbClr val="0098C6">
                    <a:shade val="30000"/>
                    <a:satMod val="115000"/>
                  </a:srgbClr>
                </a:gs>
                <a:gs pos="50000">
                  <a:srgbClr val="0098C6">
                    <a:shade val="67500"/>
                    <a:satMod val="115000"/>
                  </a:srgbClr>
                </a:gs>
                <a:gs pos="100000">
                  <a:srgbClr val="0098C6">
                    <a:shade val="100000"/>
                    <a:satMod val="115000"/>
                  </a:srgbClr>
                </a:gs>
              </a:gsLst>
              <a:lin ang="27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92" name="Group 91">
            <a:extLst>
              <a:ext uri="{FF2B5EF4-FFF2-40B4-BE49-F238E27FC236}">
                <a16:creationId xmlns:a16="http://schemas.microsoft.com/office/drawing/2014/main" id="{69AD85A7-F2AB-E6F0-2DAF-508A5EAA8E11}"/>
              </a:ext>
            </a:extLst>
          </p:cNvPr>
          <p:cNvGrpSpPr/>
          <p:nvPr/>
        </p:nvGrpSpPr>
        <p:grpSpPr>
          <a:xfrm>
            <a:off x="2824419" y="4099679"/>
            <a:ext cx="2092751" cy="1464080"/>
            <a:chOff x="2824419" y="4099679"/>
            <a:chExt cx="2092751" cy="1464080"/>
          </a:xfrm>
        </p:grpSpPr>
        <p:sp>
          <p:nvSpPr>
            <p:cNvPr id="57" name="Rectangle 56">
              <a:extLst>
                <a:ext uri="{FF2B5EF4-FFF2-40B4-BE49-F238E27FC236}">
                  <a16:creationId xmlns:a16="http://schemas.microsoft.com/office/drawing/2014/main" id="{A020088F-60EB-FC24-37D8-29A2F70C4045}"/>
                </a:ext>
              </a:extLst>
            </p:cNvPr>
            <p:cNvSpPr/>
            <p:nvPr/>
          </p:nvSpPr>
          <p:spPr>
            <a:xfrm>
              <a:off x="2824419" y="4099679"/>
              <a:ext cx="2092751" cy="1464080"/>
            </a:xfrm>
            <a:prstGeom prst="rect">
              <a:avLst/>
            </a:prstGeom>
            <a:solidFill>
              <a:srgbClr val="66BBC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Right Triangle 59">
              <a:extLst>
                <a:ext uri="{FF2B5EF4-FFF2-40B4-BE49-F238E27FC236}">
                  <a16:creationId xmlns:a16="http://schemas.microsoft.com/office/drawing/2014/main" id="{4B994BD4-60FB-9E92-41B3-045E562D6DFA}"/>
                </a:ext>
              </a:extLst>
            </p:cNvPr>
            <p:cNvSpPr/>
            <p:nvPr/>
          </p:nvSpPr>
          <p:spPr>
            <a:xfrm rot="10800000">
              <a:off x="4574179" y="4109561"/>
              <a:ext cx="342991" cy="339560"/>
            </a:xfrm>
            <a:prstGeom prst="rtTriangle">
              <a:avLst/>
            </a:prstGeom>
            <a:gradFill flip="none" rotWithShape="1">
              <a:gsLst>
                <a:gs pos="0">
                  <a:srgbClr val="66BBCC">
                    <a:shade val="30000"/>
                    <a:satMod val="115000"/>
                  </a:srgbClr>
                </a:gs>
                <a:gs pos="50000">
                  <a:srgbClr val="66BBCC">
                    <a:shade val="67500"/>
                    <a:satMod val="115000"/>
                  </a:srgbClr>
                </a:gs>
                <a:gs pos="100000">
                  <a:srgbClr val="66BBCC">
                    <a:shade val="100000"/>
                    <a:satMod val="115000"/>
                  </a:srgbClr>
                </a:gs>
              </a:gsLst>
              <a:lin ang="27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94" name="Group 93">
            <a:extLst>
              <a:ext uri="{FF2B5EF4-FFF2-40B4-BE49-F238E27FC236}">
                <a16:creationId xmlns:a16="http://schemas.microsoft.com/office/drawing/2014/main" id="{EC2620C1-7C4D-538A-1B77-81DC6B284745}"/>
              </a:ext>
            </a:extLst>
          </p:cNvPr>
          <p:cNvGrpSpPr/>
          <p:nvPr/>
        </p:nvGrpSpPr>
        <p:grpSpPr>
          <a:xfrm>
            <a:off x="7314718" y="4091321"/>
            <a:ext cx="2092751" cy="1464080"/>
            <a:chOff x="7314718" y="4091321"/>
            <a:chExt cx="2092751" cy="1464080"/>
          </a:xfrm>
        </p:grpSpPr>
        <p:sp>
          <p:nvSpPr>
            <p:cNvPr id="65" name="Rectangle 64">
              <a:extLst>
                <a:ext uri="{FF2B5EF4-FFF2-40B4-BE49-F238E27FC236}">
                  <a16:creationId xmlns:a16="http://schemas.microsoft.com/office/drawing/2014/main" id="{06408E17-C6DA-36B5-4E80-359DAD8960A2}"/>
                </a:ext>
              </a:extLst>
            </p:cNvPr>
            <p:cNvSpPr/>
            <p:nvPr/>
          </p:nvSpPr>
          <p:spPr>
            <a:xfrm>
              <a:off x="7314718" y="4091321"/>
              <a:ext cx="2092751" cy="1464080"/>
            </a:xfrm>
            <a:prstGeom prst="rect">
              <a:avLst/>
            </a:prstGeom>
            <a:solidFill>
              <a:srgbClr val="66BBC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8" name="Right Triangle 67">
              <a:extLst>
                <a:ext uri="{FF2B5EF4-FFF2-40B4-BE49-F238E27FC236}">
                  <a16:creationId xmlns:a16="http://schemas.microsoft.com/office/drawing/2014/main" id="{FB0B3AE7-359A-B8A5-8493-5073C6C9CEBB}"/>
                </a:ext>
              </a:extLst>
            </p:cNvPr>
            <p:cNvSpPr/>
            <p:nvPr/>
          </p:nvSpPr>
          <p:spPr>
            <a:xfrm rot="10800000">
              <a:off x="9064478" y="4101203"/>
              <a:ext cx="342991" cy="339560"/>
            </a:xfrm>
            <a:prstGeom prst="rtTriangle">
              <a:avLst/>
            </a:prstGeom>
            <a:gradFill flip="none" rotWithShape="1">
              <a:gsLst>
                <a:gs pos="0">
                  <a:srgbClr val="66BBCC">
                    <a:shade val="30000"/>
                    <a:satMod val="115000"/>
                  </a:srgbClr>
                </a:gs>
                <a:gs pos="50000">
                  <a:srgbClr val="66BBCC">
                    <a:shade val="67500"/>
                    <a:satMod val="115000"/>
                  </a:srgbClr>
                </a:gs>
                <a:gs pos="100000">
                  <a:srgbClr val="66BBCC">
                    <a:shade val="100000"/>
                    <a:satMod val="115000"/>
                  </a:srgbClr>
                </a:gs>
              </a:gsLst>
              <a:lin ang="27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7" name="Group 86">
            <a:extLst>
              <a:ext uri="{FF2B5EF4-FFF2-40B4-BE49-F238E27FC236}">
                <a16:creationId xmlns:a16="http://schemas.microsoft.com/office/drawing/2014/main" id="{D42506B0-54B6-2EF3-EB9C-6F612F308D2A}"/>
              </a:ext>
            </a:extLst>
          </p:cNvPr>
          <p:cNvGrpSpPr/>
          <p:nvPr/>
        </p:nvGrpSpPr>
        <p:grpSpPr>
          <a:xfrm>
            <a:off x="2824417" y="2485349"/>
            <a:ext cx="2092751" cy="1464080"/>
            <a:chOff x="2824417" y="2485349"/>
            <a:chExt cx="2092751" cy="1464080"/>
          </a:xfrm>
        </p:grpSpPr>
        <p:sp>
          <p:nvSpPr>
            <p:cNvPr id="37" name="Rectangle 36">
              <a:extLst>
                <a:ext uri="{FF2B5EF4-FFF2-40B4-BE49-F238E27FC236}">
                  <a16:creationId xmlns:a16="http://schemas.microsoft.com/office/drawing/2014/main" id="{03C52C5C-60B0-E71C-5F8D-263E100304A1}"/>
                </a:ext>
              </a:extLst>
            </p:cNvPr>
            <p:cNvSpPr/>
            <p:nvPr/>
          </p:nvSpPr>
          <p:spPr>
            <a:xfrm>
              <a:off x="2824417" y="2485349"/>
              <a:ext cx="2092751" cy="1464080"/>
            </a:xfrm>
            <a:prstGeom prst="rect">
              <a:avLst/>
            </a:prstGeom>
            <a:solidFill>
              <a:srgbClr val="0098C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3" name="Right Triangle 72">
              <a:extLst>
                <a:ext uri="{FF2B5EF4-FFF2-40B4-BE49-F238E27FC236}">
                  <a16:creationId xmlns:a16="http://schemas.microsoft.com/office/drawing/2014/main" id="{35DEA25B-A31E-FC64-66EC-4E567CD95399}"/>
                </a:ext>
              </a:extLst>
            </p:cNvPr>
            <p:cNvSpPr/>
            <p:nvPr/>
          </p:nvSpPr>
          <p:spPr>
            <a:xfrm rot="10800000">
              <a:off x="4574177" y="2496131"/>
              <a:ext cx="342991" cy="339560"/>
            </a:xfrm>
            <a:prstGeom prst="rtTriangle">
              <a:avLst/>
            </a:prstGeom>
            <a:gradFill flip="none" rotWithShape="1">
              <a:gsLst>
                <a:gs pos="0">
                  <a:srgbClr val="0098C6">
                    <a:shade val="30000"/>
                    <a:satMod val="115000"/>
                  </a:srgbClr>
                </a:gs>
                <a:gs pos="50000">
                  <a:srgbClr val="0098C6">
                    <a:shade val="67500"/>
                    <a:satMod val="115000"/>
                  </a:srgbClr>
                </a:gs>
                <a:gs pos="100000">
                  <a:srgbClr val="0098C6">
                    <a:shade val="100000"/>
                    <a:satMod val="115000"/>
                  </a:srgbClr>
                </a:gs>
              </a:gsLst>
              <a:lin ang="27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93" name="Group 92">
            <a:extLst>
              <a:ext uri="{FF2B5EF4-FFF2-40B4-BE49-F238E27FC236}">
                <a16:creationId xmlns:a16="http://schemas.microsoft.com/office/drawing/2014/main" id="{37C078C8-5AEF-1ABB-1067-7DACEFE11338}"/>
              </a:ext>
            </a:extLst>
          </p:cNvPr>
          <p:cNvGrpSpPr/>
          <p:nvPr/>
        </p:nvGrpSpPr>
        <p:grpSpPr>
          <a:xfrm>
            <a:off x="5069569" y="4099679"/>
            <a:ext cx="2092751" cy="1464080"/>
            <a:chOff x="5069569" y="4099679"/>
            <a:chExt cx="2092751" cy="1464080"/>
          </a:xfrm>
        </p:grpSpPr>
        <p:sp>
          <p:nvSpPr>
            <p:cNvPr id="61" name="Rectangle 60">
              <a:extLst>
                <a:ext uri="{FF2B5EF4-FFF2-40B4-BE49-F238E27FC236}">
                  <a16:creationId xmlns:a16="http://schemas.microsoft.com/office/drawing/2014/main" id="{39620F08-121D-2E35-1220-FC0969225BD6}"/>
                </a:ext>
              </a:extLst>
            </p:cNvPr>
            <p:cNvSpPr/>
            <p:nvPr/>
          </p:nvSpPr>
          <p:spPr>
            <a:xfrm>
              <a:off x="5069569" y="4099679"/>
              <a:ext cx="2092751" cy="1464080"/>
            </a:xfrm>
            <a:prstGeom prst="rect">
              <a:avLst/>
            </a:prstGeom>
            <a:solidFill>
              <a:srgbClr val="0098C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4" name="Right Triangle 73">
              <a:extLst>
                <a:ext uri="{FF2B5EF4-FFF2-40B4-BE49-F238E27FC236}">
                  <a16:creationId xmlns:a16="http://schemas.microsoft.com/office/drawing/2014/main" id="{F8DCA7F8-8859-911A-DBED-481027BB2CC5}"/>
                </a:ext>
              </a:extLst>
            </p:cNvPr>
            <p:cNvSpPr/>
            <p:nvPr/>
          </p:nvSpPr>
          <p:spPr>
            <a:xfrm rot="10800000">
              <a:off x="6819326" y="4103730"/>
              <a:ext cx="342991" cy="339560"/>
            </a:xfrm>
            <a:prstGeom prst="rtTriangle">
              <a:avLst/>
            </a:prstGeom>
            <a:gradFill flip="none" rotWithShape="1">
              <a:gsLst>
                <a:gs pos="0">
                  <a:srgbClr val="0098C6">
                    <a:shade val="30000"/>
                    <a:satMod val="115000"/>
                  </a:srgbClr>
                </a:gs>
                <a:gs pos="50000">
                  <a:srgbClr val="0098C6">
                    <a:shade val="67500"/>
                    <a:satMod val="115000"/>
                  </a:srgbClr>
                </a:gs>
                <a:gs pos="100000">
                  <a:srgbClr val="0098C6">
                    <a:shade val="100000"/>
                    <a:satMod val="115000"/>
                  </a:srgbClr>
                </a:gs>
              </a:gsLst>
              <a:lin ang="27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9" name="Group 88">
            <a:extLst>
              <a:ext uri="{FF2B5EF4-FFF2-40B4-BE49-F238E27FC236}">
                <a16:creationId xmlns:a16="http://schemas.microsoft.com/office/drawing/2014/main" id="{4E69BC5F-9A4B-22E3-19A1-11B4E1A32157}"/>
              </a:ext>
            </a:extLst>
          </p:cNvPr>
          <p:cNvGrpSpPr/>
          <p:nvPr/>
        </p:nvGrpSpPr>
        <p:grpSpPr>
          <a:xfrm>
            <a:off x="7314716" y="2476991"/>
            <a:ext cx="2092751" cy="1464080"/>
            <a:chOff x="7314716" y="2476991"/>
            <a:chExt cx="2092751" cy="1464080"/>
          </a:xfrm>
        </p:grpSpPr>
        <p:sp>
          <p:nvSpPr>
            <p:cNvPr id="45" name="Rectangle 44">
              <a:extLst>
                <a:ext uri="{FF2B5EF4-FFF2-40B4-BE49-F238E27FC236}">
                  <a16:creationId xmlns:a16="http://schemas.microsoft.com/office/drawing/2014/main" id="{C4AE3873-7080-D478-491E-6A0F85F2E5E8}"/>
                </a:ext>
              </a:extLst>
            </p:cNvPr>
            <p:cNvSpPr/>
            <p:nvPr/>
          </p:nvSpPr>
          <p:spPr>
            <a:xfrm>
              <a:off x="7314716" y="2476991"/>
              <a:ext cx="2092751" cy="1464080"/>
            </a:xfrm>
            <a:prstGeom prst="rect">
              <a:avLst/>
            </a:prstGeom>
            <a:solidFill>
              <a:srgbClr val="0098C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Right Triangle 74">
              <a:extLst>
                <a:ext uri="{FF2B5EF4-FFF2-40B4-BE49-F238E27FC236}">
                  <a16:creationId xmlns:a16="http://schemas.microsoft.com/office/drawing/2014/main" id="{65AAC529-7422-FD90-54AC-E0B9711EF063}"/>
                </a:ext>
              </a:extLst>
            </p:cNvPr>
            <p:cNvSpPr/>
            <p:nvPr/>
          </p:nvSpPr>
          <p:spPr>
            <a:xfrm rot="10800000">
              <a:off x="9064476" y="2476991"/>
              <a:ext cx="342991" cy="339560"/>
            </a:xfrm>
            <a:prstGeom prst="rtTriangle">
              <a:avLst/>
            </a:prstGeom>
            <a:gradFill flip="none" rotWithShape="1">
              <a:gsLst>
                <a:gs pos="0">
                  <a:srgbClr val="0098C6">
                    <a:shade val="30000"/>
                    <a:satMod val="115000"/>
                  </a:srgbClr>
                </a:gs>
                <a:gs pos="50000">
                  <a:srgbClr val="0098C6">
                    <a:shade val="67500"/>
                    <a:satMod val="115000"/>
                  </a:srgbClr>
                </a:gs>
                <a:gs pos="100000">
                  <a:srgbClr val="0098C6">
                    <a:shade val="100000"/>
                    <a:satMod val="115000"/>
                  </a:srgbClr>
                </a:gs>
              </a:gsLst>
              <a:lin ang="27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95" name="Group 94">
            <a:extLst>
              <a:ext uri="{FF2B5EF4-FFF2-40B4-BE49-F238E27FC236}">
                <a16:creationId xmlns:a16="http://schemas.microsoft.com/office/drawing/2014/main" id="{67BEA718-CF18-7D9F-6E90-CF07FFC10D22}"/>
              </a:ext>
            </a:extLst>
          </p:cNvPr>
          <p:cNvGrpSpPr/>
          <p:nvPr/>
        </p:nvGrpSpPr>
        <p:grpSpPr>
          <a:xfrm>
            <a:off x="9559866" y="4100264"/>
            <a:ext cx="2092751" cy="1464080"/>
            <a:chOff x="9559866" y="4100264"/>
            <a:chExt cx="2092751" cy="1464080"/>
          </a:xfrm>
        </p:grpSpPr>
        <p:sp>
          <p:nvSpPr>
            <p:cNvPr id="69" name="Rectangle 68">
              <a:extLst>
                <a:ext uri="{FF2B5EF4-FFF2-40B4-BE49-F238E27FC236}">
                  <a16:creationId xmlns:a16="http://schemas.microsoft.com/office/drawing/2014/main" id="{0D571AF5-C9C2-A176-FDD2-AC11ACFA706C}"/>
                </a:ext>
              </a:extLst>
            </p:cNvPr>
            <p:cNvSpPr/>
            <p:nvPr/>
          </p:nvSpPr>
          <p:spPr>
            <a:xfrm>
              <a:off x="9559866" y="4100264"/>
              <a:ext cx="2092751" cy="1464080"/>
            </a:xfrm>
            <a:prstGeom prst="rect">
              <a:avLst/>
            </a:prstGeom>
            <a:solidFill>
              <a:srgbClr val="0098C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6" name="Right Triangle 75">
              <a:extLst>
                <a:ext uri="{FF2B5EF4-FFF2-40B4-BE49-F238E27FC236}">
                  <a16:creationId xmlns:a16="http://schemas.microsoft.com/office/drawing/2014/main" id="{89C8D06A-4575-68B4-5909-E9E1D95B68D4}"/>
                </a:ext>
              </a:extLst>
            </p:cNvPr>
            <p:cNvSpPr/>
            <p:nvPr/>
          </p:nvSpPr>
          <p:spPr>
            <a:xfrm rot="10800000">
              <a:off x="11309623" y="4107412"/>
              <a:ext cx="342991" cy="339560"/>
            </a:xfrm>
            <a:prstGeom prst="rtTriangle">
              <a:avLst/>
            </a:prstGeom>
            <a:gradFill flip="none" rotWithShape="1">
              <a:gsLst>
                <a:gs pos="0">
                  <a:srgbClr val="0098C6">
                    <a:shade val="30000"/>
                    <a:satMod val="115000"/>
                  </a:srgbClr>
                </a:gs>
                <a:gs pos="50000">
                  <a:srgbClr val="0098C6">
                    <a:shade val="67500"/>
                    <a:satMod val="115000"/>
                  </a:srgbClr>
                </a:gs>
                <a:gs pos="100000">
                  <a:srgbClr val="0098C6">
                    <a:shade val="100000"/>
                    <a:satMod val="115000"/>
                  </a:srgbClr>
                </a:gs>
              </a:gsLst>
              <a:lin ang="27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 name="TextBox 1">
            <a:extLst>
              <a:ext uri="{FF2B5EF4-FFF2-40B4-BE49-F238E27FC236}">
                <a16:creationId xmlns:a16="http://schemas.microsoft.com/office/drawing/2014/main" id="{D3216E15-047D-993A-69FB-C75D946D8155}"/>
              </a:ext>
            </a:extLst>
          </p:cNvPr>
          <p:cNvSpPr txBox="1"/>
          <p:nvPr/>
        </p:nvSpPr>
        <p:spPr>
          <a:xfrm>
            <a:off x="161597" y="111009"/>
            <a:ext cx="11838949" cy="523220"/>
          </a:xfrm>
          <a:prstGeom prst="rect">
            <a:avLst/>
          </a:prstGeom>
          <a:noFill/>
        </p:spPr>
        <p:txBody>
          <a:bodyPr wrap="square" rtlCol="0">
            <a:spAutoFit/>
          </a:bodyPr>
          <a:lstStyle/>
          <a:p>
            <a:r>
              <a:rPr lang="en-US" sz="2800" dirty="0">
                <a:solidFill>
                  <a:schemeClr val="tx1">
                    <a:lumMod val="65000"/>
                    <a:lumOff val="35000"/>
                  </a:schemeClr>
                </a:solidFill>
                <a:latin typeface="Century Gothic" panose="020B0502020202020204" pitchFamily="34" charset="0"/>
              </a:rPr>
              <a:t>BUSINESS CAPABILITY MODEL / MAP</a:t>
            </a:r>
            <a:endParaRPr lang="en-US" sz="1600" dirty="0">
              <a:solidFill>
                <a:schemeClr val="tx1">
                  <a:lumMod val="65000"/>
                  <a:lumOff val="35000"/>
                </a:schemeClr>
              </a:solidFill>
              <a:latin typeface="Century Gothic" panose="020B0502020202020204" pitchFamily="34" charset="0"/>
            </a:endParaRPr>
          </a:p>
        </p:txBody>
      </p:sp>
      <p:sp>
        <p:nvSpPr>
          <p:cNvPr id="3" name="TextBox 2">
            <a:extLst>
              <a:ext uri="{FF2B5EF4-FFF2-40B4-BE49-F238E27FC236}">
                <a16:creationId xmlns:a16="http://schemas.microsoft.com/office/drawing/2014/main" id="{490309F4-BC16-288C-8E08-03940E0D15F4}"/>
              </a:ext>
            </a:extLst>
          </p:cNvPr>
          <p:cNvSpPr txBox="1"/>
          <p:nvPr/>
        </p:nvSpPr>
        <p:spPr>
          <a:xfrm>
            <a:off x="157574" y="764213"/>
            <a:ext cx="11815725" cy="461665"/>
          </a:xfrm>
          <a:prstGeom prst="rect">
            <a:avLst/>
          </a:prstGeom>
          <a:noFill/>
        </p:spPr>
        <p:txBody>
          <a:bodyPr wrap="square">
            <a:spAutoFit/>
          </a:bodyPr>
          <a:lstStyle/>
          <a:p>
            <a:r>
              <a:rPr lang="en-US" sz="1200" b="0" i="1" u="none" strike="noStrike" dirty="0">
                <a:solidFill>
                  <a:srgbClr val="000000"/>
                </a:solidFill>
                <a:effectLst/>
                <a:latin typeface="Century Gothic" panose="020B0502020202020204" pitchFamily="34" charset="0"/>
              </a:rPr>
              <a:t>Each title in your Business Capability Model/Map </a:t>
            </a:r>
            <a:r>
              <a:rPr lang="en-US" sz="1200" i="1" dirty="0">
                <a:solidFill>
                  <a:srgbClr val="000000"/>
                </a:solidFill>
                <a:latin typeface="Century Gothic" panose="020B0502020202020204" pitchFamily="34" charset="0"/>
              </a:rPr>
              <a:t>describes</a:t>
            </a:r>
            <a:r>
              <a:rPr lang="en-US" sz="1200" b="0" i="1" u="none" strike="noStrike" dirty="0">
                <a:solidFill>
                  <a:srgbClr val="000000"/>
                </a:solidFill>
                <a:effectLst/>
                <a:latin typeface="Century Gothic" panose="020B0502020202020204" pitchFamily="34" charset="0"/>
              </a:rPr>
              <a:t> the focus </a:t>
            </a:r>
            <a:r>
              <a:rPr lang="en-US" sz="1200" i="1" dirty="0">
                <a:solidFill>
                  <a:srgbClr val="000000"/>
                </a:solidFill>
                <a:latin typeface="Century Gothic" panose="020B0502020202020204" pitchFamily="34" charset="0"/>
              </a:rPr>
              <a:t>within</a:t>
            </a:r>
            <a:r>
              <a:rPr lang="en-US" sz="1200" b="0" i="1" u="none" strike="noStrike" dirty="0">
                <a:solidFill>
                  <a:srgbClr val="000000"/>
                </a:solidFill>
                <a:effectLst/>
                <a:latin typeface="Century Gothic" panose="020B0502020202020204" pitchFamily="34" charset="0"/>
              </a:rPr>
              <a:t> essential business areas, ensuring comprehensive coverage of the functions that are critical to organizational success and sustainability. </a:t>
            </a:r>
            <a:endParaRPr lang="en-US" sz="1200" i="1" dirty="0">
              <a:latin typeface="Century Gothic" panose="020B0502020202020204" pitchFamily="34" charset="0"/>
            </a:endParaRPr>
          </a:p>
        </p:txBody>
      </p:sp>
      <p:sp>
        <p:nvSpPr>
          <p:cNvPr id="6" name="TextBox 5">
            <a:extLst>
              <a:ext uri="{FF2B5EF4-FFF2-40B4-BE49-F238E27FC236}">
                <a16:creationId xmlns:a16="http://schemas.microsoft.com/office/drawing/2014/main" id="{23A37327-7B1B-4549-FF9D-9F7F9ABE70EA}"/>
              </a:ext>
            </a:extLst>
          </p:cNvPr>
          <p:cNvSpPr txBox="1"/>
          <p:nvPr/>
        </p:nvSpPr>
        <p:spPr>
          <a:xfrm>
            <a:off x="579266" y="2593395"/>
            <a:ext cx="2092752" cy="523220"/>
          </a:xfrm>
          <a:prstGeom prst="rect">
            <a:avLst/>
          </a:prstGeom>
          <a:noFill/>
        </p:spPr>
        <p:txBody>
          <a:bodyPr wrap="square" rtlCol="0">
            <a:spAutoFit/>
          </a:bodyPr>
          <a:lstStyle/>
          <a:p>
            <a:r>
              <a:rPr lang="en-US" sz="1400" dirty="0">
                <a:solidFill>
                  <a:schemeClr val="bg1"/>
                </a:solidFill>
                <a:latin typeface="Century Gothic" panose="020B0502020202020204" pitchFamily="34" charset="0"/>
              </a:rPr>
              <a:t>OPERATIONAL EXCELLENCE</a:t>
            </a:r>
          </a:p>
        </p:txBody>
      </p:sp>
      <p:sp>
        <p:nvSpPr>
          <p:cNvPr id="7" name="TextBox 6">
            <a:extLst>
              <a:ext uri="{FF2B5EF4-FFF2-40B4-BE49-F238E27FC236}">
                <a16:creationId xmlns:a16="http://schemas.microsoft.com/office/drawing/2014/main" id="{0783FC3D-3B34-D83E-EFCA-A22FB6FBE136}"/>
              </a:ext>
            </a:extLst>
          </p:cNvPr>
          <p:cNvSpPr txBox="1"/>
          <p:nvPr/>
        </p:nvSpPr>
        <p:spPr>
          <a:xfrm>
            <a:off x="579266" y="3206881"/>
            <a:ext cx="2092752" cy="553998"/>
          </a:xfrm>
          <a:prstGeom prst="rect">
            <a:avLst/>
          </a:prstGeom>
          <a:noFill/>
        </p:spPr>
        <p:txBody>
          <a:bodyPr wrap="square" rtlCol="0">
            <a:spAutoFit/>
          </a:bodyPr>
          <a:lstStyle/>
          <a:p>
            <a:r>
              <a:rPr lang="en-US" sz="1000" dirty="0">
                <a:solidFill>
                  <a:schemeClr val="bg1"/>
                </a:solidFill>
                <a:latin typeface="Century Gothic" panose="020B0502020202020204" pitchFamily="34" charset="0"/>
              </a:rPr>
              <a:t>Maximizing efficiency and effectiveness in core operational processes.</a:t>
            </a:r>
          </a:p>
        </p:txBody>
      </p:sp>
      <p:sp>
        <p:nvSpPr>
          <p:cNvPr id="38" name="TextBox 37">
            <a:extLst>
              <a:ext uri="{FF2B5EF4-FFF2-40B4-BE49-F238E27FC236}">
                <a16:creationId xmlns:a16="http://schemas.microsoft.com/office/drawing/2014/main" id="{95186F4F-AC56-763E-B0F4-52D99A1890ED}"/>
              </a:ext>
            </a:extLst>
          </p:cNvPr>
          <p:cNvSpPr txBox="1"/>
          <p:nvPr/>
        </p:nvSpPr>
        <p:spPr>
          <a:xfrm>
            <a:off x="2824417" y="2595545"/>
            <a:ext cx="2092752" cy="523220"/>
          </a:xfrm>
          <a:prstGeom prst="rect">
            <a:avLst/>
          </a:prstGeom>
          <a:noFill/>
        </p:spPr>
        <p:txBody>
          <a:bodyPr wrap="square" rtlCol="0">
            <a:spAutoFit/>
          </a:bodyPr>
          <a:lstStyle/>
          <a:p>
            <a:r>
              <a:rPr lang="en-US" sz="1400" dirty="0">
                <a:solidFill>
                  <a:schemeClr val="bg1"/>
                </a:solidFill>
                <a:latin typeface="Century Gothic" panose="020B0502020202020204" pitchFamily="34" charset="0"/>
              </a:rPr>
              <a:t>CUSTOMER ENGAGEMENT</a:t>
            </a:r>
          </a:p>
        </p:txBody>
      </p:sp>
      <p:sp>
        <p:nvSpPr>
          <p:cNvPr id="39" name="TextBox 38">
            <a:extLst>
              <a:ext uri="{FF2B5EF4-FFF2-40B4-BE49-F238E27FC236}">
                <a16:creationId xmlns:a16="http://schemas.microsoft.com/office/drawing/2014/main" id="{C37B3D90-0BFC-0527-166E-FE5F0894729D}"/>
              </a:ext>
            </a:extLst>
          </p:cNvPr>
          <p:cNvSpPr txBox="1"/>
          <p:nvPr/>
        </p:nvSpPr>
        <p:spPr>
          <a:xfrm>
            <a:off x="2824417" y="3209031"/>
            <a:ext cx="2092752" cy="553998"/>
          </a:xfrm>
          <a:prstGeom prst="rect">
            <a:avLst/>
          </a:prstGeom>
          <a:noFill/>
        </p:spPr>
        <p:txBody>
          <a:bodyPr wrap="square" rtlCol="0">
            <a:spAutoFit/>
          </a:bodyPr>
          <a:lstStyle/>
          <a:p>
            <a:r>
              <a:rPr lang="en-US" sz="1000" dirty="0">
                <a:solidFill>
                  <a:schemeClr val="bg1"/>
                </a:solidFill>
                <a:latin typeface="Century Gothic" panose="020B0502020202020204" pitchFamily="34" charset="0"/>
              </a:rPr>
              <a:t>Enhancing interaction and satisfaction across all customer touchpoints.</a:t>
            </a:r>
          </a:p>
        </p:txBody>
      </p:sp>
      <p:sp>
        <p:nvSpPr>
          <p:cNvPr id="42" name="TextBox 41">
            <a:extLst>
              <a:ext uri="{FF2B5EF4-FFF2-40B4-BE49-F238E27FC236}">
                <a16:creationId xmlns:a16="http://schemas.microsoft.com/office/drawing/2014/main" id="{E0B2F5E3-2C64-A511-7F79-735A43F95839}"/>
              </a:ext>
            </a:extLst>
          </p:cNvPr>
          <p:cNvSpPr txBox="1"/>
          <p:nvPr/>
        </p:nvSpPr>
        <p:spPr>
          <a:xfrm>
            <a:off x="5069567" y="2595545"/>
            <a:ext cx="2092752" cy="523220"/>
          </a:xfrm>
          <a:prstGeom prst="rect">
            <a:avLst/>
          </a:prstGeom>
          <a:noFill/>
        </p:spPr>
        <p:txBody>
          <a:bodyPr wrap="square" rtlCol="0">
            <a:spAutoFit/>
          </a:bodyPr>
          <a:lstStyle/>
          <a:p>
            <a:r>
              <a:rPr lang="en-US" sz="1400" dirty="0">
                <a:solidFill>
                  <a:schemeClr val="bg1"/>
                </a:solidFill>
                <a:latin typeface="Century Gothic" panose="020B0502020202020204" pitchFamily="34" charset="0"/>
              </a:rPr>
              <a:t>INNOVATION </a:t>
            </a:r>
            <a:br>
              <a:rPr lang="en-US" sz="1400" dirty="0">
                <a:solidFill>
                  <a:schemeClr val="bg1"/>
                </a:solidFill>
                <a:latin typeface="Century Gothic" panose="020B0502020202020204" pitchFamily="34" charset="0"/>
              </a:rPr>
            </a:br>
            <a:r>
              <a:rPr lang="en-US" sz="1400" dirty="0">
                <a:solidFill>
                  <a:schemeClr val="bg1"/>
                </a:solidFill>
                <a:latin typeface="Century Gothic" panose="020B0502020202020204" pitchFamily="34" charset="0"/>
              </a:rPr>
              <a:t>AND DEVELOPMENT</a:t>
            </a:r>
          </a:p>
        </p:txBody>
      </p:sp>
      <p:sp>
        <p:nvSpPr>
          <p:cNvPr id="43" name="TextBox 42">
            <a:extLst>
              <a:ext uri="{FF2B5EF4-FFF2-40B4-BE49-F238E27FC236}">
                <a16:creationId xmlns:a16="http://schemas.microsoft.com/office/drawing/2014/main" id="{0853FCC9-4EDA-2F9F-B2B7-B317DE7DB5F3}"/>
              </a:ext>
            </a:extLst>
          </p:cNvPr>
          <p:cNvSpPr txBox="1"/>
          <p:nvPr/>
        </p:nvSpPr>
        <p:spPr>
          <a:xfrm>
            <a:off x="5069567" y="3209031"/>
            <a:ext cx="2092752" cy="553998"/>
          </a:xfrm>
          <a:prstGeom prst="rect">
            <a:avLst/>
          </a:prstGeom>
          <a:noFill/>
        </p:spPr>
        <p:txBody>
          <a:bodyPr wrap="square" rtlCol="0">
            <a:spAutoFit/>
          </a:bodyPr>
          <a:lstStyle/>
          <a:p>
            <a:r>
              <a:rPr lang="en-US" sz="1000" dirty="0">
                <a:solidFill>
                  <a:schemeClr val="bg1"/>
                </a:solidFill>
                <a:latin typeface="Century Gothic" panose="020B0502020202020204" pitchFamily="34" charset="0"/>
              </a:rPr>
              <a:t>Driving growth through new products, services, and improvements.</a:t>
            </a:r>
          </a:p>
        </p:txBody>
      </p:sp>
      <p:sp>
        <p:nvSpPr>
          <p:cNvPr id="46" name="TextBox 45">
            <a:extLst>
              <a:ext uri="{FF2B5EF4-FFF2-40B4-BE49-F238E27FC236}">
                <a16:creationId xmlns:a16="http://schemas.microsoft.com/office/drawing/2014/main" id="{50B6BF4C-93CC-5FAF-57A8-3E9FF1102E18}"/>
              </a:ext>
            </a:extLst>
          </p:cNvPr>
          <p:cNvSpPr txBox="1"/>
          <p:nvPr/>
        </p:nvSpPr>
        <p:spPr>
          <a:xfrm>
            <a:off x="7314716" y="2587187"/>
            <a:ext cx="2092752" cy="523220"/>
          </a:xfrm>
          <a:prstGeom prst="rect">
            <a:avLst/>
          </a:prstGeom>
          <a:noFill/>
        </p:spPr>
        <p:txBody>
          <a:bodyPr wrap="square" rtlCol="0">
            <a:spAutoFit/>
          </a:bodyPr>
          <a:lstStyle/>
          <a:p>
            <a:r>
              <a:rPr lang="en-US" sz="1400" dirty="0">
                <a:solidFill>
                  <a:schemeClr val="bg1"/>
                </a:solidFill>
                <a:latin typeface="Century Gothic" panose="020B0502020202020204" pitchFamily="34" charset="0"/>
              </a:rPr>
              <a:t>FINANCIAL MANAGEMENT</a:t>
            </a:r>
          </a:p>
        </p:txBody>
      </p:sp>
      <p:sp>
        <p:nvSpPr>
          <p:cNvPr id="47" name="TextBox 46">
            <a:extLst>
              <a:ext uri="{FF2B5EF4-FFF2-40B4-BE49-F238E27FC236}">
                <a16:creationId xmlns:a16="http://schemas.microsoft.com/office/drawing/2014/main" id="{67A2A53F-E77D-5B2B-D9EE-6F164BD16F0F}"/>
              </a:ext>
            </a:extLst>
          </p:cNvPr>
          <p:cNvSpPr txBox="1"/>
          <p:nvPr/>
        </p:nvSpPr>
        <p:spPr>
          <a:xfrm>
            <a:off x="7314716" y="3200673"/>
            <a:ext cx="2092752" cy="400110"/>
          </a:xfrm>
          <a:prstGeom prst="rect">
            <a:avLst/>
          </a:prstGeom>
          <a:noFill/>
        </p:spPr>
        <p:txBody>
          <a:bodyPr wrap="square" rtlCol="0">
            <a:spAutoFit/>
          </a:bodyPr>
          <a:lstStyle/>
          <a:p>
            <a:r>
              <a:rPr lang="en-US" sz="1000" dirty="0">
                <a:solidFill>
                  <a:schemeClr val="bg1"/>
                </a:solidFill>
                <a:latin typeface="Century Gothic" panose="020B0502020202020204" pitchFamily="34" charset="0"/>
              </a:rPr>
              <a:t>Overseeing and optimizing the organization's financial health.</a:t>
            </a:r>
          </a:p>
        </p:txBody>
      </p:sp>
      <p:sp>
        <p:nvSpPr>
          <p:cNvPr id="50" name="TextBox 49">
            <a:extLst>
              <a:ext uri="{FF2B5EF4-FFF2-40B4-BE49-F238E27FC236}">
                <a16:creationId xmlns:a16="http://schemas.microsoft.com/office/drawing/2014/main" id="{F6B02BAA-04B2-4210-E5E0-444309432467}"/>
              </a:ext>
            </a:extLst>
          </p:cNvPr>
          <p:cNvSpPr txBox="1"/>
          <p:nvPr/>
        </p:nvSpPr>
        <p:spPr>
          <a:xfrm>
            <a:off x="9559864" y="2596130"/>
            <a:ext cx="2092752" cy="523220"/>
          </a:xfrm>
          <a:prstGeom prst="rect">
            <a:avLst/>
          </a:prstGeom>
          <a:noFill/>
        </p:spPr>
        <p:txBody>
          <a:bodyPr wrap="square" rtlCol="0">
            <a:spAutoFit/>
          </a:bodyPr>
          <a:lstStyle/>
          <a:p>
            <a:r>
              <a:rPr lang="en-US" sz="1400" dirty="0">
                <a:solidFill>
                  <a:schemeClr val="bg1"/>
                </a:solidFill>
                <a:latin typeface="Century Gothic" panose="020B0502020202020204" pitchFamily="34" charset="0"/>
              </a:rPr>
              <a:t>TALENT </a:t>
            </a:r>
            <a:br>
              <a:rPr lang="en-US" sz="1400" dirty="0">
                <a:solidFill>
                  <a:schemeClr val="bg1"/>
                </a:solidFill>
                <a:latin typeface="Century Gothic" panose="020B0502020202020204" pitchFamily="34" charset="0"/>
              </a:rPr>
            </a:br>
            <a:r>
              <a:rPr lang="en-US" sz="1400" dirty="0">
                <a:solidFill>
                  <a:schemeClr val="bg1"/>
                </a:solidFill>
                <a:latin typeface="Century Gothic" panose="020B0502020202020204" pitchFamily="34" charset="0"/>
              </a:rPr>
              <a:t>AND CULTURE</a:t>
            </a:r>
          </a:p>
        </p:txBody>
      </p:sp>
      <p:sp>
        <p:nvSpPr>
          <p:cNvPr id="51" name="TextBox 50">
            <a:extLst>
              <a:ext uri="{FF2B5EF4-FFF2-40B4-BE49-F238E27FC236}">
                <a16:creationId xmlns:a16="http://schemas.microsoft.com/office/drawing/2014/main" id="{E2C5DB15-DB21-16A1-E387-1C564CDAC09C}"/>
              </a:ext>
            </a:extLst>
          </p:cNvPr>
          <p:cNvSpPr txBox="1"/>
          <p:nvPr/>
        </p:nvSpPr>
        <p:spPr>
          <a:xfrm>
            <a:off x="9559864" y="3209616"/>
            <a:ext cx="2092752" cy="553998"/>
          </a:xfrm>
          <a:prstGeom prst="rect">
            <a:avLst/>
          </a:prstGeom>
          <a:noFill/>
        </p:spPr>
        <p:txBody>
          <a:bodyPr wrap="square" rtlCol="0">
            <a:spAutoFit/>
          </a:bodyPr>
          <a:lstStyle/>
          <a:p>
            <a:r>
              <a:rPr lang="en-US" sz="1000" dirty="0">
                <a:solidFill>
                  <a:schemeClr val="bg1"/>
                </a:solidFill>
                <a:latin typeface="Century Gothic" panose="020B0502020202020204" pitchFamily="34" charset="0"/>
              </a:rPr>
              <a:t>Cultivating a skilled workforce and a positive organizational culture.</a:t>
            </a:r>
          </a:p>
        </p:txBody>
      </p:sp>
      <p:sp>
        <p:nvSpPr>
          <p:cNvPr id="54" name="TextBox 53">
            <a:extLst>
              <a:ext uri="{FF2B5EF4-FFF2-40B4-BE49-F238E27FC236}">
                <a16:creationId xmlns:a16="http://schemas.microsoft.com/office/drawing/2014/main" id="{CDD2B9F2-E4D6-F5FD-1C83-4DECE664D31B}"/>
              </a:ext>
            </a:extLst>
          </p:cNvPr>
          <p:cNvSpPr txBox="1"/>
          <p:nvPr/>
        </p:nvSpPr>
        <p:spPr>
          <a:xfrm>
            <a:off x="579268" y="4207725"/>
            <a:ext cx="2092752" cy="523220"/>
          </a:xfrm>
          <a:prstGeom prst="rect">
            <a:avLst/>
          </a:prstGeom>
          <a:noFill/>
        </p:spPr>
        <p:txBody>
          <a:bodyPr wrap="square" rtlCol="0">
            <a:spAutoFit/>
          </a:bodyPr>
          <a:lstStyle/>
          <a:p>
            <a:r>
              <a:rPr lang="en-US" sz="1400" dirty="0">
                <a:solidFill>
                  <a:schemeClr val="bg1"/>
                </a:solidFill>
                <a:latin typeface="Century Gothic" panose="020B0502020202020204" pitchFamily="34" charset="0"/>
              </a:rPr>
              <a:t>TECHNOLOGY INFRASTRUCTURE</a:t>
            </a:r>
          </a:p>
        </p:txBody>
      </p:sp>
      <p:sp>
        <p:nvSpPr>
          <p:cNvPr id="55" name="TextBox 54">
            <a:extLst>
              <a:ext uri="{FF2B5EF4-FFF2-40B4-BE49-F238E27FC236}">
                <a16:creationId xmlns:a16="http://schemas.microsoft.com/office/drawing/2014/main" id="{315C5259-6036-44AB-D3FD-B2A0C85055BA}"/>
              </a:ext>
            </a:extLst>
          </p:cNvPr>
          <p:cNvSpPr txBox="1"/>
          <p:nvPr/>
        </p:nvSpPr>
        <p:spPr>
          <a:xfrm>
            <a:off x="579268" y="4821211"/>
            <a:ext cx="2092752" cy="400110"/>
          </a:xfrm>
          <a:prstGeom prst="rect">
            <a:avLst/>
          </a:prstGeom>
          <a:noFill/>
        </p:spPr>
        <p:txBody>
          <a:bodyPr wrap="square" rtlCol="0">
            <a:spAutoFit/>
          </a:bodyPr>
          <a:lstStyle/>
          <a:p>
            <a:r>
              <a:rPr lang="en-US" sz="1000" dirty="0">
                <a:solidFill>
                  <a:schemeClr val="bg1"/>
                </a:solidFill>
                <a:latin typeface="Century Gothic" panose="020B0502020202020204" pitchFamily="34" charset="0"/>
              </a:rPr>
              <a:t>Building and maintaining robust IT systems and networks.</a:t>
            </a:r>
          </a:p>
        </p:txBody>
      </p:sp>
      <p:sp>
        <p:nvSpPr>
          <p:cNvPr id="58" name="TextBox 57">
            <a:extLst>
              <a:ext uri="{FF2B5EF4-FFF2-40B4-BE49-F238E27FC236}">
                <a16:creationId xmlns:a16="http://schemas.microsoft.com/office/drawing/2014/main" id="{24EDE836-D9B4-94B7-1F25-0D412C940685}"/>
              </a:ext>
            </a:extLst>
          </p:cNvPr>
          <p:cNvSpPr txBox="1"/>
          <p:nvPr/>
        </p:nvSpPr>
        <p:spPr>
          <a:xfrm>
            <a:off x="2824419" y="4209875"/>
            <a:ext cx="2092752" cy="523220"/>
          </a:xfrm>
          <a:prstGeom prst="rect">
            <a:avLst/>
          </a:prstGeom>
          <a:noFill/>
        </p:spPr>
        <p:txBody>
          <a:bodyPr wrap="square" rtlCol="0">
            <a:spAutoFit/>
          </a:bodyPr>
          <a:lstStyle/>
          <a:p>
            <a:r>
              <a:rPr lang="en-US" sz="1400" dirty="0">
                <a:solidFill>
                  <a:schemeClr val="bg1"/>
                </a:solidFill>
                <a:latin typeface="Century Gothic" panose="020B0502020202020204" pitchFamily="34" charset="0"/>
              </a:rPr>
              <a:t>SUPPLY CHAIN</a:t>
            </a:r>
            <a:br>
              <a:rPr lang="en-US" sz="1400" dirty="0">
                <a:solidFill>
                  <a:schemeClr val="bg1"/>
                </a:solidFill>
                <a:latin typeface="Century Gothic" panose="020B0502020202020204" pitchFamily="34" charset="0"/>
              </a:rPr>
            </a:br>
            <a:r>
              <a:rPr lang="en-US" sz="1400" dirty="0">
                <a:solidFill>
                  <a:schemeClr val="bg1"/>
                </a:solidFill>
                <a:latin typeface="Century Gothic" panose="020B0502020202020204" pitchFamily="34" charset="0"/>
              </a:rPr>
              <a:t>COORDINATION</a:t>
            </a:r>
          </a:p>
        </p:txBody>
      </p:sp>
      <p:sp>
        <p:nvSpPr>
          <p:cNvPr id="59" name="TextBox 58">
            <a:extLst>
              <a:ext uri="{FF2B5EF4-FFF2-40B4-BE49-F238E27FC236}">
                <a16:creationId xmlns:a16="http://schemas.microsoft.com/office/drawing/2014/main" id="{B217FEF5-D4E6-0DFE-EF29-722C4E34EC85}"/>
              </a:ext>
            </a:extLst>
          </p:cNvPr>
          <p:cNvSpPr txBox="1"/>
          <p:nvPr/>
        </p:nvSpPr>
        <p:spPr>
          <a:xfrm>
            <a:off x="2824419" y="4823361"/>
            <a:ext cx="2092752" cy="553998"/>
          </a:xfrm>
          <a:prstGeom prst="rect">
            <a:avLst/>
          </a:prstGeom>
          <a:noFill/>
        </p:spPr>
        <p:txBody>
          <a:bodyPr wrap="square" rtlCol="0">
            <a:spAutoFit/>
          </a:bodyPr>
          <a:lstStyle/>
          <a:p>
            <a:r>
              <a:rPr lang="en-US" sz="1000" dirty="0">
                <a:solidFill>
                  <a:schemeClr val="bg1"/>
                </a:solidFill>
                <a:latin typeface="Century Gothic" panose="020B0502020202020204" pitchFamily="34" charset="0"/>
              </a:rPr>
              <a:t>Ensuring efficient production, distribution, and delivery of products.</a:t>
            </a:r>
          </a:p>
        </p:txBody>
      </p:sp>
      <p:sp>
        <p:nvSpPr>
          <p:cNvPr id="62" name="TextBox 61">
            <a:extLst>
              <a:ext uri="{FF2B5EF4-FFF2-40B4-BE49-F238E27FC236}">
                <a16:creationId xmlns:a16="http://schemas.microsoft.com/office/drawing/2014/main" id="{C74CC075-3108-3DDC-E485-FD8043DCB3E1}"/>
              </a:ext>
            </a:extLst>
          </p:cNvPr>
          <p:cNvSpPr txBox="1"/>
          <p:nvPr/>
        </p:nvSpPr>
        <p:spPr>
          <a:xfrm>
            <a:off x="5069569" y="4209875"/>
            <a:ext cx="2092752" cy="523220"/>
          </a:xfrm>
          <a:prstGeom prst="rect">
            <a:avLst/>
          </a:prstGeom>
          <a:noFill/>
        </p:spPr>
        <p:txBody>
          <a:bodyPr wrap="square" rtlCol="0">
            <a:spAutoFit/>
          </a:bodyPr>
          <a:lstStyle/>
          <a:p>
            <a:r>
              <a:rPr lang="en-US" sz="1400" dirty="0">
                <a:solidFill>
                  <a:schemeClr val="bg1"/>
                </a:solidFill>
                <a:latin typeface="Century Gothic" panose="020B0502020202020204" pitchFamily="34" charset="0"/>
              </a:rPr>
              <a:t>MARKET </a:t>
            </a:r>
            <a:br>
              <a:rPr lang="en-US" sz="1400" dirty="0">
                <a:solidFill>
                  <a:schemeClr val="bg1"/>
                </a:solidFill>
                <a:latin typeface="Century Gothic" panose="020B0502020202020204" pitchFamily="34" charset="0"/>
              </a:rPr>
            </a:br>
            <a:r>
              <a:rPr lang="en-US" sz="1400" dirty="0">
                <a:solidFill>
                  <a:schemeClr val="bg1"/>
                </a:solidFill>
                <a:latin typeface="Century Gothic" panose="020B0502020202020204" pitchFamily="34" charset="0"/>
              </a:rPr>
              <a:t>EXPANSION</a:t>
            </a:r>
          </a:p>
        </p:txBody>
      </p:sp>
      <p:sp>
        <p:nvSpPr>
          <p:cNvPr id="63" name="TextBox 62">
            <a:extLst>
              <a:ext uri="{FF2B5EF4-FFF2-40B4-BE49-F238E27FC236}">
                <a16:creationId xmlns:a16="http://schemas.microsoft.com/office/drawing/2014/main" id="{A77AE0D1-8A5B-DF17-E880-3C9001C39E74}"/>
              </a:ext>
            </a:extLst>
          </p:cNvPr>
          <p:cNvSpPr txBox="1"/>
          <p:nvPr/>
        </p:nvSpPr>
        <p:spPr>
          <a:xfrm>
            <a:off x="5069569" y="4823361"/>
            <a:ext cx="2092752" cy="553998"/>
          </a:xfrm>
          <a:prstGeom prst="rect">
            <a:avLst/>
          </a:prstGeom>
          <a:noFill/>
        </p:spPr>
        <p:txBody>
          <a:bodyPr wrap="square" rtlCol="0">
            <a:spAutoFit/>
          </a:bodyPr>
          <a:lstStyle/>
          <a:p>
            <a:r>
              <a:rPr lang="en-US" sz="1000" dirty="0">
                <a:solidFill>
                  <a:schemeClr val="bg1"/>
                </a:solidFill>
                <a:latin typeface="Century Gothic" panose="020B0502020202020204" pitchFamily="34" charset="0"/>
              </a:rPr>
              <a:t>Identifying and entering new markets to increase market share.</a:t>
            </a:r>
          </a:p>
        </p:txBody>
      </p:sp>
      <p:sp>
        <p:nvSpPr>
          <p:cNvPr id="66" name="TextBox 65">
            <a:extLst>
              <a:ext uri="{FF2B5EF4-FFF2-40B4-BE49-F238E27FC236}">
                <a16:creationId xmlns:a16="http://schemas.microsoft.com/office/drawing/2014/main" id="{E83E664B-81E4-5705-7280-74CD9EACD543}"/>
              </a:ext>
            </a:extLst>
          </p:cNvPr>
          <p:cNvSpPr txBox="1"/>
          <p:nvPr/>
        </p:nvSpPr>
        <p:spPr>
          <a:xfrm>
            <a:off x="7314718" y="4201517"/>
            <a:ext cx="2092752" cy="523220"/>
          </a:xfrm>
          <a:prstGeom prst="rect">
            <a:avLst/>
          </a:prstGeom>
          <a:noFill/>
        </p:spPr>
        <p:txBody>
          <a:bodyPr wrap="square" rtlCol="0">
            <a:spAutoFit/>
          </a:bodyPr>
          <a:lstStyle/>
          <a:p>
            <a:r>
              <a:rPr lang="en-US" sz="1400" dirty="0">
                <a:solidFill>
                  <a:schemeClr val="bg1"/>
                </a:solidFill>
                <a:latin typeface="Century Gothic" panose="020B0502020202020204" pitchFamily="34" charset="0"/>
              </a:rPr>
              <a:t>REGULATORY</a:t>
            </a:r>
            <a:br>
              <a:rPr lang="en-US" sz="1400" dirty="0">
                <a:solidFill>
                  <a:schemeClr val="bg1"/>
                </a:solidFill>
                <a:latin typeface="Century Gothic" panose="020B0502020202020204" pitchFamily="34" charset="0"/>
              </a:rPr>
            </a:br>
            <a:r>
              <a:rPr lang="en-US" sz="1400" dirty="0">
                <a:solidFill>
                  <a:schemeClr val="bg1"/>
                </a:solidFill>
                <a:latin typeface="Century Gothic" panose="020B0502020202020204" pitchFamily="34" charset="0"/>
              </a:rPr>
              <a:t>COMPLIANCE</a:t>
            </a:r>
          </a:p>
        </p:txBody>
      </p:sp>
      <p:sp>
        <p:nvSpPr>
          <p:cNvPr id="67" name="TextBox 66">
            <a:extLst>
              <a:ext uri="{FF2B5EF4-FFF2-40B4-BE49-F238E27FC236}">
                <a16:creationId xmlns:a16="http://schemas.microsoft.com/office/drawing/2014/main" id="{40350D42-C027-0DE2-036A-55AEA61755B2}"/>
              </a:ext>
            </a:extLst>
          </p:cNvPr>
          <p:cNvSpPr txBox="1"/>
          <p:nvPr/>
        </p:nvSpPr>
        <p:spPr>
          <a:xfrm>
            <a:off x="7314718" y="4815003"/>
            <a:ext cx="2092752" cy="400110"/>
          </a:xfrm>
          <a:prstGeom prst="rect">
            <a:avLst/>
          </a:prstGeom>
          <a:noFill/>
        </p:spPr>
        <p:txBody>
          <a:bodyPr wrap="square" rtlCol="0">
            <a:spAutoFit/>
          </a:bodyPr>
          <a:lstStyle/>
          <a:p>
            <a:r>
              <a:rPr lang="en-US" sz="1000" dirty="0">
                <a:solidFill>
                  <a:schemeClr val="bg1"/>
                </a:solidFill>
                <a:latin typeface="Century Gothic" panose="020B0502020202020204" pitchFamily="34" charset="0"/>
              </a:rPr>
              <a:t>Meeting legal requirements and industry standards.</a:t>
            </a:r>
          </a:p>
        </p:txBody>
      </p:sp>
      <p:sp>
        <p:nvSpPr>
          <p:cNvPr id="70" name="TextBox 69">
            <a:extLst>
              <a:ext uri="{FF2B5EF4-FFF2-40B4-BE49-F238E27FC236}">
                <a16:creationId xmlns:a16="http://schemas.microsoft.com/office/drawing/2014/main" id="{2A790863-90DD-331A-18E8-58551002041F}"/>
              </a:ext>
            </a:extLst>
          </p:cNvPr>
          <p:cNvSpPr txBox="1"/>
          <p:nvPr/>
        </p:nvSpPr>
        <p:spPr>
          <a:xfrm>
            <a:off x="9559866" y="4210460"/>
            <a:ext cx="2092752" cy="523220"/>
          </a:xfrm>
          <a:prstGeom prst="rect">
            <a:avLst/>
          </a:prstGeom>
          <a:noFill/>
        </p:spPr>
        <p:txBody>
          <a:bodyPr wrap="square" rtlCol="0">
            <a:spAutoFit/>
          </a:bodyPr>
          <a:lstStyle/>
          <a:p>
            <a:r>
              <a:rPr lang="en-US" sz="1400" dirty="0">
                <a:solidFill>
                  <a:schemeClr val="bg1"/>
                </a:solidFill>
                <a:latin typeface="Century Gothic" panose="020B0502020202020204" pitchFamily="34" charset="0"/>
              </a:rPr>
              <a:t>SUSTAINABILITY</a:t>
            </a:r>
            <a:br>
              <a:rPr lang="en-US" sz="1400" dirty="0">
                <a:solidFill>
                  <a:schemeClr val="bg1"/>
                </a:solidFill>
                <a:latin typeface="Century Gothic" panose="020B0502020202020204" pitchFamily="34" charset="0"/>
              </a:rPr>
            </a:br>
            <a:r>
              <a:rPr lang="en-US" sz="1400" dirty="0">
                <a:solidFill>
                  <a:schemeClr val="bg1"/>
                </a:solidFill>
                <a:latin typeface="Century Gothic" panose="020B0502020202020204" pitchFamily="34" charset="0"/>
              </a:rPr>
              <a:t>INITIATIVES</a:t>
            </a:r>
          </a:p>
        </p:txBody>
      </p:sp>
      <p:sp>
        <p:nvSpPr>
          <p:cNvPr id="71" name="TextBox 70">
            <a:extLst>
              <a:ext uri="{FF2B5EF4-FFF2-40B4-BE49-F238E27FC236}">
                <a16:creationId xmlns:a16="http://schemas.microsoft.com/office/drawing/2014/main" id="{FEFFC511-033C-297C-0072-D2705500B001}"/>
              </a:ext>
            </a:extLst>
          </p:cNvPr>
          <p:cNvSpPr txBox="1"/>
          <p:nvPr/>
        </p:nvSpPr>
        <p:spPr>
          <a:xfrm>
            <a:off x="9559866" y="4823946"/>
            <a:ext cx="2092752" cy="400110"/>
          </a:xfrm>
          <a:prstGeom prst="rect">
            <a:avLst/>
          </a:prstGeom>
          <a:noFill/>
        </p:spPr>
        <p:txBody>
          <a:bodyPr wrap="square" rtlCol="0">
            <a:spAutoFit/>
          </a:bodyPr>
          <a:lstStyle/>
          <a:p>
            <a:r>
              <a:rPr lang="en-US" sz="1000" dirty="0">
                <a:solidFill>
                  <a:schemeClr val="bg1"/>
                </a:solidFill>
                <a:latin typeface="Century Gothic" panose="020B0502020202020204" pitchFamily="34" charset="0"/>
              </a:rPr>
              <a:t>Promoting environmental and social responsibility.</a:t>
            </a:r>
          </a:p>
        </p:txBody>
      </p:sp>
      <p:sp>
        <p:nvSpPr>
          <p:cNvPr id="83" name="TextBox 82">
            <a:extLst>
              <a:ext uri="{FF2B5EF4-FFF2-40B4-BE49-F238E27FC236}">
                <a16:creationId xmlns:a16="http://schemas.microsoft.com/office/drawing/2014/main" id="{06A091B6-7951-4E6E-E519-7E575C994306}"/>
              </a:ext>
            </a:extLst>
          </p:cNvPr>
          <p:cNvSpPr txBox="1"/>
          <p:nvPr/>
        </p:nvSpPr>
        <p:spPr>
          <a:xfrm>
            <a:off x="693174" y="1676558"/>
            <a:ext cx="10899058" cy="369332"/>
          </a:xfrm>
          <a:prstGeom prst="rect">
            <a:avLst/>
          </a:prstGeom>
          <a:noFill/>
        </p:spPr>
        <p:txBody>
          <a:bodyPr wrap="square" rtlCol="0">
            <a:spAutoFit/>
          </a:bodyPr>
          <a:lstStyle/>
          <a:p>
            <a:pPr algn="ctr"/>
            <a:r>
              <a:rPr lang="en-US" spc="600" dirty="0">
                <a:solidFill>
                  <a:schemeClr val="tx1">
                    <a:lumMod val="65000"/>
                    <a:lumOff val="35000"/>
                  </a:schemeClr>
                </a:solidFill>
                <a:latin typeface="Century Gothic" panose="020B0502020202020204" pitchFamily="34" charset="0"/>
              </a:rPr>
              <a:t>BUSINESS CAPABILITY MAP</a:t>
            </a:r>
          </a:p>
        </p:txBody>
      </p:sp>
    </p:spTree>
    <p:extLst>
      <p:ext uri="{BB962C8B-B14F-4D97-AF65-F5344CB8AC3E}">
        <p14:creationId xmlns:p14="http://schemas.microsoft.com/office/powerpoint/2010/main" val="176803433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385D4E4-7957-2398-9DB5-FAD5DFDBD41B}"/>
              </a:ext>
            </a:extLst>
          </p:cNvPr>
          <p:cNvSpPr txBox="1"/>
          <p:nvPr/>
        </p:nvSpPr>
        <p:spPr>
          <a:xfrm>
            <a:off x="161597" y="111009"/>
            <a:ext cx="11838949" cy="523220"/>
          </a:xfrm>
          <a:prstGeom prst="rect">
            <a:avLst/>
          </a:prstGeom>
          <a:noFill/>
        </p:spPr>
        <p:txBody>
          <a:bodyPr wrap="square" rtlCol="0">
            <a:spAutoFit/>
          </a:bodyPr>
          <a:lstStyle/>
          <a:p>
            <a:r>
              <a:rPr lang="en-US" sz="2800" dirty="0">
                <a:solidFill>
                  <a:schemeClr val="tx1">
                    <a:lumMod val="65000"/>
                    <a:lumOff val="35000"/>
                  </a:schemeClr>
                </a:solidFill>
                <a:latin typeface="Century Gothic" panose="020B0502020202020204" pitchFamily="34" charset="0"/>
              </a:rPr>
              <a:t>BUSINESS CAPABILITY MODEL</a:t>
            </a:r>
            <a:endParaRPr lang="en-US" sz="1600" dirty="0">
              <a:solidFill>
                <a:schemeClr val="tx1">
                  <a:lumMod val="65000"/>
                  <a:lumOff val="35000"/>
                </a:schemeClr>
              </a:solidFill>
              <a:latin typeface="Century Gothic" panose="020B0502020202020204" pitchFamily="34" charset="0"/>
            </a:endParaRPr>
          </a:p>
        </p:txBody>
      </p:sp>
      <p:sp>
        <p:nvSpPr>
          <p:cNvPr id="3" name="TextBox 2">
            <a:extLst>
              <a:ext uri="{FF2B5EF4-FFF2-40B4-BE49-F238E27FC236}">
                <a16:creationId xmlns:a16="http://schemas.microsoft.com/office/drawing/2014/main" id="{7FAECB50-0D4F-D7CA-173B-33C5678D4F51}"/>
              </a:ext>
            </a:extLst>
          </p:cNvPr>
          <p:cNvSpPr txBox="1"/>
          <p:nvPr/>
        </p:nvSpPr>
        <p:spPr>
          <a:xfrm>
            <a:off x="157574" y="654237"/>
            <a:ext cx="11815725" cy="461665"/>
          </a:xfrm>
          <a:prstGeom prst="rect">
            <a:avLst/>
          </a:prstGeom>
          <a:noFill/>
        </p:spPr>
        <p:txBody>
          <a:bodyPr wrap="square">
            <a:spAutoFit/>
          </a:bodyPr>
          <a:lstStyle/>
          <a:p>
            <a:r>
              <a:rPr lang="en-US" sz="1200" b="0" i="1" u="none" strike="noStrike" dirty="0">
                <a:solidFill>
                  <a:srgbClr val="000000"/>
                </a:solidFill>
                <a:effectLst/>
                <a:latin typeface="Century Gothic" panose="020B0502020202020204" pitchFamily="34" charset="0"/>
              </a:rPr>
              <a:t>These tiles provide a comprehensive overview of key business capabilities, ensuring that your organization addresses the areas that are critical to sustained success and growth.</a:t>
            </a:r>
            <a:endParaRPr lang="en-US" sz="1200" i="1" dirty="0">
              <a:latin typeface="Century Gothic" panose="020B0502020202020204" pitchFamily="34" charset="0"/>
            </a:endParaRPr>
          </a:p>
        </p:txBody>
      </p:sp>
      <p:sp>
        <p:nvSpPr>
          <p:cNvPr id="4" name="Rectangle 3">
            <a:extLst>
              <a:ext uri="{FF2B5EF4-FFF2-40B4-BE49-F238E27FC236}">
                <a16:creationId xmlns:a16="http://schemas.microsoft.com/office/drawing/2014/main" id="{C53A8EFE-24FF-2004-3BFD-5CF03B7A0B3A}"/>
              </a:ext>
            </a:extLst>
          </p:cNvPr>
          <p:cNvSpPr/>
          <p:nvPr/>
        </p:nvSpPr>
        <p:spPr>
          <a:xfrm>
            <a:off x="4941264" y="1171532"/>
            <a:ext cx="2297398" cy="5561110"/>
          </a:xfrm>
          <a:prstGeom prst="rect">
            <a:avLst/>
          </a:prstGeom>
          <a:solidFill>
            <a:schemeClr val="accent5">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Rectangle 4">
            <a:extLst>
              <a:ext uri="{FF2B5EF4-FFF2-40B4-BE49-F238E27FC236}">
                <a16:creationId xmlns:a16="http://schemas.microsoft.com/office/drawing/2014/main" id="{B51B3AD3-9404-13EA-A2BE-04CBD2B2168A}"/>
              </a:ext>
            </a:extLst>
          </p:cNvPr>
          <p:cNvSpPr/>
          <p:nvPr/>
        </p:nvSpPr>
        <p:spPr>
          <a:xfrm>
            <a:off x="2580591" y="1176849"/>
            <a:ext cx="2297398" cy="5555439"/>
          </a:xfrm>
          <a:prstGeom prst="rect">
            <a:avLst/>
          </a:prstGeom>
          <a:solidFill>
            <a:schemeClr val="accent6">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a:extLst>
              <a:ext uri="{FF2B5EF4-FFF2-40B4-BE49-F238E27FC236}">
                <a16:creationId xmlns:a16="http://schemas.microsoft.com/office/drawing/2014/main" id="{6C4AFCF3-BC2F-8567-8768-3C387F59B999}"/>
              </a:ext>
            </a:extLst>
          </p:cNvPr>
          <p:cNvSpPr/>
          <p:nvPr/>
        </p:nvSpPr>
        <p:spPr>
          <a:xfrm>
            <a:off x="216398" y="1171532"/>
            <a:ext cx="2297398" cy="5561110"/>
          </a:xfrm>
          <a:prstGeom prst="rect">
            <a:avLst/>
          </a:prstGeom>
          <a:solidFill>
            <a:srgbClr val="DCF8E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a:extLst>
              <a:ext uri="{FF2B5EF4-FFF2-40B4-BE49-F238E27FC236}">
                <a16:creationId xmlns:a16="http://schemas.microsoft.com/office/drawing/2014/main" id="{223BCFB9-6F2A-D9EE-C0A0-C691947E7A7F}"/>
              </a:ext>
            </a:extLst>
          </p:cNvPr>
          <p:cNvSpPr/>
          <p:nvPr/>
        </p:nvSpPr>
        <p:spPr>
          <a:xfrm>
            <a:off x="7301937" y="1176849"/>
            <a:ext cx="2297398" cy="5561110"/>
          </a:xfrm>
          <a:prstGeom prst="rect">
            <a:avLst/>
          </a:prstGeom>
          <a:solidFill>
            <a:schemeClr val="accent3">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a:extLst>
              <a:ext uri="{FF2B5EF4-FFF2-40B4-BE49-F238E27FC236}">
                <a16:creationId xmlns:a16="http://schemas.microsoft.com/office/drawing/2014/main" id="{E4E805BE-A2D6-F986-75F1-EAA3C72E583D}"/>
              </a:ext>
            </a:extLst>
          </p:cNvPr>
          <p:cNvSpPr/>
          <p:nvPr/>
        </p:nvSpPr>
        <p:spPr>
          <a:xfrm>
            <a:off x="9662610" y="1171532"/>
            <a:ext cx="2297398" cy="5566427"/>
          </a:xfrm>
          <a:prstGeom prst="rect">
            <a:avLst/>
          </a:prstGeom>
          <a:solidFill>
            <a:schemeClr val="accent6">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9" name="Straight Connector 8">
            <a:extLst>
              <a:ext uri="{FF2B5EF4-FFF2-40B4-BE49-F238E27FC236}">
                <a16:creationId xmlns:a16="http://schemas.microsoft.com/office/drawing/2014/main" id="{3306BBBA-FDBF-76DC-61B2-15ADD46C5B8E}"/>
              </a:ext>
            </a:extLst>
          </p:cNvPr>
          <p:cNvCxnSpPr>
            <a:cxnSpLocks/>
          </p:cNvCxnSpPr>
          <p:nvPr/>
        </p:nvCxnSpPr>
        <p:spPr>
          <a:xfrm>
            <a:off x="223940" y="1756014"/>
            <a:ext cx="11842972" cy="0"/>
          </a:xfrm>
          <a:prstGeom prst="line">
            <a:avLst/>
          </a:prstGeom>
          <a:ln w="28575">
            <a:solidFill>
              <a:schemeClr val="bg1"/>
            </a:solidFill>
            <a:prstDash val="solid"/>
          </a:ln>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id="{7741CFCC-0407-E9C6-11E7-031A29EC3379}"/>
              </a:ext>
            </a:extLst>
          </p:cNvPr>
          <p:cNvSpPr txBox="1"/>
          <p:nvPr/>
        </p:nvSpPr>
        <p:spPr>
          <a:xfrm>
            <a:off x="227963" y="1239126"/>
            <a:ext cx="2285832" cy="430887"/>
          </a:xfrm>
          <a:prstGeom prst="rect">
            <a:avLst/>
          </a:prstGeom>
          <a:noFill/>
        </p:spPr>
        <p:txBody>
          <a:bodyPr wrap="square" rtlCol="0">
            <a:spAutoFit/>
          </a:bodyPr>
          <a:lstStyle/>
          <a:p>
            <a:pPr algn="ctr"/>
            <a:r>
              <a:rPr lang="en-US" sz="2200" spc="600" dirty="0">
                <a:solidFill>
                  <a:schemeClr val="tx1">
                    <a:lumMod val="65000"/>
                    <a:lumOff val="35000"/>
                  </a:schemeClr>
                </a:solidFill>
                <a:latin typeface="Century Gothic" panose="020B0502020202020204" pitchFamily="34" charset="0"/>
              </a:rPr>
              <a:t>MARKET</a:t>
            </a:r>
          </a:p>
        </p:txBody>
      </p:sp>
      <p:sp>
        <p:nvSpPr>
          <p:cNvPr id="13" name="TextBox 12">
            <a:extLst>
              <a:ext uri="{FF2B5EF4-FFF2-40B4-BE49-F238E27FC236}">
                <a16:creationId xmlns:a16="http://schemas.microsoft.com/office/drawing/2014/main" id="{D154D938-5DF9-A3D3-BE11-ED937ADDCE30}"/>
              </a:ext>
            </a:extLst>
          </p:cNvPr>
          <p:cNvSpPr txBox="1"/>
          <p:nvPr/>
        </p:nvSpPr>
        <p:spPr>
          <a:xfrm>
            <a:off x="2588133" y="1246258"/>
            <a:ext cx="2285832" cy="430887"/>
          </a:xfrm>
          <a:prstGeom prst="rect">
            <a:avLst/>
          </a:prstGeom>
          <a:noFill/>
        </p:spPr>
        <p:txBody>
          <a:bodyPr wrap="square" rtlCol="0">
            <a:spAutoFit/>
          </a:bodyPr>
          <a:lstStyle/>
          <a:p>
            <a:pPr algn="ctr"/>
            <a:r>
              <a:rPr lang="en-US" sz="2200" spc="600" dirty="0">
                <a:solidFill>
                  <a:schemeClr val="tx1">
                    <a:lumMod val="65000"/>
                    <a:lumOff val="35000"/>
                  </a:schemeClr>
                </a:solidFill>
                <a:latin typeface="Century Gothic" panose="020B0502020202020204" pitchFamily="34" charset="0"/>
              </a:rPr>
              <a:t>SERVICE</a:t>
            </a:r>
          </a:p>
        </p:txBody>
      </p:sp>
      <p:sp>
        <p:nvSpPr>
          <p:cNvPr id="14" name="TextBox 13">
            <a:extLst>
              <a:ext uri="{FF2B5EF4-FFF2-40B4-BE49-F238E27FC236}">
                <a16:creationId xmlns:a16="http://schemas.microsoft.com/office/drawing/2014/main" id="{613EEC0E-5F03-994E-B17A-BCA20247DD0C}"/>
              </a:ext>
            </a:extLst>
          </p:cNvPr>
          <p:cNvSpPr txBox="1"/>
          <p:nvPr/>
        </p:nvSpPr>
        <p:spPr>
          <a:xfrm>
            <a:off x="4952829" y="1259032"/>
            <a:ext cx="2285832" cy="430887"/>
          </a:xfrm>
          <a:prstGeom prst="rect">
            <a:avLst/>
          </a:prstGeom>
          <a:noFill/>
        </p:spPr>
        <p:txBody>
          <a:bodyPr wrap="square" rtlCol="0">
            <a:spAutoFit/>
          </a:bodyPr>
          <a:lstStyle/>
          <a:p>
            <a:pPr algn="ctr"/>
            <a:r>
              <a:rPr lang="en-US" sz="2200" spc="600" dirty="0">
                <a:solidFill>
                  <a:schemeClr val="tx1">
                    <a:lumMod val="65000"/>
                    <a:lumOff val="35000"/>
                  </a:schemeClr>
                </a:solidFill>
                <a:latin typeface="Century Gothic" panose="020B0502020202020204" pitchFamily="34" charset="0"/>
              </a:rPr>
              <a:t>PROCURE</a:t>
            </a:r>
          </a:p>
        </p:txBody>
      </p:sp>
      <p:sp>
        <p:nvSpPr>
          <p:cNvPr id="15" name="TextBox 14">
            <a:extLst>
              <a:ext uri="{FF2B5EF4-FFF2-40B4-BE49-F238E27FC236}">
                <a16:creationId xmlns:a16="http://schemas.microsoft.com/office/drawing/2014/main" id="{E6B65749-3881-7C76-5245-2CC2A3CCD725}"/>
              </a:ext>
            </a:extLst>
          </p:cNvPr>
          <p:cNvSpPr txBox="1"/>
          <p:nvPr/>
        </p:nvSpPr>
        <p:spPr>
          <a:xfrm>
            <a:off x="7309479" y="1259032"/>
            <a:ext cx="2285832" cy="430887"/>
          </a:xfrm>
          <a:prstGeom prst="rect">
            <a:avLst/>
          </a:prstGeom>
          <a:noFill/>
        </p:spPr>
        <p:txBody>
          <a:bodyPr wrap="square" rtlCol="0">
            <a:spAutoFit/>
          </a:bodyPr>
          <a:lstStyle/>
          <a:p>
            <a:pPr algn="ctr"/>
            <a:r>
              <a:rPr lang="en-US" sz="2200" spc="600" dirty="0">
                <a:solidFill>
                  <a:schemeClr val="tx1">
                    <a:lumMod val="65000"/>
                    <a:lumOff val="35000"/>
                  </a:schemeClr>
                </a:solidFill>
                <a:latin typeface="Century Gothic" panose="020B0502020202020204" pitchFamily="34" charset="0"/>
              </a:rPr>
              <a:t>PARTNER</a:t>
            </a:r>
          </a:p>
        </p:txBody>
      </p:sp>
      <p:sp>
        <p:nvSpPr>
          <p:cNvPr id="16" name="TextBox 15">
            <a:extLst>
              <a:ext uri="{FF2B5EF4-FFF2-40B4-BE49-F238E27FC236}">
                <a16:creationId xmlns:a16="http://schemas.microsoft.com/office/drawing/2014/main" id="{E9A00878-FC7F-C5DD-D2C3-E780A18B5CE1}"/>
              </a:ext>
            </a:extLst>
          </p:cNvPr>
          <p:cNvSpPr txBox="1"/>
          <p:nvPr/>
        </p:nvSpPr>
        <p:spPr>
          <a:xfrm>
            <a:off x="9666129" y="1278715"/>
            <a:ext cx="2285832" cy="430887"/>
          </a:xfrm>
          <a:prstGeom prst="rect">
            <a:avLst/>
          </a:prstGeom>
          <a:noFill/>
        </p:spPr>
        <p:txBody>
          <a:bodyPr wrap="square" rtlCol="0">
            <a:spAutoFit/>
          </a:bodyPr>
          <a:lstStyle/>
          <a:p>
            <a:pPr algn="ctr"/>
            <a:r>
              <a:rPr lang="en-US" sz="2200" dirty="0">
                <a:solidFill>
                  <a:schemeClr val="tx1">
                    <a:lumMod val="65000"/>
                    <a:lumOff val="35000"/>
                  </a:schemeClr>
                </a:solidFill>
                <a:latin typeface="Century Gothic" panose="020B0502020202020204" pitchFamily="34" charset="0"/>
              </a:rPr>
              <a:t>TECHNOLOGY</a:t>
            </a:r>
          </a:p>
        </p:txBody>
      </p:sp>
      <p:sp>
        <p:nvSpPr>
          <p:cNvPr id="18" name="TextBox 17">
            <a:extLst>
              <a:ext uri="{FF2B5EF4-FFF2-40B4-BE49-F238E27FC236}">
                <a16:creationId xmlns:a16="http://schemas.microsoft.com/office/drawing/2014/main" id="{17822DC4-31D7-2E4B-B482-2129229B1331}"/>
              </a:ext>
            </a:extLst>
          </p:cNvPr>
          <p:cNvSpPr txBox="1"/>
          <p:nvPr/>
        </p:nvSpPr>
        <p:spPr>
          <a:xfrm>
            <a:off x="222770" y="1869143"/>
            <a:ext cx="2285832" cy="1754326"/>
          </a:xfrm>
          <a:prstGeom prst="rect">
            <a:avLst/>
          </a:prstGeom>
          <a:noFill/>
        </p:spPr>
        <p:txBody>
          <a:bodyPr wrap="square" rtlCol="0">
            <a:spAutoFit/>
          </a:bodyPr>
          <a:lstStyle/>
          <a:p>
            <a:pPr marL="228600" indent="-228600">
              <a:buFont typeface="+mj-lt"/>
              <a:buAutoNum type="arabicPeriod"/>
            </a:pPr>
            <a:r>
              <a:rPr lang="en-US" sz="1000" b="1" i="0" u="none" strike="noStrike" dirty="0">
                <a:solidFill>
                  <a:schemeClr val="tx1">
                    <a:lumMod val="65000"/>
                    <a:lumOff val="35000"/>
                  </a:schemeClr>
                </a:solidFill>
                <a:effectLst/>
                <a:latin typeface="Century Gothic" panose="020B0502020202020204" pitchFamily="34" charset="0"/>
              </a:rPr>
              <a:t>Market Analysis: </a:t>
            </a:r>
            <a:br>
              <a:rPr lang="en-US" sz="1000" b="0" i="0" u="none" strike="noStrike" dirty="0">
                <a:solidFill>
                  <a:schemeClr val="tx1">
                    <a:lumMod val="65000"/>
                    <a:lumOff val="35000"/>
                  </a:schemeClr>
                </a:solidFill>
                <a:effectLst/>
                <a:latin typeface="Century Gothic" panose="020B0502020202020204" pitchFamily="34" charset="0"/>
              </a:rPr>
            </a:br>
            <a:r>
              <a:rPr lang="en-US" sz="1000" b="0" i="0" u="none" strike="noStrike" dirty="0">
                <a:solidFill>
                  <a:schemeClr val="tx1">
                    <a:lumMod val="65000"/>
                    <a:lumOff val="35000"/>
                  </a:schemeClr>
                </a:solidFill>
                <a:effectLst/>
                <a:latin typeface="Century Gothic" panose="020B0502020202020204" pitchFamily="34" charset="0"/>
              </a:rPr>
              <a:t>Assessing market trends, customer needs, and the competitive landscape to inform strategic decisions.</a:t>
            </a:r>
            <a:br>
              <a:rPr lang="en-US" sz="1000" b="0" i="0" u="none" strike="noStrike" dirty="0">
                <a:solidFill>
                  <a:schemeClr val="tx1">
                    <a:lumMod val="65000"/>
                    <a:lumOff val="35000"/>
                  </a:schemeClr>
                </a:solidFill>
                <a:effectLst/>
                <a:latin typeface="Century Gothic" panose="020B0502020202020204" pitchFamily="34" charset="0"/>
              </a:rPr>
            </a:br>
            <a:r>
              <a:rPr lang="en-US" sz="1000" b="0" i="0" u="none" strike="noStrike" dirty="0">
                <a:solidFill>
                  <a:schemeClr val="tx1">
                    <a:lumMod val="65000"/>
                    <a:lumOff val="35000"/>
                  </a:schemeClr>
                </a:solidFill>
                <a:effectLst/>
                <a:latin typeface="Century Gothic" panose="020B0502020202020204" pitchFamily="34" charset="0"/>
              </a:rPr>
              <a:t> </a:t>
            </a:r>
          </a:p>
          <a:p>
            <a:pPr marL="228600" indent="-228600">
              <a:buFont typeface="+mj-lt"/>
              <a:buAutoNum type="arabicPeriod"/>
            </a:pPr>
            <a:r>
              <a:rPr lang="en-US" sz="1000" b="1" i="0" u="none" strike="noStrike" dirty="0">
                <a:solidFill>
                  <a:schemeClr val="tx1">
                    <a:lumMod val="65000"/>
                    <a:lumOff val="35000"/>
                  </a:schemeClr>
                </a:solidFill>
                <a:effectLst/>
                <a:latin typeface="Century Gothic" panose="020B0502020202020204" pitchFamily="34" charset="0"/>
              </a:rPr>
              <a:t>Market Penetration Strategies:</a:t>
            </a:r>
            <a:br>
              <a:rPr lang="en-US" sz="1000" b="1" i="0" u="none" strike="noStrike" dirty="0">
                <a:solidFill>
                  <a:schemeClr val="tx1">
                    <a:lumMod val="65000"/>
                    <a:lumOff val="35000"/>
                  </a:schemeClr>
                </a:solidFill>
                <a:effectLst/>
                <a:latin typeface="Century Gothic" panose="020B0502020202020204" pitchFamily="34" charset="0"/>
              </a:rPr>
            </a:br>
            <a:r>
              <a:rPr lang="en-US" sz="1000" b="0" i="0" u="none" strike="noStrike" dirty="0">
                <a:solidFill>
                  <a:schemeClr val="tx1">
                    <a:lumMod val="65000"/>
                    <a:lumOff val="35000"/>
                  </a:schemeClr>
                </a:solidFill>
                <a:effectLst/>
                <a:latin typeface="Century Gothic" panose="020B0502020202020204" pitchFamily="34" charset="0"/>
              </a:rPr>
              <a:t>Developing approaches to enter new markets or increase share in existing ones.</a:t>
            </a:r>
          </a:p>
          <a:p>
            <a:endParaRPr lang="en-US" sz="800" dirty="0">
              <a:solidFill>
                <a:schemeClr val="tx1">
                  <a:lumMod val="65000"/>
                  <a:lumOff val="35000"/>
                </a:schemeClr>
              </a:solidFill>
              <a:latin typeface="Century Gothic" panose="020B0502020202020204" pitchFamily="34" charset="0"/>
            </a:endParaRPr>
          </a:p>
        </p:txBody>
      </p:sp>
      <p:sp>
        <p:nvSpPr>
          <p:cNvPr id="24" name="TextBox 23">
            <a:extLst>
              <a:ext uri="{FF2B5EF4-FFF2-40B4-BE49-F238E27FC236}">
                <a16:creationId xmlns:a16="http://schemas.microsoft.com/office/drawing/2014/main" id="{DD31A049-23B7-8307-FE5A-667D1E947B8C}"/>
              </a:ext>
            </a:extLst>
          </p:cNvPr>
          <p:cNvSpPr txBox="1"/>
          <p:nvPr/>
        </p:nvSpPr>
        <p:spPr>
          <a:xfrm>
            <a:off x="2579420" y="1890499"/>
            <a:ext cx="2285832" cy="1477328"/>
          </a:xfrm>
          <a:prstGeom prst="rect">
            <a:avLst/>
          </a:prstGeom>
          <a:noFill/>
        </p:spPr>
        <p:txBody>
          <a:bodyPr wrap="square" rtlCol="0">
            <a:spAutoFit/>
          </a:bodyPr>
          <a:lstStyle/>
          <a:p>
            <a:pPr marL="228600" indent="-228600">
              <a:buFont typeface="+mj-lt"/>
              <a:buAutoNum type="arabicPeriod"/>
            </a:pPr>
            <a:r>
              <a:rPr lang="en-US" sz="1000" b="1" dirty="0">
                <a:solidFill>
                  <a:schemeClr val="tx1">
                    <a:lumMod val="65000"/>
                    <a:lumOff val="35000"/>
                  </a:schemeClr>
                </a:solidFill>
                <a:latin typeface="Century Gothic" panose="020B0502020202020204" pitchFamily="34" charset="0"/>
              </a:rPr>
              <a:t>Service Design</a:t>
            </a:r>
            <a:r>
              <a:rPr lang="en-US" sz="1000" b="1" i="0" u="none" strike="noStrike" dirty="0">
                <a:solidFill>
                  <a:schemeClr val="tx1">
                    <a:lumMod val="65000"/>
                    <a:lumOff val="35000"/>
                  </a:schemeClr>
                </a:solidFill>
                <a:effectLst/>
                <a:latin typeface="Century Gothic" panose="020B0502020202020204" pitchFamily="34" charset="0"/>
              </a:rPr>
              <a:t>: </a:t>
            </a:r>
            <a:br>
              <a:rPr lang="en-US" sz="1000" b="0" i="0" u="none" strike="noStrike" dirty="0">
                <a:solidFill>
                  <a:schemeClr val="tx1">
                    <a:lumMod val="65000"/>
                    <a:lumOff val="35000"/>
                  </a:schemeClr>
                </a:solidFill>
                <a:effectLst/>
                <a:latin typeface="Century Gothic" panose="020B0502020202020204" pitchFamily="34" charset="0"/>
              </a:rPr>
            </a:br>
            <a:r>
              <a:rPr lang="en-US" sz="1000" b="0" i="0" u="none" strike="noStrike" dirty="0">
                <a:solidFill>
                  <a:schemeClr val="tx1">
                    <a:lumMod val="65000"/>
                    <a:lumOff val="35000"/>
                  </a:schemeClr>
                </a:solidFill>
                <a:effectLst/>
                <a:latin typeface="Century Gothic" panose="020B0502020202020204" pitchFamily="34" charset="0"/>
              </a:rPr>
              <a:t>Crafting services that meet customer expectations and deliver value.</a:t>
            </a:r>
            <a:br>
              <a:rPr lang="en-US" sz="1000" b="0" i="0" u="none" strike="noStrike" dirty="0">
                <a:solidFill>
                  <a:schemeClr val="tx1">
                    <a:lumMod val="65000"/>
                    <a:lumOff val="35000"/>
                  </a:schemeClr>
                </a:solidFill>
                <a:effectLst/>
                <a:latin typeface="Century Gothic" panose="020B0502020202020204" pitchFamily="34" charset="0"/>
              </a:rPr>
            </a:br>
            <a:r>
              <a:rPr lang="en-US" sz="1000" b="0" i="0" u="none" strike="noStrike" dirty="0">
                <a:solidFill>
                  <a:schemeClr val="tx1">
                    <a:lumMod val="65000"/>
                    <a:lumOff val="35000"/>
                  </a:schemeClr>
                </a:solidFill>
                <a:effectLst/>
                <a:latin typeface="Century Gothic" panose="020B0502020202020204" pitchFamily="34" charset="0"/>
              </a:rPr>
              <a:t> </a:t>
            </a:r>
          </a:p>
          <a:p>
            <a:pPr marL="228600" indent="-228600">
              <a:buFont typeface="+mj-lt"/>
              <a:buAutoNum type="arabicPeriod"/>
            </a:pPr>
            <a:r>
              <a:rPr lang="en-US" sz="1000" b="1" i="0" u="none" strike="noStrike" dirty="0">
                <a:solidFill>
                  <a:schemeClr val="tx1">
                    <a:lumMod val="65000"/>
                    <a:lumOff val="35000"/>
                  </a:schemeClr>
                </a:solidFill>
                <a:effectLst/>
                <a:latin typeface="Century Gothic" panose="020B0502020202020204" pitchFamily="34" charset="0"/>
              </a:rPr>
              <a:t>Service Delivery: </a:t>
            </a:r>
            <a:br>
              <a:rPr lang="en-US" sz="1000" b="1" i="0" u="none" strike="noStrike" dirty="0">
                <a:solidFill>
                  <a:schemeClr val="tx1">
                    <a:lumMod val="65000"/>
                    <a:lumOff val="35000"/>
                  </a:schemeClr>
                </a:solidFill>
                <a:effectLst/>
                <a:latin typeface="Century Gothic" panose="020B0502020202020204" pitchFamily="34" charset="0"/>
              </a:rPr>
            </a:br>
            <a:r>
              <a:rPr lang="en-US" sz="1000" b="0" i="0" u="none" strike="noStrike" dirty="0">
                <a:solidFill>
                  <a:schemeClr val="tx1">
                    <a:lumMod val="65000"/>
                    <a:lumOff val="35000"/>
                  </a:schemeClr>
                </a:solidFill>
                <a:effectLst/>
                <a:latin typeface="Century Gothic" panose="020B0502020202020204" pitchFamily="34" charset="0"/>
              </a:rPr>
              <a:t>Implementing and managing the delivery of services to ensure customer satisfaction.</a:t>
            </a:r>
            <a:endParaRPr lang="en-US" sz="800" dirty="0">
              <a:solidFill>
                <a:schemeClr val="tx1">
                  <a:lumMod val="65000"/>
                  <a:lumOff val="35000"/>
                </a:schemeClr>
              </a:solidFill>
              <a:latin typeface="Century Gothic" panose="020B0502020202020204" pitchFamily="34" charset="0"/>
            </a:endParaRPr>
          </a:p>
        </p:txBody>
      </p:sp>
      <p:sp>
        <p:nvSpPr>
          <p:cNvPr id="25" name="TextBox 24">
            <a:extLst>
              <a:ext uri="{FF2B5EF4-FFF2-40B4-BE49-F238E27FC236}">
                <a16:creationId xmlns:a16="http://schemas.microsoft.com/office/drawing/2014/main" id="{13E87584-5F1C-5215-359F-441C64A79576}"/>
              </a:ext>
            </a:extLst>
          </p:cNvPr>
          <p:cNvSpPr txBox="1"/>
          <p:nvPr/>
        </p:nvSpPr>
        <p:spPr>
          <a:xfrm>
            <a:off x="4928527" y="1854566"/>
            <a:ext cx="2285832" cy="4862870"/>
          </a:xfrm>
          <a:prstGeom prst="rect">
            <a:avLst/>
          </a:prstGeom>
          <a:noFill/>
        </p:spPr>
        <p:txBody>
          <a:bodyPr wrap="square" rtlCol="0">
            <a:spAutoFit/>
          </a:bodyPr>
          <a:lstStyle/>
          <a:p>
            <a:pPr marL="228600" indent="-228600">
              <a:buFont typeface="+mj-lt"/>
              <a:buAutoNum type="arabicPeriod"/>
            </a:pPr>
            <a:r>
              <a:rPr lang="en-US" sz="1000" b="1" dirty="0">
                <a:solidFill>
                  <a:schemeClr val="tx1">
                    <a:lumMod val="65000"/>
                    <a:lumOff val="35000"/>
                  </a:schemeClr>
                </a:solidFill>
                <a:latin typeface="Century Gothic" panose="020B0502020202020204" pitchFamily="34" charset="0"/>
              </a:rPr>
              <a:t>Supplier Selection</a:t>
            </a:r>
            <a:r>
              <a:rPr lang="en-US" sz="1000" b="1" i="0" u="none" strike="noStrike" dirty="0">
                <a:solidFill>
                  <a:schemeClr val="tx1">
                    <a:lumMod val="65000"/>
                    <a:lumOff val="35000"/>
                  </a:schemeClr>
                </a:solidFill>
                <a:effectLst/>
                <a:latin typeface="Century Gothic" panose="020B0502020202020204" pitchFamily="34" charset="0"/>
              </a:rPr>
              <a:t>: </a:t>
            </a:r>
            <a:br>
              <a:rPr lang="en-US" sz="1000" b="0" i="0" u="none" strike="noStrike" dirty="0">
                <a:solidFill>
                  <a:schemeClr val="tx1">
                    <a:lumMod val="65000"/>
                    <a:lumOff val="35000"/>
                  </a:schemeClr>
                </a:solidFill>
                <a:effectLst/>
                <a:latin typeface="Century Gothic" panose="020B0502020202020204" pitchFamily="34" charset="0"/>
              </a:rPr>
            </a:br>
            <a:r>
              <a:rPr lang="en-US" sz="1000" b="0" i="0" u="none" strike="noStrike" dirty="0">
                <a:solidFill>
                  <a:schemeClr val="tx1">
                    <a:lumMod val="65000"/>
                    <a:lumOff val="35000"/>
                  </a:schemeClr>
                </a:solidFill>
                <a:effectLst/>
                <a:latin typeface="Century Gothic" panose="020B0502020202020204" pitchFamily="34" charset="0"/>
              </a:rPr>
              <a:t>Identifying and choosing suppliers based on criteria such as quality, cost, and reliability.</a:t>
            </a:r>
            <a:br>
              <a:rPr lang="en-US" sz="1000" b="0" i="0" u="none" strike="noStrike" dirty="0">
                <a:solidFill>
                  <a:schemeClr val="tx1">
                    <a:lumMod val="65000"/>
                    <a:lumOff val="35000"/>
                  </a:schemeClr>
                </a:solidFill>
                <a:effectLst/>
                <a:latin typeface="Century Gothic" panose="020B0502020202020204" pitchFamily="34" charset="0"/>
              </a:rPr>
            </a:br>
            <a:r>
              <a:rPr lang="en-US" sz="1000" b="0" i="0" u="none" strike="noStrike" dirty="0">
                <a:solidFill>
                  <a:schemeClr val="tx1">
                    <a:lumMod val="65000"/>
                    <a:lumOff val="35000"/>
                  </a:schemeClr>
                </a:solidFill>
                <a:effectLst/>
                <a:latin typeface="Century Gothic" panose="020B0502020202020204" pitchFamily="34" charset="0"/>
              </a:rPr>
              <a:t> </a:t>
            </a:r>
          </a:p>
          <a:p>
            <a:pPr marL="228600" indent="-228600">
              <a:buFont typeface="+mj-lt"/>
              <a:buAutoNum type="arabicPeriod"/>
            </a:pPr>
            <a:r>
              <a:rPr lang="en-US" sz="1000" b="1" i="0" u="none" strike="noStrike" dirty="0">
                <a:solidFill>
                  <a:schemeClr val="tx1">
                    <a:lumMod val="65000"/>
                    <a:lumOff val="35000"/>
                  </a:schemeClr>
                </a:solidFill>
                <a:effectLst/>
                <a:latin typeface="Century Gothic" panose="020B0502020202020204" pitchFamily="34" charset="0"/>
              </a:rPr>
              <a:t>Contract Management: </a:t>
            </a:r>
            <a:br>
              <a:rPr lang="en-US" sz="1000" b="1" i="0" u="none" strike="noStrike" dirty="0">
                <a:solidFill>
                  <a:schemeClr val="tx1">
                    <a:lumMod val="65000"/>
                    <a:lumOff val="35000"/>
                  </a:schemeClr>
                </a:solidFill>
                <a:effectLst/>
                <a:latin typeface="Century Gothic" panose="020B0502020202020204" pitchFamily="34" charset="0"/>
              </a:rPr>
            </a:br>
            <a:r>
              <a:rPr lang="en-US" sz="1000" b="0" i="0" u="none" strike="noStrike" dirty="0">
                <a:solidFill>
                  <a:schemeClr val="tx1">
                    <a:lumMod val="65000"/>
                    <a:lumOff val="35000"/>
                  </a:schemeClr>
                </a:solidFill>
                <a:effectLst/>
                <a:latin typeface="Century Gothic" panose="020B0502020202020204" pitchFamily="34" charset="0"/>
              </a:rPr>
              <a:t>Managing agreements with suppliers to ensure terms are met and value is delivered.</a:t>
            </a:r>
            <a:br>
              <a:rPr lang="en-US" sz="1000" b="0" i="0" u="none" strike="noStrike" dirty="0">
                <a:solidFill>
                  <a:schemeClr val="tx1">
                    <a:lumMod val="65000"/>
                    <a:lumOff val="35000"/>
                  </a:schemeClr>
                </a:solidFill>
                <a:effectLst/>
                <a:latin typeface="Century Gothic" panose="020B0502020202020204" pitchFamily="34" charset="0"/>
              </a:rPr>
            </a:br>
            <a:endParaRPr lang="en-US" sz="1000" b="0" i="0" u="none" strike="noStrike" dirty="0">
              <a:solidFill>
                <a:schemeClr val="tx1">
                  <a:lumMod val="65000"/>
                  <a:lumOff val="35000"/>
                </a:schemeClr>
              </a:solidFill>
              <a:effectLst/>
              <a:latin typeface="Century Gothic" panose="020B0502020202020204" pitchFamily="34" charset="0"/>
            </a:endParaRPr>
          </a:p>
          <a:p>
            <a:pPr marL="228600" indent="-228600">
              <a:buFont typeface="+mj-lt"/>
              <a:buAutoNum type="arabicPeriod"/>
            </a:pPr>
            <a:r>
              <a:rPr lang="en-US" sz="1000" b="1" i="0" u="none" strike="noStrike" dirty="0">
                <a:solidFill>
                  <a:schemeClr val="tx1">
                    <a:lumMod val="65000"/>
                    <a:lumOff val="35000"/>
                  </a:schemeClr>
                </a:solidFill>
                <a:effectLst/>
                <a:latin typeface="Century Gothic" panose="020B0502020202020204" pitchFamily="34" charset="0"/>
              </a:rPr>
              <a:t>Order Management: </a:t>
            </a:r>
            <a:br>
              <a:rPr lang="en-US" sz="1000" b="1" i="0" u="none" strike="noStrike" dirty="0">
                <a:solidFill>
                  <a:schemeClr val="tx1">
                    <a:lumMod val="65000"/>
                    <a:lumOff val="35000"/>
                  </a:schemeClr>
                </a:solidFill>
                <a:effectLst/>
                <a:latin typeface="Century Gothic" panose="020B0502020202020204" pitchFamily="34" charset="0"/>
              </a:rPr>
            </a:br>
            <a:r>
              <a:rPr lang="en-US" sz="1000" b="0" i="0" u="none" strike="noStrike" dirty="0">
                <a:solidFill>
                  <a:schemeClr val="tx1">
                    <a:lumMod val="65000"/>
                    <a:lumOff val="35000"/>
                  </a:schemeClr>
                </a:solidFill>
                <a:effectLst/>
                <a:latin typeface="Century Gothic" panose="020B0502020202020204" pitchFamily="34" charset="0"/>
              </a:rPr>
              <a:t>Handling orders efficiently, from receipt through fulfillment.</a:t>
            </a:r>
            <a:br>
              <a:rPr lang="en-US" sz="1000" b="0" i="0" u="none" strike="noStrike" dirty="0">
                <a:solidFill>
                  <a:schemeClr val="tx1">
                    <a:lumMod val="65000"/>
                    <a:lumOff val="35000"/>
                  </a:schemeClr>
                </a:solidFill>
                <a:effectLst/>
                <a:latin typeface="Century Gothic" panose="020B0502020202020204" pitchFamily="34" charset="0"/>
              </a:rPr>
            </a:br>
            <a:endParaRPr lang="en-US" sz="1000" b="0" i="0" u="none" strike="noStrike" dirty="0">
              <a:solidFill>
                <a:schemeClr val="tx1">
                  <a:lumMod val="65000"/>
                  <a:lumOff val="35000"/>
                </a:schemeClr>
              </a:solidFill>
              <a:effectLst/>
              <a:latin typeface="Century Gothic" panose="020B0502020202020204" pitchFamily="34" charset="0"/>
            </a:endParaRPr>
          </a:p>
          <a:p>
            <a:pPr marL="228600" indent="-228600">
              <a:buFont typeface="+mj-lt"/>
              <a:buAutoNum type="arabicPeriod"/>
            </a:pPr>
            <a:r>
              <a:rPr lang="en-US" sz="1000" b="1" i="0" u="none" strike="noStrike" dirty="0">
                <a:solidFill>
                  <a:schemeClr val="tx1">
                    <a:lumMod val="65000"/>
                    <a:lumOff val="35000"/>
                  </a:schemeClr>
                </a:solidFill>
                <a:effectLst/>
                <a:latin typeface="Century Gothic" panose="020B0502020202020204" pitchFamily="34" charset="0"/>
              </a:rPr>
              <a:t>Inventory Control: </a:t>
            </a:r>
            <a:br>
              <a:rPr lang="en-US" sz="1000" b="0" i="0" u="none" strike="noStrike" dirty="0">
                <a:solidFill>
                  <a:schemeClr val="tx1">
                    <a:lumMod val="65000"/>
                    <a:lumOff val="35000"/>
                  </a:schemeClr>
                </a:solidFill>
                <a:effectLst/>
                <a:latin typeface="Century Gothic" panose="020B0502020202020204" pitchFamily="34" charset="0"/>
              </a:rPr>
            </a:br>
            <a:r>
              <a:rPr lang="en-US" sz="1000" b="0" i="0" u="none" strike="noStrike" dirty="0">
                <a:solidFill>
                  <a:schemeClr val="tx1">
                    <a:lumMod val="65000"/>
                    <a:lumOff val="35000"/>
                  </a:schemeClr>
                </a:solidFill>
                <a:effectLst/>
                <a:latin typeface="Century Gothic" panose="020B0502020202020204" pitchFamily="34" charset="0"/>
              </a:rPr>
              <a:t>Maintaining optimal inventory levels to meet demand without excess.</a:t>
            </a:r>
            <a:br>
              <a:rPr lang="en-US" sz="1000" b="0" i="0" u="none" strike="noStrike" dirty="0">
                <a:solidFill>
                  <a:schemeClr val="tx1">
                    <a:lumMod val="65000"/>
                    <a:lumOff val="35000"/>
                  </a:schemeClr>
                </a:solidFill>
                <a:effectLst/>
                <a:latin typeface="Century Gothic" panose="020B0502020202020204" pitchFamily="34" charset="0"/>
              </a:rPr>
            </a:br>
            <a:endParaRPr lang="en-US" sz="1000" b="0" i="0" u="none" strike="noStrike" dirty="0">
              <a:solidFill>
                <a:schemeClr val="tx1">
                  <a:lumMod val="65000"/>
                  <a:lumOff val="35000"/>
                </a:schemeClr>
              </a:solidFill>
              <a:effectLst/>
              <a:latin typeface="Century Gothic" panose="020B0502020202020204" pitchFamily="34" charset="0"/>
            </a:endParaRPr>
          </a:p>
          <a:p>
            <a:pPr marL="228600" indent="-228600">
              <a:buFont typeface="+mj-lt"/>
              <a:buAutoNum type="arabicPeriod"/>
            </a:pPr>
            <a:r>
              <a:rPr lang="en-US" sz="1000" b="1" i="0" u="none" strike="noStrike" dirty="0">
                <a:solidFill>
                  <a:schemeClr val="tx1">
                    <a:lumMod val="65000"/>
                    <a:lumOff val="35000"/>
                  </a:schemeClr>
                </a:solidFill>
                <a:effectLst/>
                <a:latin typeface="Century Gothic" panose="020B0502020202020204" pitchFamily="34" charset="0"/>
              </a:rPr>
              <a:t>Logistics Management: </a:t>
            </a:r>
            <a:r>
              <a:rPr lang="en-US" sz="1000" b="0" i="0" u="none" strike="noStrike" dirty="0">
                <a:solidFill>
                  <a:schemeClr val="tx1">
                    <a:lumMod val="65000"/>
                    <a:lumOff val="35000"/>
                  </a:schemeClr>
                </a:solidFill>
                <a:effectLst/>
                <a:latin typeface="Century Gothic" panose="020B0502020202020204" pitchFamily="34" charset="0"/>
              </a:rPr>
              <a:t>Planning and controlling the movement and storage of goods.</a:t>
            </a:r>
            <a:br>
              <a:rPr lang="en-US" sz="1000" b="0" i="0" u="none" strike="noStrike" dirty="0">
                <a:solidFill>
                  <a:schemeClr val="tx1">
                    <a:lumMod val="65000"/>
                    <a:lumOff val="35000"/>
                  </a:schemeClr>
                </a:solidFill>
                <a:effectLst/>
                <a:latin typeface="Century Gothic" panose="020B0502020202020204" pitchFamily="34" charset="0"/>
              </a:rPr>
            </a:br>
            <a:endParaRPr lang="en-US" sz="1000" b="0" i="0" u="none" strike="noStrike" dirty="0">
              <a:solidFill>
                <a:schemeClr val="tx1">
                  <a:lumMod val="65000"/>
                  <a:lumOff val="35000"/>
                </a:schemeClr>
              </a:solidFill>
              <a:effectLst/>
              <a:latin typeface="Century Gothic" panose="020B0502020202020204" pitchFamily="34" charset="0"/>
            </a:endParaRPr>
          </a:p>
          <a:p>
            <a:pPr marL="228600" indent="-228600">
              <a:buFont typeface="+mj-lt"/>
              <a:buAutoNum type="arabicPeriod"/>
            </a:pPr>
            <a:r>
              <a:rPr lang="en-US" sz="1000" b="1" i="0" u="none" strike="noStrike" dirty="0">
                <a:solidFill>
                  <a:schemeClr val="tx1">
                    <a:lumMod val="65000"/>
                    <a:lumOff val="35000"/>
                  </a:schemeClr>
                </a:solidFill>
                <a:effectLst/>
                <a:latin typeface="Century Gothic" panose="020B0502020202020204" pitchFamily="34" charset="0"/>
              </a:rPr>
              <a:t>Procurement Strategy: </a:t>
            </a:r>
            <a:br>
              <a:rPr lang="en-US" sz="1000" b="0" i="0" u="none" strike="noStrike" dirty="0">
                <a:solidFill>
                  <a:schemeClr val="tx1">
                    <a:lumMod val="65000"/>
                    <a:lumOff val="35000"/>
                  </a:schemeClr>
                </a:solidFill>
                <a:effectLst/>
                <a:latin typeface="Century Gothic" panose="020B0502020202020204" pitchFamily="34" charset="0"/>
              </a:rPr>
            </a:br>
            <a:r>
              <a:rPr lang="en-US" sz="1000" b="0" i="0" u="none" strike="noStrike" dirty="0">
                <a:solidFill>
                  <a:schemeClr val="tx1">
                    <a:lumMod val="65000"/>
                    <a:lumOff val="35000"/>
                  </a:schemeClr>
                </a:solidFill>
                <a:effectLst/>
                <a:latin typeface="Century Gothic" panose="020B0502020202020204" pitchFamily="34" charset="0"/>
              </a:rPr>
              <a:t>Setting the overall approach </a:t>
            </a:r>
            <a:r>
              <a:rPr lang="en-US" sz="1000" dirty="0">
                <a:solidFill>
                  <a:schemeClr val="tx1">
                    <a:lumMod val="65000"/>
                    <a:lumOff val="35000"/>
                  </a:schemeClr>
                </a:solidFill>
                <a:latin typeface="Century Gothic" panose="020B0502020202020204" pitchFamily="34" charset="0"/>
              </a:rPr>
              <a:t>to</a:t>
            </a:r>
            <a:r>
              <a:rPr lang="en-US" sz="1000" b="0" i="0" u="none" strike="noStrike" dirty="0">
                <a:solidFill>
                  <a:schemeClr val="tx1">
                    <a:lumMod val="65000"/>
                    <a:lumOff val="35000"/>
                  </a:schemeClr>
                </a:solidFill>
                <a:effectLst/>
                <a:latin typeface="Century Gothic" panose="020B0502020202020204" pitchFamily="34" charset="0"/>
              </a:rPr>
              <a:t> procuring goods and services in order to support business objectives.</a:t>
            </a:r>
            <a:endParaRPr lang="en-US" sz="800" dirty="0">
              <a:solidFill>
                <a:schemeClr val="tx1">
                  <a:lumMod val="65000"/>
                  <a:lumOff val="35000"/>
                </a:schemeClr>
              </a:solidFill>
              <a:latin typeface="Century Gothic" panose="020B0502020202020204" pitchFamily="34" charset="0"/>
            </a:endParaRPr>
          </a:p>
        </p:txBody>
      </p:sp>
      <p:sp>
        <p:nvSpPr>
          <p:cNvPr id="26" name="TextBox 25">
            <a:extLst>
              <a:ext uri="{FF2B5EF4-FFF2-40B4-BE49-F238E27FC236}">
                <a16:creationId xmlns:a16="http://schemas.microsoft.com/office/drawing/2014/main" id="{FC1B1216-0D01-3D18-9DD8-9F825EC41BB4}"/>
              </a:ext>
            </a:extLst>
          </p:cNvPr>
          <p:cNvSpPr txBox="1"/>
          <p:nvPr/>
        </p:nvSpPr>
        <p:spPr>
          <a:xfrm>
            <a:off x="7301937" y="1852730"/>
            <a:ext cx="2285832" cy="4555093"/>
          </a:xfrm>
          <a:prstGeom prst="rect">
            <a:avLst/>
          </a:prstGeom>
          <a:noFill/>
        </p:spPr>
        <p:txBody>
          <a:bodyPr wrap="square" rtlCol="0">
            <a:spAutoFit/>
          </a:bodyPr>
          <a:lstStyle/>
          <a:p>
            <a:pPr marL="228600" indent="-228600">
              <a:buFont typeface="+mj-lt"/>
              <a:buAutoNum type="arabicPeriod"/>
            </a:pPr>
            <a:r>
              <a:rPr lang="en-US" sz="1000" b="1" dirty="0">
                <a:solidFill>
                  <a:schemeClr val="tx1">
                    <a:lumMod val="65000"/>
                    <a:lumOff val="35000"/>
                  </a:schemeClr>
                </a:solidFill>
                <a:latin typeface="Century Gothic" panose="020B0502020202020204" pitchFamily="34" charset="0"/>
              </a:rPr>
              <a:t>Partner Identification</a:t>
            </a:r>
            <a:r>
              <a:rPr lang="en-US" sz="1000" b="1" i="0" u="none" strike="noStrike" dirty="0">
                <a:solidFill>
                  <a:schemeClr val="tx1">
                    <a:lumMod val="65000"/>
                    <a:lumOff val="35000"/>
                  </a:schemeClr>
                </a:solidFill>
                <a:effectLst/>
                <a:latin typeface="Century Gothic" panose="020B0502020202020204" pitchFamily="34" charset="0"/>
              </a:rPr>
              <a:t>: </a:t>
            </a:r>
            <a:br>
              <a:rPr lang="en-US" sz="1000" b="0" i="0" u="none" strike="noStrike" dirty="0">
                <a:solidFill>
                  <a:schemeClr val="tx1">
                    <a:lumMod val="65000"/>
                    <a:lumOff val="35000"/>
                  </a:schemeClr>
                </a:solidFill>
                <a:effectLst/>
                <a:latin typeface="Century Gothic" panose="020B0502020202020204" pitchFamily="34" charset="0"/>
              </a:rPr>
            </a:br>
            <a:r>
              <a:rPr lang="en-US" sz="1000" b="0" i="0" u="none" strike="noStrike" dirty="0">
                <a:solidFill>
                  <a:schemeClr val="tx1">
                    <a:lumMod val="65000"/>
                    <a:lumOff val="35000"/>
                  </a:schemeClr>
                </a:solidFill>
                <a:effectLst/>
                <a:latin typeface="Century Gothic" panose="020B0502020202020204" pitchFamily="34" charset="0"/>
              </a:rPr>
              <a:t>Finding potential partners who align with business goals and values.</a:t>
            </a:r>
            <a:br>
              <a:rPr lang="en-US" sz="1000" b="0" i="0" u="none" strike="noStrike" dirty="0">
                <a:solidFill>
                  <a:schemeClr val="tx1">
                    <a:lumMod val="65000"/>
                    <a:lumOff val="35000"/>
                  </a:schemeClr>
                </a:solidFill>
                <a:effectLst/>
                <a:latin typeface="Century Gothic" panose="020B0502020202020204" pitchFamily="34" charset="0"/>
              </a:rPr>
            </a:br>
            <a:r>
              <a:rPr lang="en-US" sz="1000" b="0" i="0" u="none" strike="noStrike" dirty="0">
                <a:solidFill>
                  <a:schemeClr val="tx1">
                    <a:lumMod val="65000"/>
                    <a:lumOff val="35000"/>
                  </a:schemeClr>
                </a:solidFill>
                <a:effectLst/>
                <a:latin typeface="Century Gothic" panose="020B0502020202020204" pitchFamily="34" charset="0"/>
              </a:rPr>
              <a:t> </a:t>
            </a:r>
          </a:p>
          <a:p>
            <a:pPr marL="228600" indent="-228600">
              <a:buFont typeface="+mj-lt"/>
              <a:buAutoNum type="arabicPeriod"/>
            </a:pPr>
            <a:r>
              <a:rPr lang="en-US" sz="1000" b="1" i="0" u="none" strike="noStrike" dirty="0">
                <a:solidFill>
                  <a:schemeClr val="tx1">
                    <a:lumMod val="65000"/>
                    <a:lumOff val="35000"/>
                  </a:schemeClr>
                </a:solidFill>
                <a:effectLst/>
                <a:latin typeface="Century Gothic" panose="020B0502020202020204" pitchFamily="34" charset="0"/>
              </a:rPr>
              <a:t>Partner Management: </a:t>
            </a:r>
            <a:br>
              <a:rPr lang="en-US" sz="1000" b="1" i="0" u="none" strike="noStrike" dirty="0">
                <a:solidFill>
                  <a:schemeClr val="tx1">
                    <a:lumMod val="65000"/>
                    <a:lumOff val="35000"/>
                  </a:schemeClr>
                </a:solidFill>
                <a:effectLst/>
                <a:latin typeface="Century Gothic" panose="020B0502020202020204" pitchFamily="34" charset="0"/>
              </a:rPr>
            </a:br>
            <a:r>
              <a:rPr lang="en-US" sz="1000" b="0" i="0" u="none" strike="noStrike" dirty="0">
                <a:solidFill>
                  <a:schemeClr val="tx1">
                    <a:lumMod val="65000"/>
                    <a:lumOff val="35000"/>
                  </a:schemeClr>
                </a:solidFill>
                <a:effectLst/>
                <a:latin typeface="Century Gothic" panose="020B0502020202020204" pitchFamily="34" charset="0"/>
              </a:rPr>
              <a:t>Nurturing relationships with partners to ensure mutual benefit.</a:t>
            </a:r>
            <a:br>
              <a:rPr lang="en-US" sz="1000" b="0" i="0" u="none" strike="noStrike" dirty="0">
                <a:solidFill>
                  <a:schemeClr val="tx1">
                    <a:lumMod val="65000"/>
                    <a:lumOff val="35000"/>
                  </a:schemeClr>
                </a:solidFill>
                <a:effectLst/>
                <a:latin typeface="Century Gothic" panose="020B0502020202020204" pitchFamily="34" charset="0"/>
              </a:rPr>
            </a:br>
            <a:endParaRPr lang="en-US" sz="1000" b="0" i="0" u="none" strike="noStrike" dirty="0">
              <a:solidFill>
                <a:schemeClr val="tx1">
                  <a:lumMod val="65000"/>
                  <a:lumOff val="35000"/>
                </a:schemeClr>
              </a:solidFill>
              <a:effectLst/>
              <a:latin typeface="Century Gothic" panose="020B0502020202020204" pitchFamily="34" charset="0"/>
            </a:endParaRPr>
          </a:p>
          <a:p>
            <a:pPr marL="228600" indent="-228600">
              <a:buFont typeface="+mj-lt"/>
              <a:buAutoNum type="arabicPeriod"/>
            </a:pPr>
            <a:r>
              <a:rPr lang="en-US" sz="1000" b="1" i="0" u="none" strike="noStrike" dirty="0">
                <a:solidFill>
                  <a:schemeClr val="tx1">
                    <a:lumMod val="65000"/>
                    <a:lumOff val="35000"/>
                  </a:schemeClr>
                </a:solidFill>
                <a:effectLst/>
                <a:latin typeface="Century Gothic" panose="020B0502020202020204" pitchFamily="34" charset="0"/>
              </a:rPr>
              <a:t>Collaborative Innovation: </a:t>
            </a:r>
            <a:br>
              <a:rPr lang="en-US" sz="1000" b="1" i="0" u="none" strike="noStrike" dirty="0">
                <a:solidFill>
                  <a:schemeClr val="tx1">
                    <a:lumMod val="65000"/>
                    <a:lumOff val="35000"/>
                  </a:schemeClr>
                </a:solidFill>
                <a:effectLst/>
                <a:latin typeface="Century Gothic" panose="020B0502020202020204" pitchFamily="34" charset="0"/>
              </a:rPr>
            </a:br>
            <a:r>
              <a:rPr lang="en-US" sz="1000" b="0" i="0" u="none" strike="noStrike" dirty="0">
                <a:solidFill>
                  <a:schemeClr val="tx1">
                    <a:lumMod val="65000"/>
                    <a:lumOff val="35000"/>
                  </a:schemeClr>
                </a:solidFill>
                <a:effectLst/>
                <a:latin typeface="Century Gothic" panose="020B0502020202020204" pitchFamily="34" charset="0"/>
              </a:rPr>
              <a:t>Working with partners to develop new products, services, or solutions.</a:t>
            </a:r>
            <a:br>
              <a:rPr lang="en-US" sz="1000" b="0" i="0" u="none" strike="noStrike" dirty="0">
                <a:solidFill>
                  <a:schemeClr val="tx1">
                    <a:lumMod val="65000"/>
                    <a:lumOff val="35000"/>
                  </a:schemeClr>
                </a:solidFill>
                <a:effectLst/>
                <a:latin typeface="Century Gothic" panose="020B0502020202020204" pitchFamily="34" charset="0"/>
              </a:rPr>
            </a:br>
            <a:endParaRPr lang="en-US" sz="1000" b="0" i="0" u="none" strike="noStrike" dirty="0">
              <a:solidFill>
                <a:schemeClr val="tx1">
                  <a:lumMod val="65000"/>
                  <a:lumOff val="35000"/>
                </a:schemeClr>
              </a:solidFill>
              <a:effectLst/>
              <a:latin typeface="Century Gothic" panose="020B0502020202020204" pitchFamily="34" charset="0"/>
            </a:endParaRPr>
          </a:p>
          <a:p>
            <a:pPr marL="228600" indent="-228600">
              <a:buFont typeface="+mj-lt"/>
              <a:buAutoNum type="arabicPeriod"/>
            </a:pPr>
            <a:r>
              <a:rPr lang="en-US" sz="1000" b="1" i="0" u="none" strike="noStrike" dirty="0">
                <a:solidFill>
                  <a:schemeClr val="tx1">
                    <a:lumMod val="65000"/>
                    <a:lumOff val="35000"/>
                  </a:schemeClr>
                </a:solidFill>
                <a:effectLst/>
                <a:latin typeface="Century Gothic" panose="020B0502020202020204" pitchFamily="34" charset="0"/>
              </a:rPr>
              <a:t>Channel Development: </a:t>
            </a:r>
            <a:br>
              <a:rPr lang="en-US" sz="1000" b="0" i="0" u="none" strike="noStrike" dirty="0">
                <a:solidFill>
                  <a:schemeClr val="tx1">
                    <a:lumMod val="65000"/>
                    <a:lumOff val="35000"/>
                  </a:schemeClr>
                </a:solidFill>
                <a:effectLst/>
                <a:latin typeface="Century Gothic" panose="020B0502020202020204" pitchFamily="34" charset="0"/>
              </a:rPr>
            </a:br>
            <a:r>
              <a:rPr lang="en-US" sz="1000" b="0" i="0" u="none" strike="noStrike" dirty="0">
                <a:solidFill>
                  <a:schemeClr val="tx1">
                    <a:lumMod val="65000"/>
                    <a:lumOff val="35000"/>
                  </a:schemeClr>
                </a:solidFill>
                <a:effectLst/>
                <a:latin typeface="Century Gothic" panose="020B0502020202020204" pitchFamily="34" charset="0"/>
              </a:rPr>
              <a:t>Establishing and optimizing distribution channels with partners.</a:t>
            </a:r>
            <a:br>
              <a:rPr lang="en-US" sz="1000" b="0" i="0" u="none" strike="noStrike" dirty="0">
                <a:solidFill>
                  <a:schemeClr val="tx1">
                    <a:lumMod val="65000"/>
                    <a:lumOff val="35000"/>
                  </a:schemeClr>
                </a:solidFill>
                <a:effectLst/>
                <a:latin typeface="Century Gothic" panose="020B0502020202020204" pitchFamily="34" charset="0"/>
              </a:rPr>
            </a:br>
            <a:endParaRPr lang="en-US" sz="1000" b="0" i="0" u="none" strike="noStrike" dirty="0">
              <a:solidFill>
                <a:schemeClr val="tx1">
                  <a:lumMod val="65000"/>
                  <a:lumOff val="35000"/>
                </a:schemeClr>
              </a:solidFill>
              <a:effectLst/>
              <a:latin typeface="Century Gothic" panose="020B0502020202020204" pitchFamily="34" charset="0"/>
            </a:endParaRPr>
          </a:p>
          <a:p>
            <a:pPr marL="228600" indent="-228600">
              <a:buFont typeface="+mj-lt"/>
              <a:buAutoNum type="arabicPeriod"/>
            </a:pPr>
            <a:r>
              <a:rPr lang="en-US" sz="1000" b="1" i="0" u="none" strike="noStrike" dirty="0">
                <a:solidFill>
                  <a:schemeClr val="tx1">
                    <a:lumMod val="65000"/>
                    <a:lumOff val="35000"/>
                  </a:schemeClr>
                </a:solidFill>
                <a:effectLst/>
                <a:latin typeface="Century Gothic" panose="020B0502020202020204" pitchFamily="34" charset="0"/>
              </a:rPr>
              <a:t>Risk Management in Partnerships: </a:t>
            </a:r>
            <a:br>
              <a:rPr lang="en-US" sz="1000" b="1" i="0" u="none" strike="noStrike" dirty="0">
                <a:solidFill>
                  <a:schemeClr val="tx1">
                    <a:lumMod val="65000"/>
                    <a:lumOff val="35000"/>
                  </a:schemeClr>
                </a:solidFill>
                <a:effectLst/>
                <a:latin typeface="Century Gothic" panose="020B0502020202020204" pitchFamily="34" charset="0"/>
              </a:rPr>
            </a:br>
            <a:r>
              <a:rPr lang="en-US" sz="1000" b="0" i="0" u="none" strike="noStrike" dirty="0">
                <a:solidFill>
                  <a:schemeClr val="tx1">
                    <a:lumMod val="65000"/>
                    <a:lumOff val="35000"/>
                  </a:schemeClr>
                </a:solidFill>
                <a:effectLst/>
                <a:latin typeface="Century Gothic" panose="020B0502020202020204" pitchFamily="34" charset="0"/>
              </a:rPr>
              <a:t>Identifying and mitigating risks associated with partnering.</a:t>
            </a:r>
            <a:br>
              <a:rPr lang="en-US" sz="1000" b="0" i="0" u="none" strike="noStrike" dirty="0">
                <a:solidFill>
                  <a:schemeClr val="tx1">
                    <a:lumMod val="65000"/>
                    <a:lumOff val="35000"/>
                  </a:schemeClr>
                </a:solidFill>
                <a:effectLst/>
                <a:latin typeface="Century Gothic" panose="020B0502020202020204" pitchFamily="34" charset="0"/>
              </a:rPr>
            </a:br>
            <a:endParaRPr lang="en-US" sz="1000" b="0" i="0" u="none" strike="noStrike" dirty="0">
              <a:solidFill>
                <a:schemeClr val="tx1">
                  <a:lumMod val="65000"/>
                  <a:lumOff val="35000"/>
                </a:schemeClr>
              </a:solidFill>
              <a:effectLst/>
              <a:latin typeface="Century Gothic" panose="020B0502020202020204" pitchFamily="34" charset="0"/>
            </a:endParaRPr>
          </a:p>
          <a:p>
            <a:pPr marL="228600" indent="-228600">
              <a:buFont typeface="+mj-lt"/>
              <a:buAutoNum type="arabicPeriod"/>
            </a:pPr>
            <a:r>
              <a:rPr lang="en-US" sz="1000" b="1" i="0" u="none" strike="noStrike" dirty="0">
                <a:solidFill>
                  <a:schemeClr val="tx1">
                    <a:lumMod val="65000"/>
                    <a:lumOff val="35000"/>
                  </a:schemeClr>
                </a:solidFill>
                <a:effectLst/>
                <a:latin typeface="Century Gothic" panose="020B0502020202020204" pitchFamily="34" charset="0"/>
              </a:rPr>
              <a:t>Performance Monitoring: </a:t>
            </a:r>
            <a:br>
              <a:rPr lang="en-US" sz="1000" b="0" i="0" u="none" strike="noStrike" dirty="0">
                <a:solidFill>
                  <a:schemeClr val="tx1">
                    <a:lumMod val="65000"/>
                    <a:lumOff val="35000"/>
                  </a:schemeClr>
                </a:solidFill>
                <a:effectLst/>
                <a:latin typeface="Century Gothic" panose="020B0502020202020204" pitchFamily="34" charset="0"/>
              </a:rPr>
            </a:br>
            <a:r>
              <a:rPr lang="en-US" sz="1000" b="0" i="0" u="none" strike="noStrike" dirty="0">
                <a:solidFill>
                  <a:schemeClr val="tx1">
                    <a:lumMod val="65000"/>
                    <a:lumOff val="35000"/>
                  </a:schemeClr>
                </a:solidFill>
                <a:effectLst/>
                <a:latin typeface="Century Gothic" panose="020B0502020202020204" pitchFamily="34" charset="0"/>
              </a:rPr>
              <a:t>Assessing the performance of partners and their contribution to business goals.</a:t>
            </a:r>
            <a:endParaRPr lang="en-US" sz="800" dirty="0">
              <a:solidFill>
                <a:schemeClr val="tx1">
                  <a:lumMod val="65000"/>
                  <a:lumOff val="35000"/>
                </a:schemeClr>
              </a:solidFill>
              <a:latin typeface="Century Gothic" panose="020B0502020202020204" pitchFamily="34" charset="0"/>
            </a:endParaRPr>
          </a:p>
        </p:txBody>
      </p:sp>
      <p:sp>
        <p:nvSpPr>
          <p:cNvPr id="27" name="TextBox 26">
            <a:extLst>
              <a:ext uri="{FF2B5EF4-FFF2-40B4-BE49-F238E27FC236}">
                <a16:creationId xmlns:a16="http://schemas.microsoft.com/office/drawing/2014/main" id="{88405937-4537-3966-589D-0656A888F219}"/>
              </a:ext>
            </a:extLst>
          </p:cNvPr>
          <p:cNvSpPr txBox="1"/>
          <p:nvPr/>
        </p:nvSpPr>
        <p:spPr>
          <a:xfrm>
            <a:off x="9641827" y="1837130"/>
            <a:ext cx="2285832" cy="4247317"/>
          </a:xfrm>
          <a:prstGeom prst="rect">
            <a:avLst/>
          </a:prstGeom>
          <a:noFill/>
        </p:spPr>
        <p:txBody>
          <a:bodyPr wrap="square" rtlCol="0">
            <a:spAutoFit/>
          </a:bodyPr>
          <a:lstStyle/>
          <a:p>
            <a:pPr marL="228600" indent="-228600">
              <a:buFont typeface="+mj-lt"/>
              <a:buAutoNum type="arabicPeriod"/>
            </a:pPr>
            <a:r>
              <a:rPr lang="en-US" sz="1000" b="1" dirty="0">
                <a:solidFill>
                  <a:schemeClr val="tx1">
                    <a:lumMod val="65000"/>
                    <a:lumOff val="35000"/>
                  </a:schemeClr>
                </a:solidFill>
                <a:latin typeface="Century Gothic" panose="020B0502020202020204" pitchFamily="34" charset="0"/>
              </a:rPr>
              <a:t>IT Infrastructure Management</a:t>
            </a:r>
            <a:r>
              <a:rPr lang="en-US" sz="1000" b="1" i="0" u="none" strike="noStrike" dirty="0">
                <a:solidFill>
                  <a:schemeClr val="tx1">
                    <a:lumMod val="65000"/>
                    <a:lumOff val="35000"/>
                  </a:schemeClr>
                </a:solidFill>
                <a:effectLst/>
                <a:latin typeface="Century Gothic" panose="020B0502020202020204" pitchFamily="34" charset="0"/>
              </a:rPr>
              <a:t>: </a:t>
            </a:r>
            <a:br>
              <a:rPr lang="en-US" sz="1000" b="0" i="0" u="none" strike="noStrike" dirty="0">
                <a:solidFill>
                  <a:schemeClr val="tx1">
                    <a:lumMod val="65000"/>
                    <a:lumOff val="35000"/>
                  </a:schemeClr>
                </a:solidFill>
                <a:effectLst/>
                <a:latin typeface="Century Gothic" panose="020B0502020202020204" pitchFamily="34" charset="0"/>
              </a:rPr>
            </a:br>
            <a:r>
              <a:rPr lang="en-US" sz="1000" b="0" i="0" u="none" strike="noStrike" dirty="0">
                <a:solidFill>
                  <a:schemeClr val="tx1">
                    <a:lumMod val="65000"/>
                    <a:lumOff val="35000"/>
                  </a:schemeClr>
                </a:solidFill>
                <a:effectLst/>
                <a:latin typeface="Century Gothic" panose="020B0502020202020204" pitchFamily="34" charset="0"/>
              </a:rPr>
              <a:t>Ensuring reliable, secure, and efficient IT systems.</a:t>
            </a:r>
            <a:br>
              <a:rPr lang="en-US" sz="1000" b="0" i="0" u="none" strike="noStrike" dirty="0">
                <a:solidFill>
                  <a:schemeClr val="tx1">
                    <a:lumMod val="65000"/>
                    <a:lumOff val="35000"/>
                  </a:schemeClr>
                </a:solidFill>
                <a:effectLst/>
                <a:latin typeface="Century Gothic" panose="020B0502020202020204" pitchFamily="34" charset="0"/>
              </a:rPr>
            </a:br>
            <a:r>
              <a:rPr lang="en-US" sz="1000" b="0" i="0" u="none" strike="noStrike" dirty="0">
                <a:solidFill>
                  <a:schemeClr val="tx1">
                    <a:lumMod val="65000"/>
                    <a:lumOff val="35000"/>
                  </a:schemeClr>
                </a:solidFill>
                <a:effectLst/>
                <a:latin typeface="Century Gothic" panose="020B0502020202020204" pitchFamily="34" charset="0"/>
              </a:rPr>
              <a:t> </a:t>
            </a:r>
          </a:p>
          <a:p>
            <a:pPr marL="228600" indent="-228600">
              <a:buFont typeface="+mj-lt"/>
              <a:buAutoNum type="arabicPeriod"/>
            </a:pPr>
            <a:r>
              <a:rPr lang="en-US" sz="1000" b="1" i="0" u="none" strike="noStrike" dirty="0">
                <a:solidFill>
                  <a:schemeClr val="tx1">
                    <a:lumMod val="65000"/>
                    <a:lumOff val="35000"/>
                  </a:schemeClr>
                </a:solidFill>
                <a:effectLst/>
                <a:latin typeface="Century Gothic" panose="020B0502020202020204" pitchFamily="34" charset="0"/>
              </a:rPr>
              <a:t>Digital Transformation: </a:t>
            </a:r>
            <a:br>
              <a:rPr lang="en-US" sz="1000" b="1" i="0" u="none" strike="noStrike" dirty="0">
                <a:solidFill>
                  <a:schemeClr val="tx1">
                    <a:lumMod val="65000"/>
                    <a:lumOff val="35000"/>
                  </a:schemeClr>
                </a:solidFill>
                <a:effectLst/>
                <a:latin typeface="Century Gothic" panose="020B0502020202020204" pitchFamily="34" charset="0"/>
              </a:rPr>
            </a:br>
            <a:r>
              <a:rPr lang="en-US" sz="1000" b="0" i="0" u="none" strike="noStrike" dirty="0">
                <a:solidFill>
                  <a:schemeClr val="tx1">
                    <a:lumMod val="65000"/>
                    <a:lumOff val="35000"/>
                  </a:schemeClr>
                </a:solidFill>
                <a:effectLst/>
                <a:latin typeface="Century Gothic" panose="020B0502020202020204" pitchFamily="34" charset="0"/>
              </a:rPr>
              <a:t>Leveraging technology to improve business processes and customer experiences.</a:t>
            </a:r>
            <a:br>
              <a:rPr lang="en-US" sz="1000" b="0" i="0" u="none" strike="noStrike" dirty="0">
                <a:solidFill>
                  <a:schemeClr val="tx1">
                    <a:lumMod val="65000"/>
                    <a:lumOff val="35000"/>
                  </a:schemeClr>
                </a:solidFill>
                <a:effectLst/>
                <a:latin typeface="Century Gothic" panose="020B0502020202020204" pitchFamily="34" charset="0"/>
              </a:rPr>
            </a:br>
            <a:endParaRPr lang="en-US" sz="1000" b="0" i="0" u="none" strike="noStrike" dirty="0">
              <a:solidFill>
                <a:schemeClr val="tx1">
                  <a:lumMod val="65000"/>
                  <a:lumOff val="35000"/>
                </a:schemeClr>
              </a:solidFill>
              <a:effectLst/>
              <a:latin typeface="Century Gothic" panose="020B0502020202020204" pitchFamily="34" charset="0"/>
            </a:endParaRPr>
          </a:p>
          <a:p>
            <a:pPr marL="228600" indent="-228600">
              <a:buFont typeface="+mj-lt"/>
              <a:buAutoNum type="arabicPeriod"/>
            </a:pPr>
            <a:r>
              <a:rPr lang="en-US" sz="1000" b="1" i="0" u="none" strike="noStrike" dirty="0">
                <a:solidFill>
                  <a:schemeClr val="tx1">
                    <a:lumMod val="65000"/>
                    <a:lumOff val="35000"/>
                  </a:schemeClr>
                </a:solidFill>
                <a:effectLst/>
                <a:latin typeface="Century Gothic" panose="020B0502020202020204" pitchFamily="34" charset="0"/>
              </a:rPr>
              <a:t>Data Analytics and Insights: </a:t>
            </a:r>
            <a:br>
              <a:rPr lang="en-US" sz="1000" b="1" i="0" u="none" strike="noStrike" dirty="0">
                <a:solidFill>
                  <a:schemeClr val="tx1">
                    <a:lumMod val="65000"/>
                    <a:lumOff val="35000"/>
                  </a:schemeClr>
                </a:solidFill>
                <a:effectLst/>
                <a:latin typeface="Century Gothic" panose="020B0502020202020204" pitchFamily="34" charset="0"/>
              </a:rPr>
            </a:br>
            <a:r>
              <a:rPr lang="en-US" sz="1000" b="0" i="0" u="none" strike="noStrike" dirty="0">
                <a:solidFill>
                  <a:schemeClr val="tx1">
                    <a:lumMod val="65000"/>
                    <a:lumOff val="35000"/>
                  </a:schemeClr>
                </a:solidFill>
                <a:effectLst/>
                <a:latin typeface="Century Gothic" panose="020B0502020202020204" pitchFamily="34" charset="0"/>
              </a:rPr>
              <a:t>Utilizing data to inform decision-making and strategy.</a:t>
            </a:r>
            <a:br>
              <a:rPr lang="en-US" sz="1000" b="0" i="0" u="none" strike="noStrike" dirty="0">
                <a:solidFill>
                  <a:schemeClr val="tx1">
                    <a:lumMod val="65000"/>
                    <a:lumOff val="35000"/>
                  </a:schemeClr>
                </a:solidFill>
                <a:effectLst/>
                <a:latin typeface="Century Gothic" panose="020B0502020202020204" pitchFamily="34" charset="0"/>
              </a:rPr>
            </a:br>
            <a:endParaRPr lang="en-US" sz="1000" b="0" i="0" u="none" strike="noStrike" dirty="0">
              <a:solidFill>
                <a:schemeClr val="tx1">
                  <a:lumMod val="65000"/>
                  <a:lumOff val="35000"/>
                </a:schemeClr>
              </a:solidFill>
              <a:effectLst/>
              <a:latin typeface="Century Gothic" panose="020B0502020202020204" pitchFamily="34" charset="0"/>
            </a:endParaRPr>
          </a:p>
          <a:p>
            <a:pPr marL="228600" indent="-228600">
              <a:buFont typeface="+mj-lt"/>
              <a:buAutoNum type="arabicPeriod"/>
            </a:pPr>
            <a:r>
              <a:rPr lang="en-US" sz="1000" b="1" i="0" u="none" strike="noStrike" dirty="0">
                <a:solidFill>
                  <a:schemeClr val="tx1">
                    <a:lumMod val="65000"/>
                    <a:lumOff val="35000"/>
                  </a:schemeClr>
                </a:solidFill>
                <a:effectLst/>
                <a:latin typeface="Century Gothic" panose="020B0502020202020204" pitchFamily="34" charset="0"/>
              </a:rPr>
              <a:t>Cybersecurity: </a:t>
            </a:r>
            <a:br>
              <a:rPr lang="en-US" sz="1000" b="0" i="0" u="none" strike="noStrike" dirty="0">
                <a:solidFill>
                  <a:schemeClr val="tx1">
                    <a:lumMod val="65000"/>
                    <a:lumOff val="35000"/>
                  </a:schemeClr>
                </a:solidFill>
                <a:effectLst/>
                <a:latin typeface="Century Gothic" panose="020B0502020202020204" pitchFamily="34" charset="0"/>
              </a:rPr>
            </a:br>
            <a:r>
              <a:rPr lang="en-US" sz="1000" b="0" i="0" u="none" strike="noStrike" dirty="0">
                <a:solidFill>
                  <a:schemeClr val="tx1">
                    <a:lumMod val="65000"/>
                    <a:lumOff val="35000"/>
                  </a:schemeClr>
                </a:solidFill>
                <a:effectLst/>
                <a:latin typeface="Century Gothic" panose="020B0502020202020204" pitchFamily="34" charset="0"/>
              </a:rPr>
              <a:t>Protecting information assets against cyber threats.</a:t>
            </a:r>
            <a:br>
              <a:rPr lang="en-US" sz="1000" b="0" i="0" u="none" strike="noStrike" dirty="0">
                <a:solidFill>
                  <a:schemeClr val="tx1">
                    <a:lumMod val="65000"/>
                    <a:lumOff val="35000"/>
                  </a:schemeClr>
                </a:solidFill>
                <a:effectLst/>
                <a:latin typeface="Century Gothic" panose="020B0502020202020204" pitchFamily="34" charset="0"/>
              </a:rPr>
            </a:br>
            <a:endParaRPr lang="en-US" sz="1000" b="0" i="0" u="none" strike="noStrike" dirty="0">
              <a:solidFill>
                <a:schemeClr val="tx1">
                  <a:lumMod val="65000"/>
                  <a:lumOff val="35000"/>
                </a:schemeClr>
              </a:solidFill>
              <a:effectLst/>
              <a:latin typeface="Century Gothic" panose="020B0502020202020204" pitchFamily="34" charset="0"/>
            </a:endParaRPr>
          </a:p>
          <a:p>
            <a:pPr marL="228600" indent="-228600">
              <a:buFont typeface="+mj-lt"/>
              <a:buAutoNum type="arabicPeriod"/>
            </a:pPr>
            <a:r>
              <a:rPr lang="en-US" sz="1000" b="1" dirty="0">
                <a:solidFill>
                  <a:schemeClr val="tx1">
                    <a:lumMod val="65000"/>
                    <a:lumOff val="35000"/>
                  </a:schemeClr>
                </a:solidFill>
                <a:latin typeface="Century Gothic" panose="020B0502020202020204" pitchFamily="34" charset="0"/>
              </a:rPr>
              <a:t>Technology Research and Development</a:t>
            </a:r>
            <a:r>
              <a:rPr lang="en-US" sz="1000" b="1" i="0" u="none" strike="noStrike" dirty="0">
                <a:solidFill>
                  <a:schemeClr val="tx1">
                    <a:lumMod val="65000"/>
                    <a:lumOff val="35000"/>
                  </a:schemeClr>
                </a:solidFill>
                <a:effectLst/>
                <a:latin typeface="Century Gothic" panose="020B0502020202020204" pitchFamily="34" charset="0"/>
              </a:rPr>
              <a:t>: </a:t>
            </a:r>
            <a:br>
              <a:rPr lang="en-US" sz="1000" b="1" i="0" u="none" strike="noStrike" dirty="0">
                <a:solidFill>
                  <a:schemeClr val="tx1">
                    <a:lumMod val="65000"/>
                    <a:lumOff val="35000"/>
                  </a:schemeClr>
                </a:solidFill>
                <a:effectLst/>
                <a:latin typeface="Century Gothic" panose="020B0502020202020204" pitchFamily="34" charset="0"/>
              </a:rPr>
            </a:br>
            <a:r>
              <a:rPr lang="en-US" sz="1000" b="0" i="0" u="none" strike="noStrike" dirty="0">
                <a:solidFill>
                  <a:schemeClr val="tx1">
                    <a:lumMod val="65000"/>
                    <a:lumOff val="35000"/>
                  </a:schemeClr>
                </a:solidFill>
                <a:effectLst/>
                <a:latin typeface="Century Gothic" panose="020B0502020202020204" pitchFamily="34" charset="0"/>
              </a:rPr>
              <a:t>Investing in tech innovation to drive business growth.</a:t>
            </a:r>
            <a:br>
              <a:rPr lang="en-US" sz="1000" b="0" i="0" u="none" strike="noStrike" dirty="0">
                <a:solidFill>
                  <a:schemeClr val="tx1">
                    <a:lumMod val="65000"/>
                    <a:lumOff val="35000"/>
                  </a:schemeClr>
                </a:solidFill>
                <a:effectLst/>
                <a:latin typeface="Century Gothic" panose="020B0502020202020204" pitchFamily="34" charset="0"/>
              </a:rPr>
            </a:br>
            <a:endParaRPr lang="en-US" sz="1000" b="0" i="0" u="none" strike="noStrike" dirty="0">
              <a:solidFill>
                <a:schemeClr val="tx1">
                  <a:lumMod val="65000"/>
                  <a:lumOff val="35000"/>
                </a:schemeClr>
              </a:solidFill>
              <a:effectLst/>
              <a:latin typeface="Century Gothic" panose="020B0502020202020204" pitchFamily="34" charset="0"/>
            </a:endParaRPr>
          </a:p>
          <a:p>
            <a:pPr marL="228600" indent="-228600">
              <a:buFont typeface="+mj-lt"/>
              <a:buAutoNum type="arabicPeriod"/>
            </a:pPr>
            <a:r>
              <a:rPr lang="en-US" sz="1000" b="1" i="0" u="none" strike="noStrike" dirty="0">
                <a:solidFill>
                  <a:schemeClr val="tx1">
                    <a:lumMod val="65000"/>
                    <a:lumOff val="35000"/>
                  </a:schemeClr>
                </a:solidFill>
                <a:effectLst/>
                <a:latin typeface="Century Gothic" panose="020B0502020202020204" pitchFamily="34" charset="0"/>
              </a:rPr>
              <a:t>Software and Application Development: </a:t>
            </a:r>
            <a:br>
              <a:rPr lang="en-US" sz="1000" b="0" i="0" u="none" strike="noStrike" dirty="0">
                <a:solidFill>
                  <a:schemeClr val="tx1">
                    <a:lumMod val="65000"/>
                    <a:lumOff val="35000"/>
                  </a:schemeClr>
                </a:solidFill>
                <a:effectLst/>
                <a:latin typeface="Century Gothic" panose="020B0502020202020204" pitchFamily="34" charset="0"/>
              </a:rPr>
            </a:br>
            <a:r>
              <a:rPr lang="en-US" sz="1000" b="0" i="0" u="none" strike="noStrike" dirty="0">
                <a:solidFill>
                  <a:schemeClr val="tx1">
                    <a:lumMod val="65000"/>
                    <a:lumOff val="35000"/>
                  </a:schemeClr>
                </a:solidFill>
                <a:effectLst/>
                <a:latin typeface="Century Gothic" panose="020B0502020202020204" pitchFamily="34" charset="0"/>
              </a:rPr>
              <a:t>Designing and developing software solutions to meet business needs.</a:t>
            </a:r>
            <a:endParaRPr lang="en-US" sz="800" dirty="0">
              <a:solidFill>
                <a:schemeClr val="tx1">
                  <a:lumMod val="65000"/>
                  <a:lumOff val="35000"/>
                </a:schemeClr>
              </a:solidFill>
              <a:latin typeface="Century Gothic" panose="020B0502020202020204" pitchFamily="34" charset="0"/>
            </a:endParaRPr>
          </a:p>
        </p:txBody>
      </p:sp>
    </p:spTree>
    <p:extLst>
      <p:ext uri="{BB962C8B-B14F-4D97-AF65-F5344CB8AC3E}">
        <p14:creationId xmlns:p14="http://schemas.microsoft.com/office/powerpoint/2010/main" val="66888575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 name="Rectangle 55">
            <a:extLst>
              <a:ext uri="{FF2B5EF4-FFF2-40B4-BE49-F238E27FC236}">
                <a16:creationId xmlns:a16="http://schemas.microsoft.com/office/drawing/2014/main" id="{B9B5149B-5797-842A-DA28-B6FEC4D97C35}"/>
              </a:ext>
            </a:extLst>
          </p:cNvPr>
          <p:cNvSpPr/>
          <p:nvPr/>
        </p:nvSpPr>
        <p:spPr>
          <a:xfrm>
            <a:off x="0" y="1137078"/>
            <a:ext cx="12191999" cy="5720921"/>
          </a:xfrm>
          <a:prstGeom prst="rect">
            <a:avLst/>
          </a:prstGeom>
          <a:pattFill prst="dkDnDiag">
            <a:fgClr>
              <a:schemeClr val="bg1">
                <a:lumMod val="95000"/>
              </a:schemeClr>
            </a:fgClr>
            <a:bgClr>
              <a:schemeClr val="bg1"/>
            </a:bgClr>
          </a:patt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extBox 1">
            <a:extLst>
              <a:ext uri="{FF2B5EF4-FFF2-40B4-BE49-F238E27FC236}">
                <a16:creationId xmlns:a16="http://schemas.microsoft.com/office/drawing/2014/main" id="{603F5C29-718A-0F6A-59E9-53644DA9512B}"/>
              </a:ext>
            </a:extLst>
          </p:cNvPr>
          <p:cNvSpPr txBox="1"/>
          <p:nvPr/>
        </p:nvSpPr>
        <p:spPr>
          <a:xfrm>
            <a:off x="161597" y="111009"/>
            <a:ext cx="11838949" cy="523220"/>
          </a:xfrm>
          <a:prstGeom prst="rect">
            <a:avLst/>
          </a:prstGeom>
          <a:noFill/>
        </p:spPr>
        <p:txBody>
          <a:bodyPr wrap="square" rtlCol="0">
            <a:spAutoFit/>
          </a:bodyPr>
          <a:lstStyle/>
          <a:p>
            <a:r>
              <a:rPr lang="en-US" sz="2800" dirty="0">
                <a:solidFill>
                  <a:schemeClr val="tx1">
                    <a:lumMod val="65000"/>
                    <a:lumOff val="35000"/>
                  </a:schemeClr>
                </a:solidFill>
                <a:latin typeface="Century Gothic" panose="020B0502020202020204" pitchFamily="34" charset="0"/>
              </a:rPr>
              <a:t>OVERVIEW OF AN ENTERPRISE BUSINESS CAPABILITIES FRAMEWORK</a:t>
            </a:r>
            <a:endParaRPr lang="en-US" sz="1600" dirty="0">
              <a:solidFill>
                <a:schemeClr val="tx1">
                  <a:lumMod val="65000"/>
                  <a:lumOff val="35000"/>
                </a:schemeClr>
              </a:solidFill>
              <a:latin typeface="Century Gothic" panose="020B0502020202020204" pitchFamily="34" charset="0"/>
            </a:endParaRPr>
          </a:p>
        </p:txBody>
      </p:sp>
      <p:sp>
        <p:nvSpPr>
          <p:cNvPr id="3" name="TextBox 2">
            <a:extLst>
              <a:ext uri="{FF2B5EF4-FFF2-40B4-BE49-F238E27FC236}">
                <a16:creationId xmlns:a16="http://schemas.microsoft.com/office/drawing/2014/main" id="{07703C01-C0C1-11DC-6190-69AD62B12424}"/>
              </a:ext>
            </a:extLst>
          </p:cNvPr>
          <p:cNvSpPr txBox="1"/>
          <p:nvPr/>
        </p:nvSpPr>
        <p:spPr>
          <a:xfrm>
            <a:off x="161597" y="627871"/>
            <a:ext cx="11815725" cy="461665"/>
          </a:xfrm>
          <a:prstGeom prst="rect">
            <a:avLst/>
          </a:prstGeom>
          <a:noFill/>
        </p:spPr>
        <p:txBody>
          <a:bodyPr wrap="square">
            <a:spAutoFit/>
          </a:bodyPr>
          <a:lstStyle/>
          <a:p>
            <a:r>
              <a:rPr lang="en-US" sz="1200" b="0" i="1" u="none" strike="noStrike" dirty="0">
                <a:solidFill>
                  <a:srgbClr val="000000"/>
                </a:solidFill>
                <a:effectLst/>
                <a:latin typeface="Century Gothic" panose="020B0502020202020204" pitchFamily="34" charset="0"/>
              </a:rPr>
              <a:t>This snippet of an Enterprise Business Capabilities Framework highlights the critical areas an organization focuses on to sustain growth, innovation, and a competitive advantage in a complex business landscape.</a:t>
            </a:r>
            <a:endParaRPr lang="en-US" sz="1200" i="1" dirty="0">
              <a:latin typeface="Century Gothic" panose="020B0502020202020204" pitchFamily="34" charset="0"/>
            </a:endParaRPr>
          </a:p>
        </p:txBody>
      </p:sp>
      <p:grpSp>
        <p:nvGrpSpPr>
          <p:cNvPr id="43" name="Group 42">
            <a:extLst>
              <a:ext uri="{FF2B5EF4-FFF2-40B4-BE49-F238E27FC236}">
                <a16:creationId xmlns:a16="http://schemas.microsoft.com/office/drawing/2014/main" id="{4D90EC2B-E0AB-DF47-E82E-FE5A455907CF}"/>
              </a:ext>
            </a:extLst>
          </p:cNvPr>
          <p:cNvGrpSpPr/>
          <p:nvPr/>
        </p:nvGrpSpPr>
        <p:grpSpPr>
          <a:xfrm>
            <a:off x="273819" y="1261010"/>
            <a:ext cx="1100251" cy="1004162"/>
            <a:chOff x="273819" y="1261010"/>
            <a:chExt cx="1100251" cy="1004162"/>
          </a:xfrm>
        </p:grpSpPr>
        <p:sp>
          <p:nvSpPr>
            <p:cNvPr id="4" name="Rectangle: Diagonal Corners Rounded 1">
              <a:extLst>
                <a:ext uri="{FF2B5EF4-FFF2-40B4-BE49-F238E27FC236}">
                  <a16:creationId xmlns:a16="http://schemas.microsoft.com/office/drawing/2014/main" id="{8D49BEEC-2305-434A-0A08-788D49F1324B}"/>
                </a:ext>
              </a:extLst>
            </p:cNvPr>
            <p:cNvSpPr/>
            <p:nvPr/>
          </p:nvSpPr>
          <p:spPr>
            <a:xfrm>
              <a:off x="273819" y="1261012"/>
              <a:ext cx="1100250" cy="996505"/>
            </a:xfrm>
            <a:prstGeom prst="rect">
              <a:avLst/>
            </a:prstGeom>
            <a:solidFill>
              <a:schemeClr val="accent6">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dirty="0"/>
            </a:p>
          </p:txBody>
        </p:sp>
        <p:sp>
          <p:nvSpPr>
            <p:cNvPr id="14" name="TextBox 13">
              <a:extLst>
                <a:ext uri="{FF2B5EF4-FFF2-40B4-BE49-F238E27FC236}">
                  <a16:creationId xmlns:a16="http://schemas.microsoft.com/office/drawing/2014/main" id="{6D2D2E28-86E7-463C-0477-3242B0E25CB4}"/>
                </a:ext>
              </a:extLst>
            </p:cNvPr>
            <p:cNvSpPr txBox="1"/>
            <p:nvPr/>
          </p:nvSpPr>
          <p:spPr>
            <a:xfrm>
              <a:off x="273820" y="1803507"/>
              <a:ext cx="1100250" cy="461665"/>
            </a:xfrm>
            <a:prstGeom prst="rect">
              <a:avLst/>
            </a:prstGeom>
            <a:noFill/>
          </p:spPr>
          <p:txBody>
            <a:bodyPr wrap="square" rtlCol="0">
              <a:spAutoFit/>
            </a:bodyPr>
            <a:lstStyle/>
            <a:p>
              <a:r>
                <a:rPr lang="en-US" sz="1200" spc="-50" dirty="0">
                  <a:solidFill>
                    <a:schemeClr val="tx1">
                      <a:lumMod val="65000"/>
                      <a:lumOff val="35000"/>
                    </a:schemeClr>
                  </a:solidFill>
                  <a:latin typeface="Century Gothic" panose="020B0502020202020204" pitchFamily="34" charset="0"/>
                </a:rPr>
                <a:t>MARKET INSIGHTS</a:t>
              </a:r>
            </a:p>
          </p:txBody>
        </p:sp>
        <p:sp>
          <p:nvSpPr>
            <p:cNvPr id="16" name="Right Triangle 15">
              <a:extLst>
                <a:ext uri="{FF2B5EF4-FFF2-40B4-BE49-F238E27FC236}">
                  <a16:creationId xmlns:a16="http://schemas.microsoft.com/office/drawing/2014/main" id="{EE425439-D2D1-9647-EDFD-9BC15C06972C}"/>
                </a:ext>
              </a:extLst>
            </p:cNvPr>
            <p:cNvSpPr/>
            <p:nvPr/>
          </p:nvSpPr>
          <p:spPr>
            <a:xfrm rot="5400000">
              <a:off x="280739" y="1262726"/>
              <a:ext cx="342991" cy="339560"/>
            </a:xfrm>
            <a:prstGeom prst="rtTriangle">
              <a:avLst/>
            </a:prstGeom>
            <a:gradFill flip="none" rotWithShape="1">
              <a:gsLst>
                <a:gs pos="0">
                  <a:schemeClr val="accent6">
                    <a:lumMod val="75000"/>
                    <a:shade val="30000"/>
                    <a:satMod val="115000"/>
                  </a:schemeClr>
                </a:gs>
                <a:gs pos="50000">
                  <a:schemeClr val="accent6">
                    <a:lumMod val="75000"/>
                    <a:shade val="67500"/>
                    <a:satMod val="115000"/>
                  </a:schemeClr>
                </a:gs>
                <a:gs pos="100000">
                  <a:schemeClr val="accent6">
                    <a:lumMod val="75000"/>
                    <a:shade val="100000"/>
                    <a:satMod val="115000"/>
                  </a:schemeClr>
                </a:gs>
              </a:gsLst>
              <a:lin ang="27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4" name="Group 43">
            <a:extLst>
              <a:ext uri="{FF2B5EF4-FFF2-40B4-BE49-F238E27FC236}">
                <a16:creationId xmlns:a16="http://schemas.microsoft.com/office/drawing/2014/main" id="{54121C5B-F406-8153-D8CC-ED8D880F847C}"/>
              </a:ext>
            </a:extLst>
          </p:cNvPr>
          <p:cNvGrpSpPr/>
          <p:nvPr/>
        </p:nvGrpSpPr>
        <p:grpSpPr>
          <a:xfrm>
            <a:off x="268843" y="2386400"/>
            <a:ext cx="1159298" cy="996506"/>
            <a:chOff x="268843" y="2386400"/>
            <a:chExt cx="1159298" cy="996506"/>
          </a:xfrm>
        </p:grpSpPr>
        <p:sp>
          <p:nvSpPr>
            <p:cNvPr id="5" name="Rectangle: Diagonal Corners Rounded 1">
              <a:extLst>
                <a:ext uri="{FF2B5EF4-FFF2-40B4-BE49-F238E27FC236}">
                  <a16:creationId xmlns:a16="http://schemas.microsoft.com/office/drawing/2014/main" id="{03BD6543-E7F1-AE86-1A37-3B6BEFC19F57}"/>
                </a:ext>
              </a:extLst>
            </p:cNvPr>
            <p:cNvSpPr/>
            <p:nvPr/>
          </p:nvSpPr>
          <p:spPr>
            <a:xfrm>
              <a:off x="268843" y="2386401"/>
              <a:ext cx="1100250" cy="996505"/>
            </a:xfrm>
            <a:prstGeom prst="rect">
              <a:avLst/>
            </a:prstGeom>
            <a:solidFill>
              <a:schemeClr val="accent5">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dirty="0"/>
            </a:p>
          </p:txBody>
        </p:sp>
        <p:sp>
          <p:nvSpPr>
            <p:cNvPr id="15" name="Right Triangle 14">
              <a:extLst>
                <a:ext uri="{FF2B5EF4-FFF2-40B4-BE49-F238E27FC236}">
                  <a16:creationId xmlns:a16="http://schemas.microsoft.com/office/drawing/2014/main" id="{6FEDFDBB-B095-BB7A-3B5F-814E01487311}"/>
                </a:ext>
              </a:extLst>
            </p:cNvPr>
            <p:cNvSpPr/>
            <p:nvPr/>
          </p:nvSpPr>
          <p:spPr>
            <a:xfrm rot="5400000">
              <a:off x="267127" y="2388116"/>
              <a:ext cx="342991" cy="339560"/>
            </a:xfrm>
            <a:prstGeom prst="rtTriangle">
              <a:avLst/>
            </a:prstGeom>
            <a:gradFill flip="none" rotWithShape="1">
              <a:gsLst>
                <a:gs pos="0">
                  <a:srgbClr val="66BBCC">
                    <a:shade val="30000"/>
                    <a:satMod val="115000"/>
                  </a:srgbClr>
                </a:gs>
                <a:gs pos="50000">
                  <a:srgbClr val="66BBCC">
                    <a:shade val="67500"/>
                    <a:satMod val="115000"/>
                  </a:srgbClr>
                </a:gs>
                <a:gs pos="100000">
                  <a:srgbClr val="66BBCC">
                    <a:shade val="100000"/>
                    <a:satMod val="115000"/>
                  </a:srgbClr>
                </a:gs>
              </a:gsLst>
              <a:lin ang="27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TextBox 16">
              <a:extLst>
                <a:ext uri="{FF2B5EF4-FFF2-40B4-BE49-F238E27FC236}">
                  <a16:creationId xmlns:a16="http://schemas.microsoft.com/office/drawing/2014/main" id="{DC58CB39-62C2-A054-9372-CFDA0909D331}"/>
                </a:ext>
              </a:extLst>
            </p:cNvPr>
            <p:cNvSpPr txBox="1"/>
            <p:nvPr/>
          </p:nvSpPr>
          <p:spPr>
            <a:xfrm>
              <a:off x="268843" y="2914148"/>
              <a:ext cx="1159298" cy="461665"/>
            </a:xfrm>
            <a:prstGeom prst="rect">
              <a:avLst/>
            </a:prstGeom>
            <a:noFill/>
          </p:spPr>
          <p:txBody>
            <a:bodyPr wrap="square" rtlCol="0">
              <a:spAutoFit/>
            </a:bodyPr>
            <a:lstStyle/>
            <a:p>
              <a:r>
                <a:rPr lang="en-US" sz="1200" spc="-50" dirty="0">
                  <a:solidFill>
                    <a:schemeClr val="tx1">
                      <a:lumMod val="65000"/>
                      <a:lumOff val="35000"/>
                    </a:schemeClr>
                  </a:solidFill>
                  <a:latin typeface="Century Gothic" panose="020B0502020202020204" pitchFamily="34" charset="0"/>
                </a:rPr>
                <a:t>OPERATIONAL EFFICIENCY</a:t>
              </a:r>
            </a:p>
          </p:txBody>
        </p:sp>
      </p:grpSp>
      <p:grpSp>
        <p:nvGrpSpPr>
          <p:cNvPr id="45" name="Group 44">
            <a:extLst>
              <a:ext uri="{FF2B5EF4-FFF2-40B4-BE49-F238E27FC236}">
                <a16:creationId xmlns:a16="http://schemas.microsoft.com/office/drawing/2014/main" id="{B6A5889F-77F4-FA39-7B2A-DE34135E2945}"/>
              </a:ext>
            </a:extLst>
          </p:cNvPr>
          <p:cNvGrpSpPr/>
          <p:nvPr/>
        </p:nvGrpSpPr>
        <p:grpSpPr>
          <a:xfrm>
            <a:off x="268840" y="3504114"/>
            <a:ext cx="1100252" cy="996526"/>
            <a:chOff x="268840" y="3504114"/>
            <a:chExt cx="1100252" cy="996526"/>
          </a:xfrm>
        </p:grpSpPr>
        <p:sp>
          <p:nvSpPr>
            <p:cNvPr id="6" name="Rectangle: Diagonal Corners Rounded 1">
              <a:extLst>
                <a:ext uri="{FF2B5EF4-FFF2-40B4-BE49-F238E27FC236}">
                  <a16:creationId xmlns:a16="http://schemas.microsoft.com/office/drawing/2014/main" id="{69FD6A71-AE64-15CB-3422-A51B763D1400}"/>
                </a:ext>
              </a:extLst>
            </p:cNvPr>
            <p:cNvSpPr/>
            <p:nvPr/>
          </p:nvSpPr>
          <p:spPr>
            <a:xfrm>
              <a:off x="268842" y="3504135"/>
              <a:ext cx="1100250" cy="996505"/>
            </a:xfrm>
            <a:prstGeom prst="rect">
              <a:avLst/>
            </a:prstGeom>
            <a:solidFill>
              <a:schemeClr val="accent3">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dirty="0"/>
            </a:p>
          </p:txBody>
        </p:sp>
        <p:sp>
          <p:nvSpPr>
            <p:cNvPr id="18" name="TextBox 17">
              <a:extLst>
                <a:ext uri="{FF2B5EF4-FFF2-40B4-BE49-F238E27FC236}">
                  <a16:creationId xmlns:a16="http://schemas.microsoft.com/office/drawing/2014/main" id="{4D4D8641-0281-C33B-DCC7-84E295D83757}"/>
                </a:ext>
              </a:extLst>
            </p:cNvPr>
            <p:cNvSpPr txBox="1"/>
            <p:nvPr/>
          </p:nvSpPr>
          <p:spPr>
            <a:xfrm>
              <a:off x="268840" y="4025241"/>
              <a:ext cx="1100251" cy="461665"/>
            </a:xfrm>
            <a:prstGeom prst="rect">
              <a:avLst/>
            </a:prstGeom>
            <a:noFill/>
          </p:spPr>
          <p:txBody>
            <a:bodyPr wrap="square" rtlCol="0">
              <a:spAutoFit/>
            </a:bodyPr>
            <a:lstStyle/>
            <a:p>
              <a:r>
                <a:rPr lang="en-US" sz="1200" spc="-50" dirty="0">
                  <a:solidFill>
                    <a:schemeClr val="tx1">
                      <a:lumMod val="65000"/>
                      <a:lumOff val="35000"/>
                    </a:schemeClr>
                  </a:solidFill>
                  <a:latin typeface="Century Gothic" panose="020B0502020202020204" pitchFamily="34" charset="0"/>
                </a:rPr>
                <a:t>PRODUCT INNOVATION</a:t>
              </a:r>
            </a:p>
          </p:txBody>
        </p:sp>
        <p:sp>
          <p:nvSpPr>
            <p:cNvPr id="19" name="Right Triangle 18">
              <a:extLst>
                <a:ext uri="{FF2B5EF4-FFF2-40B4-BE49-F238E27FC236}">
                  <a16:creationId xmlns:a16="http://schemas.microsoft.com/office/drawing/2014/main" id="{5F381366-7252-F35D-B20E-D79DA36CC260}"/>
                </a:ext>
              </a:extLst>
            </p:cNvPr>
            <p:cNvSpPr/>
            <p:nvPr/>
          </p:nvSpPr>
          <p:spPr>
            <a:xfrm rot="5400000">
              <a:off x="269649" y="3505830"/>
              <a:ext cx="342991" cy="339560"/>
            </a:xfrm>
            <a:prstGeom prst="rtTriangle">
              <a:avLst/>
            </a:prstGeom>
            <a:gradFill flip="none" rotWithShape="1">
              <a:gsLst>
                <a:gs pos="0">
                  <a:schemeClr val="tx1">
                    <a:lumMod val="65000"/>
                    <a:lumOff val="35000"/>
                    <a:shade val="30000"/>
                    <a:satMod val="115000"/>
                  </a:schemeClr>
                </a:gs>
                <a:gs pos="50000">
                  <a:schemeClr val="tx1">
                    <a:lumMod val="65000"/>
                    <a:lumOff val="35000"/>
                    <a:shade val="67500"/>
                    <a:satMod val="115000"/>
                  </a:schemeClr>
                </a:gs>
                <a:gs pos="100000">
                  <a:schemeClr val="tx1">
                    <a:lumMod val="65000"/>
                    <a:lumOff val="35000"/>
                    <a:shade val="100000"/>
                    <a:satMod val="115000"/>
                  </a:schemeClr>
                </a:gs>
              </a:gsLst>
              <a:lin ang="27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6" name="Group 45">
            <a:extLst>
              <a:ext uri="{FF2B5EF4-FFF2-40B4-BE49-F238E27FC236}">
                <a16:creationId xmlns:a16="http://schemas.microsoft.com/office/drawing/2014/main" id="{311BB040-A4F0-0952-E787-A435D4CD43A2}"/>
              </a:ext>
            </a:extLst>
          </p:cNvPr>
          <p:cNvGrpSpPr/>
          <p:nvPr/>
        </p:nvGrpSpPr>
        <p:grpSpPr>
          <a:xfrm>
            <a:off x="260938" y="4610650"/>
            <a:ext cx="1169655" cy="996525"/>
            <a:chOff x="260938" y="4610650"/>
            <a:chExt cx="1169655" cy="996525"/>
          </a:xfrm>
        </p:grpSpPr>
        <p:sp>
          <p:nvSpPr>
            <p:cNvPr id="7" name="Rectangle: Diagonal Corners Rounded 1">
              <a:extLst>
                <a:ext uri="{FF2B5EF4-FFF2-40B4-BE49-F238E27FC236}">
                  <a16:creationId xmlns:a16="http://schemas.microsoft.com/office/drawing/2014/main" id="{EE2A450E-EA59-3E51-9642-9A2B6E2C242E}"/>
                </a:ext>
              </a:extLst>
            </p:cNvPr>
            <p:cNvSpPr/>
            <p:nvPr/>
          </p:nvSpPr>
          <p:spPr>
            <a:xfrm>
              <a:off x="260938" y="4610670"/>
              <a:ext cx="1100250" cy="996505"/>
            </a:xfrm>
            <a:prstGeom prst="rect">
              <a:avLst/>
            </a:prstGeom>
            <a:solidFill>
              <a:srgbClr val="B5CBE5"/>
            </a:solidFill>
            <a:ln>
              <a:noFill/>
            </a:ln>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dirty="0"/>
            </a:p>
          </p:txBody>
        </p:sp>
        <p:sp>
          <p:nvSpPr>
            <p:cNvPr id="20" name="TextBox 19">
              <a:extLst>
                <a:ext uri="{FF2B5EF4-FFF2-40B4-BE49-F238E27FC236}">
                  <a16:creationId xmlns:a16="http://schemas.microsoft.com/office/drawing/2014/main" id="{01B41422-17E3-B02C-18CE-56D2531FA3CE}"/>
                </a:ext>
              </a:extLst>
            </p:cNvPr>
            <p:cNvSpPr txBox="1"/>
            <p:nvPr/>
          </p:nvSpPr>
          <p:spPr>
            <a:xfrm>
              <a:off x="271295" y="5131777"/>
              <a:ext cx="1159298" cy="461665"/>
            </a:xfrm>
            <a:prstGeom prst="rect">
              <a:avLst/>
            </a:prstGeom>
            <a:noFill/>
          </p:spPr>
          <p:txBody>
            <a:bodyPr wrap="square" rtlCol="0">
              <a:spAutoFit/>
            </a:bodyPr>
            <a:lstStyle/>
            <a:p>
              <a:r>
                <a:rPr lang="en-US" sz="1200" spc="-50" dirty="0">
                  <a:solidFill>
                    <a:schemeClr val="tx1">
                      <a:lumMod val="65000"/>
                      <a:lumOff val="35000"/>
                    </a:schemeClr>
                  </a:solidFill>
                  <a:latin typeface="Century Gothic" panose="020B0502020202020204" pitchFamily="34" charset="0"/>
                </a:rPr>
                <a:t>FINANCIAL STEWARDSHIP</a:t>
              </a:r>
            </a:p>
          </p:txBody>
        </p:sp>
        <p:sp>
          <p:nvSpPr>
            <p:cNvPr id="21" name="Right Triangle 20">
              <a:extLst>
                <a:ext uri="{FF2B5EF4-FFF2-40B4-BE49-F238E27FC236}">
                  <a16:creationId xmlns:a16="http://schemas.microsoft.com/office/drawing/2014/main" id="{ACAD4AF5-98CB-B1F1-C3F5-DD0B4C9DA760}"/>
                </a:ext>
              </a:extLst>
            </p:cNvPr>
            <p:cNvSpPr/>
            <p:nvPr/>
          </p:nvSpPr>
          <p:spPr>
            <a:xfrm rot="5400000">
              <a:off x="264730" y="4612366"/>
              <a:ext cx="342991" cy="339560"/>
            </a:xfrm>
            <a:prstGeom prst="rtTriangle">
              <a:avLst/>
            </a:prstGeom>
            <a:gradFill flip="none" rotWithShape="1">
              <a:gsLst>
                <a:gs pos="0">
                  <a:schemeClr val="accent1">
                    <a:lumMod val="75000"/>
                    <a:shade val="30000"/>
                    <a:satMod val="115000"/>
                  </a:schemeClr>
                </a:gs>
                <a:gs pos="50000">
                  <a:schemeClr val="accent1">
                    <a:lumMod val="75000"/>
                    <a:shade val="67500"/>
                    <a:satMod val="115000"/>
                  </a:schemeClr>
                </a:gs>
                <a:gs pos="100000">
                  <a:schemeClr val="accent1">
                    <a:lumMod val="75000"/>
                    <a:shade val="100000"/>
                    <a:satMod val="115000"/>
                  </a:schemeClr>
                </a:gs>
              </a:gsLst>
              <a:lin ang="27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7" name="Group 46">
            <a:extLst>
              <a:ext uri="{FF2B5EF4-FFF2-40B4-BE49-F238E27FC236}">
                <a16:creationId xmlns:a16="http://schemas.microsoft.com/office/drawing/2014/main" id="{F092FB39-5A47-8734-5B2C-3C6FBAA9C14C}"/>
              </a:ext>
            </a:extLst>
          </p:cNvPr>
          <p:cNvGrpSpPr/>
          <p:nvPr/>
        </p:nvGrpSpPr>
        <p:grpSpPr>
          <a:xfrm>
            <a:off x="249768" y="5727363"/>
            <a:ext cx="1102116" cy="997506"/>
            <a:chOff x="249768" y="5727363"/>
            <a:chExt cx="1102116" cy="997506"/>
          </a:xfrm>
        </p:grpSpPr>
        <p:sp>
          <p:nvSpPr>
            <p:cNvPr id="8" name="Rectangle: Diagonal Corners Rounded 1">
              <a:extLst>
                <a:ext uri="{FF2B5EF4-FFF2-40B4-BE49-F238E27FC236}">
                  <a16:creationId xmlns:a16="http://schemas.microsoft.com/office/drawing/2014/main" id="{77A33012-0165-3143-3EB0-A00A50C74FAC}"/>
                </a:ext>
              </a:extLst>
            </p:cNvPr>
            <p:cNvSpPr/>
            <p:nvPr/>
          </p:nvSpPr>
          <p:spPr>
            <a:xfrm>
              <a:off x="251634" y="5728364"/>
              <a:ext cx="1100250" cy="996505"/>
            </a:xfrm>
            <a:prstGeom prst="rect">
              <a:avLst/>
            </a:prstGeom>
            <a:solidFill>
              <a:srgbClr val="C5E5ED"/>
            </a:solidFill>
            <a:ln>
              <a:noFill/>
            </a:ln>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dirty="0"/>
            </a:p>
          </p:txBody>
        </p:sp>
        <p:sp>
          <p:nvSpPr>
            <p:cNvPr id="22" name="TextBox 21">
              <a:extLst>
                <a:ext uri="{FF2B5EF4-FFF2-40B4-BE49-F238E27FC236}">
                  <a16:creationId xmlns:a16="http://schemas.microsoft.com/office/drawing/2014/main" id="{650DF922-00F8-75F1-2CC4-C162FCA2B0B2}"/>
                </a:ext>
              </a:extLst>
            </p:cNvPr>
            <p:cNvSpPr txBox="1"/>
            <p:nvPr/>
          </p:nvSpPr>
          <p:spPr>
            <a:xfrm>
              <a:off x="251634" y="6279247"/>
              <a:ext cx="1100250" cy="430887"/>
            </a:xfrm>
            <a:prstGeom prst="rect">
              <a:avLst/>
            </a:prstGeom>
            <a:noFill/>
          </p:spPr>
          <p:txBody>
            <a:bodyPr wrap="square" rtlCol="0">
              <a:spAutoFit/>
            </a:bodyPr>
            <a:lstStyle/>
            <a:p>
              <a:r>
                <a:rPr lang="en-US" sz="1200" spc="-50" dirty="0">
                  <a:solidFill>
                    <a:schemeClr val="tx1">
                      <a:lumMod val="65000"/>
                      <a:lumOff val="35000"/>
                    </a:schemeClr>
                  </a:solidFill>
                  <a:latin typeface="Century Gothic" panose="020B0502020202020204" pitchFamily="34" charset="0"/>
                </a:rPr>
                <a:t>TALENT </a:t>
              </a:r>
              <a:r>
                <a:rPr lang="en-US" sz="1000" spc="-50" dirty="0">
                  <a:solidFill>
                    <a:schemeClr val="tx1">
                      <a:lumMod val="65000"/>
                      <a:lumOff val="35000"/>
                    </a:schemeClr>
                  </a:solidFill>
                  <a:latin typeface="Century Gothic" panose="020B0502020202020204" pitchFamily="34" charset="0"/>
                </a:rPr>
                <a:t>EMPOWERMENT</a:t>
              </a:r>
            </a:p>
          </p:txBody>
        </p:sp>
        <p:sp>
          <p:nvSpPr>
            <p:cNvPr id="23" name="Right Triangle 22">
              <a:extLst>
                <a:ext uri="{FF2B5EF4-FFF2-40B4-BE49-F238E27FC236}">
                  <a16:creationId xmlns:a16="http://schemas.microsoft.com/office/drawing/2014/main" id="{15CEBBBB-72C9-5CD8-83F9-1D3DEAAB9895}"/>
                </a:ext>
              </a:extLst>
            </p:cNvPr>
            <p:cNvSpPr/>
            <p:nvPr/>
          </p:nvSpPr>
          <p:spPr>
            <a:xfrm rot="5400000">
              <a:off x="248052" y="5729079"/>
              <a:ext cx="342991" cy="339560"/>
            </a:xfrm>
            <a:prstGeom prst="rtTriangle">
              <a:avLst/>
            </a:prstGeom>
            <a:gradFill flip="none" rotWithShape="1">
              <a:gsLst>
                <a:gs pos="0">
                  <a:schemeClr val="tx2">
                    <a:lumMod val="60000"/>
                    <a:lumOff val="40000"/>
                    <a:shade val="30000"/>
                    <a:satMod val="115000"/>
                  </a:schemeClr>
                </a:gs>
                <a:gs pos="50000">
                  <a:schemeClr val="tx2">
                    <a:lumMod val="60000"/>
                    <a:lumOff val="40000"/>
                    <a:shade val="67500"/>
                    <a:satMod val="115000"/>
                  </a:schemeClr>
                </a:gs>
                <a:gs pos="100000">
                  <a:schemeClr val="tx2">
                    <a:lumMod val="60000"/>
                    <a:lumOff val="40000"/>
                    <a:shade val="100000"/>
                    <a:satMod val="115000"/>
                  </a:schemeClr>
                </a:gs>
              </a:gsLst>
              <a:lin ang="27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8" name="Group 47">
            <a:extLst>
              <a:ext uri="{FF2B5EF4-FFF2-40B4-BE49-F238E27FC236}">
                <a16:creationId xmlns:a16="http://schemas.microsoft.com/office/drawing/2014/main" id="{BDBE3334-3C4B-8608-3F0E-3FED9489374B}"/>
              </a:ext>
            </a:extLst>
          </p:cNvPr>
          <p:cNvGrpSpPr/>
          <p:nvPr/>
        </p:nvGrpSpPr>
        <p:grpSpPr>
          <a:xfrm>
            <a:off x="6711545" y="1261148"/>
            <a:ext cx="1110001" cy="997506"/>
            <a:chOff x="6711545" y="1261148"/>
            <a:chExt cx="1110001" cy="997506"/>
          </a:xfrm>
        </p:grpSpPr>
        <p:sp>
          <p:nvSpPr>
            <p:cNvPr id="9" name="Rectangle: Diagonal Corners Rounded 1">
              <a:extLst>
                <a:ext uri="{FF2B5EF4-FFF2-40B4-BE49-F238E27FC236}">
                  <a16:creationId xmlns:a16="http://schemas.microsoft.com/office/drawing/2014/main" id="{76F6A201-A23E-5370-0D14-8C125D11D9FA}"/>
                </a:ext>
              </a:extLst>
            </p:cNvPr>
            <p:cNvSpPr/>
            <p:nvPr/>
          </p:nvSpPr>
          <p:spPr>
            <a:xfrm>
              <a:off x="6721296" y="1262149"/>
              <a:ext cx="1100250" cy="996505"/>
            </a:xfrm>
            <a:prstGeom prst="rect">
              <a:avLst/>
            </a:prstGeom>
            <a:solidFill>
              <a:schemeClr val="accent6">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dirty="0"/>
            </a:p>
          </p:txBody>
        </p:sp>
        <p:sp>
          <p:nvSpPr>
            <p:cNvPr id="24" name="TextBox 23">
              <a:extLst>
                <a:ext uri="{FF2B5EF4-FFF2-40B4-BE49-F238E27FC236}">
                  <a16:creationId xmlns:a16="http://schemas.microsoft.com/office/drawing/2014/main" id="{647B73CE-CF87-984B-AD20-64BFA2330CDB}"/>
                </a:ext>
              </a:extLst>
            </p:cNvPr>
            <p:cNvSpPr txBox="1"/>
            <p:nvPr/>
          </p:nvSpPr>
          <p:spPr>
            <a:xfrm>
              <a:off x="6711545" y="1813032"/>
              <a:ext cx="1100251" cy="430887"/>
            </a:xfrm>
            <a:prstGeom prst="rect">
              <a:avLst/>
            </a:prstGeom>
            <a:noFill/>
          </p:spPr>
          <p:txBody>
            <a:bodyPr wrap="square" rtlCol="0">
              <a:spAutoFit/>
            </a:bodyPr>
            <a:lstStyle/>
            <a:p>
              <a:r>
                <a:rPr lang="en-US" sz="1200" spc="-50" dirty="0">
                  <a:solidFill>
                    <a:schemeClr val="tx1">
                      <a:lumMod val="65000"/>
                      <a:lumOff val="35000"/>
                    </a:schemeClr>
                  </a:solidFill>
                  <a:latin typeface="Century Gothic" panose="020B0502020202020204" pitchFamily="34" charset="0"/>
                </a:rPr>
                <a:t>CUSTOMER </a:t>
              </a:r>
              <a:r>
                <a:rPr lang="en-US" sz="1000" spc="-50" dirty="0">
                  <a:solidFill>
                    <a:schemeClr val="tx1">
                      <a:lumMod val="65000"/>
                      <a:lumOff val="35000"/>
                    </a:schemeClr>
                  </a:solidFill>
                  <a:latin typeface="Century Gothic" panose="020B0502020202020204" pitchFamily="34" charset="0"/>
                </a:rPr>
                <a:t>ENGAGEMENT</a:t>
              </a:r>
            </a:p>
          </p:txBody>
        </p:sp>
        <p:sp>
          <p:nvSpPr>
            <p:cNvPr id="25" name="Right Triangle 24">
              <a:extLst>
                <a:ext uri="{FF2B5EF4-FFF2-40B4-BE49-F238E27FC236}">
                  <a16:creationId xmlns:a16="http://schemas.microsoft.com/office/drawing/2014/main" id="{52911FAB-C2D5-178C-86C0-E6C9AFD48EA1}"/>
                </a:ext>
              </a:extLst>
            </p:cNvPr>
            <p:cNvSpPr/>
            <p:nvPr/>
          </p:nvSpPr>
          <p:spPr>
            <a:xfrm rot="5400000">
              <a:off x="6726022" y="1262864"/>
              <a:ext cx="342991" cy="339560"/>
            </a:xfrm>
            <a:prstGeom prst="rtTriangle">
              <a:avLst/>
            </a:prstGeom>
            <a:gradFill flip="none" rotWithShape="1">
              <a:gsLst>
                <a:gs pos="0">
                  <a:schemeClr val="accent6">
                    <a:lumMod val="75000"/>
                    <a:shade val="30000"/>
                    <a:satMod val="115000"/>
                  </a:schemeClr>
                </a:gs>
                <a:gs pos="50000">
                  <a:schemeClr val="accent6">
                    <a:lumMod val="75000"/>
                    <a:shade val="67500"/>
                    <a:satMod val="115000"/>
                  </a:schemeClr>
                </a:gs>
                <a:gs pos="100000">
                  <a:schemeClr val="accent6">
                    <a:lumMod val="75000"/>
                    <a:shade val="100000"/>
                    <a:satMod val="115000"/>
                  </a:schemeClr>
                </a:gs>
              </a:gsLst>
              <a:lin ang="27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9" name="Group 48">
            <a:extLst>
              <a:ext uri="{FF2B5EF4-FFF2-40B4-BE49-F238E27FC236}">
                <a16:creationId xmlns:a16="http://schemas.microsoft.com/office/drawing/2014/main" id="{32F0A382-8AE0-D5FA-180D-3ACF83A5A705}"/>
              </a:ext>
            </a:extLst>
          </p:cNvPr>
          <p:cNvGrpSpPr/>
          <p:nvPr/>
        </p:nvGrpSpPr>
        <p:grpSpPr>
          <a:xfrm>
            <a:off x="6721296" y="2387082"/>
            <a:ext cx="1159298" cy="996505"/>
            <a:chOff x="6721295" y="2350212"/>
            <a:chExt cx="1159298" cy="996505"/>
          </a:xfrm>
        </p:grpSpPr>
        <p:sp>
          <p:nvSpPr>
            <p:cNvPr id="10" name="Rectangle: Diagonal Corners Rounded 1">
              <a:extLst>
                <a:ext uri="{FF2B5EF4-FFF2-40B4-BE49-F238E27FC236}">
                  <a16:creationId xmlns:a16="http://schemas.microsoft.com/office/drawing/2014/main" id="{3184E7EC-7B34-91A0-6343-ADA43057A07F}"/>
                </a:ext>
              </a:extLst>
            </p:cNvPr>
            <p:cNvSpPr/>
            <p:nvPr/>
          </p:nvSpPr>
          <p:spPr>
            <a:xfrm>
              <a:off x="6721295" y="2350212"/>
              <a:ext cx="1100250" cy="996505"/>
            </a:xfrm>
            <a:prstGeom prst="rect">
              <a:avLst/>
            </a:prstGeom>
            <a:solidFill>
              <a:srgbClr val="ABDDC9"/>
            </a:solidFill>
            <a:ln>
              <a:noFill/>
            </a:ln>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dirty="0"/>
            </a:p>
          </p:txBody>
        </p:sp>
        <p:sp>
          <p:nvSpPr>
            <p:cNvPr id="26" name="TextBox 25">
              <a:extLst>
                <a:ext uri="{FF2B5EF4-FFF2-40B4-BE49-F238E27FC236}">
                  <a16:creationId xmlns:a16="http://schemas.microsoft.com/office/drawing/2014/main" id="{473CDD5A-4CEE-7C5C-7322-59C78834AC0E}"/>
                </a:ext>
              </a:extLst>
            </p:cNvPr>
            <p:cNvSpPr txBox="1"/>
            <p:nvPr/>
          </p:nvSpPr>
          <p:spPr>
            <a:xfrm>
              <a:off x="6721295" y="2885051"/>
              <a:ext cx="1159298" cy="461665"/>
            </a:xfrm>
            <a:prstGeom prst="rect">
              <a:avLst/>
            </a:prstGeom>
            <a:noFill/>
          </p:spPr>
          <p:txBody>
            <a:bodyPr wrap="square" rtlCol="0">
              <a:spAutoFit/>
            </a:bodyPr>
            <a:lstStyle/>
            <a:p>
              <a:r>
                <a:rPr lang="en-US" sz="1200" spc="-50" dirty="0">
                  <a:solidFill>
                    <a:schemeClr val="tx1">
                      <a:lumMod val="65000"/>
                      <a:lumOff val="35000"/>
                    </a:schemeClr>
                  </a:solidFill>
                  <a:latin typeface="Century Gothic" panose="020B0502020202020204" pitchFamily="34" charset="0"/>
                </a:rPr>
                <a:t>SUPPLY CHAIN MASTERY</a:t>
              </a:r>
            </a:p>
          </p:txBody>
        </p:sp>
        <p:sp>
          <p:nvSpPr>
            <p:cNvPr id="27" name="Right Triangle 26">
              <a:extLst>
                <a:ext uri="{FF2B5EF4-FFF2-40B4-BE49-F238E27FC236}">
                  <a16:creationId xmlns:a16="http://schemas.microsoft.com/office/drawing/2014/main" id="{F014E6FB-DCDC-CD1D-2AED-73CB93269F22}"/>
                </a:ext>
              </a:extLst>
            </p:cNvPr>
            <p:cNvSpPr/>
            <p:nvPr/>
          </p:nvSpPr>
          <p:spPr>
            <a:xfrm rot="5400000">
              <a:off x="6719579" y="2351928"/>
              <a:ext cx="342991" cy="339560"/>
            </a:xfrm>
            <a:prstGeom prst="rtTriangle">
              <a:avLst/>
            </a:prstGeom>
            <a:gradFill flip="none" rotWithShape="1">
              <a:gsLst>
                <a:gs pos="0">
                  <a:srgbClr val="00B050">
                    <a:shade val="30000"/>
                    <a:satMod val="115000"/>
                  </a:srgbClr>
                </a:gs>
                <a:gs pos="50000">
                  <a:srgbClr val="00B050">
                    <a:shade val="67500"/>
                    <a:satMod val="115000"/>
                  </a:srgbClr>
                </a:gs>
                <a:gs pos="100000">
                  <a:srgbClr val="00B050">
                    <a:shade val="100000"/>
                    <a:satMod val="115000"/>
                  </a:srgbClr>
                </a:gs>
              </a:gsLst>
              <a:lin ang="27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0" name="Group 49">
            <a:extLst>
              <a:ext uri="{FF2B5EF4-FFF2-40B4-BE49-F238E27FC236}">
                <a16:creationId xmlns:a16="http://schemas.microsoft.com/office/drawing/2014/main" id="{129E3961-43FB-4FFE-9DF1-07A9E74C78F3}"/>
              </a:ext>
            </a:extLst>
          </p:cNvPr>
          <p:cNvGrpSpPr/>
          <p:nvPr/>
        </p:nvGrpSpPr>
        <p:grpSpPr>
          <a:xfrm>
            <a:off x="6721296" y="3502979"/>
            <a:ext cx="1159298" cy="1012549"/>
            <a:chOff x="6721296" y="3502979"/>
            <a:chExt cx="1159298" cy="1012549"/>
          </a:xfrm>
        </p:grpSpPr>
        <p:sp>
          <p:nvSpPr>
            <p:cNvPr id="11" name="Rectangle: Diagonal Corners Rounded 1">
              <a:extLst>
                <a:ext uri="{FF2B5EF4-FFF2-40B4-BE49-F238E27FC236}">
                  <a16:creationId xmlns:a16="http://schemas.microsoft.com/office/drawing/2014/main" id="{803409D1-2999-50A3-36FD-371384756BE3}"/>
                </a:ext>
              </a:extLst>
            </p:cNvPr>
            <p:cNvSpPr/>
            <p:nvPr/>
          </p:nvSpPr>
          <p:spPr>
            <a:xfrm>
              <a:off x="6731046" y="3502979"/>
              <a:ext cx="1100250" cy="996505"/>
            </a:xfrm>
            <a:prstGeom prst="rect">
              <a:avLst/>
            </a:prstGeom>
            <a:solidFill>
              <a:schemeClr val="tx2">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dirty="0"/>
            </a:p>
          </p:txBody>
        </p:sp>
        <p:sp>
          <p:nvSpPr>
            <p:cNvPr id="28" name="TextBox 27">
              <a:extLst>
                <a:ext uri="{FF2B5EF4-FFF2-40B4-BE49-F238E27FC236}">
                  <a16:creationId xmlns:a16="http://schemas.microsoft.com/office/drawing/2014/main" id="{82545282-317E-B373-17EE-2E328D7D1FBA}"/>
                </a:ext>
              </a:extLst>
            </p:cNvPr>
            <p:cNvSpPr txBox="1"/>
            <p:nvPr/>
          </p:nvSpPr>
          <p:spPr>
            <a:xfrm>
              <a:off x="6721296" y="4053863"/>
              <a:ext cx="1159298" cy="461665"/>
            </a:xfrm>
            <a:prstGeom prst="rect">
              <a:avLst/>
            </a:prstGeom>
            <a:noFill/>
          </p:spPr>
          <p:txBody>
            <a:bodyPr wrap="square" rtlCol="0">
              <a:spAutoFit/>
            </a:bodyPr>
            <a:lstStyle/>
            <a:p>
              <a:r>
                <a:rPr lang="en-US" sz="1200" spc="-50" dirty="0">
                  <a:solidFill>
                    <a:schemeClr val="tx1">
                      <a:lumMod val="65000"/>
                      <a:lumOff val="35000"/>
                    </a:schemeClr>
                  </a:solidFill>
                  <a:latin typeface="Century Gothic" panose="020B0502020202020204" pitchFamily="34" charset="0"/>
                </a:rPr>
                <a:t>STRATEGIC PARTNERSHIPS</a:t>
              </a:r>
            </a:p>
          </p:txBody>
        </p:sp>
        <p:sp>
          <p:nvSpPr>
            <p:cNvPr id="29" name="Right Triangle 28">
              <a:extLst>
                <a:ext uri="{FF2B5EF4-FFF2-40B4-BE49-F238E27FC236}">
                  <a16:creationId xmlns:a16="http://schemas.microsoft.com/office/drawing/2014/main" id="{36AD7199-3918-6023-7C14-0D5EF2001F91}"/>
                </a:ext>
              </a:extLst>
            </p:cNvPr>
            <p:cNvSpPr/>
            <p:nvPr/>
          </p:nvSpPr>
          <p:spPr>
            <a:xfrm rot="5400000">
              <a:off x="6729331" y="3509652"/>
              <a:ext cx="342991" cy="339560"/>
            </a:xfrm>
            <a:prstGeom prst="rtTriangle">
              <a:avLst/>
            </a:prstGeom>
            <a:gradFill flip="none" rotWithShape="1">
              <a:gsLst>
                <a:gs pos="0">
                  <a:schemeClr val="tx2">
                    <a:lumMod val="60000"/>
                    <a:lumOff val="40000"/>
                    <a:shade val="30000"/>
                    <a:satMod val="115000"/>
                  </a:schemeClr>
                </a:gs>
                <a:gs pos="50000">
                  <a:schemeClr val="tx2">
                    <a:lumMod val="60000"/>
                    <a:lumOff val="40000"/>
                    <a:shade val="67500"/>
                    <a:satMod val="115000"/>
                  </a:schemeClr>
                </a:gs>
                <a:gs pos="100000">
                  <a:schemeClr val="tx2">
                    <a:lumMod val="60000"/>
                    <a:lumOff val="40000"/>
                    <a:shade val="100000"/>
                    <a:satMod val="115000"/>
                  </a:schemeClr>
                </a:gs>
              </a:gsLst>
              <a:lin ang="27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1" name="Group 50">
            <a:extLst>
              <a:ext uri="{FF2B5EF4-FFF2-40B4-BE49-F238E27FC236}">
                <a16:creationId xmlns:a16="http://schemas.microsoft.com/office/drawing/2014/main" id="{EEE81327-DF6D-3EAC-4225-953009147A5E}"/>
              </a:ext>
            </a:extLst>
          </p:cNvPr>
          <p:cNvGrpSpPr/>
          <p:nvPr/>
        </p:nvGrpSpPr>
        <p:grpSpPr>
          <a:xfrm>
            <a:off x="6688189" y="4610669"/>
            <a:ext cx="1228702" cy="997506"/>
            <a:chOff x="6688189" y="4610669"/>
            <a:chExt cx="1228702" cy="997506"/>
          </a:xfrm>
        </p:grpSpPr>
        <p:sp>
          <p:nvSpPr>
            <p:cNvPr id="12" name="Rectangle: Diagonal Corners Rounded 1">
              <a:extLst>
                <a:ext uri="{FF2B5EF4-FFF2-40B4-BE49-F238E27FC236}">
                  <a16:creationId xmlns:a16="http://schemas.microsoft.com/office/drawing/2014/main" id="{3790BB39-395F-5830-7F1A-D74D18CA0139}"/>
                </a:ext>
              </a:extLst>
            </p:cNvPr>
            <p:cNvSpPr/>
            <p:nvPr/>
          </p:nvSpPr>
          <p:spPr>
            <a:xfrm>
              <a:off x="6737487" y="4611670"/>
              <a:ext cx="1100250" cy="996505"/>
            </a:xfrm>
            <a:prstGeom prst="rect">
              <a:avLst/>
            </a:prstGeom>
            <a:solidFill>
              <a:schemeClr val="bg1">
                <a:lumMod val="8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dirty="0"/>
            </a:p>
          </p:txBody>
        </p:sp>
        <p:sp>
          <p:nvSpPr>
            <p:cNvPr id="30" name="TextBox 29">
              <a:extLst>
                <a:ext uri="{FF2B5EF4-FFF2-40B4-BE49-F238E27FC236}">
                  <a16:creationId xmlns:a16="http://schemas.microsoft.com/office/drawing/2014/main" id="{91EDEC76-0189-35B2-3314-9C25216A0EA2}"/>
                </a:ext>
              </a:extLst>
            </p:cNvPr>
            <p:cNvSpPr txBox="1"/>
            <p:nvPr/>
          </p:nvSpPr>
          <p:spPr>
            <a:xfrm>
              <a:off x="6688189" y="4961843"/>
              <a:ext cx="1228702" cy="646331"/>
            </a:xfrm>
            <a:prstGeom prst="rect">
              <a:avLst/>
            </a:prstGeom>
            <a:noFill/>
          </p:spPr>
          <p:txBody>
            <a:bodyPr wrap="square" rtlCol="0">
              <a:spAutoFit/>
            </a:bodyPr>
            <a:lstStyle/>
            <a:p>
              <a:r>
                <a:rPr lang="en-US" sz="1200" spc="-50" dirty="0">
                  <a:solidFill>
                    <a:schemeClr val="tx1">
                      <a:lumMod val="65000"/>
                      <a:lumOff val="35000"/>
                    </a:schemeClr>
                  </a:solidFill>
                  <a:latin typeface="Century Gothic" panose="020B0502020202020204" pitchFamily="34" charset="0"/>
                </a:rPr>
                <a:t>SUSTAINABILITY AND RESPONSIBILITY</a:t>
              </a:r>
            </a:p>
          </p:txBody>
        </p:sp>
        <p:sp>
          <p:nvSpPr>
            <p:cNvPr id="31" name="Right Triangle 30">
              <a:extLst>
                <a:ext uri="{FF2B5EF4-FFF2-40B4-BE49-F238E27FC236}">
                  <a16:creationId xmlns:a16="http://schemas.microsoft.com/office/drawing/2014/main" id="{B6129AE7-DCCD-C888-4359-A337BFA2766B}"/>
                </a:ext>
              </a:extLst>
            </p:cNvPr>
            <p:cNvSpPr/>
            <p:nvPr/>
          </p:nvSpPr>
          <p:spPr>
            <a:xfrm rot="5400000">
              <a:off x="6745485" y="4612385"/>
              <a:ext cx="342991" cy="339560"/>
            </a:xfrm>
            <a:prstGeom prst="rtTriangle">
              <a:avLst/>
            </a:prstGeom>
            <a:gradFill flip="none" rotWithShape="1">
              <a:gsLst>
                <a:gs pos="0">
                  <a:schemeClr val="tx1">
                    <a:lumMod val="65000"/>
                    <a:lumOff val="35000"/>
                    <a:shade val="30000"/>
                    <a:satMod val="115000"/>
                  </a:schemeClr>
                </a:gs>
                <a:gs pos="50000">
                  <a:schemeClr val="tx1">
                    <a:lumMod val="65000"/>
                    <a:lumOff val="35000"/>
                    <a:shade val="67500"/>
                    <a:satMod val="115000"/>
                  </a:schemeClr>
                </a:gs>
                <a:gs pos="100000">
                  <a:schemeClr val="tx1">
                    <a:lumMod val="65000"/>
                    <a:lumOff val="35000"/>
                    <a:shade val="100000"/>
                    <a:satMod val="115000"/>
                  </a:schemeClr>
                </a:gs>
              </a:gsLst>
              <a:lin ang="27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4" name="TextBox 33">
            <a:extLst>
              <a:ext uri="{FF2B5EF4-FFF2-40B4-BE49-F238E27FC236}">
                <a16:creationId xmlns:a16="http://schemas.microsoft.com/office/drawing/2014/main" id="{02F823D8-821B-4A78-B2FA-B6AA5BAE61D4}"/>
              </a:ext>
            </a:extLst>
          </p:cNvPr>
          <p:cNvSpPr txBox="1"/>
          <p:nvPr/>
        </p:nvSpPr>
        <p:spPr>
          <a:xfrm>
            <a:off x="1435608" y="1432506"/>
            <a:ext cx="4544863" cy="707886"/>
          </a:xfrm>
          <a:prstGeom prst="rect">
            <a:avLst/>
          </a:prstGeom>
          <a:noFill/>
        </p:spPr>
        <p:txBody>
          <a:bodyPr wrap="square">
            <a:spAutoFit/>
          </a:bodyPr>
          <a:lstStyle/>
          <a:p>
            <a:pPr marL="171450" indent="-171450" rtl="0">
              <a:spcBef>
                <a:spcPts val="0"/>
              </a:spcBef>
              <a:spcAft>
                <a:spcPts val="0"/>
              </a:spcAft>
              <a:buFont typeface="Arial" panose="020B0604020202020204" pitchFamily="34" charset="0"/>
              <a:buChar char="•"/>
            </a:pPr>
            <a:r>
              <a:rPr lang="en-US" sz="1000" b="1" i="0" u="none" strike="noStrike" dirty="0">
                <a:solidFill>
                  <a:schemeClr val="tx1">
                    <a:lumMod val="65000"/>
                    <a:lumOff val="35000"/>
                  </a:schemeClr>
                </a:solidFill>
                <a:effectLst/>
                <a:latin typeface="Century Gothic" panose="020B0502020202020204" pitchFamily="34" charset="0"/>
              </a:rPr>
              <a:t>Trend Analysis</a:t>
            </a:r>
            <a:r>
              <a:rPr lang="en-US" sz="1000" i="0" u="none" strike="noStrike" dirty="0">
                <a:solidFill>
                  <a:schemeClr val="tx1">
                    <a:lumMod val="65000"/>
                    <a:lumOff val="35000"/>
                  </a:schemeClr>
                </a:solidFill>
                <a:effectLst/>
                <a:latin typeface="Century Gothic" panose="020B0502020202020204" pitchFamily="34" charset="0"/>
              </a:rPr>
              <a:t>:</a:t>
            </a:r>
            <a:r>
              <a:rPr lang="en-US" sz="1000" b="0" i="0" u="none" strike="noStrike" dirty="0">
                <a:solidFill>
                  <a:schemeClr val="tx1">
                    <a:lumMod val="65000"/>
                    <a:lumOff val="35000"/>
                  </a:schemeClr>
                </a:solidFill>
                <a:effectLst/>
                <a:latin typeface="Century Gothic" panose="020B0502020202020204" pitchFamily="34" charset="0"/>
              </a:rPr>
              <a:t> Evaluating market dynamics and forecasting future trends.</a:t>
            </a:r>
            <a:endParaRPr lang="en-US" sz="1000" dirty="0">
              <a:solidFill>
                <a:schemeClr val="tx1">
                  <a:lumMod val="65000"/>
                  <a:lumOff val="35000"/>
                </a:schemeClr>
              </a:solidFill>
              <a:effectLst/>
              <a:latin typeface="Century Gothic" panose="020B0502020202020204" pitchFamily="34" charset="0"/>
            </a:endParaRPr>
          </a:p>
          <a:p>
            <a:pPr marL="171450" indent="-171450" rtl="0">
              <a:spcBef>
                <a:spcPts val="0"/>
              </a:spcBef>
              <a:spcAft>
                <a:spcPts val="0"/>
              </a:spcAft>
              <a:buFont typeface="Arial" panose="020B0604020202020204" pitchFamily="34" charset="0"/>
              <a:buChar char="•"/>
            </a:pPr>
            <a:r>
              <a:rPr lang="en-US" sz="1000" b="1" i="0" u="none" strike="noStrike" dirty="0">
                <a:solidFill>
                  <a:schemeClr val="tx1">
                    <a:lumMod val="65000"/>
                    <a:lumOff val="35000"/>
                  </a:schemeClr>
                </a:solidFill>
                <a:effectLst/>
                <a:latin typeface="Century Gothic" panose="020B0502020202020204" pitchFamily="34" charset="0"/>
              </a:rPr>
              <a:t>Customer Intelligence</a:t>
            </a:r>
            <a:r>
              <a:rPr lang="en-US" sz="1000" b="0" i="0" u="none" strike="noStrike" dirty="0">
                <a:solidFill>
                  <a:schemeClr val="tx1">
                    <a:lumMod val="65000"/>
                    <a:lumOff val="35000"/>
                  </a:schemeClr>
                </a:solidFill>
                <a:effectLst/>
                <a:latin typeface="Century Gothic" panose="020B0502020202020204" pitchFamily="34" charset="0"/>
              </a:rPr>
              <a:t>: Gathering and analyzing data on customer behavior and preferences.</a:t>
            </a:r>
            <a:endParaRPr lang="en-US" sz="1000" dirty="0">
              <a:solidFill>
                <a:schemeClr val="tx1">
                  <a:lumMod val="65000"/>
                  <a:lumOff val="35000"/>
                </a:schemeClr>
              </a:solidFill>
              <a:effectLst/>
              <a:latin typeface="Century Gothic" panose="020B0502020202020204" pitchFamily="34" charset="0"/>
            </a:endParaRPr>
          </a:p>
        </p:txBody>
      </p:sp>
      <p:sp>
        <p:nvSpPr>
          <p:cNvPr id="35" name="TextBox 34">
            <a:extLst>
              <a:ext uri="{FF2B5EF4-FFF2-40B4-BE49-F238E27FC236}">
                <a16:creationId xmlns:a16="http://schemas.microsoft.com/office/drawing/2014/main" id="{49CCB411-F0AE-9E31-64E1-528353013077}"/>
              </a:ext>
            </a:extLst>
          </p:cNvPr>
          <p:cNvSpPr txBox="1"/>
          <p:nvPr/>
        </p:nvSpPr>
        <p:spPr>
          <a:xfrm>
            <a:off x="1405409" y="2595207"/>
            <a:ext cx="4544863" cy="707886"/>
          </a:xfrm>
          <a:prstGeom prst="rect">
            <a:avLst/>
          </a:prstGeom>
          <a:noFill/>
        </p:spPr>
        <p:txBody>
          <a:bodyPr wrap="square">
            <a:spAutoFit/>
          </a:bodyPr>
          <a:lstStyle/>
          <a:p>
            <a:pPr marL="171450" indent="-171450" rtl="0">
              <a:spcBef>
                <a:spcPts val="0"/>
              </a:spcBef>
              <a:spcAft>
                <a:spcPts val="0"/>
              </a:spcAft>
              <a:buFont typeface="Arial" panose="020B0604020202020204" pitchFamily="34" charset="0"/>
              <a:buChar char="•"/>
            </a:pPr>
            <a:r>
              <a:rPr lang="en-US" sz="1000" b="1" i="0" u="none" strike="noStrike" dirty="0">
                <a:solidFill>
                  <a:schemeClr val="tx1">
                    <a:lumMod val="65000"/>
                    <a:lumOff val="35000"/>
                  </a:schemeClr>
                </a:solidFill>
                <a:effectLst/>
                <a:latin typeface="Century Gothic" panose="020B0502020202020204" pitchFamily="34" charset="0"/>
              </a:rPr>
              <a:t>Process Optimization: </a:t>
            </a:r>
            <a:r>
              <a:rPr lang="en-US" sz="1000" i="0" u="none" strike="noStrike" dirty="0">
                <a:solidFill>
                  <a:schemeClr val="tx1">
                    <a:lumMod val="65000"/>
                    <a:lumOff val="35000"/>
                  </a:schemeClr>
                </a:solidFill>
                <a:effectLst/>
                <a:latin typeface="Century Gothic" panose="020B0502020202020204" pitchFamily="34" charset="0"/>
              </a:rPr>
              <a:t>Streamlining operations for maximum efficiency and effectiveness.</a:t>
            </a:r>
          </a:p>
          <a:p>
            <a:pPr marL="171450" indent="-171450" rtl="0">
              <a:spcBef>
                <a:spcPts val="0"/>
              </a:spcBef>
              <a:spcAft>
                <a:spcPts val="0"/>
              </a:spcAft>
              <a:buFont typeface="Arial" panose="020B0604020202020204" pitchFamily="34" charset="0"/>
              <a:buChar char="•"/>
            </a:pPr>
            <a:r>
              <a:rPr lang="en-US" sz="1000" b="1" i="0" u="none" strike="noStrike" dirty="0">
                <a:solidFill>
                  <a:schemeClr val="tx1">
                    <a:lumMod val="65000"/>
                    <a:lumOff val="35000"/>
                  </a:schemeClr>
                </a:solidFill>
                <a:effectLst/>
                <a:latin typeface="Century Gothic" panose="020B0502020202020204" pitchFamily="34" charset="0"/>
              </a:rPr>
              <a:t>Technology Integration</a:t>
            </a:r>
            <a:r>
              <a:rPr lang="en-US" sz="1000" i="0" u="none" strike="noStrike" dirty="0">
                <a:solidFill>
                  <a:schemeClr val="tx1">
                    <a:lumMod val="65000"/>
                    <a:lumOff val="35000"/>
                  </a:schemeClr>
                </a:solidFill>
                <a:effectLst/>
                <a:latin typeface="Century Gothic" panose="020B0502020202020204" pitchFamily="34" charset="0"/>
              </a:rPr>
              <a:t>: Seamlessly incorporating technology solutions to enhance operational capabilities.</a:t>
            </a:r>
          </a:p>
        </p:txBody>
      </p:sp>
      <p:sp>
        <p:nvSpPr>
          <p:cNvPr id="36" name="TextBox 35">
            <a:extLst>
              <a:ext uri="{FF2B5EF4-FFF2-40B4-BE49-F238E27FC236}">
                <a16:creationId xmlns:a16="http://schemas.microsoft.com/office/drawing/2014/main" id="{86181278-72CE-B08A-44C1-1971363EE8E5}"/>
              </a:ext>
            </a:extLst>
          </p:cNvPr>
          <p:cNvSpPr txBox="1"/>
          <p:nvPr/>
        </p:nvSpPr>
        <p:spPr>
          <a:xfrm>
            <a:off x="1428141" y="3666741"/>
            <a:ext cx="4544863" cy="707886"/>
          </a:xfrm>
          <a:prstGeom prst="rect">
            <a:avLst/>
          </a:prstGeom>
          <a:noFill/>
        </p:spPr>
        <p:txBody>
          <a:bodyPr wrap="square">
            <a:spAutoFit/>
          </a:bodyPr>
          <a:lstStyle/>
          <a:p>
            <a:pPr marL="171450" indent="-171450" rtl="0">
              <a:spcBef>
                <a:spcPts val="0"/>
              </a:spcBef>
              <a:spcAft>
                <a:spcPts val="0"/>
              </a:spcAft>
              <a:buFont typeface="Arial" panose="020B0604020202020204" pitchFamily="34" charset="0"/>
              <a:buChar char="•"/>
            </a:pPr>
            <a:r>
              <a:rPr lang="en-US" sz="1000" b="1" i="0" u="none" strike="noStrike" dirty="0">
                <a:solidFill>
                  <a:schemeClr val="tx1">
                    <a:lumMod val="65000"/>
                    <a:lumOff val="35000"/>
                  </a:schemeClr>
                </a:solidFill>
                <a:effectLst/>
                <a:latin typeface="Century Gothic" panose="020B0502020202020204" pitchFamily="34" charset="0"/>
              </a:rPr>
              <a:t>Research and Development Leadership: </a:t>
            </a:r>
            <a:r>
              <a:rPr lang="en-US" sz="1000" i="0" u="none" strike="noStrike" dirty="0">
                <a:solidFill>
                  <a:schemeClr val="tx1">
                    <a:lumMod val="65000"/>
                    <a:lumOff val="35000"/>
                  </a:schemeClr>
                </a:solidFill>
                <a:effectLst/>
                <a:latin typeface="Century Gothic" panose="020B0502020202020204" pitchFamily="34" charset="0"/>
              </a:rPr>
              <a:t>Leading in research and development to produce groundbreaking products.</a:t>
            </a:r>
          </a:p>
          <a:p>
            <a:pPr marL="171450" indent="-171450" rtl="0">
              <a:spcBef>
                <a:spcPts val="0"/>
              </a:spcBef>
              <a:spcAft>
                <a:spcPts val="0"/>
              </a:spcAft>
              <a:buFont typeface="Arial" panose="020B0604020202020204" pitchFamily="34" charset="0"/>
              <a:buChar char="•"/>
            </a:pPr>
            <a:r>
              <a:rPr lang="en-US" sz="1000" b="1" i="0" u="none" strike="noStrike" dirty="0">
                <a:solidFill>
                  <a:schemeClr val="tx1">
                    <a:lumMod val="65000"/>
                    <a:lumOff val="35000"/>
                  </a:schemeClr>
                </a:solidFill>
                <a:effectLst/>
                <a:latin typeface="Century Gothic" panose="020B0502020202020204" pitchFamily="34" charset="0"/>
              </a:rPr>
              <a:t>Innovation Pipeline Management: </a:t>
            </a:r>
            <a:r>
              <a:rPr lang="en-US" sz="1000" i="0" u="none" strike="noStrike" dirty="0">
                <a:solidFill>
                  <a:schemeClr val="tx1">
                    <a:lumMod val="65000"/>
                    <a:lumOff val="35000"/>
                  </a:schemeClr>
                </a:solidFill>
                <a:effectLst/>
                <a:latin typeface="Century Gothic" panose="020B0502020202020204" pitchFamily="34" charset="0"/>
              </a:rPr>
              <a:t>Managing the flow of new ideas from conception to commercialization.</a:t>
            </a:r>
          </a:p>
        </p:txBody>
      </p:sp>
      <p:sp>
        <p:nvSpPr>
          <p:cNvPr id="37" name="TextBox 36">
            <a:extLst>
              <a:ext uri="{FF2B5EF4-FFF2-40B4-BE49-F238E27FC236}">
                <a16:creationId xmlns:a16="http://schemas.microsoft.com/office/drawing/2014/main" id="{5982BC5F-E48F-7958-1C40-A3470B74106D}"/>
              </a:ext>
            </a:extLst>
          </p:cNvPr>
          <p:cNvSpPr txBox="1"/>
          <p:nvPr/>
        </p:nvSpPr>
        <p:spPr>
          <a:xfrm>
            <a:off x="1452581" y="4777834"/>
            <a:ext cx="4544863" cy="707886"/>
          </a:xfrm>
          <a:prstGeom prst="rect">
            <a:avLst/>
          </a:prstGeom>
          <a:noFill/>
        </p:spPr>
        <p:txBody>
          <a:bodyPr wrap="square">
            <a:spAutoFit/>
          </a:bodyPr>
          <a:lstStyle/>
          <a:p>
            <a:pPr marL="171450" indent="-171450" rtl="0">
              <a:spcBef>
                <a:spcPts val="0"/>
              </a:spcBef>
              <a:spcAft>
                <a:spcPts val="0"/>
              </a:spcAft>
              <a:buFont typeface="Arial" panose="020B0604020202020204" pitchFamily="34" charset="0"/>
              <a:buChar char="•"/>
            </a:pPr>
            <a:r>
              <a:rPr lang="en-US" sz="1000" b="1" i="0" u="none" strike="noStrike" dirty="0">
                <a:solidFill>
                  <a:schemeClr val="tx1">
                    <a:lumMod val="65000"/>
                    <a:lumOff val="35000"/>
                  </a:schemeClr>
                </a:solidFill>
                <a:effectLst/>
                <a:latin typeface="Century Gothic" panose="020B0502020202020204" pitchFamily="34" charset="0"/>
              </a:rPr>
              <a:t>Asset Management: </a:t>
            </a:r>
            <a:r>
              <a:rPr lang="en-US" sz="1000" i="0" u="none" strike="noStrike" dirty="0">
                <a:solidFill>
                  <a:schemeClr val="tx1">
                    <a:lumMod val="65000"/>
                    <a:lumOff val="35000"/>
                  </a:schemeClr>
                </a:solidFill>
                <a:effectLst/>
                <a:latin typeface="Century Gothic" panose="020B0502020202020204" pitchFamily="34" charset="0"/>
              </a:rPr>
              <a:t>Overseeing company assets to ensure optimal financial health.</a:t>
            </a:r>
          </a:p>
          <a:p>
            <a:pPr marL="171450" indent="-171450" rtl="0">
              <a:spcBef>
                <a:spcPts val="0"/>
              </a:spcBef>
              <a:spcAft>
                <a:spcPts val="0"/>
              </a:spcAft>
              <a:buFont typeface="Arial" panose="020B0604020202020204" pitchFamily="34" charset="0"/>
              <a:buChar char="•"/>
            </a:pPr>
            <a:r>
              <a:rPr lang="en-US" sz="1000" b="1" i="0" u="none" strike="noStrike" dirty="0">
                <a:solidFill>
                  <a:schemeClr val="tx1">
                    <a:lumMod val="65000"/>
                    <a:lumOff val="35000"/>
                  </a:schemeClr>
                </a:solidFill>
                <a:effectLst/>
                <a:latin typeface="Century Gothic" panose="020B0502020202020204" pitchFamily="34" charset="0"/>
              </a:rPr>
              <a:t>Budgetary Oversight: </a:t>
            </a:r>
            <a:r>
              <a:rPr lang="en-US" sz="1000" i="0" u="none" strike="noStrike" dirty="0">
                <a:solidFill>
                  <a:schemeClr val="tx1">
                    <a:lumMod val="65000"/>
                    <a:lumOff val="35000"/>
                  </a:schemeClr>
                </a:solidFill>
                <a:effectLst/>
                <a:latin typeface="Century Gothic" panose="020B0502020202020204" pitchFamily="34" charset="0"/>
              </a:rPr>
              <a:t>Monitoring and managing the organization's budget and financial planning.</a:t>
            </a:r>
          </a:p>
        </p:txBody>
      </p:sp>
      <p:sp>
        <p:nvSpPr>
          <p:cNvPr id="38" name="TextBox 37">
            <a:extLst>
              <a:ext uri="{FF2B5EF4-FFF2-40B4-BE49-F238E27FC236}">
                <a16:creationId xmlns:a16="http://schemas.microsoft.com/office/drawing/2014/main" id="{613F6517-E585-CD32-596D-F470389FA6F2}"/>
              </a:ext>
            </a:extLst>
          </p:cNvPr>
          <p:cNvSpPr txBox="1"/>
          <p:nvPr/>
        </p:nvSpPr>
        <p:spPr>
          <a:xfrm>
            <a:off x="1459022" y="5898859"/>
            <a:ext cx="4544863" cy="707886"/>
          </a:xfrm>
          <a:prstGeom prst="rect">
            <a:avLst/>
          </a:prstGeom>
          <a:noFill/>
        </p:spPr>
        <p:txBody>
          <a:bodyPr wrap="square">
            <a:spAutoFit/>
          </a:bodyPr>
          <a:lstStyle/>
          <a:p>
            <a:pPr marL="171450" indent="-171450" rtl="0">
              <a:spcBef>
                <a:spcPts val="0"/>
              </a:spcBef>
              <a:spcAft>
                <a:spcPts val="0"/>
              </a:spcAft>
              <a:buFont typeface="Arial" panose="020B0604020202020204" pitchFamily="34" charset="0"/>
              <a:buChar char="•"/>
            </a:pPr>
            <a:r>
              <a:rPr lang="en-US" sz="1000" b="1" i="0" u="none" strike="noStrike" dirty="0">
                <a:solidFill>
                  <a:schemeClr val="tx1">
                    <a:lumMod val="65000"/>
                    <a:lumOff val="35000"/>
                  </a:schemeClr>
                </a:solidFill>
                <a:effectLst/>
                <a:latin typeface="Century Gothic" panose="020B0502020202020204" pitchFamily="34" charset="0"/>
              </a:rPr>
              <a:t>Workforce Development:</a:t>
            </a:r>
            <a:r>
              <a:rPr lang="en-US" sz="1000" i="0" u="none" strike="noStrike" dirty="0">
                <a:solidFill>
                  <a:schemeClr val="tx1">
                    <a:lumMod val="65000"/>
                    <a:lumOff val="35000"/>
                  </a:schemeClr>
                </a:solidFill>
                <a:effectLst/>
                <a:latin typeface="Century Gothic" panose="020B0502020202020204" pitchFamily="34" charset="0"/>
              </a:rPr>
              <a:t> Investing in employee growth and skills enhancement.</a:t>
            </a:r>
          </a:p>
          <a:p>
            <a:pPr marL="171450" indent="-171450" rtl="0">
              <a:spcBef>
                <a:spcPts val="0"/>
              </a:spcBef>
              <a:spcAft>
                <a:spcPts val="0"/>
              </a:spcAft>
              <a:buFont typeface="Arial" panose="020B0604020202020204" pitchFamily="34" charset="0"/>
              <a:buChar char="•"/>
            </a:pPr>
            <a:r>
              <a:rPr lang="en-US" sz="1000" b="1" i="0" u="none" strike="noStrike" dirty="0">
                <a:solidFill>
                  <a:schemeClr val="tx1">
                    <a:lumMod val="65000"/>
                    <a:lumOff val="35000"/>
                  </a:schemeClr>
                </a:solidFill>
                <a:effectLst/>
                <a:latin typeface="Century Gothic" panose="020B0502020202020204" pitchFamily="34" charset="0"/>
              </a:rPr>
              <a:t>Culture and Engagement: </a:t>
            </a:r>
            <a:r>
              <a:rPr lang="en-US" sz="1000" i="0" u="none" strike="noStrike" dirty="0">
                <a:solidFill>
                  <a:schemeClr val="tx1">
                    <a:lumMod val="65000"/>
                    <a:lumOff val="35000"/>
                  </a:schemeClr>
                </a:solidFill>
                <a:effectLst/>
                <a:latin typeface="Century Gothic" panose="020B0502020202020204" pitchFamily="34" charset="0"/>
              </a:rPr>
              <a:t>Fostering a positive work environment and high employee engagement.</a:t>
            </a:r>
          </a:p>
        </p:txBody>
      </p:sp>
      <p:sp>
        <p:nvSpPr>
          <p:cNvPr id="39" name="TextBox 38">
            <a:extLst>
              <a:ext uri="{FF2B5EF4-FFF2-40B4-BE49-F238E27FC236}">
                <a16:creationId xmlns:a16="http://schemas.microsoft.com/office/drawing/2014/main" id="{4EB4F060-FBF3-2368-D496-6111903BFCBA}"/>
              </a:ext>
            </a:extLst>
          </p:cNvPr>
          <p:cNvSpPr txBox="1"/>
          <p:nvPr/>
        </p:nvSpPr>
        <p:spPr>
          <a:xfrm>
            <a:off x="7947541" y="1396373"/>
            <a:ext cx="3831480" cy="707886"/>
          </a:xfrm>
          <a:prstGeom prst="rect">
            <a:avLst/>
          </a:prstGeom>
          <a:noFill/>
        </p:spPr>
        <p:txBody>
          <a:bodyPr wrap="square">
            <a:spAutoFit/>
          </a:bodyPr>
          <a:lstStyle/>
          <a:p>
            <a:pPr marL="171450" indent="-171450" rtl="0">
              <a:spcBef>
                <a:spcPts val="0"/>
              </a:spcBef>
              <a:spcAft>
                <a:spcPts val="0"/>
              </a:spcAft>
              <a:buFont typeface="Arial" panose="020B0604020202020204" pitchFamily="34" charset="0"/>
              <a:buChar char="•"/>
            </a:pPr>
            <a:r>
              <a:rPr lang="en-US" sz="1000" b="1" i="0" u="none" strike="noStrike" dirty="0">
                <a:solidFill>
                  <a:schemeClr val="tx1">
                    <a:lumMod val="65000"/>
                    <a:lumOff val="35000"/>
                  </a:schemeClr>
                </a:solidFill>
                <a:effectLst/>
                <a:latin typeface="Century Gothic" panose="020B0502020202020204" pitchFamily="34" charset="0"/>
              </a:rPr>
              <a:t>Service Excellence: </a:t>
            </a:r>
            <a:r>
              <a:rPr lang="en-US" sz="1000" i="0" u="none" strike="noStrike" dirty="0">
                <a:solidFill>
                  <a:schemeClr val="tx1">
                    <a:lumMod val="65000"/>
                    <a:lumOff val="35000"/>
                  </a:schemeClr>
                </a:solidFill>
                <a:effectLst/>
                <a:latin typeface="Century Gothic" panose="020B0502020202020204" pitchFamily="34" charset="0"/>
              </a:rPr>
              <a:t>Delivering outstanding service that exceeds customer expectations</a:t>
            </a:r>
            <a:r>
              <a:rPr lang="en-US" sz="1000" b="1" i="0" u="none" strike="noStrike" dirty="0">
                <a:solidFill>
                  <a:schemeClr val="tx1">
                    <a:lumMod val="65000"/>
                    <a:lumOff val="35000"/>
                  </a:schemeClr>
                </a:solidFill>
                <a:effectLst/>
                <a:latin typeface="Century Gothic" panose="020B0502020202020204" pitchFamily="34" charset="0"/>
              </a:rPr>
              <a:t>.</a:t>
            </a:r>
          </a:p>
          <a:p>
            <a:pPr marL="171450" indent="-171450" rtl="0">
              <a:spcBef>
                <a:spcPts val="0"/>
              </a:spcBef>
              <a:spcAft>
                <a:spcPts val="0"/>
              </a:spcAft>
              <a:buFont typeface="Arial" panose="020B0604020202020204" pitchFamily="34" charset="0"/>
              <a:buChar char="•"/>
            </a:pPr>
            <a:r>
              <a:rPr lang="en-US" sz="1000" b="1" i="0" u="none" strike="noStrike" dirty="0">
                <a:solidFill>
                  <a:schemeClr val="tx1">
                    <a:lumMod val="65000"/>
                    <a:lumOff val="35000"/>
                  </a:schemeClr>
                </a:solidFill>
                <a:effectLst/>
                <a:latin typeface="Century Gothic" panose="020B0502020202020204" pitchFamily="34" charset="0"/>
              </a:rPr>
              <a:t>Relationship Management: </a:t>
            </a:r>
            <a:r>
              <a:rPr lang="en-US" sz="1000" i="0" u="none" strike="noStrike" dirty="0">
                <a:solidFill>
                  <a:schemeClr val="tx1">
                    <a:lumMod val="65000"/>
                    <a:lumOff val="35000"/>
                  </a:schemeClr>
                </a:solidFill>
                <a:effectLst/>
                <a:latin typeface="Century Gothic" panose="020B0502020202020204" pitchFamily="34" charset="0"/>
              </a:rPr>
              <a:t>Building and maintaining strong, lasting customer relationships.</a:t>
            </a:r>
            <a:endParaRPr lang="en-US" sz="1000" dirty="0">
              <a:solidFill>
                <a:schemeClr val="tx1">
                  <a:lumMod val="65000"/>
                  <a:lumOff val="35000"/>
                </a:schemeClr>
              </a:solidFill>
              <a:effectLst/>
              <a:latin typeface="Century Gothic" panose="020B0502020202020204" pitchFamily="34" charset="0"/>
            </a:endParaRPr>
          </a:p>
        </p:txBody>
      </p:sp>
      <p:sp>
        <p:nvSpPr>
          <p:cNvPr id="40" name="TextBox 39">
            <a:extLst>
              <a:ext uri="{FF2B5EF4-FFF2-40B4-BE49-F238E27FC236}">
                <a16:creationId xmlns:a16="http://schemas.microsoft.com/office/drawing/2014/main" id="{28173914-7457-31DA-7667-8345C0446218}"/>
              </a:ext>
            </a:extLst>
          </p:cNvPr>
          <p:cNvSpPr txBox="1"/>
          <p:nvPr/>
        </p:nvSpPr>
        <p:spPr>
          <a:xfrm>
            <a:off x="7947541" y="2500539"/>
            <a:ext cx="3831480" cy="707886"/>
          </a:xfrm>
          <a:prstGeom prst="rect">
            <a:avLst/>
          </a:prstGeom>
          <a:noFill/>
        </p:spPr>
        <p:txBody>
          <a:bodyPr wrap="square">
            <a:spAutoFit/>
          </a:bodyPr>
          <a:lstStyle/>
          <a:p>
            <a:pPr marL="171450" indent="-171450" rtl="0">
              <a:spcBef>
                <a:spcPts val="0"/>
              </a:spcBef>
              <a:spcAft>
                <a:spcPts val="0"/>
              </a:spcAft>
              <a:buFont typeface="Arial" panose="020B0604020202020204" pitchFamily="34" charset="0"/>
              <a:buChar char="•"/>
            </a:pPr>
            <a:r>
              <a:rPr lang="en-US" sz="1000" b="1" i="0" u="none" strike="noStrike" dirty="0">
                <a:solidFill>
                  <a:schemeClr val="tx1">
                    <a:lumMod val="65000"/>
                    <a:lumOff val="35000"/>
                  </a:schemeClr>
                </a:solidFill>
                <a:effectLst/>
                <a:latin typeface="Century Gothic" panose="020B0502020202020204" pitchFamily="34" charset="0"/>
              </a:rPr>
              <a:t>Logistics Optimization: </a:t>
            </a:r>
            <a:r>
              <a:rPr lang="en-US" sz="1000" i="0" u="none" strike="noStrike" dirty="0">
                <a:solidFill>
                  <a:schemeClr val="tx1">
                    <a:lumMod val="65000"/>
                    <a:lumOff val="35000"/>
                  </a:schemeClr>
                </a:solidFill>
                <a:effectLst/>
                <a:latin typeface="Century Gothic" panose="020B0502020202020204" pitchFamily="34" charset="0"/>
              </a:rPr>
              <a:t>Ensuring efficient, reliable supply chain and logistics operations.</a:t>
            </a:r>
          </a:p>
          <a:p>
            <a:pPr marL="171450" indent="-171450" rtl="0">
              <a:spcBef>
                <a:spcPts val="0"/>
              </a:spcBef>
              <a:spcAft>
                <a:spcPts val="0"/>
              </a:spcAft>
              <a:buFont typeface="Arial" panose="020B0604020202020204" pitchFamily="34" charset="0"/>
              <a:buChar char="•"/>
            </a:pPr>
            <a:r>
              <a:rPr lang="en-US" sz="1000" b="1" i="0" u="none" strike="noStrike" dirty="0">
                <a:solidFill>
                  <a:schemeClr val="tx1">
                    <a:lumMod val="65000"/>
                    <a:lumOff val="35000"/>
                  </a:schemeClr>
                </a:solidFill>
                <a:effectLst/>
                <a:latin typeface="Century Gothic" panose="020B0502020202020204" pitchFamily="34" charset="0"/>
              </a:rPr>
              <a:t>Supplier Collaboration: </a:t>
            </a:r>
            <a:r>
              <a:rPr lang="en-US" sz="1000" i="0" u="none" strike="noStrike" dirty="0">
                <a:solidFill>
                  <a:schemeClr val="tx1">
                    <a:lumMod val="65000"/>
                    <a:lumOff val="35000"/>
                  </a:schemeClr>
                </a:solidFill>
                <a:effectLst/>
                <a:latin typeface="Century Gothic" panose="020B0502020202020204" pitchFamily="34" charset="0"/>
              </a:rPr>
              <a:t>Working closely with suppliers for mutual benefit and innovation.</a:t>
            </a:r>
          </a:p>
        </p:txBody>
      </p:sp>
      <p:sp>
        <p:nvSpPr>
          <p:cNvPr id="41" name="TextBox 40">
            <a:extLst>
              <a:ext uri="{FF2B5EF4-FFF2-40B4-BE49-F238E27FC236}">
                <a16:creationId xmlns:a16="http://schemas.microsoft.com/office/drawing/2014/main" id="{A994218A-D5D9-C937-7B6E-E8C0E057114D}"/>
              </a:ext>
            </a:extLst>
          </p:cNvPr>
          <p:cNvSpPr txBox="1"/>
          <p:nvPr/>
        </p:nvSpPr>
        <p:spPr>
          <a:xfrm>
            <a:off x="7945052" y="3675610"/>
            <a:ext cx="3831480" cy="707886"/>
          </a:xfrm>
          <a:prstGeom prst="rect">
            <a:avLst/>
          </a:prstGeom>
          <a:noFill/>
        </p:spPr>
        <p:txBody>
          <a:bodyPr wrap="square">
            <a:spAutoFit/>
          </a:bodyPr>
          <a:lstStyle/>
          <a:p>
            <a:pPr marL="171450" indent="-171450" rtl="0">
              <a:spcBef>
                <a:spcPts val="0"/>
              </a:spcBef>
              <a:spcAft>
                <a:spcPts val="0"/>
              </a:spcAft>
              <a:buFont typeface="Arial" panose="020B0604020202020204" pitchFamily="34" charset="0"/>
              <a:buChar char="•"/>
            </a:pPr>
            <a:r>
              <a:rPr lang="en-US" sz="1000" b="1" i="0" u="none" strike="noStrike" dirty="0">
                <a:solidFill>
                  <a:schemeClr val="tx1">
                    <a:lumMod val="65000"/>
                    <a:lumOff val="35000"/>
                  </a:schemeClr>
                </a:solidFill>
                <a:effectLst/>
                <a:latin typeface="Century Gothic" panose="020B0502020202020204" pitchFamily="34" charset="0"/>
              </a:rPr>
              <a:t>Alliance Building: </a:t>
            </a:r>
            <a:r>
              <a:rPr lang="en-US" sz="1000" i="0" u="none" strike="noStrike" dirty="0">
                <a:solidFill>
                  <a:schemeClr val="tx1">
                    <a:lumMod val="65000"/>
                    <a:lumOff val="35000"/>
                  </a:schemeClr>
                </a:solidFill>
                <a:effectLst/>
                <a:latin typeface="Century Gothic" panose="020B0502020202020204" pitchFamily="34" charset="0"/>
              </a:rPr>
              <a:t>Establishing strategic alliances to enhance business capabilities.</a:t>
            </a:r>
          </a:p>
          <a:p>
            <a:pPr marL="171450" indent="-171450" rtl="0">
              <a:spcBef>
                <a:spcPts val="0"/>
              </a:spcBef>
              <a:spcAft>
                <a:spcPts val="0"/>
              </a:spcAft>
              <a:buFont typeface="Arial" panose="020B0604020202020204" pitchFamily="34" charset="0"/>
              <a:buChar char="•"/>
            </a:pPr>
            <a:r>
              <a:rPr lang="en-US" sz="1000" b="1" i="0" u="none" strike="noStrike" dirty="0">
                <a:solidFill>
                  <a:schemeClr val="tx1">
                    <a:lumMod val="65000"/>
                    <a:lumOff val="35000"/>
                  </a:schemeClr>
                </a:solidFill>
                <a:effectLst/>
                <a:latin typeface="Century Gothic" panose="020B0502020202020204" pitchFamily="34" charset="0"/>
              </a:rPr>
              <a:t>Ecosystem Development: </a:t>
            </a:r>
            <a:r>
              <a:rPr lang="en-US" sz="1000" i="0" u="none" strike="noStrike" dirty="0">
                <a:solidFill>
                  <a:schemeClr val="tx1">
                    <a:lumMod val="65000"/>
                    <a:lumOff val="35000"/>
                  </a:schemeClr>
                </a:solidFill>
                <a:effectLst/>
                <a:latin typeface="Century Gothic" panose="020B0502020202020204" pitchFamily="34" charset="0"/>
              </a:rPr>
              <a:t>Cultivating a network of partners to create added value.</a:t>
            </a:r>
          </a:p>
        </p:txBody>
      </p:sp>
      <p:sp>
        <p:nvSpPr>
          <p:cNvPr id="42" name="TextBox 41">
            <a:extLst>
              <a:ext uri="{FF2B5EF4-FFF2-40B4-BE49-F238E27FC236}">
                <a16:creationId xmlns:a16="http://schemas.microsoft.com/office/drawing/2014/main" id="{222531CD-3659-3C48-A868-94238954DA08}"/>
              </a:ext>
            </a:extLst>
          </p:cNvPr>
          <p:cNvSpPr txBox="1"/>
          <p:nvPr/>
        </p:nvSpPr>
        <p:spPr>
          <a:xfrm>
            <a:off x="7993550" y="4747134"/>
            <a:ext cx="3831480" cy="707886"/>
          </a:xfrm>
          <a:prstGeom prst="rect">
            <a:avLst/>
          </a:prstGeom>
          <a:noFill/>
        </p:spPr>
        <p:txBody>
          <a:bodyPr wrap="square">
            <a:spAutoFit/>
          </a:bodyPr>
          <a:lstStyle/>
          <a:p>
            <a:pPr marL="171450" indent="-171450" rtl="0">
              <a:spcBef>
                <a:spcPts val="0"/>
              </a:spcBef>
              <a:spcAft>
                <a:spcPts val="0"/>
              </a:spcAft>
              <a:buFont typeface="Arial" panose="020B0604020202020204" pitchFamily="34" charset="0"/>
              <a:buChar char="•"/>
            </a:pPr>
            <a:r>
              <a:rPr lang="en-US" sz="1000" b="1" i="0" u="none" strike="noStrike" dirty="0">
                <a:solidFill>
                  <a:schemeClr val="tx1">
                    <a:lumMod val="65000"/>
                    <a:lumOff val="35000"/>
                  </a:schemeClr>
                </a:solidFill>
                <a:effectLst/>
                <a:latin typeface="Century Gothic" panose="020B0502020202020204" pitchFamily="34" charset="0"/>
              </a:rPr>
              <a:t>Environmental Sustainability: </a:t>
            </a:r>
            <a:r>
              <a:rPr lang="en-US" sz="1000" i="0" u="none" strike="noStrike" dirty="0">
                <a:solidFill>
                  <a:schemeClr val="tx1">
                    <a:lumMod val="65000"/>
                    <a:lumOff val="35000"/>
                  </a:schemeClr>
                </a:solidFill>
                <a:effectLst/>
                <a:latin typeface="Century Gothic" panose="020B0502020202020204" pitchFamily="34" charset="0"/>
              </a:rPr>
              <a:t>Committing to environmentally sustainable business practices.</a:t>
            </a:r>
          </a:p>
          <a:p>
            <a:pPr marL="171450" indent="-171450" rtl="0">
              <a:spcBef>
                <a:spcPts val="0"/>
              </a:spcBef>
              <a:spcAft>
                <a:spcPts val="0"/>
              </a:spcAft>
              <a:buFont typeface="Arial" panose="020B0604020202020204" pitchFamily="34" charset="0"/>
              <a:buChar char="•"/>
            </a:pPr>
            <a:r>
              <a:rPr lang="en-US" sz="1000" b="1" i="0" u="none" strike="noStrike" dirty="0">
                <a:solidFill>
                  <a:schemeClr val="tx1">
                    <a:lumMod val="65000"/>
                    <a:lumOff val="35000"/>
                  </a:schemeClr>
                </a:solidFill>
                <a:effectLst/>
                <a:latin typeface="Century Gothic" panose="020B0502020202020204" pitchFamily="34" charset="0"/>
              </a:rPr>
              <a:t>Social Responsibility: </a:t>
            </a:r>
            <a:r>
              <a:rPr lang="en-US" sz="1000" i="0" u="none" strike="noStrike" dirty="0">
                <a:solidFill>
                  <a:schemeClr val="tx1">
                    <a:lumMod val="65000"/>
                    <a:lumOff val="35000"/>
                  </a:schemeClr>
                </a:solidFill>
                <a:effectLst/>
                <a:latin typeface="Century Gothic" panose="020B0502020202020204" pitchFamily="34" charset="0"/>
              </a:rPr>
              <a:t>Engaging in practices that benefit society and the community.</a:t>
            </a:r>
          </a:p>
        </p:txBody>
      </p:sp>
      <p:cxnSp>
        <p:nvCxnSpPr>
          <p:cNvPr id="53" name="Straight Connector 52">
            <a:extLst>
              <a:ext uri="{FF2B5EF4-FFF2-40B4-BE49-F238E27FC236}">
                <a16:creationId xmlns:a16="http://schemas.microsoft.com/office/drawing/2014/main" id="{E1DEB779-E438-2E43-11AB-188DB151A3A0}"/>
              </a:ext>
            </a:extLst>
          </p:cNvPr>
          <p:cNvCxnSpPr/>
          <p:nvPr/>
        </p:nvCxnSpPr>
        <p:spPr>
          <a:xfrm>
            <a:off x="6312310" y="1261010"/>
            <a:ext cx="0" cy="5463859"/>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2633140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7D15456-0146-235D-C5D1-D77BCCC786D7}"/>
            </a:ext>
          </a:extLst>
        </p:cNvPr>
        <p:cNvGrpSpPr/>
        <p:nvPr/>
      </p:nvGrpSpPr>
      <p:grpSpPr>
        <a:xfrm>
          <a:off x="0" y="0"/>
          <a:ext cx="0" cy="0"/>
          <a:chOff x="0" y="0"/>
          <a:chExt cx="0" cy="0"/>
        </a:xfrm>
      </p:grpSpPr>
      <p:sp>
        <p:nvSpPr>
          <p:cNvPr id="9" name="Rectangle: Diagonal Corners Rounded 8">
            <a:extLst>
              <a:ext uri="{FF2B5EF4-FFF2-40B4-BE49-F238E27FC236}">
                <a16:creationId xmlns:a16="http://schemas.microsoft.com/office/drawing/2014/main" id="{3DAF0B03-7022-F58E-ADA9-96A34E55F28B}"/>
              </a:ext>
            </a:extLst>
          </p:cNvPr>
          <p:cNvSpPr/>
          <p:nvPr/>
        </p:nvSpPr>
        <p:spPr>
          <a:xfrm>
            <a:off x="97007" y="854226"/>
            <a:ext cx="6525019" cy="5834168"/>
          </a:xfrm>
          <a:prstGeom prst="round2DiagRect">
            <a:avLst>
              <a:gd name="adj1" fmla="val 6706"/>
              <a:gd name="adj2" fmla="val 0"/>
            </a:avLst>
          </a:prstGeom>
          <a:pattFill prst="dkDnDiag">
            <a:fgClr>
              <a:schemeClr val="accent5">
                <a:lumMod val="20000"/>
                <a:lumOff val="80000"/>
              </a:schemeClr>
            </a:fgClr>
            <a:bgClr>
              <a:schemeClr val="bg1"/>
            </a:bgClr>
          </a:pattFill>
          <a:ln>
            <a:solidFill>
              <a:srgbClr val="0098C6"/>
            </a:solidFill>
          </a:ln>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dirty="0"/>
          </a:p>
        </p:txBody>
      </p:sp>
      <p:sp>
        <p:nvSpPr>
          <p:cNvPr id="3" name="TextBox 2">
            <a:extLst>
              <a:ext uri="{FF2B5EF4-FFF2-40B4-BE49-F238E27FC236}">
                <a16:creationId xmlns:a16="http://schemas.microsoft.com/office/drawing/2014/main" id="{AE1AE0B2-E5BF-5BE9-842C-1A6A1B3A4E29}"/>
              </a:ext>
            </a:extLst>
          </p:cNvPr>
          <p:cNvSpPr txBox="1"/>
          <p:nvPr/>
        </p:nvSpPr>
        <p:spPr>
          <a:xfrm>
            <a:off x="161598" y="111009"/>
            <a:ext cx="6516664" cy="523220"/>
          </a:xfrm>
          <a:prstGeom prst="rect">
            <a:avLst/>
          </a:prstGeom>
          <a:noFill/>
        </p:spPr>
        <p:txBody>
          <a:bodyPr wrap="square" rtlCol="0">
            <a:spAutoFit/>
          </a:bodyPr>
          <a:lstStyle/>
          <a:p>
            <a:r>
              <a:rPr lang="en-US" sz="2800" dirty="0">
                <a:solidFill>
                  <a:schemeClr val="tx1">
                    <a:lumMod val="65000"/>
                    <a:lumOff val="35000"/>
                  </a:schemeClr>
                </a:solidFill>
                <a:latin typeface="Century Gothic" panose="020B0502020202020204" pitchFamily="34" charset="0"/>
              </a:rPr>
              <a:t>BUSINESS CAPABILITY MODEL</a:t>
            </a:r>
            <a:endParaRPr lang="en-US" sz="1600" dirty="0">
              <a:solidFill>
                <a:schemeClr val="tx1">
                  <a:lumMod val="65000"/>
                  <a:lumOff val="35000"/>
                </a:schemeClr>
              </a:solidFill>
              <a:latin typeface="Century Gothic" panose="020B0502020202020204" pitchFamily="34" charset="0"/>
            </a:endParaRPr>
          </a:p>
        </p:txBody>
      </p:sp>
      <p:sp>
        <p:nvSpPr>
          <p:cNvPr id="4" name="Rectangle: Diagonal Corners Rounded 3">
            <a:extLst>
              <a:ext uri="{FF2B5EF4-FFF2-40B4-BE49-F238E27FC236}">
                <a16:creationId xmlns:a16="http://schemas.microsoft.com/office/drawing/2014/main" id="{56148C08-E5E7-658E-1E00-28838BEC2C1F}"/>
              </a:ext>
            </a:extLst>
          </p:cNvPr>
          <p:cNvSpPr/>
          <p:nvPr/>
        </p:nvSpPr>
        <p:spPr>
          <a:xfrm>
            <a:off x="210608" y="2913041"/>
            <a:ext cx="6153150" cy="1704975"/>
          </a:xfrm>
          <a:prstGeom prst="round2DiagRect">
            <a:avLst/>
          </a:prstGeom>
          <a:gradFill flip="none" rotWithShape="1">
            <a:gsLst>
              <a:gs pos="0">
                <a:srgbClr val="1E629A">
                  <a:shade val="30000"/>
                  <a:satMod val="115000"/>
                </a:srgbClr>
              </a:gs>
              <a:gs pos="50000">
                <a:srgbClr val="1E629A">
                  <a:shade val="67500"/>
                  <a:satMod val="115000"/>
                </a:srgbClr>
              </a:gs>
              <a:gs pos="100000">
                <a:srgbClr val="1E629A">
                  <a:shade val="100000"/>
                  <a:satMod val="115000"/>
                </a:srgbClr>
              </a:gs>
            </a:gsLst>
            <a:lin ang="2700000" scaled="1"/>
            <a:tileRect/>
          </a:gradFill>
          <a:ln w="381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dirty="0"/>
          </a:p>
        </p:txBody>
      </p:sp>
      <p:sp>
        <p:nvSpPr>
          <p:cNvPr id="5" name="Rectangle: Diagonal Corners Rounded 4">
            <a:extLst>
              <a:ext uri="{FF2B5EF4-FFF2-40B4-BE49-F238E27FC236}">
                <a16:creationId xmlns:a16="http://schemas.microsoft.com/office/drawing/2014/main" id="{BB1B24D5-A108-75AB-AAD4-BDBF20350340}"/>
              </a:ext>
            </a:extLst>
          </p:cNvPr>
          <p:cNvSpPr/>
          <p:nvPr/>
        </p:nvSpPr>
        <p:spPr>
          <a:xfrm>
            <a:off x="210608" y="4808516"/>
            <a:ext cx="2933700" cy="1704975"/>
          </a:xfrm>
          <a:prstGeom prst="round2DiagRect">
            <a:avLst/>
          </a:prstGeom>
          <a:gradFill flip="none" rotWithShape="1">
            <a:gsLst>
              <a:gs pos="0">
                <a:srgbClr val="237295">
                  <a:shade val="30000"/>
                  <a:satMod val="115000"/>
                </a:srgbClr>
              </a:gs>
              <a:gs pos="50000">
                <a:srgbClr val="237295">
                  <a:shade val="67500"/>
                  <a:satMod val="115000"/>
                </a:srgbClr>
              </a:gs>
              <a:gs pos="100000">
                <a:srgbClr val="237295">
                  <a:shade val="100000"/>
                  <a:satMod val="115000"/>
                </a:srgbClr>
              </a:gs>
            </a:gsLst>
            <a:lin ang="2700000" scaled="1"/>
            <a:tileRect/>
          </a:gradFill>
          <a:ln w="381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dirty="0"/>
          </a:p>
        </p:txBody>
      </p:sp>
      <p:sp>
        <p:nvSpPr>
          <p:cNvPr id="6" name="Rectangle: Diagonal Corners Rounded 5">
            <a:extLst>
              <a:ext uri="{FF2B5EF4-FFF2-40B4-BE49-F238E27FC236}">
                <a16:creationId xmlns:a16="http://schemas.microsoft.com/office/drawing/2014/main" id="{70C6FF9E-5BC3-17A6-817B-96AC6885D75A}"/>
              </a:ext>
            </a:extLst>
          </p:cNvPr>
          <p:cNvSpPr/>
          <p:nvPr/>
        </p:nvSpPr>
        <p:spPr>
          <a:xfrm>
            <a:off x="3430058" y="4808516"/>
            <a:ext cx="2933700" cy="1704975"/>
          </a:xfrm>
          <a:prstGeom prst="round2DiagRect">
            <a:avLst/>
          </a:prstGeom>
          <a:gradFill flip="none" rotWithShape="1">
            <a:gsLst>
              <a:gs pos="0">
                <a:schemeClr val="tx2">
                  <a:lumMod val="75000"/>
                  <a:shade val="30000"/>
                  <a:satMod val="115000"/>
                </a:schemeClr>
              </a:gs>
              <a:gs pos="50000">
                <a:schemeClr val="tx2">
                  <a:lumMod val="75000"/>
                  <a:shade val="67500"/>
                  <a:satMod val="115000"/>
                </a:schemeClr>
              </a:gs>
              <a:gs pos="100000">
                <a:schemeClr val="tx2">
                  <a:lumMod val="75000"/>
                  <a:shade val="100000"/>
                  <a:satMod val="115000"/>
                </a:schemeClr>
              </a:gs>
            </a:gsLst>
            <a:lin ang="2700000" scaled="1"/>
            <a:tileRect/>
          </a:gradFill>
          <a:ln w="381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dirty="0"/>
          </a:p>
        </p:txBody>
      </p:sp>
      <p:sp>
        <p:nvSpPr>
          <p:cNvPr id="7" name="Rectangle: Diagonal Corners Rounded 6">
            <a:extLst>
              <a:ext uri="{FF2B5EF4-FFF2-40B4-BE49-F238E27FC236}">
                <a16:creationId xmlns:a16="http://schemas.microsoft.com/office/drawing/2014/main" id="{4CD65C07-CA7A-177C-400F-8436ADD0746D}"/>
              </a:ext>
            </a:extLst>
          </p:cNvPr>
          <p:cNvSpPr/>
          <p:nvPr/>
        </p:nvSpPr>
        <p:spPr>
          <a:xfrm>
            <a:off x="274041" y="1031853"/>
            <a:ext cx="2933699" cy="1690688"/>
          </a:xfrm>
          <a:prstGeom prst="round2DiagRect">
            <a:avLst/>
          </a:prstGeom>
          <a:gradFill flip="none" rotWithShape="1">
            <a:gsLst>
              <a:gs pos="0">
                <a:schemeClr val="accent5">
                  <a:shade val="30000"/>
                  <a:satMod val="115000"/>
                </a:schemeClr>
              </a:gs>
              <a:gs pos="50000">
                <a:schemeClr val="accent5">
                  <a:shade val="67500"/>
                  <a:satMod val="115000"/>
                </a:schemeClr>
              </a:gs>
              <a:gs pos="100000">
                <a:schemeClr val="accent5">
                  <a:shade val="100000"/>
                  <a:satMod val="115000"/>
                </a:schemeClr>
              </a:gs>
            </a:gsLst>
            <a:lin ang="2700000" scaled="1"/>
            <a:tileRect/>
          </a:gradFill>
          <a:ln w="381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dirty="0"/>
          </a:p>
        </p:txBody>
      </p:sp>
      <p:sp>
        <p:nvSpPr>
          <p:cNvPr id="8" name="Rectangle: Diagonal Corners Rounded 7">
            <a:extLst>
              <a:ext uri="{FF2B5EF4-FFF2-40B4-BE49-F238E27FC236}">
                <a16:creationId xmlns:a16="http://schemas.microsoft.com/office/drawing/2014/main" id="{5D968CAD-8380-C424-D745-F6AC119097D3}"/>
              </a:ext>
            </a:extLst>
          </p:cNvPr>
          <p:cNvSpPr/>
          <p:nvPr/>
        </p:nvSpPr>
        <p:spPr>
          <a:xfrm>
            <a:off x="3493491" y="1024709"/>
            <a:ext cx="2933700" cy="1704975"/>
          </a:xfrm>
          <a:prstGeom prst="round2DiagRect">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2700000" scaled="1"/>
            <a:tileRect/>
          </a:gradFill>
          <a:ln w="381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dirty="0"/>
          </a:p>
        </p:txBody>
      </p:sp>
      <p:sp>
        <p:nvSpPr>
          <p:cNvPr id="10" name="TextBox 9">
            <a:extLst>
              <a:ext uri="{FF2B5EF4-FFF2-40B4-BE49-F238E27FC236}">
                <a16:creationId xmlns:a16="http://schemas.microsoft.com/office/drawing/2014/main" id="{29BAAB64-AAB0-0FAF-36AD-4DDF2C2DFB38}"/>
              </a:ext>
            </a:extLst>
          </p:cNvPr>
          <p:cNvSpPr txBox="1"/>
          <p:nvPr/>
        </p:nvSpPr>
        <p:spPr>
          <a:xfrm>
            <a:off x="274040" y="1502075"/>
            <a:ext cx="2933700" cy="769441"/>
          </a:xfrm>
          <a:prstGeom prst="rect">
            <a:avLst/>
          </a:prstGeom>
          <a:noFill/>
        </p:spPr>
        <p:txBody>
          <a:bodyPr wrap="square" rtlCol="0">
            <a:spAutoFit/>
          </a:bodyPr>
          <a:lstStyle/>
          <a:p>
            <a:pPr algn="ctr"/>
            <a:r>
              <a:rPr lang="en-US" sz="2200" dirty="0">
                <a:solidFill>
                  <a:schemeClr val="bg1"/>
                </a:solidFill>
                <a:latin typeface="Century Gothic" panose="020B0502020202020204" pitchFamily="34" charset="0"/>
              </a:rPr>
              <a:t>STRATEGIC MANAGEMENT</a:t>
            </a:r>
          </a:p>
        </p:txBody>
      </p:sp>
      <p:sp>
        <p:nvSpPr>
          <p:cNvPr id="11" name="TextBox 10">
            <a:extLst>
              <a:ext uri="{FF2B5EF4-FFF2-40B4-BE49-F238E27FC236}">
                <a16:creationId xmlns:a16="http://schemas.microsoft.com/office/drawing/2014/main" id="{A69D932C-8EC6-1A39-39E6-0A3127DD23D7}"/>
              </a:ext>
            </a:extLst>
          </p:cNvPr>
          <p:cNvSpPr txBox="1"/>
          <p:nvPr/>
        </p:nvSpPr>
        <p:spPr>
          <a:xfrm>
            <a:off x="3493491" y="1438117"/>
            <a:ext cx="2933700" cy="1107996"/>
          </a:xfrm>
          <a:prstGeom prst="rect">
            <a:avLst/>
          </a:prstGeom>
          <a:noFill/>
        </p:spPr>
        <p:txBody>
          <a:bodyPr wrap="square" rtlCol="0">
            <a:spAutoFit/>
          </a:bodyPr>
          <a:lstStyle/>
          <a:p>
            <a:pPr algn="ctr"/>
            <a:r>
              <a:rPr lang="en-US" sz="2200" dirty="0">
                <a:solidFill>
                  <a:schemeClr val="bg1"/>
                </a:solidFill>
                <a:latin typeface="Century Gothic" panose="020B0502020202020204" pitchFamily="34" charset="0"/>
              </a:rPr>
              <a:t>CUSTOMER RELATIONSHIP MANAGEMENT</a:t>
            </a:r>
          </a:p>
        </p:txBody>
      </p:sp>
      <p:sp>
        <p:nvSpPr>
          <p:cNvPr id="12" name="TextBox 11">
            <a:extLst>
              <a:ext uri="{FF2B5EF4-FFF2-40B4-BE49-F238E27FC236}">
                <a16:creationId xmlns:a16="http://schemas.microsoft.com/office/drawing/2014/main" id="{8DBEF676-AD48-6C6F-D840-73AE53576C25}"/>
              </a:ext>
            </a:extLst>
          </p:cNvPr>
          <p:cNvSpPr txBox="1"/>
          <p:nvPr/>
        </p:nvSpPr>
        <p:spPr>
          <a:xfrm>
            <a:off x="210608" y="3542286"/>
            <a:ext cx="6153150" cy="430887"/>
          </a:xfrm>
          <a:prstGeom prst="rect">
            <a:avLst/>
          </a:prstGeom>
          <a:noFill/>
        </p:spPr>
        <p:txBody>
          <a:bodyPr wrap="square" rtlCol="0">
            <a:spAutoFit/>
          </a:bodyPr>
          <a:lstStyle/>
          <a:p>
            <a:pPr algn="ctr"/>
            <a:r>
              <a:rPr lang="en-US" sz="2200" dirty="0">
                <a:solidFill>
                  <a:schemeClr val="bg1"/>
                </a:solidFill>
                <a:latin typeface="Century Gothic" panose="020B0502020202020204" pitchFamily="34" charset="0"/>
              </a:rPr>
              <a:t>PRODUCT AND SERVICES DEVELOPMENT</a:t>
            </a:r>
          </a:p>
        </p:txBody>
      </p:sp>
      <p:sp>
        <p:nvSpPr>
          <p:cNvPr id="13" name="TextBox 12">
            <a:extLst>
              <a:ext uri="{FF2B5EF4-FFF2-40B4-BE49-F238E27FC236}">
                <a16:creationId xmlns:a16="http://schemas.microsoft.com/office/drawing/2014/main" id="{8FCEAA0A-4B26-5F80-63C9-C864438BC430}"/>
              </a:ext>
            </a:extLst>
          </p:cNvPr>
          <p:cNvSpPr txBox="1"/>
          <p:nvPr/>
        </p:nvSpPr>
        <p:spPr>
          <a:xfrm>
            <a:off x="238090" y="5298323"/>
            <a:ext cx="2906218" cy="769441"/>
          </a:xfrm>
          <a:prstGeom prst="rect">
            <a:avLst/>
          </a:prstGeom>
          <a:noFill/>
        </p:spPr>
        <p:txBody>
          <a:bodyPr wrap="square" rtlCol="0">
            <a:spAutoFit/>
          </a:bodyPr>
          <a:lstStyle/>
          <a:p>
            <a:pPr algn="ctr"/>
            <a:r>
              <a:rPr lang="en-US" sz="2200" dirty="0">
                <a:solidFill>
                  <a:schemeClr val="bg1"/>
                </a:solidFill>
                <a:latin typeface="Century Gothic" panose="020B0502020202020204" pitchFamily="34" charset="0"/>
              </a:rPr>
              <a:t>OPERATIONAL EXCELLENCE</a:t>
            </a:r>
          </a:p>
        </p:txBody>
      </p:sp>
      <p:sp>
        <p:nvSpPr>
          <p:cNvPr id="14" name="TextBox 13">
            <a:extLst>
              <a:ext uri="{FF2B5EF4-FFF2-40B4-BE49-F238E27FC236}">
                <a16:creationId xmlns:a16="http://schemas.microsoft.com/office/drawing/2014/main" id="{906D5878-B69C-09AB-4187-E094A6445E12}"/>
              </a:ext>
            </a:extLst>
          </p:cNvPr>
          <p:cNvSpPr txBox="1"/>
          <p:nvPr/>
        </p:nvSpPr>
        <p:spPr>
          <a:xfrm>
            <a:off x="3430058" y="5298323"/>
            <a:ext cx="2906218" cy="769441"/>
          </a:xfrm>
          <a:prstGeom prst="rect">
            <a:avLst/>
          </a:prstGeom>
          <a:noFill/>
        </p:spPr>
        <p:txBody>
          <a:bodyPr wrap="square" rtlCol="0">
            <a:spAutoFit/>
          </a:bodyPr>
          <a:lstStyle/>
          <a:p>
            <a:pPr algn="ctr"/>
            <a:r>
              <a:rPr lang="en-US" sz="2200" dirty="0">
                <a:solidFill>
                  <a:schemeClr val="bg1"/>
                </a:solidFill>
                <a:latin typeface="Century Gothic" panose="020B0502020202020204" pitchFamily="34" charset="0"/>
              </a:rPr>
              <a:t>FINANCIAL MANAGEMENT</a:t>
            </a:r>
          </a:p>
        </p:txBody>
      </p:sp>
      <p:sp>
        <p:nvSpPr>
          <p:cNvPr id="15" name="TextBox 14">
            <a:extLst>
              <a:ext uri="{FF2B5EF4-FFF2-40B4-BE49-F238E27FC236}">
                <a16:creationId xmlns:a16="http://schemas.microsoft.com/office/drawing/2014/main" id="{4329BCD4-5D98-3EEF-B74E-89343B8BB8B3}"/>
              </a:ext>
            </a:extLst>
          </p:cNvPr>
          <p:cNvSpPr txBox="1"/>
          <p:nvPr/>
        </p:nvSpPr>
        <p:spPr>
          <a:xfrm>
            <a:off x="274041" y="1043694"/>
            <a:ext cx="524831" cy="430887"/>
          </a:xfrm>
          <a:prstGeom prst="rect">
            <a:avLst/>
          </a:prstGeom>
          <a:noFill/>
        </p:spPr>
        <p:txBody>
          <a:bodyPr wrap="square" rtlCol="0">
            <a:spAutoFit/>
          </a:bodyPr>
          <a:lstStyle/>
          <a:p>
            <a:pPr algn="ctr"/>
            <a:r>
              <a:rPr lang="en-US" sz="2200" b="1" dirty="0">
                <a:solidFill>
                  <a:schemeClr val="bg1"/>
                </a:solidFill>
                <a:latin typeface="Century Gothic" panose="020B0502020202020204" pitchFamily="34" charset="0"/>
              </a:rPr>
              <a:t>1</a:t>
            </a:r>
          </a:p>
        </p:txBody>
      </p:sp>
      <p:sp>
        <p:nvSpPr>
          <p:cNvPr id="16" name="TextBox 15">
            <a:extLst>
              <a:ext uri="{FF2B5EF4-FFF2-40B4-BE49-F238E27FC236}">
                <a16:creationId xmlns:a16="http://schemas.microsoft.com/office/drawing/2014/main" id="{4845F02F-AB34-3CF8-4DC4-94884479BE1A}"/>
              </a:ext>
            </a:extLst>
          </p:cNvPr>
          <p:cNvSpPr txBox="1"/>
          <p:nvPr/>
        </p:nvSpPr>
        <p:spPr>
          <a:xfrm>
            <a:off x="3493492" y="1039210"/>
            <a:ext cx="524831" cy="430887"/>
          </a:xfrm>
          <a:prstGeom prst="rect">
            <a:avLst/>
          </a:prstGeom>
          <a:noFill/>
        </p:spPr>
        <p:txBody>
          <a:bodyPr wrap="square" rtlCol="0">
            <a:spAutoFit/>
          </a:bodyPr>
          <a:lstStyle/>
          <a:p>
            <a:pPr algn="ctr"/>
            <a:r>
              <a:rPr lang="en-US" sz="2200" b="1" dirty="0">
                <a:solidFill>
                  <a:schemeClr val="bg1"/>
                </a:solidFill>
                <a:latin typeface="Century Gothic" panose="020B0502020202020204" pitchFamily="34" charset="0"/>
              </a:rPr>
              <a:t>2</a:t>
            </a:r>
          </a:p>
        </p:txBody>
      </p:sp>
      <p:sp>
        <p:nvSpPr>
          <p:cNvPr id="17" name="TextBox 16">
            <a:extLst>
              <a:ext uri="{FF2B5EF4-FFF2-40B4-BE49-F238E27FC236}">
                <a16:creationId xmlns:a16="http://schemas.microsoft.com/office/drawing/2014/main" id="{31619FB8-E833-53F6-697D-38DEFAC0CA4E}"/>
              </a:ext>
            </a:extLst>
          </p:cNvPr>
          <p:cNvSpPr txBox="1"/>
          <p:nvPr/>
        </p:nvSpPr>
        <p:spPr>
          <a:xfrm>
            <a:off x="251305" y="2977319"/>
            <a:ext cx="524831" cy="430887"/>
          </a:xfrm>
          <a:prstGeom prst="rect">
            <a:avLst/>
          </a:prstGeom>
          <a:noFill/>
        </p:spPr>
        <p:txBody>
          <a:bodyPr wrap="square" rtlCol="0">
            <a:spAutoFit/>
          </a:bodyPr>
          <a:lstStyle/>
          <a:p>
            <a:pPr algn="ctr"/>
            <a:r>
              <a:rPr lang="en-US" sz="2200" b="1" dirty="0">
                <a:solidFill>
                  <a:schemeClr val="bg1"/>
                </a:solidFill>
                <a:latin typeface="Century Gothic" panose="020B0502020202020204" pitchFamily="34" charset="0"/>
              </a:rPr>
              <a:t>3</a:t>
            </a:r>
          </a:p>
        </p:txBody>
      </p:sp>
      <p:sp>
        <p:nvSpPr>
          <p:cNvPr id="18" name="TextBox 17">
            <a:extLst>
              <a:ext uri="{FF2B5EF4-FFF2-40B4-BE49-F238E27FC236}">
                <a16:creationId xmlns:a16="http://schemas.microsoft.com/office/drawing/2014/main" id="{B567DA58-9296-79A1-E2D3-0B8437BAC666}"/>
              </a:ext>
            </a:extLst>
          </p:cNvPr>
          <p:cNvSpPr txBox="1"/>
          <p:nvPr/>
        </p:nvSpPr>
        <p:spPr>
          <a:xfrm>
            <a:off x="238090" y="4844221"/>
            <a:ext cx="524831" cy="430887"/>
          </a:xfrm>
          <a:prstGeom prst="rect">
            <a:avLst/>
          </a:prstGeom>
          <a:noFill/>
        </p:spPr>
        <p:txBody>
          <a:bodyPr wrap="square" rtlCol="0">
            <a:spAutoFit/>
          </a:bodyPr>
          <a:lstStyle/>
          <a:p>
            <a:pPr algn="ctr"/>
            <a:r>
              <a:rPr lang="en-US" sz="2200" b="1" dirty="0">
                <a:solidFill>
                  <a:schemeClr val="bg1"/>
                </a:solidFill>
                <a:latin typeface="Century Gothic" panose="020B0502020202020204" pitchFamily="34" charset="0"/>
              </a:rPr>
              <a:t>4</a:t>
            </a:r>
          </a:p>
        </p:txBody>
      </p:sp>
      <p:sp>
        <p:nvSpPr>
          <p:cNvPr id="19" name="TextBox 18">
            <a:extLst>
              <a:ext uri="{FF2B5EF4-FFF2-40B4-BE49-F238E27FC236}">
                <a16:creationId xmlns:a16="http://schemas.microsoft.com/office/drawing/2014/main" id="{A8455F6B-F6DA-E519-9ACA-776140C5DBB5}"/>
              </a:ext>
            </a:extLst>
          </p:cNvPr>
          <p:cNvSpPr txBox="1"/>
          <p:nvPr/>
        </p:nvSpPr>
        <p:spPr>
          <a:xfrm>
            <a:off x="3432517" y="4815955"/>
            <a:ext cx="524831" cy="430887"/>
          </a:xfrm>
          <a:prstGeom prst="rect">
            <a:avLst/>
          </a:prstGeom>
          <a:noFill/>
        </p:spPr>
        <p:txBody>
          <a:bodyPr wrap="square" rtlCol="0">
            <a:spAutoFit/>
          </a:bodyPr>
          <a:lstStyle/>
          <a:p>
            <a:pPr algn="ctr"/>
            <a:r>
              <a:rPr lang="en-US" sz="2200" b="1" dirty="0">
                <a:solidFill>
                  <a:schemeClr val="bg1"/>
                </a:solidFill>
                <a:latin typeface="Century Gothic" panose="020B0502020202020204" pitchFamily="34" charset="0"/>
              </a:rPr>
              <a:t>5</a:t>
            </a:r>
          </a:p>
        </p:txBody>
      </p:sp>
      <p:grpSp>
        <p:nvGrpSpPr>
          <p:cNvPr id="26" name="Group 25">
            <a:extLst>
              <a:ext uri="{FF2B5EF4-FFF2-40B4-BE49-F238E27FC236}">
                <a16:creationId xmlns:a16="http://schemas.microsoft.com/office/drawing/2014/main" id="{96A1F666-EC70-2BB2-A95A-4A6405B68D9B}"/>
              </a:ext>
            </a:extLst>
          </p:cNvPr>
          <p:cNvGrpSpPr/>
          <p:nvPr/>
        </p:nvGrpSpPr>
        <p:grpSpPr>
          <a:xfrm>
            <a:off x="6565793" y="1024479"/>
            <a:ext cx="5102639" cy="1143534"/>
            <a:chOff x="6565793" y="1024479"/>
            <a:chExt cx="5102639" cy="1143534"/>
          </a:xfrm>
        </p:grpSpPr>
        <p:grpSp>
          <p:nvGrpSpPr>
            <p:cNvPr id="24" name="Group 23">
              <a:extLst>
                <a:ext uri="{FF2B5EF4-FFF2-40B4-BE49-F238E27FC236}">
                  <a16:creationId xmlns:a16="http://schemas.microsoft.com/office/drawing/2014/main" id="{EAA6A4D9-C482-3A9C-87BC-98462698DBE0}"/>
                </a:ext>
              </a:extLst>
            </p:cNvPr>
            <p:cNvGrpSpPr/>
            <p:nvPr/>
          </p:nvGrpSpPr>
          <p:grpSpPr>
            <a:xfrm>
              <a:off x="6622026" y="1024479"/>
              <a:ext cx="5046406" cy="1099289"/>
              <a:chOff x="6622026" y="1024479"/>
              <a:chExt cx="5046406" cy="1099289"/>
            </a:xfrm>
          </p:grpSpPr>
          <p:cxnSp>
            <p:nvCxnSpPr>
              <p:cNvPr id="21" name="Straight Connector 20">
                <a:extLst>
                  <a:ext uri="{FF2B5EF4-FFF2-40B4-BE49-F238E27FC236}">
                    <a16:creationId xmlns:a16="http://schemas.microsoft.com/office/drawing/2014/main" id="{8B229CAF-817E-BB00-51D8-2E38EA06DACC}"/>
                  </a:ext>
                </a:extLst>
              </p:cNvPr>
              <p:cNvCxnSpPr/>
              <p:nvPr/>
            </p:nvCxnSpPr>
            <p:spPr>
              <a:xfrm flipV="1">
                <a:off x="6622026" y="1024709"/>
                <a:ext cx="1039761" cy="1099059"/>
              </a:xfrm>
              <a:prstGeom prst="line">
                <a:avLst/>
              </a:prstGeom>
              <a:ln w="12700">
                <a:solidFill>
                  <a:srgbClr val="0098C6"/>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6DF57FA7-266E-1369-55BD-81DA565CF56C}"/>
                  </a:ext>
                </a:extLst>
              </p:cNvPr>
              <p:cNvCxnSpPr>
                <a:cxnSpLocks/>
              </p:cNvCxnSpPr>
              <p:nvPr/>
            </p:nvCxnSpPr>
            <p:spPr>
              <a:xfrm flipV="1">
                <a:off x="7661787" y="1024479"/>
                <a:ext cx="4006645" cy="4652"/>
              </a:xfrm>
              <a:prstGeom prst="line">
                <a:avLst/>
              </a:prstGeom>
              <a:ln w="12700">
                <a:solidFill>
                  <a:srgbClr val="0098C6"/>
                </a:solidFill>
              </a:ln>
            </p:spPr>
            <p:style>
              <a:lnRef idx="1">
                <a:schemeClr val="accent1"/>
              </a:lnRef>
              <a:fillRef idx="0">
                <a:schemeClr val="accent1"/>
              </a:fillRef>
              <a:effectRef idx="0">
                <a:schemeClr val="accent1"/>
              </a:effectRef>
              <a:fontRef idx="minor">
                <a:schemeClr val="tx1"/>
              </a:fontRef>
            </p:style>
          </p:cxnSp>
        </p:grpSp>
        <p:sp>
          <p:nvSpPr>
            <p:cNvPr id="25" name="Oval 24">
              <a:extLst>
                <a:ext uri="{FF2B5EF4-FFF2-40B4-BE49-F238E27FC236}">
                  <a16:creationId xmlns:a16="http://schemas.microsoft.com/office/drawing/2014/main" id="{413DDCF1-24BA-A0B3-021F-09008156DA12}"/>
                </a:ext>
              </a:extLst>
            </p:cNvPr>
            <p:cNvSpPr/>
            <p:nvPr/>
          </p:nvSpPr>
          <p:spPr>
            <a:xfrm>
              <a:off x="6565793" y="2055545"/>
              <a:ext cx="112468" cy="112468"/>
            </a:xfrm>
            <a:prstGeom prst="ellipse">
              <a:avLst/>
            </a:prstGeom>
            <a:solidFill>
              <a:schemeClr val="bg1"/>
            </a:solidFill>
            <a:ln>
              <a:solidFill>
                <a:srgbClr val="0098C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7" name="TextBox 26">
            <a:extLst>
              <a:ext uri="{FF2B5EF4-FFF2-40B4-BE49-F238E27FC236}">
                <a16:creationId xmlns:a16="http://schemas.microsoft.com/office/drawing/2014/main" id="{879DFBB7-0B74-6667-653F-B2CC27FAEDCB}"/>
              </a:ext>
            </a:extLst>
          </p:cNvPr>
          <p:cNvSpPr txBox="1"/>
          <p:nvPr/>
        </p:nvSpPr>
        <p:spPr>
          <a:xfrm>
            <a:off x="7528577" y="549347"/>
            <a:ext cx="4273064" cy="369332"/>
          </a:xfrm>
          <a:prstGeom prst="rect">
            <a:avLst/>
          </a:prstGeom>
          <a:noFill/>
        </p:spPr>
        <p:txBody>
          <a:bodyPr wrap="square" rtlCol="0">
            <a:spAutoFit/>
          </a:bodyPr>
          <a:lstStyle/>
          <a:p>
            <a:r>
              <a:rPr lang="en-US" dirty="0">
                <a:solidFill>
                  <a:srgbClr val="0098C6"/>
                </a:solidFill>
                <a:latin typeface="Century Gothic" panose="020B0502020202020204" pitchFamily="34" charset="0"/>
              </a:rPr>
              <a:t>What Business Capabilities </a:t>
            </a:r>
            <a:r>
              <a:rPr lang="en-US" b="1" dirty="0">
                <a:solidFill>
                  <a:srgbClr val="0098C6"/>
                </a:solidFill>
                <a:latin typeface="Century Gothic" panose="020B0502020202020204" pitchFamily="34" charset="0"/>
              </a:rPr>
              <a:t>Are</a:t>
            </a:r>
          </a:p>
        </p:txBody>
      </p:sp>
      <p:sp>
        <p:nvSpPr>
          <p:cNvPr id="29" name="TextBox 28">
            <a:extLst>
              <a:ext uri="{FF2B5EF4-FFF2-40B4-BE49-F238E27FC236}">
                <a16:creationId xmlns:a16="http://schemas.microsoft.com/office/drawing/2014/main" id="{52D4A39A-562A-D959-A695-3E62B41C7B33}"/>
              </a:ext>
            </a:extLst>
          </p:cNvPr>
          <p:cNvSpPr txBox="1"/>
          <p:nvPr/>
        </p:nvSpPr>
        <p:spPr>
          <a:xfrm>
            <a:off x="7661787" y="1185927"/>
            <a:ext cx="4083620" cy="1938992"/>
          </a:xfrm>
          <a:prstGeom prst="rect">
            <a:avLst/>
          </a:prstGeom>
          <a:noFill/>
        </p:spPr>
        <p:txBody>
          <a:bodyPr wrap="square">
            <a:spAutoFit/>
          </a:bodyPr>
          <a:lstStyle/>
          <a:p>
            <a:pPr marL="171450" indent="-171450" rtl="0">
              <a:spcBef>
                <a:spcPts val="0"/>
              </a:spcBef>
              <a:spcAft>
                <a:spcPts val="0"/>
              </a:spcAft>
              <a:buFont typeface="Arial" panose="020B0604020202020204" pitchFamily="34" charset="0"/>
              <a:buChar char="•"/>
            </a:pPr>
            <a:r>
              <a:rPr lang="en-US" sz="1200" b="0" i="0" u="none" strike="noStrike" dirty="0">
                <a:solidFill>
                  <a:srgbClr val="0098C6"/>
                </a:solidFill>
                <a:effectLst/>
                <a:latin typeface="Century Gothic" panose="020B0502020202020204" pitchFamily="34" charset="0"/>
              </a:rPr>
              <a:t>Functions or processes that create value for customers.</a:t>
            </a:r>
            <a:endParaRPr lang="en-US" sz="1200" dirty="0">
              <a:solidFill>
                <a:srgbClr val="0098C6"/>
              </a:solidFill>
              <a:effectLst/>
              <a:latin typeface="Century Gothic" panose="020B0502020202020204" pitchFamily="34" charset="0"/>
            </a:endParaRPr>
          </a:p>
          <a:p>
            <a:pPr marL="171450" indent="-171450" rtl="0">
              <a:spcBef>
                <a:spcPts val="0"/>
              </a:spcBef>
              <a:spcAft>
                <a:spcPts val="0"/>
              </a:spcAft>
              <a:buFont typeface="Arial" panose="020B0604020202020204" pitchFamily="34" charset="0"/>
              <a:buChar char="•"/>
            </a:pPr>
            <a:r>
              <a:rPr lang="en-US" sz="1200" b="0" i="0" u="none" strike="noStrike" dirty="0">
                <a:solidFill>
                  <a:srgbClr val="0098C6"/>
                </a:solidFill>
                <a:effectLst/>
                <a:latin typeface="Century Gothic" panose="020B0502020202020204" pitchFamily="34" charset="0"/>
              </a:rPr>
              <a:t>Strategic assets that differentiate a company in the marketplace.</a:t>
            </a:r>
            <a:endParaRPr lang="en-US" sz="1200" dirty="0">
              <a:solidFill>
                <a:srgbClr val="0098C6"/>
              </a:solidFill>
              <a:effectLst/>
              <a:latin typeface="Century Gothic" panose="020B0502020202020204" pitchFamily="34" charset="0"/>
            </a:endParaRPr>
          </a:p>
          <a:p>
            <a:pPr marL="171450" indent="-171450" rtl="0">
              <a:spcBef>
                <a:spcPts val="0"/>
              </a:spcBef>
              <a:spcAft>
                <a:spcPts val="0"/>
              </a:spcAft>
              <a:buFont typeface="Arial" panose="020B0604020202020204" pitchFamily="34" charset="0"/>
              <a:buChar char="•"/>
            </a:pPr>
            <a:r>
              <a:rPr lang="en-US" sz="1200" b="0" i="0" u="none" strike="noStrike" dirty="0">
                <a:solidFill>
                  <a:srgbClr val="0098C6"/>
                </a:solidFill>
                <a:effectLst/>
                <a:latin typeface="Century Gothic" panose="020B0502020202020204" pitchFamily="34" charset="0"/>
              </a:rPr>
              <a:t>Integrated activities that are supported by people, processes, and technology.</a:t>
            </a:r>
            <a:endParaRPr lang="en-US" sz="1200" dirty="0">
              <a:solidFill>
                <a:srgbClr val="0098C6"/>
              </a:solidFill>
              <a:effectLst/>
              <a:latin typeface="Century Gothic" panose="020B0502020202020204" pitchFamily="34" charset="0"/>
            </a:endParaRPr>
          </a:p>
          <a:p>
            <a:pPr marL="171450" indent="-171450" rtl="0">
              <a:spcBef>
                <a:spcPts val="0"/>
              </a:spcBef>
              <a:spcAft>
                <a:spcPts val="0"/>
              </a:spcAft>
              <a:buFont typeface="Arial" panose="020B0604020202020204" pitchFamily="34" charset="0"/>
              <a:buChar char="•"/>
            </a:pPr>
            <a:r>
              <a:rPr lang="en-US" sz="1200" b="0" i="0" u="none" strike="noStrike" dirty="0">
                <a:solidFill>
                  <a:srgbClr val="0098C6"/>
                </a:solidFill>
                <a:effectLst/>
                <a:latin typeface="Century Gothic" panose="020B0502020202020204" pitchFamily="34" charset="0"/>
              </a:rPr>
              <a:t>Stable over time, even as strategies and technologies change.</a:t>
            </a:r>
            <a:endParaRPr lang="en-US" sz="1200" dirty="0">
              <a:solidFill>
                <a:srgbClr val="0098C6"/>
              </a:solidFill>
              <a:effectLst/>
              <a:latin typeface="Century Gothic" panose="020B0502020202020204" pitchFamily="34" charset="0"/>
            </a:endParaRPr>
          </a:p>
          <a:p>
            <a:pPr marL="171450" indent="-171450" rtl="0">
              <a:spcBef>
                <a:spcPts val="0"/>
              </a:spcBef>
              <a:spcAft>
                <a:spcPts val="0"/>
              </a:spcAft>
              <a:buFont typeface="Arial" panose="020B0604020202020204" pitchFamily="34" charset="0"/>
              <a:buChar char="•"/>
            </a:pPr>
            <a:r>
              <a:rPr lang="en-US" sz="1200" b="0" i="0" u="none" strike="noStrike" dirty="0">
                <a:solidFill>
                  <a:srgbClr val="0098C6"/>
                </a:solidFill>
                <a:effectLst/>
                <a:latin typeface="Century Gothic" panose="020B0502020202020204" pitchFamily="34" charset="0"/>
              </a:rPr>
              <a:t>Focused on outcomes and the ability to execute business strategies.</a:t>
            </a:r>
            <a:endParaRPr lang="en-US" sz="1200" dirty="0">
              <a:solidFill>
                <a:srgbClr val="0098C6"/>
              </a:solidFill>
              <a:effectLst/>
              <a:latin typeface="Century Gothic" panose="020B0502020202020204" pitchFamily="34" charset="0"/>
            </a:endParaRPr>
          </a:p>
        </p:txBody>
      </p:sp>
      <p:grpSp>
        <p:nvGrpSpPr>
          <p:cNvPr id="30" name="Group 29">
            <a:extLst>
              <a:ext uri="{FF2B5EF4-FFF2-40B4-BE49-F238E27FC236}">
                <a16:creationId xmlns:a16="http://schemas.microsoft.com/office/drawing/2014/main" id="{217CE9FE-66BE-C20A-D773-3180CABE685D}"/>
              </a:ext>
            </a:extLst>
          </p:cNvPr>
          <p:cNvGrpSpPr/>
          <p:nvPr/>
        </p:nvGrpSpPr>
        <p:grpSpPr>
          <a:xfrm>
            <a:off x="6588842" y="4479728"/>
            <a:ext cx="5102639" cy="1143534"/>
            <a:chOff x="6565793" y="1024479"/>
            <a:chExt cx="5102639" cy="1143534"/>
          </a:xfrm>
        </p:grpSpPr>
        <p:grpSp>
          <p:nvGrpSpPr>
            <p:cNvPr id="31" name="Group 30">
              <a:extLst>
                <a:ext uri="{FF2B5EF4-FFF2-40B4-BE49-F238E27FC236}">
                  <a16:creationId xmlns:a16="http://schemas.microsoft.com/office/drawing/2014/main" id="{FF094E7A-218F-93BB-DECA-C762845DA3B3}"/>
                </a:ext>
              </a:extLst>
            </p:cNvPr>
            <p:cNvGrpSpPr/>
            <p:nvPr/>
          </p:nvGrpSpPr>
          <p:grpSpPr>
            <a:xfrm>
              <a:off x="6622026" y="1024479"/>
              <a:ext cx="5046406" cy="1099289"/>
              <a:chOff x="6622026" y="1024479"/>
              <a:chExt cx="5046406" cy="1099289"/>
            </a:xfrm>
          </p:grpSpPr>
          <p:cxnSp>
            <p:nvCxnSpPr>
              <p:cNvPr id="33" name="Straight Connector 32">
                <a:extLst>
                  <a:ext uri="{FF2B5EF4-FFF2-40B4-BE49-F238E27FC236}">
                    <a16:creationId xmlns:a16="http://schemas.microsoft.com/office/drawing/2014/main" id="{BD69A98A-76D9-FC47-83FD-8098BF4B9E41}"/>
                  </a:ext>
                </a:extLst>
              </p:cNvPr>
              <p:cNvCxnSpPr/>
              <p:nvPr/>
            </p:nvCxnSpPr>
            <p:spPr>
              <a:xfrm flipV="1">
                <a:off x="6622026" y="1024709"/>
                <a:ext cx="1039761" cy="1099059"/>
              </a:xfrm>
              <a:prstGeom prst="line">
                <a:avLst/>
              </a:prstGeom>
              <a:ln w="12700">
                <a:solidFill>
                  <a:srgbClr val="0098C6"/>
                </a:solidFill>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3C0EDC3B-610D-183B-FECC-DD194EDF54D8}"/>
                  </a:ext>
                </a:extLst>
              </p:cNvPr>
              <p:cNvCxnSpPr>
                <a:cxnSpLocks/>
              </p:cNvCxnSpPr>
              <p:nvPr/>
            </p:nvCxnSpPr>
            <p:spPr>
              <a:xfrm flipV="1">
                <a:off x="7661787" y="1024479"/>
                <a:ext cx="4006645" cy="4652"/>
              </a:xfrm>
              <a:prstGeom prst="line">
                <a:avLst/>
              </a:prstGeom>
              <a:ln w="12700">
                <a:solidFill>
                  <a:srgbClr val="0098C6"/>
                </a:solidFill>
              </a:ln>
            </p:spPr>
            <p:style>
              <a:lnRef idx="1">
                <a:schemeClr val="accent1"/>
              </a:lnRef>
              <a:fillRef idx="0">
                <a:schemeClr val="accent1"/>
              </a:fillRef>
              <a:effectRef idx="0">
                <a:schemeClr val="accent1"/>
              </a:effectRef>
              <a:fontRef idx="minor">
                <a:schemeClr val="tx1"/>
              </a:fontRef>
            </p:style>
          </p:cxnSp>
        </p:grpSp>
        <p:sp>
          <p:nvSpPr>
            <p:cNvPr id="32" name="Oval 31">
              <a:extLst>
                <a:ext uri="{FF2B5EF4-FFF2-40B4-BE49-F238E27FC236}">
                  <a16:creationId xmlns:a16="http://schemas.microsoft.com/office/drawing/2014/main" id="{D82C078F-FE6A-9BBE-ECFB-762F735A01B8}"/>
                </a:ext>
              </a:extLst>
            </p:cNvPr>
            <p:cNvSpPr/>
            <p:nvPr/>
          </p:nvSpPr>
          <p:spPr>
            <a:xfrm>
              <a:off x="6565793" y="2055545"/>
              <a:ext cx="112468" cy="112468"/>
            </a:xfrm>
            <a:prstGeom prst="ellipse">
              <a:avLst/>
            </a:prstGeom>
            <a:solidFill>
              <a:schemeClr val="bg1"/>
            </a:solidFill>
            <a:ln>
              <a:solidFill>
                <a:srgbClr val="0098C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5" name="TextBox 34">
            <a:extLst>
              <a:ext uri="{FF2B5EF4-FFF2-40B4-BE49-F238E27FC236}">
                <a16:creationId xmlns:a16="http://schemas.microsoft.com/office/drawing/2014/main" id="{EE5780D5-4A25-7788-C83C-759C6545319B}"/>
              </a:ext>
            </a:extLst>
          </p:cNvPr>
          <p:cNvSpPr txBox="1"/>
          <p:nvPr/>
        </p:nvSpPr>
        <p:spPr>
          <a:xfrm>
            <a:off x="7551626" y="4004596"/>
            <a:ext cx="4273064" cy="369332"/>
          </a:xfrm>
          <a:prstGeom prst="rect">
            <a:avLst/>
          </a:prstGeom>
          <a:noFill/>
        </p:spPr>
        <p:txBody>
          <a:bodyPr wrap="square" rtlCol="0">
            <a:spAutoFit/>
          </a:bodyPr>
          <a:lstStyle/>
          <a:p>
            <a:r>
              <a:rPr lang="en-US" dirty="0">
                <a:solidFill>
                  <a:srgbClr val="0098C6"/>
                </a:solidFill>
                <a:latin typeface="Century Gothic" panose="020B0502020202020204" pitchFamily="34" charset="0"/>
              </a:rPr>
              <a:t>What Business Capabilities </a:t>
            </a:r>
            <a:r>
              <a:rPr lang="en-US" b="1" dirty="0">
                <a:solidFill>
                  <a:srgbClr val="0098C6"/>
                </a:solidFill>
                <a:latin typeface="Century Gothic" panose="020B0502020202020204" pitchFamily="34" charset="0"/>
              </a:rPr>
              <a:t>Are Not</a:t>
            </a:r>
          </a:p>
        </p:txBody>
      </p:sp>
      <p:sp>
        <p:nvSpPr>
          <p:cNvPr id="36" name="TextBox 35">
            <a:extLst>
              <a:ext uri="{FF2B5EF4-FFF2-40B4-BE49-F238E27FC236}">
                <a16:creationId xmlns:a16="http://schemas.microsoft.com/office/drawing/2014/main" id="{E1EC81D9-E96D-C518-311A-AC97C153AEFD}"/>
              </a:ext>
            </a:extLst>
          </p:cNvPr>
          <p:cNvSpPr txBox="1"/>
          <p:nvPr/>
        </p:nvSpPr>
        <p:spPr>
          <a:xfrm>
            <a:off x="7684836" y="4641176"/>
            <a:ext cx="4083620" cy="1569660"/>
          </a:xfrm>
          <a:prstGeom prst="rect">
            <a:avLst/>
          </a:prstGeom>
          <a:noFill/>
        </p:spPr>
        <p:txBody>
          <a:bodyPr wrap="square">
            <a:spAutoFit/>
          </a:bodyPr>
          <a:lstStyle/>
          <a:p>
            <a:pPr marL="171450" indent="-171450" rtl="0">
              <a:spcBef>
                <a:spcPts val="0"/>
              </a:spcBef>
              <a:spcAft>
                <a:spcPts val="0"/>
              </a:spcAft>
              <a:buFont typeface="Arial" panose="020B0604020202020204" pitchFamily="34" charset="0"/>
              <a:buChar char="•"/>
            </a:pPr>
            <a:r>
              <a:rPr lang="en-US" sz="1200" b="0" i="0" u="none" strike="noStrike" dirty="0">
                <a:solidFill>
                  <a:srgbClr val="0098C6"/>
                </a:solidFill>
                <a:effectLst/>
                <a:latin typeface="Century Gothic" panose="020B0502020202020204" pitchFamily="34" charset="0"/>
              </a:rPr>
              <a:t>Individual tasks or jobs that are performed by specific departments.</a:t>
            </a:r>
          </a:p>
          <a:p>
            <a:pPr marL="171450" indent="-171450" rtl="0">
              <a:spcBef>
                <a:spcPts val="0"/>
              </a:spcBef>
              <a:spcAft>
                <a:spcPts val="0"/>
              </a:spcAft>
              <a:buFont typeface="Arial" panose="020B0604020202020204" pitchFamily="34" charset="0"/>
              <a:buChar char="•"/>
            </a:pPr>
            <a:r>
              <a:rPr lang="en-US" sz="1200" b="0" i="0" u="none" strike="noStrike" dirty="0">
                <a:solidFill>
                  <a:srgbClr val="0098C6"/>
                </a:solidFill>
                <a:effectLst/>
                <a:latin typeface="Century Gothic" panose="020B0502020202020204" pitchFamily="34" charset="0"/>
              </a:rPr>
              <a:t>Software systems or technological tools </a:t>
            </a:r>
            <a:r>
              <a:rPr lang="en-US" sz="1200" dirty="0">
                <a:solidFill>
                  <a:srgbClr val="0098C6"/>
                </a:solidFill>
                <a:latin typeface="Century Gothic" panose="020B0502020202020204" pitchFamily="34" charset="0"/>
              </a:rPr>
              <a:t>in and of</a:t>
            </a:r>
            <a:r>
              <a:rPr lang="en-US" sz="1200" b="0" i="0" u="none" strike="noStrike" dirty="0">
                <a:solidFill>
                  <a:srgbClr val="0098C6"/>
                </a:solidFill>
                <a:effectLst/>
                <a:latin typeface="Century Gothic" panose="020B0502020202020204" pitchFamily="34" charset="0"/>
              </a:rPr>
              <a:t> themselves.</a:t>
            </a:r>
          </a:p>
          <a:p>
            <a:pPr marL="171450" indent="-171450" rtl="0">
              <a:spcBef>
                <a:spcPts val="0"/>
              </a:spcBef>
              <a:spcAft>
                <a:spcPts val="0"/>
              </a:spcAft>
              <a:buFont typeface="Arial" panose="020B0604020202020204" pitchFamily="34" charset="0"/>
              <a:buChar char="•"/>
            </a:pPr>
            <a:r>
              <a:rPr lang="en-US" sz="1200" b="0" i="0" u="none" strike="noStrike" dirty="0">
                <a:solidFill>
                  <a:srgbClr val="0098C6"/>
                </a:solidFill>
                <a:effectLst/>
                <a:latin typeface="Century Gothic" panose="020B0502020202020204" pitchFamily="34" charset="0"/>
              </a:rPr>
              <a:t>Short-term business goals or specific projects.</a:t>
            </a:r>
          </a:p>
          <a:p>
            <a:pPr marL="171450" indent="-171450" rtl="0">
              <a:spcBef>
                <a:spcPts val="0"/>
              </a:spcBef>
              <a:spcAft>
                <a:spcPts val="0"/>
              </a:spcAft>
              <a:buFont typeface="Arial" panose="020B0604020202020204" pitchFamily="34" charset="0"/>
              <a:buChar char="•"/>
            </a:pPr>
            <a:r>
              <a:rPr lang="en-US" sz="1200" b="0" i="0" u="none" strike="noStrike" dirty="0">
                <a:solidFill>
                  <a:srgbClr val="0098C6"/>
                </a:solidFill>
                <a:effectLst/>
                <a:latin typeface="Century Gothic" panose="020B0502020202020204" pitchFamily="34" charset="0"/>
              </a:rPr>
              <a:t>Static processes that never evolve or improve.</a:t>
            </a:r>
          </a:p>
          <a:p>
            <a:pPr marL="171450" indent="-171450" rtl="0">
              <a:spcBef>
                <a:spcPts val="0"/>
              </a:spcBef>
              <a:spcAft>
                <a:spcPts val="0"/>
              </a:spcAft>
              <a:buFont typeface="Arial" panose="020B0604020202020204" pitchFamily="34" charset="0"/>
              <a:buChar char="•"/>
            </a:pPr>
            <a:r>
              <a:rPr lang="en-US" sz="1200" b="0" i="0" u="none" strike="noStrike" dirty="0">
                <a:solidFill>
                  <a:srgbClr val="0098C6"/>
                </a:solidFill>
                <a:effectLst/>
                <a:latin typeface="Century Gothic" panose="020B0502020202020204" pitchFamily="34" charset="0"/>
              </a:rPr>
              <a:t>Solely focused on internal operations without considering customer value.</a:t>
            </a:r>
          </a:p>
        </p:txBody>
      </p:sp>
    </p:spTree>
    <p:extLst>
      <p:ext uri="{BB962C8B-B14F-4D97-AF65-F5344CB8AC3E}">
        <p14:creationId xmlns:p14="http://schemas.microsoft.com/office/powerpoint/2010/main" val="170796064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 name="Rectangle 55">
            <a:extLst>
              <a:ext uri="{FF2B5EF4-FFF2-40B4-BE49-F238E27FC236}">
                <a16:creationId xmlns:a16="http://schemas.microsoft.com/office/drawing/2014/main" id="{FBCE079B-A9E2-610A-EDA2-1532EFAA17CA}"/>
              </a:ext>
            </a:extLst>
          </p:cNvPr>
          <p:cNvSpPr/>
          <p:nvPr/>
        </p:nvSpPr>
        <p:spPr>
          <a:xfrm>
            <a:off x="0" y="1"/>
            <a:ext cx="12191999" cy="6858000"/>
          </a:xfrm>
          <a:prstGeom prst="rect">
            <a:avLst/>
          </a:prstGeom>
          <a:pattFill prst="dkDnDiag">
            <a:fgClr>
              <a:schemeClr val="bg1">
                <a:lumMod val="95000"/>
              </a:schemeClr>
            </a:fgClr>
            <a:bgClr>
              <a:schemeClr val="bg1"/>
            </a:bgClr>
          </a:patt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Rectangle 35">
            <a:extLst>
              <a:ext uri="{FF2B5EF4-FFF2-40B4-BE49-F238E27FC236}">
                <a16:creationId xmlns:a16="http://schemas.microsoft.com/office/drawing/2014/main" id="{C36AD868-C6BD-EC4A-BA79-C2580A0E1826}"/>
              </a:ext>
            </a:extLst>
          </p:cNvPr>
          <p:cNvSpPr/>
          <p:nvPr/>
        </p:nvSpPr>
        <p:spPr>
          <a:xfrm>
            <a:off x="94934" y="129635"/>
            <a:ext cx="3150624" cy="2862714"/>
          </a:xfrm>
          <a:prstGeom prst="rect">
            <a:avLst/>
          </a:prstGeom>
          <a:solidFill>
            <a:schemeClr val="bg1"/>
          </a:solidFill>
          <a:ln>
            <a:solidFill>
              <a:schemeClr val="accent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 name="Picture 3" descr="A circle with four colors&#10;&#10;Description automatically generated">
            <a:extLst>
              <a:ext uri="{FF2B5EF4-FFF2-40B4-BE49-F238E27FC236}">
                <a16:creationId xmlns:a16="http://schemas.microsoft.com/office/drawing/2014/main" id="{491F0954-AD95-FDC7-67CA-6FD14BD05376}"/>
              </a:ext>
            </a:extLst>
          </p:cNvPr>
          <p:cNvPicPr>
            <a:picLocks noChangeAspect="1"/>
          </p:cNvPicPr>
          <p:nvPr/>
        </p:nvPicPr>
        <p:blipFill rotWithShape="1">
          <a:blip r:embed="rId2"/>
          <a:srcRect l="28186" t="12796" r="27117" b="8280"/>
          <a:stretch/>
        </p:blipFill>
        <p:spPr>
          <a:xfrm>
            <a:off x="3436374" y="877528"/>
            <a:ext cx="5449529" cy="5412659"/>
          </a:xfrm>
          <a:prstGeom prst="rect">
            <a:avLst/>
          </a:prstGeom>
          <a:effectLst>
            <a:outerShdw blurRad="63500" sx="102000" sy="102000" algn="ctr" rotWithShape="0">
              <a:prstClr val="black">
                <a:alpha val="40000"/>
              </a:prstClr>
            </a:outerShdw>
          </a:effectLst>
        </p:spPr>
      </p:pic>
      <p:sp>
        <p:nvSpPr>
          <p:cNvPr id="5" name="TextBox 4">
            <a:extLst>
              <a:ext uri="{FF2B5EF4-FFF2-40B4-BE49-F238E27FC236}">
                <a16:creationId xmlns:a16="http://schemas.microsoft.com/office/drawing/2014/main" id="{F93C685B-A63F-7A8E-3FDB-3B2B5B9C6461}"/>
              </a:ext>
            </a:extLst>
          </p:cNvPr>
          <p:cNvSpPr txBox="1"/>
          <p:nvPr/>
        </p:nvSpPr>
        <p:spPr>
          <a:xfrm>
            <a:off x="3875306" y="2679384"/>
            <a:ext cx="2285832" cy="492443"/>
          </a:xfrm>
          <a:prstGeom prst="rect">
            <a:avLst/>
          </a:prstGeom>
          <a:noFill/>
        </p:spPr>
        <p:txBody>
          <a:bodyPr wrap="square" rtlCol="0">
            <a:spAutoFit/>
          </a:bodyPr>
          <a:lstStyle/>
          <a:p>
            <a:pPr algn="ctr"/>
            <a:r>
              <a:rPr lang="en-US" sz="2600" dirty="0">
                <a:solidFill>
                  <a:schemeClr val="accent6"/>
                </a:solidFill>
                <a:latin typeface="Century Gothic" panose="020B0502020202020204" pitchFamily="34" charset="0"/>
              </a:rPr>
              <a:t>MEANS</a:t>
            </a:r>
          </a:p>
        </p:txBody>
      </p:sp>
      <p:sp>
        <p:nvSpPr>
          <p:cNvPr id="7" name="TextBox 6">
            <a:extLst>
              <a:ext uri="{FF2B5EF4-FFF2-40B4-BE49-F238E27FC236}">
                <a16:creationId xmlns:a16="http://schemas.microsoft.com/office/drawing/2014/main" id="{CADD3710-2D5E-F2F7-2C18-C173FE6F7380}"/>
              </a:ext>
            </a:extLst>
          </p:cNvPr>
          <p:cNvSpPr txBox="1"/>
          <p:nvPr/>
        </p:nvSpPr>
        <p:spPr>
          <a:xfrm>
            <a:off x="6245942" y="2691832"/>
            <a:ext cx="2285832" cy="492443"/>
          </a:xfrm>
          <a:prstGeom prst="rect">
            <a:avLst/>
          </a:prstGeom>
          <a:noFill/>
        </p:spPr>
        <p:txBody>
          <a:bodyPr wrap="square" rtlCol="0">
            <a:spAutoFit/>
          </a:bodyPr>
          <a:lstStyle/>
          <a:p>
            <a:pPr algn="ctr"/>
            <a:r>
              <a:rPr lang="en-US" sz="2600" dirty="0">
                <a:solidFill>
                  <a:schemeClr val="accent5">
                    <a:lumMod val="75000"/>
                  </a:schemeClr>
                </a:solidFill>
                <a:latin typeface="Century Gothic" panose="020B0502020202020204" pitchFamily="34" charset="0"/>
              </a:rPr>
              <a:t>KNOWLEDGE</a:t>
            </a:r>
          </a:p>
        </p:txBody>
      </p:sp>
      <p:sp>
        <p:nvSpPr>
          <p:cNvPr id="8" name="TextBox 7">
            <a:extLst>
              <a:ext uri="{FF2B5EF4-FFF2-40B4-BE49-F238E27FC236}">
                <a16:creationId xmlns:a16="http://schemas.microsoft.com/office/drawing/2014/main" id="{F289A305-E8DF-3858-F1B3-3F4EC2AEEB10}"/>
              </a:ext>
            </a:extLst>
          </p:cNvPr>
          <p:cNvSpPr txBox="1"/>
          <p:nvPr/>
        </p:nvSpPr>
        <p:spPr>
          <a:xfrm>
            <a:off x="3875306" y="4008711"/>
            <a:ext cx="2285832" cy="492443"/>
          </a:xfrm>
          <a:prstGeom prst="rect">
            <a:avLst/>
          </a:prstGeom>
          <a:noFill/>
        </p:spPr>
        <p:txBody>
          <a:bodyPr wrap="square" rtlCol="0">
            <a:spAutoFit/>
          </a:bodyPr>
          <a:lstStyle/>
          <a:p>
            <a:pPr algn="ctr"/>
            <a:r>
              <a:rPr lang="en-US" sz="2600" dirty="0">
                <a:solidFill>
                  <a:srgbClr val="0098C6"/>
                </a:solidFill>
                <a:latin typeface="Century Gothic" panose="020B0502020202020204" pitchFamily="34" charset="0"/>
              </a:rPr>
              <a:t>ENDS</a:t>
            </a:r>
          </a:p>
        </p:txBody>
      </p:sp>
      <p:sp>
        <p:nvSpPr>
          <p:cNvPr id="9" name="TextBox 8">
            <a:extLst>
              <a:ext uri="{FF2B5EF4-FFF2-40B4-BE49-F238E27FC236}">
                <a16:creationId xmlns:a16="http://schemas.microsoft.com/office/drawing/2014/main" id="{6E54B8C7-969D-E64D-A688-80B0355327FD}"/>
              </a:ext>
            </a:extLst>
          </p:cNvPr>
          <p:cNvSpPr txBox="1"/>
          <p:nvPr/>
        </p:nvSpPr>
        <p:spPr>
          <a:xfrm>
            <a:off x="6145768" y="4021038"/>
            <a:ext cx="2547784" cy="430887"/>
          </a:xfrm>
          <a:prstGeom prst="rect">
            <a:avLst/>
          </a:prstGeom>
          <a:noFill/>
        </p:spPr>
        <p:txBody>
          <a:bodyPr wrap="square" rtlCol="0">
            <a:spAutoFit/>
          </a:bodyPr>
          <a:lstStyle/>
          <a:p>
            <a:pPr algn="ctr"/>
            <a:r>
              <a:rPr lang="en-US" sz="2200" dirty="0">
                <a:solidFill>
                  <a:schemeClr val="tx1">
                    <a:lumMod val="65000"/>
                    <a:lumOff val="35000"/>
                  </a:schemeClr>
                </a:solidFill>
                <a:latin typeface="Century Gothic" panose="020B0502020202020204" pitchFamily="34" charset="0"/>
              </a:rPr>
              <a:t>COLLABORATION</a:t>
            </a:r>
          </a:p>
        </p:txBody>
      </p:sp>
      <p:grpSp>
        <p:nvGrpSpPr>
          <p:cNvPr id="10" name="Group 9">
            <a:extLst>
              <a:ext uri="{FF2B5EF4-FFF2-40B4-BE49-F238E27FC236}">
                <a16:creationId xmlns:a16="http://schemas.microsoft.com/office/drawing/2014/main" id="{64097481-1FC6-54A4-EFB8-A5A9EAFB1146}"/>
              </a:ext>
            </a:extLst>
          </p:cNvPr>
          <p:cNvGrpSpPr/>
          <p:nvPr/>
        </p:nvGrpSpPr>
        <p:grpSpPr>
          <a:xfrm>
            <a:off x="7841249" y="804157"/>
            <a:ext cx="1095994" cy="1143304"/>
            <a:chOff x="6565793" y="1024709"/>
            <a:chExt cx="1095994" cy="1143304"/>
          </a:xfrm>
        </p:grpSpPr>
        <p:cxnSp>
          <p:nvCxnSpPr>
            <p:cNvPr id="13" name="Straight Connector 12">
              <a:extLst>
                <a:ext uri="{FF2B5EF4-FFF2-40B4-BE49-F238E27FC236}">
                  <a16:creationId xmlns:a16="http://schemas.microsoft.com/office/drawing/2014/main" id="{AF7911A6-A38F-2781-0046-C8A3411E5308}"/>
                </a:ext>
              </a:extLst>
            </p:cNvPr>
            <p:cNvCxnSpPr/>
            <p:nvPr/>
          </p:nvCxnSpPr>
          <p:spPr>
            <a:xfrm flipV="1">
              <a:off x="6622026" y="1024709"/>
              <a:ext cx="1039761" cy="1099059"/>
            </a:xfrm>
            <a:prstGeom prst="line">
              <a:avLst/>
            </a:prstGeom>
            <a:ln w="12700">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sp>
          <p:nvSpPr>
            <p:cNvPr id="12" name="Oval 11">
              <a:extLst>
                <a:ext uri="{FF2B5EF4-FFF2-40B4-BE49-F238E27FC236}">
                  <a16:creationId xmlns:a16="http://schemas.microsoft.com/office/drawing/2014/main" id="{378325B3-2012-D66D-F7AB-04298BB5C196}"/>
                </a:ext>
              </a:extLst>
            </p:cNvPr>
            <p:cNvSpPr/>
            <p:nvPr/>
          </p:nvSpPr>
          <p:spPr>
            <a:xfrm>
              <a:off x="6565793" y="2055545"/>
              <a:ext cx="112468" cy="112468"/>
            </a:xfrm>
            <a:prstGeom prst="ellipse">
              <a:avLst/>
            </a:prstGeom>
            <a:solidFill>
              <a:schemeClr val="bg1"/>
            </a:solidFill>
            <a:ln>
              <a:solidFill>
                <a:schemeClr val="accent5">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5" name="Group 14">
            <a:extLst>
              <a:ext uri="{FF2B5EF4-FFF2-40B4-BE49-F238E27FC236}">
                <a16:creationId xmlns:a16="http://schemas.microsoft.com/office/drawing/2014/main" id="{ADABCC16-D149-D0AD-6C76-007824AF8821}"/>
              </a:ext>
            </a:extLst>
          </p:cNvPr>
          <p:cNvGrpSpPr/>
          <p:nvPr/>
        </p:nvGrpSpPr>
        <p:grpSpPr>
          <a:xfrm flipH="1">
            <a:off x="3273674" y="931748"/>
            <a:ext cx="1052895" cy="1143304"/>
            <a:chOff x="6565793" y="1024709"/>
            <a:chExt cx="1095994" cy="1143304"/>
          </a:xfrm>
        </p:grpSpPr>
        <p:cxnSp>
          <p:nvCxnSpPr>
            <p:cNvPr id="18" name="Straight Connector 17">
              <a:extLst>
                <a:ext uri="{FF2B5EF4-FFF2-40B4-BE49-F238E27FC236}">
                  <a16:creationId xmlns:a16="http://schemas.microsoft.com/office/drawing/2014/main" id="{EE881F46-2F43-EDF7-904F-B8BA660E2178}"/>
                </a:ext>
              </a:extLst>
            </p:cNvPr>
            <p:cNvCxnSpPr/>
            <p:nvPr/>
          </p:nvCxnSpPr>
          <p:spPr>
            <a:xfrm flipV="1">
              <a:off x="6622026" y="1024709"/>
              <a:ext cx="1039761" cy="1099059"/>
            </a:xfrm>
            <a:prstGeom prst="line">
              <a:avLst/>
            </a:prstGeom>
            <a:ln w="12700">
              <a:solidFill>
                <a:schemeClr val="accent6"/>
              </a:solidFill>
            </a:ln>
          </p:spPr>
          <p:style>
            <a:lnRef idx="1">
              <a:schemeClr val="accent1"/>
            </a:lnRef>
            <a:fillRef idx="0">
              <a:schemeClr val="accent1"/>
            </a:fillRef>
            <a:effectRef idx="0">
              <a:schemeClr val="accent1"/>
            </a:effectRef>
            <a:fontRef idx="minor">
              <a:schemeClr val="tx1"/>
            </a:fontRef>
          </p:style>
        </p:cxnSp>
        <p:sp>
          <p:nvSpPr>
            <p:cNvPr id="17" name="Oval 16">
              <a:extLst>
                <a:ext uri="{FF2B5EF4-FFF2-40B4-BE49-F238E27FC236}">
                  <a16:creationId xmlns:a16="http://schemas.microsoft.com/office/drawing/2014/main" id="{0EBC2871-AB65-0479-F131-62752F214816}"/>
                </a:ext>
              </a:extLst>
            </p:cNvPr>
            <p:cNvSpPr/>
            <p:nvPr/>
          </p:nvSpPr>
          <p:spPr>
            <a:xfrm>
              <a:off x="6565793" y="2055545"/>
              <a:ext cx="112468" cy="112468"/>
            </a:xfrm>
            <a:prstGeom prst="ellipse">
              <a:avLst/>
            </a:prstGeom>
            <a:solidFill>
              <a:schemeClr val="bg1"/>
            </a:solidFill>
            <a:ln>
              <a:solidFill>
                <a:schemeClr val="accent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0" name="Group 19">
            <a:extLst>
              <a:ext uri="{FF2B5EF4-FFF2-40B4-BE49-F238E27FC236}">
                <a16:creationId xmlns:a16="http://schemas.microsoft.com/office/drawing/2014/main" id="{04C50F08-95BA-BFED-6267-9141B858A051}"/>
              </a:ext>
            </a:extLst>
          </p:cNvPr>
          <p:cNvGrpSpPr/>
          <p:nvPr/>
        </p:nvGrpSpPr>
        <p:grpSpPr>
          <a:xfrm rot="16473227" flipH="1">
            <a:off x="3338453" y="5148364"/>
            <a:ext cx="1052895" cy="1143304"/>
            <a:chOff x="6565793" y="1024709"/>
            <a:chExt cx="1095994" cy="1143304"/>
          </a:xfrm>
        </p:grpSpPr>
        <p:cxnSp>
          <p:nvCxnSpPr>
            <p:cNvPr id="23" name="Straight Connector 22">
              <a:extLst>
                <a:ext uri="{FF2B5EF4-FFF2-40B4-BE49-F238E27FC236}">
                  <a16:creationId xmlns:a16="http://schemas.microsoft.com/office/drawing/2014/main" id="{15C29EED-6D86-8030-563E-A7D2E86F0D4F}"/>
                </a:ext>
              </a:extLst>
            </p:cNvPr>
            <p:cNvCxnSpPr/>
            <p:nvPr/>
          </p:nvCxnSpPr>
          <p:spPr>
            <a:xfrm flipV="1">
              <a:off x="6622026" y="1024709"/>
              <a:ext cx="1039761" cy="1099059"/>
            </a:xfrm>
            <a:prstGeom prst="line">
              <a:avLst/>
            </a:prstGeom>
            <a:ln w="12700">
              <a:solidFill>
                <a:srgbClr val="0098C6"/>
              </a:solidFill>
            </a:ln>
          </p:spPr>
          <p:style>
            <a:lnRef idx="1">
              <a:schemeClr val="accent1"/>
            </a:lnRef>
            <a:fillRef idx="0">
              <a:schemeClr val="accent1"/>
            </a:fillRef>
            <a:effectRef idx="0">
              <a:schemeClr val="accent1"/>
            </a:effectRef>
            <a:fontRef idx="minor">
              <a:schemeClr val="tx1"/>
            </a:fontRef>
          </p:style>
        </p:cxnSp>
        <p:sp>
          <p:nvSpPr>
            <p:cNvPr id="22" name="Oval 21">
              <a:extLst>
                <a:ext uri="{FF2B5EF4-FFF2-40B4-BE49-F238E27FC236}">
                  <a16:creationId xmlns:a16="http://schemas.microsoft.com/office/drawing/2014/main" id="{84E1CFF1-5C13-B2BF-74B9-365019CDAE57}"/>
                </a:ext>
              </a:extLst>
            </p:cNvPr>
            <p:cNvSpPr/>
            <p:nvPr/>
          </p:nvSpPr>
          <p:spPr>
            <a:xfrm>
              <a:off x="6565793" y="2055545"/>
              <a:ext cx="112468" cy="112468"/>
            </a:xfrm>
            <a:prstGeom prst="ellipse">
              <a:avLst/>
            </a:prstGeom>
            <a:solidFill>
              <a:schemeClr val="bg1"/>
            </a:solidFill>
            <a:ln>
              <a:solidFill>
                <a:srgbClr val="0098C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5" name="Group 24">
            <a:extLst>
              <a:ext uri="{FF2B5EF4-FFF2-40B4-BE49-F238E27FC236}">
                <a16:creationId xmlns:a16="http://schemas.microsoft.com/office/drawing/2014/main" id="{3CACB661-B268-42C7-4924-E3E0CFBE7D8B}"/>
              </a:ext>
            </a:extLst>
          </p:cNvPr>
          <p:cNvGrpSpPr/>
          <p:nvPr/>
        </p:nvGrpSpPr>
        <p:grpSpPr>
          <a:xfrm rot="5400000">
            <a:off x="7884923" y="5208801"/>
            <a:ext cx="1095994" cy="1143304"/>
            <a:chOff x="6565793" y="1024709"/>
            <a:chExt cx="1095994" cy="1143304"/>
          </a:xfrm>
        </p:grpSpPr>
        <p:cxnSp>
          <p:nvCxnSpPr>
            <p:cNvPr id="28" name="Straight Connector 27">
              <a:extLst>
                <a:ext uri="{FF2B5EF4-FFF2-40B4-BE49-F238E27FC236}">
                  <a16:creationId xmlns:a16="http://schemas.microsoft.com/office/drawing/2014/main" id="{8B1E9BC5-3B22-FE1A-5A3E-D944A844C0FC}"/>
                </a:ext>
              </a:extLst>
            </p:cNvPr>
            <p:cNvCxnSpPr/>
            <p:nvPr/>
          </p:nvCxnSpPr>
          <p:spPr>
            <a:xfrm flipV="1">
              <a:off x="6622026" y="1024709"/>
              <a:ext cx="1039761" cy="1099059"/>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27" name="Oval 26">
              <a:extLst>
                <a:ext uri="{FF2B5EF4-FFF2-40B4-BE49-F238E27FC236}">
                  <a16:creationId xmlns:a16="http://schemas.microsoft.com/office/drawing/2014/main" id="{775516B2-4FF8-FA2C-D697-4AA08290F88E}"/>
                </a:ext>
              </a:extLst>
            </p:cNvPr>
            <p:cNvSpPr/>
            <p:nvPr/>
          </p:nvSpPr>
          <p:spPr>
            <a:xfrm>
              <a:off x="6565793" y="2055545"/>
              <a:ext cx="112468" cy="112468"/>
            </a:xfrm>
            <a:prstGeom prst="ellipse">
              <a:avLst/>
            </a:prstGeom>
            <a:solidFill>
              <a:schemeClr val="bg1"/>
            </a:solidFill>
            <a:ln>
              <a:solidFill>
                <a:schemeClr val="tx1">
                  <a:lumMod val="65000"/>
                  <a:lumOff val="3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5" name="TextBox 34">
            <a:extLst>
              <a:ext uri="{FF2B5EF4-FFF2-40B4-BE49-F238E27FC236}">
                <a16:creationId xmlns:a16="http://schemas.microsoft.com/office/drawing/2014/main" id="{88A15DFD-6600-FF46-4A55-7E60061DB589}"/>
              </a:ext>
            </a:extLst>
          </p:cNvPr>
          <p:cNvSpPr txBox="1"/>
          <p:nvPr/>
        </p:nvSpPr>
        <p:spPr>
          <a:xfrm>
            <a:off x="121422" y="262021"/>
            <a:ext cx="2443526" cy="2677656"/>
          </a:xfrm>
          <a:prstGeom prst="rect">
            <a:avLst/>
          </a:prstGeom>
          <a:noFill/>
        </p:spPr>
        <p:txBody>
          <a:bodyPr wrap="square">
            <a:spAutoFit/>
          </a:bodyPr>
          <a:lstStyle/>
          <a:p>
            <a:pPr marL="228600" indent="-228600" rtl="0">
              <a:spcBef>
                <a:spcPts val="0"/>
              </a:spcBef>
              <a:spcAft>
                <a:spcPts val="0"/>
              </a:spcAft>
              <a:buFont typeface="+mj-lt"/>
              <a:buAutoNum type="arabicPeriod"/>
            </a:pPr>
            <a:r>
              <a:rPr lang="en-US" sz="1200" b="0" i="0" u="sng" strike="noStrike" dirty="0">
                <a:solidFill>
                  <a:schemeClr val="tx1">
                    <a:lumMod val="65000"/>
                    <a:lumOff val="35000"/>
                  </a:schemeClr>
                </a:solidFill>
                <a:effectLst/>
                <a:latin typeface="Century Gothic" panose="020B0502020202020204" pitchFamily="34" charset="0"/>
              </a:rPr>
              <a:t>Process Optimization</a:t>
            </a:r>
            <a:r>
              <a:rPr lang="en-US" sz="1200" b="0" i="0" u="none" strike="noStrike" dirty="0">
                <a:solidFill>
                  <a:schemeClr val="tx1">
                    <a:lumMod val="65000"/>
                    <a:lumOff val="35000"/>
                  </a:schemeClr>
                </a:solidFill>
                <a:effectLst/>
                <a:latin typeface="Century Gothic" panose="020B0502020202020204" pitchFamily="34" charset="0"/>
              </a:rPr>
              <a:t>: Streamlining operations for efficiency.</a:t>
            </a:r>
            <a:endParaRPr lang="en-US" sz="1200" dirty="0">
              <a:solidFill>
                <a:schemeClr val="tx1">
                  <a:lumMod val="65000"/>
                  <a:lumOff val="35000"/>
                </a:schemeClr>
              </a:solidFill>
              <a:effectLst/>
              <a:latin typeface="Century Gothic" panose="020B0502020202020204" pitchFamily="34" charset="0"/>
            </a:endParaRPr>
          </a:p>
          <a:p>
            <a:pPr marL="228600" indent="-228600" rtl="0">
              <a:spcBef>
                <a:spcPts val="0"/>
              </a:spcBef>
              <a:spcAft>
                <a:spcPts val="0"/>
              </a:spcAft>
              <a:buFont typeface="+mj-lt"/>
              <a:buAutoNum type="arabicPeriod"/>
            </a:pPr>
            <a:r>
              <a:rPr lang="en-US" sz="1200" b="0" i="0" u="sng" strike="noStrike" dirty="0">
                <a:solidFill>
                  <a:schemeClr val="tx1">
                    <a:lumMod val="65000"/>
                    <a:lumOff val="35000"/>
                  </a:schemeClr>
                </a:solidFill>
                <a:effectLst/>
                <a:latin typeface="Century Gothic" panose="020B0502020202020204" pitchFamily="34" charset="0"/>
              </a:rPr>
              <a:t>Technological Infrastructure</a:t>
            </a:r>
            <a:r>
              <a:rPr lang="en-US" sz="1200" b="0" i="0" u="none" strike="noStrike" dirty="0">
                <a:solidFill>
                  <a:schemeClr val="tx1">
                    <a:lumMod val="65000"/>
                    <a:lumOff val="35000"/>
                  </a:schemeClr>
                </a:solidFill>
                <a:effectLst/>
                <a:latin typeface="Century Gothic" panose="020B0502020202020204" pitchFamily="34" charset="0"/>
              </a:rPr>
              <a:t>: Leveraging technology for business enhancement.</a:t>
            </a:r>
            <a:endParaRPr lang="en-US" sz="1200" dirty="0">
              <a:solidFill>
                <a:schemeClr val="tx1">
                  <a:lumMod val="65000"/>
                  <a:lumOff val="35000"/>
                </a:schemeClr>
              </a:solidFill>
              <a:effectLst/>
              <a:latin typeface="Century Gothic" panose="020B0502020202020204" pitchFamily="34" charset="0"/>
            </a:endParaRPr>
          </a:p>
          <a:p>
            <a:pPr marL="228600" indent="-228600" rtl="0">
              <a:spcBef>
                <a:spcPts val="0"/>
              </a:spcBef>
              <a:spcAft>
                <a:spcPts val="0"/>
              </a:spcAft>
              <a:buFont typeface="+mj-lt"/>
              <a:buAutoNum type="arabicPeriod"/>
            </a:pPr>
            <a:r>
              <a:rPr lang="en-US" sz="1200" b="0" i="0" u="sng" strike="noStrike" dirty="0">
                <a:solidFill>
                  <a:schemeClr val="tx1">
                    <a:lumMod val="65000"/>
                    <a:lumOff val="35000"/>
                  </a:schemeClr>
                </a:solidFill>
                <a:effectLst/>
                <a:latin typeface="Century Gothic" panose="020B0502020202020204" pitchFamily="34" charset="0"/>
              </a:rPr>
              <a:t>Financial Resources</a:t>
            </a:r>
            <a:r>
              <a:rPr lang="en-US" sz="1200" b="0" i="0" u="none" strike="noStrike" dirty="0">
                <a:solidFill>
                  <a:schemeClr val="tx1">
                    <a:lumMod val="65000"/>
                    <a:lumOff val="35000"/>
                  </a:schemeClr>
                </a:solidFill>
                <a:effectLst/>
                <a:latin typeface="Century Gothic" panose="020B0502020202020204" pitchFamily="34" charset="0"/>
              </a:rPr>
              <a:t>: Allocating and managing financial assets wisely.</a:t>
            </a:r>
            <a:endParaRPr lang="en-US" sz="1200" dirty="0">
              <a:solidFill>
                <a:schemeClr val="tx1">
                  <a:lumMod val="65000"/>
                  <a:lumOff val="35000"/>
                </a:schemeClr>
              </a:solidFill>
              <a:effectLst/>
              <a:latin typeface="Century Gothic" panose="020B0502020202020204" pitchFamily="34" charset="0"/>
            </a:endParaRPr>
          </a:p>
          <a:p>
            <a:pPr marL="228600" indent="-228600" rtl="0">
              <a:spcBef>
                <a:spcPts val="0"/>
              </a:spcBef>
              <a:spcAft>
                <a:spcPts val="0"/>
              </a:spcAft>
              <a:buFont typeface="+mj-lt"/>
              <a:buAutoNum type="arabicPeriod"/>
            </a:pPr>
            <a:r>
              <a:rPr lang="en-US" sz="1200" b="0" i="0" u="sng" strike="noStrike" dirty="0">
                <a:solidFill>
                  <a:schemeClr val="tx1">
                    <a:lumMod val="65000"/>
                    <a:lumOff val="35000"/>
                  </a:schemeClr>
                </a:solidFill>
                <a:effectLst/>
                <a:latin typeface="Century Gothic" panose="020B0502020202020204" pitchFamily="34" charset="0"/>
              </a:rPr>
              <a:t>Talent Management</a:t>
            </a:r>
            <a:r>
              <a:rPr lang="en-US" sz="1200" b="0" i="0" u="none" strike="noStrike" dirty="0">
                <a:solidFill>
                  <a:schemeClr val="tx1">
                    <a:lumMod val="65000"/>
                    <a:lumOff val="35000"/>
                  </a:schemeClr>
                </a:solidFill>
                <a:effectLst/>
                <a:latin typeface="Century Gothic" panose="020B0502020202020204" pitchFamily="34" charset="0"/>
              </a:rPr>
              <a:t>: Recruiting, developing, and retaining skilled personnel.</a:t>
            </a:r>
            <a:endParaRPr lang="en-US" sz="1200" dirty="0">
              <a:solidFill>
                <a:schemeClr val="tx1">
                  <a:lumMod val="65000"/>
                  <a:lumOff val="35000"/>
                </a:schemeClr>
              </a:solidFill>
              <a:effectLst/>
              <a:latin typeface="Century Gothic" panose="020B0502020202020204" pitchFamily="34" charset="0"/>
            </a:endParaRPr>
          </a:p>
        </p:txBody>
      </p:sp>
      <p:sp>
        <p:nvSpPr>
          <p:cNvPr id="37" name="Rectangle 36">
            <a:extLst>
              <a:ext uri="{FF2B5EF4-FFF2-40B4-BE49-F238E27FC236}">
                <a16:creationId xmlns:a16="http://schemas.microsoft.com/office/drawing/2014/main" id="{820CAC29-E934-02C9-D0C3-B2A711FCB6BE}"/>
              </a:ext>
            </a:extLst>
          </p:cNvPr>
          <p:cNvSpPr/>
          <p:nvPr/>
        </p:nvSpPr>
        <p:spPr>
          <a:xfrm>
            <a:off x="104134" y="3600450"/>
            <a:ext cx="3150624" cy="3146541"/>
          </a:xfrm>
          <a:prstGeom prst="rect">
            <a:avLst/>
          </a:prstGeom>
          <a:solidFill>
            <a:schemeClr val="bg1"/>
          </a:solidFill>
          <a:ln>
            <a:solidFill>
              <a:srgbClr val="0098C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TextBox 37">
            <a:extLst>
              <a:ext uri="{FF2B5EF4-FFF2-40B4-BE49-F238E27FC236}">
                <a16:creationId xmlns:a16="http://schemas.microsoft.com/office/drawing/2014/main" id="{7E1CB503-5D36-BE29-9823-EB49BEDF45EF}"/>
              </a:ext>
            </a:extLst>
          </p:cNvPr>
          <p:cNvSpPr txBox="1"/>
          <p:nvPr/>
        </p:nvSpPr>
        <p:spPr>
          <a:xfrm>
            <a:off x="190684" y="3768132"/>
            <a:ext cx="2383464" cy="2862322"/>
          </a:xfrm>
          <a:prstGeom prst="rect">
            <a:avLst/>
          </a:prstGeom>
          <a:noFill/>
        </p:spPr>
        <p:txBody>
          <a:bodyPr wrap="square">
            <a:spAutoFit/>
          </a:bodyPr>
          <a:lstStyle/>
          <a:p>
            <a:pPr marL="228600" indent="-228600" rtl="0">
              <a:spcBef>
                <a:spcPts val="0"/>
              </a:spcBef>
              <a:spcAft>
                <a:spcPts val="0"/>
              </a:spcAft>
              <a:buFont typeface="+mj-lt"/>
              <a:buAutoNum type="arabicPeriod"/>
            </a:pPr>
            <a:r>
              <a:rPr lang="en-US" sz="1200" b="0" i="0" u="sng" strike="noStrike" dirty="0">
                <a:solidFill>
                  <a:schemeClr val="tx1">
                    <a:lumMod val="65000"/>
                    <a:lumOff val="35000"/>
                  </a:schemeClr>
                </a:solidFill>
                <a:effectLst/>
                <a:latin typeface="Century Gothic" panose="020B0502020202020204" pitchFamily="34" charset="0"/>
              </a:rPr>
              <a:t>Customer Satisfaction</a:t>
            </a:r>
            <a:r>
              <a:rPr lang="en-US" sz="1200" b="0" i="0" u="none" strike="noStrike" dirty="0">
                <a:solidFill>
                  <a:schemeClr val="tx1">
                    <a:lumMod val="65000"/>
                    <a:lumOff val="35000"/>
                  </a:schemeClr>
                </a:solidFill>
                <a:effectLst/>
                <a:latin typeface="Century Gothic" panose="020B0502020202020204" pitchFamily="34" charset="0"/>
              </a:rPr>
              <a:t>: Delivering value that meets or exceeds customer expectations.</a:t>
            </a:r>
          </a:p>
          <a:p>
            <a:pPr marL="228600" indent="-228600" rtl="0">
              <a:spcBef>
                <a:spcPts val="0"/>
              </a:spcBef>
              <a:spcAft>
                <a:spcPts val="0"/>
              </a:spcAft>
              <a:buFont typeface="+mj-lt"/>
              <a:buAutoNum type="arabicPeriod"/>
            </a:pPr>
            <a:r>
              <a:rPr lang="en-US" sz="1200" b="0" i="0" u="sng" strike="noStrike" dirty="0">
                <a:solidFill>
                  <a:schemeClr val="tx1">
                    <a:lumMod val="65000"/>
                    <a:lumOff val="35000"/>
                  </a:schemeClr>
                </a:solidFill>
                <a:effectLst/>
                <a:latin typeface="Century Gothic" panose="020B0502020202020204" pitchFamily="34" charset="0"/>
              </a:rPr>
              <a:t>Revenue Growth</a:t>
            </a:r>
            <a:r>
              <a:rPr lang="en-US" sz="1200" b="0" i="0" u="none" strike="noStrike" dirty="0">
                <a:solidFill>
                  <a:schemeClr val="tx1">
                    <a:lumMod val="65000"/>
                    <a:lumOff val="35000"/>
                  </a:schemeClr>
                </a:solidFill>
                <a:effectLst/>
                <a:latin typeface="Century Gothic" panose="020B0502020202020204" pitchFamily="34" charset="0"/>
              </a:rPr>
              <a:t>: Increasing income from sales and services.</a:t>
            </a:r>
          </a:p>
          <a:p>
            <a:pPr marL="228600" indent="-228600" rtl="0">
              <a:spcBef>
                <a:spcPts val="0"/>
              </a:spcBef>
              <a:spcAft>
                <a:spcPts val="0"/>
              </a:spcAft>
              <a:buFont typeface="+mj-lt"/>
              <a:buAutoNum type="arabicPeriod"/>
            </a:pPr>
            <a:r>
              <a:rPr lang="en-US" sz="1200" b="0" i="0" u="sng" strike="noStrike" dirty="0">
                <a:solidFill>
                  <a:schemeClr val="tx1">
                    <a:lumMod val="65000"/>
                    <a:lumOff val="35000"/>
                  </a:schemeClr>
                </a:solidFill>
                <a:effectLst/>
                <a:latin typeface="Century Gothic" panose="020B0502020202020204" pitchFamily="34" charset="0"/>
              </a:rPr>
              <a:t>Market Expansion</a:t>
            </a:r>
            <a:r>
              <a:rPr lang="en-US" sz="1200" b="0" i="0" u="none" strike="noStrike" dirty="0">
                <a:solidFill>
                  <a:schemeClr val="tx1">
                    <a:lumMod val="65000"/>
                    <a:lumOff val="35000"/>
                  </a:schemeClr>
                </a:solidFill>
                <a:effectLst/>
                <a:latin typeface="Century Gothic" panose="020B0502020202020204" pitchFamily="34" charset="0"/>
              </a:rPr>
              <a:t>: Entering new markets and acquiring new customer segments.</a:t>
            </a:r>
          </a:p>
          <a:p>
            <a:pPr marL="228600" indent="-228600" rtl="0">
              <a:spcBef>
                <a:spcPts val="0"/>
              </a:spcBef>
              <a:spcAft>
                <a:spcPts val="0"/>
              </a:spcAft>
              <a:buFont typeface="+mj-lt"/>
              <a:buAutoNum type="arabicPeriod"/>
            </a:pPr>
            <a:r>
              <a:rPr lang="en-US" sz="1200" b="0" i="0" u="sng" strike="noStrike" dirty="0">
                <a:solidFill>
                  <a:schemeClr val="tx1">
                    <a:lumMod val="65000"/>
                    <a:lumOff val="35000"/>
                  </a:schemeClr>
                </a:solidFill>
                <a:effectLst/>
                <a:latin typeface="Century Gothic" panose="020B0502020202020204" pitchFamily="34" charset="0"/>
              </a:rPr>
              <a:t>Brand Reputation</a:t>
            </a:r>
            <a:r>
              <a:rPr lang="en-US" sz="1200" b="0" i="0" u="none" strike="noStrike" dirty="0">
                <a:solidFill>
                  <a:schemeClr val="tx1">
                    <a:lumMod val="65000"/>
                    <a:lumOff val="35000"/>
                  </a:schemeClr>
                </a:solidFill>
                <a:effectLst/>
                <a:latin typeface="Century Gothic" panose="020B0502020202020204" pitchFamily="34" charset="0"/>
              </a:rPr>
              <a:t>: Enhancing the public perception of and trust in the brand.</a:t>
            </a:r>
          </a:p>
        </p:txBody>
      </p:sp>
      <p:sp>
        <p:nvSpPr>
          <p:cNvPr id="39" name="Rectangle 38">
            <a:extLst>
              <a:ext uri="{FF2B5EF4-FFF2-40B4-BE49-F238E27FC236}">
                <a16:creationId xmlns:a16="http://schemas.microsoft.com/office/drawing/2014/main" id="{B158D7B0-AFC8-34F8-30A2-0ECB19698883}"/>
              </a:ext>
            </a:extLst>
          </p:cNvPr>
          <p:cNvSpPr/>
          <p:nvPr/>
        </p:nvSpPr>
        <p:spPr>
          <a:xfrm>
            <a:off x="8928509" y="129635"/>
            <a:ext cx="3150624" cy="2862714"/>
          </a:xfrm>
          <a:prstGeom prst="rect">
            <a:avLst/>
          </a:prstGeom>
          <a:solidFill>
            <a:schemeClr val="bg1"/>
          </a:solidFill>
          <a:ln>
            <a:solidFill>
              <a:schemeClr val="accent5">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a:extLst>
              <a:ext uri="{FF2B5EF4-FFF2-40B4-BE49-F238E27FC236}">
                <a16:creationId xmlns:a16="http://schemas.microsoft.com/office/drawing/2014/main" id="{41FCF4C3-7472-AC37-9E81-9945892513BB}"/>
              </a:ext>
            </a:extLst>
          </p:cNvPr>
          <p:cNvSpPr txBox="1"/>
          <p:nvPr/>
        </p:nvSpPr>
        <p:spPr>
          <a:xfrm>
            <a:off x="9447013" y="330628"/>
            <a:ext cx="2553411" cy="2386183"/>
          </a:xfrm>
          <a:prstGeom prst="rect">
            <a:avLst/>
          </a:prstGeom>
          <a:noFill/>
        </p:spPr>
        <p:txBody>
          <a:bodyPr wrap="square">
            <a:spAutoFit/>
          </a:bodyPr>
          <a:lstStyle/>
          <a:p>
            <a:pPr marL="228600" indent="-228600" rtl="0">
              <a:spcBef>
                <a:spcPts val="0"/>
              </a:spcBef>
              <a:spcAft>
                <a:spcPts val="0"/>
              </a:spcAft>
              <a:buFont typeface="+mj-lt"/>
              <a:buAutoNum type="arabicPeriod"/>
            </a:pPr>
            <a:r>
              <a:rPr lang="en-US" sz="1200" b="0" i="0" u="sng" strike="noStrike" dirty="0">
                <a:solidFill>
                  <a:schemeClr val="tx1">
                    <a:lumMod val="65000"/>
                    <a:lumOff val="35000"/>
                  </a:schemeClr>
                </a:solidFill>
                <a:effectLst/>
                <a:latin typeface="Century Gothic" panose="020B0502020202020204" pitchFamily="34" charset="0"/>
              </a:rPr>
              <a:t>Market Intelligence</a:t>
            </a:r>
            <a:r>
              <a:rPr lang="en-US" sz="1200" b="0" i="0" u="none" strike="noStrike" dirty="0">
                <a:solidFill>
                  <a:schemeClr val="tx1">
                    <a:lumMod val="65000"/>
                    <a:lumOff val="35000"/>
                  </a:schemeClr>
                </a:solidFill>
                <a:effectLst/>
                <a:latin typeface="Century Gothic" panose="020B0502020202020204" pitchFamily="34" charset="0"/>
              </a:rPr>
              <a:t>: Understanding market trends and customer needs.</a:t>
            </a:r>
          </a:p>
          <a:p>
            <a:pPr marL="228600" indent="-228600" rtl="0">
              <a:spcBef>
                <a:spcPts val="0"/>
              </a:spcBef>
              <a:spcAft>
                <a:spcPts val="0"/>
              </a:spcAft>
              <a:buFont typeface="+mj-lt"/>
              <a:buAutoNum type="arabicPeriod"/>
            </a:pPr>
            <a:r>
              <a:rPr lang="en-US" sz="1200" b="0" i="0" u="sng" strike="noStrike" dirty="0">
                <a:solidFill>
                  <a:schemeClr val="tx1">
                    <a:lumMod val="65000"/>
                    <a:lumOff val="35000"/>
                  </a:schemeClr>
                </a:solidFill>
                <a:effectLst/>
                <a:latin typeface="Century Gothic" panose="020B0502020202020204" pitchFamily="34" charset="0"/>
              </a:rPr>
              <a:t>Product Innovation</a:t>
            </a:r>
            <a:r>
              <a:rPr lang="en-US" sz="1200" b="0" i="0" u="none" strike="noStrike" dirty="0">
                <a:solidFill>
                  <a:schemeClr val="tx1">
                    <a:lumMod val="65000"/>
                    <a:lumOff val="35000"/>
                  </a:schemeClr>
                </a:solidFill>
                <a:effectLst/>
                <a:latin typeface="Century Gothic" panose="020B0502020202020204" pitchFamily="34" charset="0"/>
              </a:rPr>
              <a:t>: Creating new products and improving existing ones.</a:t>
            </a:r>
          </a:p>
          <a:p>
            <a:pPr marL="228600" indent="-228600" rtl="0">
              <a:spcBef>
                <a:spcPts val="0"/>
              </a:spcBef>
              <a:spcAft>
                <a:spcPts val="0"/>
              </a:spcAft>
              <a:buFont typeface="+mj-lt"/>
              <a:buAutoNum type="arabicPeriod"/>
            </a:pPr>
            <a:r>
              <a:rPr lang="en-US" sz="1200" b="0" i="0" u="sng" strike="noStrike" dirty="0">
                <a:solidFill>
                  <a:schemeClr val="tx1">
                    <a:lumMod val="65000"/>
                    <a:lumOff val="35000"/>
                  </a:schemeClr>
                </a:solidFill>
                <a:effectLst/>
                <a:latin typeface="Century Gothic" panose="020B0502020202020204" pitchFamily="34" charset="0"/>
              </a:rPr>
              <a:t>Data Analytics</a:t>
            </a:r>
            <a:r>
              <a:rPr lang="en-US" sz="1200" b="0" i="0" u="none" strike="noStrike" dirty="0">
                <a:solidFill>
                  <a:schemeClr val="tx1">
                    <a:lumMod val="65000"/>
                    <a:lumOff val="35000"/>
                  </a:schemeClr>
                </a:solidFill>
                <a:effectLst/>
                <a:latin typeface="Century Gothic" panose="020B0502020202020204" pitchFamily="34" charset="0"/>
              </a:rPr>
              <a:t>: Using data to inform decision-making.</a:t>
            </a:r>
          </a:p>
          <a:p>
            <a:pPr marL="228600" indent="-228600" rtl="0">
              <a:spcBef>
                <a:spcPts val="0"/>
              </a:spcBef>
              <a:spcAft>
                <a:spcPts val="0"/>
              </a:spcAft>
              <a:buFont typeface="+mj-lt"/>
              <a:buAutoNum type="arabicPeriod"/>
            </a:pPr>
            <a:r>
              <a:rPr lang="en-US" sz="1200" b="0" i="0" u="sng" strike="noStrike" dirty="0">
                <a:solidFill>
                  <a:schemeClr val="tx1">
                    <a:lumMod val="65000"/>
                    <a:lumOff val="35000"/>
                  </a:schemeClr>
                </a:solidFill>
                <a:effectLst/>
                <a:latin typeface="Century Gothic" panose="020B0502020202020204" pitchFamily="34" charset="0"/>
              </a:rPr>
              <a:t>Regulatory Compliance</a:t>
            </a:r>
            <a:r>
              <a:rPr lang="en-US" sz="1200" b="0" i="0" u="none" strike="noStrike" dirty="0">
                <a:solidFill>
                  <a:schemeClr val="tx1">
                    <a:lumMod val="65000"/>
                    <a:lumOff val="35000"/>
                  </a:schemeClr>
                </a:solidFill>
                <a:effectLst/>
                <a:latin typeface="Century Gothic" panose="020B0502020202020204" pitchFamily="34" charset="0"/>
              </a:rPr>
              <a:t>: Keeping abreast of laws and regulations affecting the business.</a:t>
            </a:r>
          </a:p>
        </p:txBody>
      </p:sp>
      <p:sp>
        <p:nvSpPr>
          <p:cNvPr id="41" name="Rectangle 40">
            <a:extLst>
              <a:ext uri="{FF2B5EF4-FFF2-40B4-BE49-F238E27FC236}">
                <a16:creationId xmlns:a16="http://schemas.microsoft.com/office/drawing/2014/main" id="{23805FE1-49E9-284E-2904-26A9F1DFCA7A}"/>
              </a:ext>
            </a:extLst>
          </p:cNvPr>
          <p:cNvSpPr/>
          <p:nvPr/>
        </p:nvSpPr>
        <p:spPr>
          <a:xfrm>
            <a:off x="8937243" y="3626022"/>
            <a:ext cx="3150624" cy="3152667"/>
          </a:xfrm>
          <a:prstGeom prst="rect">
            <a:avLst/>
          </a:prstGeom>
          <a:solidFill>
            <a:schemeClr val="bg1"/>
          </a:solidFill>
          <a:ln>
            <a:solidFill>
              <a:schemeClr val="tx1">
                <a:lumMod val="65000"/>
                <a:lumOff val="3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TextBox 41">
            <a:extLst>
              <a:ext uri="{FF2B5EF4-FFF2-40B4-BE49-F238E27FC236}">
                <a16:creationId xmlns:a16="http://schemas.microsoft.com/office/drawing/2014/main" id="{89302F6C-4704-9600-581E-978FE09DB8D4}"/>
              </a:ext>
            </a:extLst>
          </p:cNvPr>
          <p:cNvSpPr txBox="1"/>
          <p:nvPr/>
        </p:nvSpPr>
        <p:spPr>
          <a:xfrm>
            <a:off x="9424625" y="3665958"/>
            <a:ext cx="2576692" cy="3112731"/>
          </a:xfrm>
          <a:prstGeom prst="rect">
            <a:avLst/>
          </a:prstGeom>
          <a:noFill/>
        </p:spPr>
        <p:txBody>
          <a:bodyPr wrap="square">
            <a:spAutoFit/>
          </a:bodyPr>
          <a:lstStyle/>
          <a:p>
            <a:pPr marL="228600" indent="-228600" rtl="0">
              <a:spcBef>
                <a:spcPts val="0"/>
              </a:spcBef>
              <a:spcAft>
                <a:spcPts val="0"/>
              </a:spcAft>
              <a:buFont typeface="+mj-lt"/>
              <a:buAutoNum type="arabicPeriod"/>
            </a:pPr>
            <a:r>
              <a:rPr lang="en-US" sz="1200" b="0" i="0" u="sng" strike="noStrike" dirty="0">
                <a:solidFill>
                  <a:schemeClr val="tx1">
                    <a:lumMod val="65000"/>
                    <a:lumOff val="35000"/>
                  </a:schemeClr>
                </a:solidFill>
                <a:effectLst/>
                <a:latin typeface="Century Gothic" panose="020B0502020202020204" pitchFamily="34" charset="0"/>
              </a:rPr>
              <a:t>Internal Collaboration</a:t>
            </a:r>
            <a:r>
              <a:rPr lang="en-US" sz="1200" b="0" i="0" u="none" strike="noStrike" dirty="0">
                <a:solidFill>
                  <a:schemeClr val="tx1">
                    <a:lumMod val="65000"/>
                    <a:lumOff val="35000"/>
                  </a:schemeClr>
                </a:solidFill>
                <a:effectLst/>
                <a:latin typeface="Century Gothic" panose="020B0502020202020204" pitchFamily="34" charset="0"/>
              </a:rPr>
              <a:t>: Fostering teamwork and communication within the organization.</a:t>
            </a:r>
          </a:p>
          <a:p>
            <a:pPr marL="228600" indent="-228600" rtl="0">
              <a:spcBef>
                <a:spcPts val="0"/>
              </a:spcBef>
              <a:spcAft>
                <a:spcPts val="0"/>
              </a:spcAft>
              <a:buFont typeface="+mj-lt"/>
              <a:buAutoNum type="arabicPeriod"/>
            </a:pPr>
            <a:r>
              <a:rPr lang="en-US" sz="1200" b="0" i="0" u="sng" strike="noStrike" dirty="0">
                <a:solidFill>
                  <a:schemeClr val="tx1">
                    <a:lumMod val="65000"/>
                    <a:lumOff val="35000"/>
                  </a:schemeClr>
                </a:solidFill>
                <a:effectLst/>
                <a:latin typeface="Century Gothic" panose="020B0502020202020204" pitchFamily="34" charset="0"/>
              </a:rPr>
              <a:t>Partner Networks</a:t>
            </a:r>
            <a:r>
              <a:rPr lang="en-US" sz="1200" b="0" i="0" u="none" strike="noStrike" dirty="0">
                <a:solidFill>
                  <a:schemeClr val="tx1">
                    <a:lumMod val="65000"/>
                    <a:lumOff val="35000"/>
                  </a:schemeClr>
                </a:solidFill>
                <a:effectLst/>
                <a:latin typeface="Century Gothic" panose="020B0502020202020204" pitchFamily="34" charset="0"/>
              </a:rPr>
              <a:t>: Building and maintaining strong relationships with suppliers, partners, and distributors.</a:t>
            </a:r>
          </a:p>
          <a:p>
            <a:pPr marL="228600" indent="-228600" rtl="0">
              <a:spcBef>
                <a:spcPts val="0"/>
              </a:spcBef>
              <a:spcAft>
                <a:spcPts val="0"/>
              </a:spcAft>
              <a:buFont typeface="+mj-lt"/>
              <a:buAutoNum type="arabicPeriod"/>
            </a:pPr>
            <a:r>
              <a:rPr lang="en-US" sz="1200" b="0" i="0" u="sng" strike="noStrike" dirty="0">
                <a:solidFill>
                  <a:schemeClr val="tx1">
                    <a:lumMod val="65000"/>
                    <a:lumOff val="35000"/>
                  </a:schemeClr>
                </a:solidFill>
                <a:effectLst/>
                <a:latin typeface="Century Gothic" panose="020B0502020202020204" pitchFamily="34" charset="0"/>
              </a:rPr>
              <a:t>Community Engagement</a:t>
            </a:r>
            <a:r>
              <a:rPr lang="en-US" sz="1200" b="0" i="0" u="none" strike="noStrike" dirty="0">
                <a:solidFill>
                  <a:schemeClr val="tx1">
                    <a:lumMod val="65000"/>
                    <a:lumOff val="35000"/>
                  </a:schemeClr>
                </a:solidFill>
                <a:effectLst/>
                <a:latin typeface="Century Gothic" panose="020B0502020202020204" pitchFamily="34" charset="0"/>
              </a:rPr>
              <a:t>: Interacting with and contributing to the local community and industry.</a:t>
            </a:r>
          </a:p>
          <a:p>
            <a:pPr marL="228600" indent="-228600" rtl="0">
              <a:spcBef>
                <a:spcPts val="0"/>
              </a:spcBef>
              <a:spcAft>
                <a:spcPts val="0"/>
              </a:spcAft>
              <a:buFont typeface="+mj-lt"/>
              <a:buAutoNum type="arabicPeriod"/>
            </a:pPr>
            <a:r>
              <a:rPr lang="en-US" sz="1200" b="0" i="0" u="sng" strike="noStrike" dirty="0">
                <a:solidFill>
                  <a:schemeClr val="tx1">
                    <a:lumMod val="65000"/>
                    <a:lumOff val="35000"/>
                  </a:schemeClr>
                </a:solidFill>
                <a:effectLst/>
                <a:latin typeface="Century Gothic" panose="020B0502020202020204" pitchFamily="34" charset="0"/>
              </a:rPr>
              <a:t>Cross-Functional Projects</a:t>
            </a:r>
            <a:r>
              <a:rPr lang="en-US" sz="1200" b="0" i="0" u="none" strike="noStrike" dirty="0">
                <a:solidFill>
                  <a:schemeClr val="tx1">
                    <a:lumMod val="65000"/>
                    <a:lumOff val="35000"/>
                  </a:schemeClr>
                </a:solidFill>
                <a:effectLst/>
                <a:latin typeface="Century Gothic" panose="020B0502020202020204" pitchFamily="34" charset="0"/>
              </a:rPr>
              <a:t>: Initiating projects that require cooperation across different departments.</a:t>
            </a:r>
          </a:p>
        </p:txBody>
      </p:sp>
      <p:sp>
        <p:nvSpPr>
          <p:cNvPr id="48" name="Oval 47">
            <a:extLst>
              <a:ext uri="{FF2B5EF4-FFF2-40B4-BE49-F238E27FC236}">
                <a16:creationId xmlns:a16="http://schemas.microsoft.com/office/drawing/2014/main" id="{2FE77680-F3BC-F993-2E23-B5F01ECDBCC9}"/>
              </a:ext>
            </a:extLst>
          </p:cNvPr>
          <p:cNvSpPr/>
          <p:nvPr/>
        </p:nvSpPr>
        <p:spPr>
          <a:xfrm>
            <a:off x="5904885" y="3342699"/>
            <a:ext cx="512506" cy="512506"/>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pic>
        <p:nvPicPr>
          <p:cNvPr id="50" name="Graphic 49" descr="Repeat outline">
            <a:extLst>
              <a:ext uri="{FF2B5EF4-FFF2-40B4-BE49-F238E27FC236}">
                <a16:creationId xmlns:a16="http://schemas.microsoft.com/office/drawing/2014/main" id="{ECF0EADA-0BEE-2948-D21C-BA5E80918102}"/>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5943601" y="3379510"/>
            <a:ext cx="426026" cy="426026"/>
          </a:xfrm>
          <a:prstGeom prst="rect">
            <a:avLst/>
          </a:prstGeom>
        </p:spPr>
      </p:pic>
      <p:sp>
        <p:nvSpPr>
          <p:cNvPr id="51" name="Rectangle 50">
            <a:extLst>
              <a:ext uri="{FF2B5EF4-FFF2-40B4-BE49-F238E27FC236}">
                <a16:creationId xmlns:a16="http://schemas.microsoft.com/office/drawing/2014/main" id="{B955290B-BF1C-38FF-59AE-E5E62AF1CDFC}"/>
              </a:ext>
            </a:extLst>
          </p:cNvPr>
          <p:cNvSpPr/>
          <p:nvPr/>
        </p:nvSpPr>
        <p:spPr>
          <a:xfrm>
            <a:off x="2809345" y="129635"/>
            <a:ext cx="436041" cy="2862714"/>
          </a:xfrm>
          <a:prstGeom prst="rect">
            <a:avLst/>
          </a:prstGeom>
          <a:solidFill>
            <a:schemeClr val="accent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Rectangle 51">
            <a:extLst>
              <a:ext uri="{FF2B5EF4-FFF2-40B4-BE49-F238E27FC236}">
                <a16:creationId xmlns:a16="http://schemas.microsoft.com/office/drawing/2014/main" id="{16F1C300-A14C-A683-A913-BDAE763B9533}"/>
              </a:ext>
            </a:extLst>
          </p:cNvPr>
          <p:cNvSpPr/>
          <p:nvPr/>
        </p:nvSpPr>
        <p:spPr>
          <a:xfrm>
            <a:off x="2821735" y="3600450"/>
            <a:ext cx="436041" cy="3146540"/>
          </a:xfrm>
          <a:prstGeom prst="rect">
            <a:avLst/>
          </a:prstGeom>
          <a:solidFill>
            <a:srgbClr val="0098C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Rectangle 52">
            <a:extLst>
              <a:ext uri="{FF2B5EF4-FFF2-40B4-BE49-F238E27FC236}">
                <a16:creationId xmlns:a16="http://schemas.microsoft.com/office/drawing/2014/main" id="{D9EE5E93-8D46-FBC7-3BCC-F1C27712DB04}"/>
              </a:ext>
            </a:extLst>
          </p:cNvPr>
          <p:cNvSpPr/>
          <p:nvPr/>
        </p:nvSpPr>
        <p:spPr>
          <a:xfrm>
            <a:off x="8932263" y="129635"/>
            <a:ext cx="436041" cy="2862714"/>
          </a:xfrm>
          <a:prstGeom prst="rect">
            <a:avLst/>
          </a:prstGeom>
          <a:solidFill>
            <a:schemeClr val="accent5">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Rectangle 53">
            <a:extLst>
              <a:ext uri="{FF2B5EF4-FFF2-40B4-BE49-F238E27FC236}">
                <a16:creationId xmlns:a16="http://schemas.microsoft.com/office/drawing/2014/main" id="{9A8DD9D5-FEC5-BA0F-26C1-6BDF7ED966BD}"/>
              </a:ext>
            </a:extLst>
          </p:cNvPr>
          <p:cNvSpPr/>
          <p:nvPr/>
        </p:nvSpPr>
        <p:spPr>
          <a:xfrm>
            <a:off x="8937243" y="3626023"/>
            <a:ext cx="436041" cy="3146540"/>
          </a:xfrm>
          <a:prstGeom prst="rect">
            <a:avLst/>
          </a:prstGeom>
          <a:solidFill>
            <a:schemeClr val="tx1">
              <a:lumMod val="65000"/>
              <a:lumOff val="3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6890017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 name="Rectangle 135">
            <a:extLst>
              <a:ext uri="{FF2B5EF4-FFF2-40B4-BE49-F238E27FC236}">
                <a16:creationId xmlns:a16="http://schemas.microsoft.com/office/drawing/2014/main" id="{3A322A5E-34B5-0A15-C01F-5E5FDA3626C6}"/>
              </a:ext>
            </a:extLst>
          </p:cNvPr>
          <p:cNvSpPr/>
          <p:nvPr/>
        </p:nvSpPr>
        <p:spPr>
          <a:xfrm>
            <a:off x="8315283" y="890103"/>
            <a:ext cx="3576417" cy="5915994"/>
          </a:xfrm>
          <a:prstGeom prst="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40" name="Straight Connector 139">
            <a:extLst>
              <a:ext uri="{FF2B5EF4-FFF2-40B4-BE49-F238E27FC236}">
                <a16:creationId xmlns:a16="http://schemas.microsoft.com/office/drawing/2014/main" id="{06F41D1A-975B-064C-4986-055D48E3DC7E}"/>
              </a:ext>
            </a:extLst>
          </p:cNvPr>
          <p:cNvCxnSpPr>
            <a:cxnSpLocks/>
          </p:cNvCxnSpPr>
          <p:nvPr/>
        </p:nvCxnSpPr>
        <p:spPr>
          <a:xfrm flipH="1">
            <a:off x="9508426" y="4904673"/>
            <a:ext cx="1117195" cy="0"/>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138" name="Straight Connector 137">
            <a:extLst>
              <a:ext uri="{FF2B5EF4-FFF2-40B4-BE49-F238E27FC236}">
                <a16:creationId xmlns:a16="http://schemas.microsoft.com/office/drawing/2014/main" id="{F09BED19-47DC-B44C-2109-4E8888679B87}"/>
              </a:ext>
            </a:extLst>
          </p:cNvPr>
          <p:cNvCxnSpPr>
            <a:cxnSpLocks/>
          </p:cNvCxnSpPr>
          <p:nvPr/>
        </p:nvCxnSpPr>
        <p:spPr>
          <a:xfrm flipH="1">
            <a:off x="9508426" y="2294657"/>
            <a:ext cx="1117195" cy="0"/>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135" name="Straight Connector 134">
            <a:extLst>
              <a:ext uri="{FF2B5EF4-FFF2-40B4-BE49-F238E27FC236}">
                <a16:creationId xmlns:a16="http://schemas.microsoft.com/office/drawing/2014/main" id="{D779DD2F-31B9-34F5-13F0-07A6A23A8F4A}"/>
              </a:ext>
            </a:extLst>
          </p:cNvPr>
          <p:cNvCxnSpPr>
            <a:cxnSpLocks/>
          </p:cNvCxnSpPr>
          <p:nvPr/>
        </p:nvCxnSpPr>
        <p:spPr>
          <a:xfrm>
            <a:off x="10872010" y="4947910"/>
            <a:ext cx="0" cy="1204702"/>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134" name="Straight Connector 133">
            <a:extLst>
              <a:ext uri="{FF2B5EF4-FFF2-40B4-BE49-F238E27FC236}">
                <a16:creationId xmlns:a16="http://schemas.microsoft.com/office/drawing/2014/main" id="{3A34CA10-A91E-F40D-DC5D-0336205586D5}"/>
              </a:ext>
            </a:extLst>
          </p:cNvPr>
          <p:cNvCxnSpPr>
            <a:cxnSpLocks/>
          </p:cNvCxnSpPr>
          <p:nvPr/>
        </p:nvCxnSpPr>
        <p:spPr>
          <a:xfrm>
            <a:off x="9198375" y="3750404"/>
            <a:ext cx="0" cy="1204702"/>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133" name="Straight Connector 132">
            <a:extLst>
              <a:ext uri="{FF2B5EF4-FFF2-40B4-BE49-F238E27FC236}">
                <a16:creationId xmlns:a16="http://schemas.microsoft.com/office/drawing/2014/main" id="{1BC12D6A-1F25-9F9D-F4AB-9BDE059B6C52}"/>
              </a:ext>
            </a:extLst>
          </p:cNvPr>
          <p:cNvCxnSpPr>
            <a:cxnSpLocks/>
          </p:cNvCxnSpPr>
          <p:nvPr/>
        </p:nvCxnSpPr>
        <p:spPr>
          <a:xfrm>
            <a:off x="10865255" y="2722419"/>
            <a:ext cx="0" cy="1204702"/>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131" name="Straight Connector 130">
            <a:extLst>
              <a:ext uri="{FF2B5EF4-FFF2-40B4-BE49-F238E27FC236}">
                <a16:creationId xmlns:a16="http://schemas.microsoft.com/office/drawing/2014/main" id="{6D0A2252-96C1-EE21-81F7-BCC8D93ED2E3}"/>
              </a:ext>
            </a:extLst>
          </p:cNvPr>
          <p:cNvCxnSpPr>
            <a:cxnSpLocks/>
          </p:cNvCxnSpPr>
          <p:nvPr/>
        </p:nvCxnSpPr>
        <p:spPr>
          <a:xfrm>
            <a:off x="9179330" y="1443248"/>
            <a:ext cx="0" cy="1204702"/>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113" name="Connector: Elbow 112">
            <a:extLst>
              <a:ext uri="{FF2B5EF4-FFF2-40B4-BE49-F238E27FC236}">
                <a16:creationId xmlns:a16="http://schemas.microsoft.com/office/drawing/2014/main" id="{4D7792DC-1378-80B9-BEDF-66EB84EACE49}"/>
              </a:ext>
            </a:extLst>
          </p:cNvPr>
          <p:cNvCxnSpPr>
            <a:cxnSpLocks/>
          </p:cNvCxnSpPr>
          <p:nvPr/>
        </p:nvCxnSpPr>
        <p:spPr>
          <a:xfrm flipV="1">
            <a:off x="5015047" y="2056984"/>
            <a:ext cx="502197" cy="3410955"/>
          </a:xfrm>
          <a:prstGeom prst="bentConnector3">
            <a:avLst>
              <a:gd name="adj1" fmla="val 50000"/>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01" name="Connector: Elbow 100">
            <a:extLst>
              <a:ext uri="{FF2B5EF4-FFF2-40B4-BE49-F238E27FC236}">
                <a16:creationId xmlns:a16="http://schemas.microsoft.com/office/drawing/2014/main" id="{1387F323-D878-2D76-10AD-D1FF759EB446}"/>
              </a:ext>
            </a:extLst>
          </p:cNvPr>
          <p:cNvCxnSpPr>
            <a:cxnSpLocks/>
          </p:cNvCxnSpPr>
          <p:nvPr/>
        </p:nvCxnSpPr>
        <p:spPr>
          <a:xfrm flipV="1">
            <a:off x="2304354" y="2043261"/>
            <a:ext cx="454245" cy="4192367"/>
          </a:xfrm>
          <a:prstGeom prst="bentConnector3">
            <a:avLst>
              <a:gd name="adj1" fmla="val 50000"/>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98" name="Straight Connector 97">
            <a:extLst>
              <a:ext uri="{FF2B5EF4-FFF2-40B4-BE49-F238E27FC236}">
                <a16:creationId xmlns:a16="http://schemas.microsoft.com/office/drawing/2014/main" id="{5FB9B57B-6A24-2430-A7F1-6C5FB4F34922}"/>
              </a:ext>
            </a:extLst>
          </p:cNvPr>
          <p:cNvCxnSpPr>
            <a:cxnSpLocks/>
          </p:cNvCxnSpPr>
          <p:nvPr/>
        </p:nvCxnSpPr>
        <p:spPr>
          <a:xfrm>
            <a:off x="6596665" y="1899425"/>
            <a:ext cx="0" cy="1948675"/>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96" name="Straight Connector 95">
            <a:extLst>
              <a:ext uri="{FF2B5EF4-FFF2-40B4-BE49-F238E27FC236}">
                <a16:creationId xmlns:a16="http://schemas.microsoft.com/office/drawing/2014/main" id="{9846BB78-EA2B-0B57-3033-96E7E9705288}"/>
              </a:ext>
            </a:extLst>
          </p:cNvPr>
          <p:cNvCxnSpPr>
            <a:cxnSpLocks/>
          </p:cNvCxnSpPr>
          <p:nvPr/>
        </p:nvCxnSpPr>
        <p:spPr>
          <a:xfrm>
            <a:off x="3854860" y="1899425"/>
            <a:ext cx="0" cy="3744803"/>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87" name="Straight Connector 86">
            <a:extLst>
              <a:ext uri="{FF2B5EF4-FFF2-40B4-BE49-F238E27FC236}">
                <a16:creationId xmlns:a16="http://schemas.microsoft.com/office/drawing/2014/main" id="{F097D0AA-246D-6C79-9B12-D6F9E66C0ADB}"/>
              </a:ext>
            </a:extLst>
          </p:cNvPr>
          <p:cNvCxnSpPr>
            <a:cxnSpLocks/>
          </p:cNvCxnSpPr>
          <p:nvPr/>
        </p:nvCxnSpPr>
        <p:spPr>
          <a:xfrm>
            <a:off x="1168810" y="1465529"/>
            <a:ext cx="0" cy="5094527"/>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53" name="TextBox 52">
            <a:extLst>
              <a:ext uri="{FF2B5EF4-FFF2-40B4-BE49-F238E27FC236}">
                <a16:creationId xmlns:a16="http://schemas.microsoft.com/office/drawing/2014/main" id="{54D00BE8-582D-D288-E68F-A2C30C356005}"/>
              </a:ext>
            </a:extLst>
          </p:cNvPr>
          <p:cNvSpPr txBox="1"/>
          <p:nvPr/>
        </p:nvSpPr>
        <p:spPr>
          <a:xfrm>
            <a:off x="161598" y="111009"/>
            <a:ext cx="6516664" cy="523220"/>
          </a:xfrm>
          <a:prstGeom prst="rect">
            <a:avLst/>
          </a:prstGeom>
          <a:noFill/>
        </p:spPr>
        <p:txBody>
          <a:bodyPr wrap="square" rtlCol="0">
            <a:spAutoFit/>
          </a:bodyPr>
          <a:lstStyle/>
          <a:p>
            <a:r>
              <a:rPr lang="en-US" sz="2800" dirty="0">
                <a:solidFill>
                  <a:schemeClr val="tx1">
                    <a:lumMod val="65000"/>
                    <a:lumOff val="35000"/>
                  </a:schemeClr>
                </a:solidFill>
                <a:latin typeface="Century Gothic" panose="020B0502020202020204" pitchFamily="34" charset="0"/>
              </a:rPr>
              <a:t>BUSINESS CAPABILITY MODEL</a:t>
            </a:r>
            <a:endParaRPr lang="en-US" sz="1600" dirty="0">
              <a:solidFill>
                <a:schemeClr val="tx1">
                  <a:lumMod val="65000"/>
                  <a:lumOff val="35000"/>
                </a:schemeClr>
              </a:solidFill>
              <a:latin typeface="Century Gothic" panose="020B0502020202020204" pitchFamily="34" charset="0"/>
            </a:endParaRPr>
          </a:p>
        </p:txBody>
      </p:sp>
      <p:sp>
        <p:nvSpPr>
          <p:cNvPr id="54" name="TextBox 53">
            <a:extLst>
              <a:ext uri="{FF2B5EF4-FFF2-40B4-BE49-F238E27FC236}">
                <a16:creationId xmlns:a16="http://schemas.microsoft.com/office/drawing/2014/main" id="{332A40DC-0533-5BA1-9A4E-73B6013A8B21}"/>
              </a:ext>
            </a:extLst>
          </p:cNvPr>
          <p:cNvSpPr txBox="1"/>
          <p:nvPr/>
        </p:nvSpPr>
        <p:spPr>
          <a:xfrm>
            <a:off x="5456635" y="111009"/>
            <a:ext cx="6648824" cy="830997"/>
          </a:xfrm>
          <a:prstGeom prst="rect">
            <a:avLst/>
          </a:prstGeom>
          <a:noFill/>
        </p:spPr>
        <p:txBody>
          <a:bodyPr wrap="square">
            <a:spAutoFit/>
          </a:bodyPr>
          <a:lstStyle/>
          <a:p>
            <a:r>
              <a:rPr lang="en-US" sz="1200" b="0" i="1" u="none" strike="noStrike" dirty="0">
                <a:solidFill>
                  <a:srgbClr val="000000"/>
                </a:solidFill>
                <a:effectLst/>
                <a:latin typeface="Century Gothic" panose="020B0502020202020204" pitchFamily="34" charset="0"/>
              </a:rPr>
              <a:t>This Business Capability Model Map and Process Map provide a structured view of how your organization operates, highlighting the capabilities necessary to execute business strategies and the sequential stages involved in bringing new products or services to market.</a:t>
            </a:r>
            <a:endParaRPr lang="en-US" sz="1200" i="1" dirty="0">
              <a:latin typeface="Century Gothic" panose="020B0502020202020204" pitchFamily="34" charset="0"/>
            </a:endParaRPr>
          </a:p>
        </p:txBody>
      </p:sp>
      <p:sp>
        <p:nvSpPr>
          <p:cNvPr id="55" name="Rectangle: Diagonal Corners Rounded 1">
            <a:extLst>
              <a:ext uri="{FF2B5EF4-FFF2-40B4-BE49-F238E27FC236}">
                <a16:creationId xmlns:a16="http://schemas.microsoft.com/office/drawing/2014/main" id="{98EA4536-4EEF-D2D6-3933-4171F31718BE}"/>
              </a:ext>
            </a:extLst>
          </p:cNvPr>
          <p:cNvSpPr/>
          <p:nvPr/>
        </p:nvSpPr>
        <p:spPr>
          <a:xfrm>
            <a:off x="95312" y="1687112"/>
            <a:ext cx="2342695" cy="723900"/>
          </a:xfrm>
          <a:prstGeom prst="rect">
            <a:avLst/>
          </a:prstGeom>
          <a:gradFill flip="none" rotWithShape="1">
            <a:gsLst>
              <a:gs pos="0">
                <a:srgbClr val="347190">
                  <a:shade val="30000"/>
                  <a:satMod val="115000"/>
                </a:srgbClr>
              </a:gs>
              <a:gs pos="50000">
                <a:srgbClr val="347190">
                  <a:shade val="67500"/>
                  <a:satMod val="115000"/>
                </a:srgbClr>
              </a:gs>
              <a:gs pos="100000">
                <a:srgbClr val="347190">
                  <a:shade val="100000"/>
                  <a:satMod val="115000"/>
                </a:srgbClr>
              </a:gs>
            </a:gsLst>
            <a:lin ang="27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dirty="0"/>
          </a:p>
        </p:txBody>
      </p:sp>
      <p:sp>
        <p:nvSpPr>
          <p:cNvPr id="58" name="Rectangle 57">
            <a:extLst>
              <a:ext uri="{FF2B5EF4-FFF2-40B4-BE49-F238E27FC236}">
                <a16:creationId xmlns:a16="http://schemas.microsoft.com/office/drawing/2014/main" id="{B692A86B-C7FE-6953-BB25-4E826C58DD13}"/>
              </a:ext>
            </a:extLst>
          </p:cNvPr>
          <p:cNvSpPr/>
          <p:nvPr/>
        </p:nvSpPr>
        <p:spPr>
          <a:xfrm>
            <a:off x="95311" y="2553886"/>
            <a:ext cx="2342695" cy="723900"/>
          </a:xfrm>
          <a:prstGeom prst="rect">
            <a:avLst/>
          </a:prstGeom>
          <a:solidFill>
            <a:schemeClr val="accent5">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Rectangle 58">
            <a:extLst>
              <a:ext uri="{FF2B5EF4-FFF2-40B4-BE49-F238E27FC236}">
                <a16:creationId xmlns:a16="http://schemas.microsoft.com/office/drawing/2014/main" id="{534A6993-F20A-023F-B19E-00B9F331691A}"/>
              </a:ext>
            </a:extLst>
          </p:cNvPr>
          <p:cNvSpPr/>
          <p:nvPr/>
        </p:nvSpPr>
        <p:spPr>
          <a:xfrm>
            <a:off x="95312" y="3396461"/>
            <a:ext cx="2342695" cy="723900"/>
          </a:xfrm>
          <a:prstGeom prst="rect">
            <a:avLst/>
          </a:prstGeom>
          <a:solidFill>
            <a:schemeClr val="accent5">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Rectangle 59">
            <a:extLst>
              <a:ext uri="{FF2B5EF4-FFF2-40B4-BE49-F238E27FC236}">
                <a16:creationId xmlns:a16="http://schemas.microsoft.com/office/drawing/2014/main" id="{A0ED3C08-2DDF-B02F-74C5-CDA37CA5D9FB}"/>
              </a:ext>
            </a:extLst>
          </p:cNvPr>
          <p:cNvSpPr/>
          <p:nvPr/>
        </p:nvSpPr>
        <p:spPr>
          <a:xfrm>
            <a:off x="95312" y="4253889"/>
            <a:ext cx="2342695" cy="723900"/>
          </a:xfrm>
          <a:prstGeom prst="rect">
            <a:avLst/>
          </a:prstGeom>
          <a:solidFill>
            <a:schemeClr val="accent5">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Rectangle 60">
            <a:extLst>
              <a:ext uri="{FF2B5EF4-FFF2-40B4-BE49-F238E27FC236}">
                <a16:creationId xmlns:a16="http://schemas.microsoft.com/office/drawing/2014/main" id="{DFB205F9-239C-B9CE-E766-AF452A3D5BAA}"/>
              </a:ext>
            </a:extLst>
          </p:cNvPr>
          <p:cNvSpPr/>
          <p:nvPr/>
        </p:nvSpPr>
        <p:spPr>
          <a:xfrm>
            <a:off x="95313" y="5105989"/>
            <a:ext cx="2342695" cy="723900"/>
          </a:xfrm>
          <a:prstGeom prst="rect">
            <a:avLst/>
          </a:prstGeom>
          <a:solidFill>
            <a:schemeClr val="accent5">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2" name="Rectangle 61">
            <a:extLst>
              <a:ext uri="{FF2B5EF4-FFF2-40B4-BE49-F238E27FC236}">
                <a16:creationId xmlns:a16="http://schemas.microsoft.com/office/drawing/2014/main" id="{ECFE39F0-CD94-7DE0-E74D-89C11003F642}"/>
              </a:ext>
            </a:extLst>
          </p:cNvPr>
          <p:cNvSpPr/>
          <p:nvPr/>
        </p:nvSpPr>
        <p:spPr>
          <a:xfrm>
            <a:off x="95310" y="5958089"/>
            <a:ext cx="2342695" cy="723900"/>
          </a:xfrm>
          <a:prstGeom prst="rect">
            <a:avLst/>
          </a:prstGeom>
          <a:solidFill>
            <a:schemeClr val="accent5">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Rectangle 63">
            <a:extLst>
              <a:ext uri="{FF2B5EF4-FFF2-40B4-BE49-F238E27FC236}">
                <a16:creationId xmlns:a16="http://schemas.microsoft.com/office/drawing/2014/main" id="{BA75A4BB-0683-AF40-5FE2-6EDBADE9C5B5}"/>
              </a:ext>
            </a:extLst>
          </p:cNvPr>
          <p:cNvSpPr/>
          <p:nvPr/>
        </p:nvSpPr>
        <p:spPr>
          <a:xfrm>
            <a:off x="2834275" y="2553886"/>
            <a:ext cx="2342695" cy="723900"/>
          </a:xfrm>
          <a:prstGeom prst="rect">
            <a:avLst/>
          </a:prstGeom>
          <a:solidFill>
            <a:srgbClr val="DCF8E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Rectangle 64">
            <a:extLst>
              <a:ext uri="{FF2B5EF4-FFF2-40B4-BE49-F238E27FC236}">
                <a16:creationId xmlns:a16="http://schemas.microsoft.com/office/drawing/2014/main" id="{B8D01D39-38A5-F26F-D646-204CEAD58153}"/>
              </a:ext>
            </a:extLst>
          </p:cNvPr>
          <p:cNvSpPr/>
          <p:nvPr/>
        </p:nvSpPr>
        <p:spPr>
          <a:xfrm>
            <a:off x="2834276" y="3396461"/>
            <a:ext cx="2342695" cy="723900"/>
          </a:xfrm>
          <a:prstGeom prst="rect">
            <a:avLst/>
          </a:prstGeom>
          <a:solidFill>
            <a:srgbClr val="DCF8E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6" name="Rectangle 65">
            <a:extLst>
              <a:ext uri="{FF2B5EF4-FFF2-40B4-BE49-F238E27FC236}">
                <a16:creationId xmlns:a16="http://schemas.microsoft.com/office/drawing/2014/main" id="{48193BF1-DF53-F5BF-5DC9-6DB2CB8FBE25}"/>
              </a:ext>
            </a:extLst>
          </p:cNvPr>
          <p:cNvSpPr/>
          <p:nvPr/>
        </p:nvSpPr>
        <p:spPr>
          <a:xfrm>
            <a:off x="2834276" y="4253889"/>
            <a:ext cx="2342695" cy="723900"/>
          </a:xfrm>
          <a:prstGeom prst="rect">
            <a:avLst/>
          </a:prstGeom>
          <a:solidFill>
            <a:srgbClr val="DCF8E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7" name="Rectangle 66">
            <a:extLst>
              <a:ext uri="{FF2B5EF4-FFF2-40B4-BE49-F238E27FC236}">
                <a16:creationId xmlns:a16="http://schemas.microsoft.com/office/drawing/2014/main" id="{E395C5D1-65A3-7DB1-2F63-AD1700D9FD4B}"/>
              </a:ext>
            </a:extLst>
          </p:cNvPr>
          <p:cNvSpPr/>
          <p:nvPr/>
        </p:nvSpPr>
        <p:spPr>
          <a:xfrm>
            <a:off x="2834277" y="5105989"/>
            <a:ext cx="2342695" cy="723900"/>
          </a:xfrm>
          <a:prstGeom prst="rect">
            <a:avLst/>
          </a:prstGeom>
          <a:solidFill>
            <a:srgbClr val="DCF8E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8" name="Rectangle 67">
            <a:extLst>
              <a:ext uri="{FF2B5EF4-FFF2-40B4-BE49-F238E27FC236}">
                <a16:creationId xmlns:a16="http://schemas.microsoft.com/office/drawing/2014/main" id="{88612E23-8F7D-F7A0-0E31-D0E1ABCB80E8}"/>
              </a:ext>
            </a:extLst>
          </p:cNvPr>
          <p:cNvSpPr/>
          <p:nvPr/>
        </p:nvSpPr>
        <p:spPr>
          <a:xfrm>
            <a:off x="5597161" y="2541787"/>
            <a:ext cx="2342695" cy="723900"/>
          </a:xfrm>
          <a:prstGeom prst="rect">
            <a:avLst/>
          </a:prstGeom>
          <a:solidFill>
            <a:schemeClr val="accent6">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Rectangle 68">
            <a:extLst>
              <a:ext uri="{FF2B5EF4-FFF2-40B4-BE49-F238E27FC236}">
                <a16:creationId xmlns:a16="http://schemas.microsoft.com/office/drawing/2014/main" id="{B6CCE113-9D33-CD04-A76A-3CAD3967D6F7}"/>
              </a:ext>
            </a:extLst>
          </p:cNvPr>
          <p:cNvSpPr/>
          <p:nvPr/>
        </p:nvSpPr>
        <p:spPr>
          <a:xfrm>
            <a:off x="5621929" y="3396461"/>
            <a:ext cx="2342695" cy="723900"/>
          </a:xfrm>
          <a:prstGeom prst="rect">
            <a:avLst/>
          </a:prstGeom>
          <a:solidFill>
            <a:schemeClr val="accent6">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 name="Rectangle: Diagonal Corners Rounded 1">
            <a:extLst>
              <a:ext uri="{FF2B5EF4-FFF2-40B4-BE49-F238E27FC236}">
                <a16:creationId xmlns:a16="http://schemas.microsoft.com/office/drawing/2014/main" id="{FCBBC571-D1B8-2043-475B-9776D0A69709}"/>
              </a:ext>
            </a:extLst>
          </p:cNvPr>
          <p:cNvSpPr/>
          <p:nvPr/>
        </p:nvSpPr>
        <p:spPr>
          <a:xfrm>
            <a:off x="8432230" y="3175580"/>
            <a:ext cx="3290433" cy="917157"/>
          </a:xfrm>
          <a:prstGeom prst="rect">
            <a:avLst/>
          </a:prstGeom>
          <a:gradFill flip="none" rotWithShape="1">
            <a:gsLst>
              <a:gs pos="0">
                <a:schemeClr val="tx2">
                  <a:lumMod val="60000"/>
                  <a:lumOff val="40000"/>
                  <a:shade val="30000"/>
                  <a:satMod val="115000"/>
                </a:schemeClr>
              </a:gs>
              <a:gs pos="50000">
                <a:schemeClr val="tx2">
                  <a:lumMod val="60000"/>
                  <a:lumOff val="40000"/>
                  <a:shade val="67500"/>
                  <a:satMod val="115000"/>
                </a:schemeClr>
              </a:gs>
              <a:gs pos="100000">
                <a:schemeClr val="tx2">
                  <a:lumMod val="60000"/>
                  <a:lumOff val="40000"/>
                  <a:shade val="100000"/>
                  <a:satMod val="115000"/>
                </a:schemeClr>
              </a:gs>
            </a:gsLst>
            <a:lin ang="27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dirty="0"/>
          </a:p>
        </p:txBody>
      </p:sp>
      <p:sp>
        <p:nvSpPr>
          <p:cNvPr id="71" name="Rectangle: Diagonal Corners Rounded 1">
            <a:extLst>
              <a:ext uri="{FF2B5EF4-FFF2-40B4-BE49-F238E27FC236}">
                <a16:creationId xmlns:a16="http://schemas.microsoft.com/office/drawing/2014/main" id="{919B0389-E321-5576-0CC9-61C50014561C}"/>
              </a:ext>
            </a:extLst>
          </p:cNvPr>
          <p:cNvSpPr/>
          <p:nvPr/>
        </p:nvSpPr>
        <p:spPr>
          <a:xfrm>
            <a:off x="8432231" y="1685440"/>
            <a:ext cx="1537833" cy="1256534"/>
          </a:xfrm>
          <a:prstGeom prst="rect">
            <a:avLst/>
          </a:prstGeom>
          <a:gradFill flip="none" rotWithShape="1">
            <a:gsLst>
              <a:gs pos="0">
                <a:schemeClr val="accent1">
                  <a:lumMod val="60000"/>
                  <a:lumOff val="40000"/>
                  <a:shade val="30000"/>
                  <a:satMod val="115000"/>
                </a:schemeClr>
              </a:gs>
              <a:gs pos="50000">
                <a:schemeClr val="accent1">
                  <a:lumMod val="60000"/>
                  <a:lumOff val="40000"/>
                  <a:shade val="67500"/>
                  <a:satMod val="115000"/>
                </a:schemeClr>
              </a:gs>
              <a:gs pos="100000">
                <a:schemeClr val="accent1">
                  <a:lumMod val="60000"/>
                  <a:lumOff val="40000"/>
                  <a:shade val="100000"/>
                  <a:satMod val="115000"/>
                </a:schemeClr>
              </a:gs>
            </a:gsLst>
            <a:lin ang="27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dirty="0"/>
          </a:p>
        </p:txBody>
      </p:sp>
      <p:sp>
        <p:nvSpPr>
          <p:cNvPr id="72" name="Rectangle: Diagonal Corners Rounded 1">
            <a:extLst>
              <a:ext uri="{FF2B5EF4-FFF2-40B4-BE49-F238E27FC236}">
                <a16:creationId xmlns:a16="http://schemas.microsoft.com/office/drawing/2014/main" id="{97B5849C-AF61-21CF-3C02-5C9719120B54}"/>
              </a:ext>
            </a:extLst>
          </p:cNvPr>
          <p:cNvSpPr/>
          <p:nvPr/>
        </p:nvSpPr>
        <p:spPr>
          <a:xfrm>
            <a:off x="10184831" y="1687113"/>
            <a:ext cx="1537833" cy="1264386"/>
          </a:xfrm>
          <a:prstGeom prst="rect">
            <a:avLst/>
          </a:prstGeom>
          <a:gradFill flip="none" rotWithShape="1">
            <a:gsLst>
              <a:gs pos="0">
                <a:schemeClr val="accent5">
                  <a:shade val="30000"/>
                  <a:satMod val="115000"/>
                </a:schemeClr>
              </a:gs>
              <a:gs pos="50000">
                <a:schemeClr val="accent5">
                  <a:shade val="67500"/>
                  <a:satMod val="115000"/>
                </a:schemeClr>
              </a:gs>
              <a:gs pos="100000">
                <a:schemeClr val="accent5">
                  <a:shade val="100000"/>
                  <a:satMod val="115000"/>
                </a:schemeClr>
              </a:gs>
            </a:gsLst>
            <a:lin ang="27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dirty="0"/>
          </a:p>
        </p:txBody>
      </p:sp>
      <p:sp>
        <p:nvSpPr>
          <p:cNvPr id="73" name="Rectangle: Diagonal Corners Rounded 1">
            <a:extLst>
              <a:ext uri="{FF2B5EF4-FFF2-40B4-BE49-F238E27FC236}">
                <a16:creationId xmlns:a16="http://schemas.microsoft.com/office/drawing/2014/main" id="{A33AA252-A349-E360-153C-2CB32C146330}"/>
              </a:ext>
            </a:extLst>
          </p:cNvPr>
          <p:cNvSpPr/>
          <p:nvPr/>
        </p:nvSpPr>
        <p:spPr>
          <a:xfrm>
            <a:off x="8432231" y="4266883"/>
            <a:ext cx="1537834" cy="1256533"/>
          </a:xfrm>
          <a:prstGeom prst="rect">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27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dirty="0"/>
          </a:p>
        </p:txBody>
      </p:sp>
      <p:sp>
        <p:nvSpPr>
          <p:cNvPr id="74" name="Rectangle: Diagonal Corners Rounded 1">
            <a:extLst>
              <a:ext uri="{FF2B5EF4-FFF2-40B4-BE49-F238E27FC236}">
                <a16:creationId xmlns:a16="http://schemas.microsoft.com/office/drawing/2014/main" id="{83DA8D18-2DD8-545C-B928-8EA2B32A00D7}"/>
              </a:ext>
            </a:extLst>
          </p:cNvPr>
          <p:cNvSpPr/>
          <p:nvPr/>
        </p:nvSpPr>
        <p:spPr>
          <a:xfrm>
            <a:off x="8432229" y="5729425"/>
            <a:ext cx="3290433" cy="917157"/>
          </a:xfrm>
          <a:prstGeom prst="rect">
            <a:avLst/>
          </a:prstGeom>
          <a:gradFill flip="none" rotWithShape="1">
            <a:gsLst>
              <a:gs pos="0">
                <a:schemeClr val="accent1">
                  <a:lumMod val="75000"/>
                  <a:shade val="30000"/>
                  <a:satMod val="115000"/>
                </a:schemeClr>
              </a:gs>
              <a:gs pos="50000">
                <a:schemeClr val="accent1">
                  <a:lumMod val="75000"/>
                  <a:shade val="67500"/>
                  <a:satMod val="115000"/>
                </a:schemeClr>
              </a:gs>
              <a:gs pos="100000">
                <a:schemeClr val="accent1">
                  <a:lumMod val="75000"/>
                  <a:shade val="100000"/>
                  <a:satMod val="115000"/>
                </a:schemeClr>
              </a:gs>
            </a:gsLst>
            <a:lin ang="27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dirty="0"/>
          </a:p>
        </p:txBody>
      </p:sp>
      <p:sp>
        <p:nvSpPr>
          <p:cNvPr id="75" name="Rectangle: Diagonal Corners Rounded 1">
            <a:extLst>
              <a:ext uri="{FF2B5EF4-FFF2-40B4-BE49-F238E27FC236}">
                <a16:creationId xmlns:a16="http://schemas.microsoft.com/office/drawing/2014/main" id="{E7886651-7C07-385D-6C22-913A7D7146B7}"/>
              </a:ext>
            </a:extLst>
          </p:cNvPr>
          <p:cNvSpPr/>
          <p:nvPr/>
        </p:nvSpPr>
        <p:spPr>
          <a:xfrm>
            <a:off x="10177914" y="4266882"/>
            <a:ext cx="1544750" cy="1256533"/>
          </a:xfrm>
          <a:prstGeom prst="rect">
            <a:avLst/>
          </a:prstGeom>
          <a:gradFill flip="none" rotWithShape="1">
            <a:gsLst>
              <a:gs pos="0">
                <a:schemeClr val="accent5">
                  <a:lumMod val="75000"/>
                  <a:shade val="30000"/>
                  <a:satMod val="115000"/>
                </a:schemeClr>
              </a:gs>
              <a:gs pos="50000">
                <a:schemeClr val="accent5">
                  <a:lumMod val="75000"/>
                  <a:shade val="67500"/>
                  <a:satMod val="115000"/>
                </a:schemeClr>
              </a:gs>
              <a:gs pos="100000">
                <a:schemeClr val="accent5">
                  <a:lumMod val="75000"/>
                  <a:shade val="100000"/>
                  <a:satMod val="115000"/>
                </a:schemeClr>
              </a:gs>
            </a:gsLst>
            <a:lin ang="27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dirty="0"/>
          </a:p>
        </p:txBody>
      </p:sp>
      <p:sp>
        <p:nvSpPr>
          <p:cNvPr id="77" name="TextBox 76">
            <a:extLst>
              <a:ext uri="{FF2B5EF4-FFF2-40B4-BE49-F238E27FC236}">
                <a16:creationId xmlns:a16="http://schemas.microsoft.com/office/drawing/2014/main" id="{E239809B-8799-95A3-1499-2A92949DCF98}"/>
              </a:ext>
            </a:extLst>
          </p:cNvPr>
          <p:cNvSpPr txBox="1"/>
          <p:nvPr/>
        </p:nvSpPr>
        <p:spPr>
          <a:xfrm>
            <a:off x="95309" y="1060265"/>
            <a:ext cx="7823706" cy="369332"/>
          </a:xfrm>
          <a:prstGeom prst="rect">
            <a:avLst/>
          </a:prstGeom>
          <a:noFill/>
        </p:spPr>
        <p:txBody>
          <a:bodyPr wrap="square">
            <a:spAutoFit/>
          </a:bodyPr>
          <a:lstStyle/>
          <a:p>
            <a:pPr algn="ctr"/>
            <a:r>
              <a:rPr lang="en-US" sz="1800" b="1" i="0" u="none" strike="noStrike" dirty="0">
                <a:solidFill>
                  <a:schemeClr val="tx1">
                    <a:lumMod val="65000"/>
                    <a:lumOff val="35000"/>
                  </a:schemeClr>
                </a:solidFill>
                <a:effectLst/>
                <a:latin typeface="Century Gothic" panose="020B0502020202020204" pitchFamily="34" charset="0"/>
              </a:rPr>
              <a:t> Business Capability Model Map Outline</a:t>
            </a:r>
            <a:endParaRPr lang="en-US" dirty="0">
              <a:solidFill>
                <a:schemeClr val="tx1">
                  <a:lumMod val="65000"/>
                  <a:lumOff val="35000"/>
                </a:schemeClr>
              </a:solidFill>
              <a:latin typeface="Century Gothic" panose="020B0502020202020204" pitchFamily="34" charset="0"/>
            </a:endParaRPr>
          </a:p>
        </p:txBody>
      </p:sp>
      <p:sp>
        <p:nvSpPr>
          <p:cNvPr id="78" name="TextBox 77">
            <a:extLst>
              <a:ext uri="{FF2B5EF4-FFF2-40B4-BE49-F238E27FC236}">
                <a16:creationId xmlns:a16="http://schemas.microsoft.com/office/drawing/2014/main" id="{8F1672B9-7FE6-CA9C-976B-EE4037D4EA7C}"/>
              </a:ext>
            </a:extLst>
          </p:cNvPr>
          <p:cNvSpPr txBox="1"/>
          <p:nvPr/>
        </p:nvSpPr>
        <p:spPr>
          <a:xfrm>
            <a:off x="8432233" y="1046535"/>
            <a:ext cx="3290431" cy="369332"/>
          </a:xfrm>
          <a:prstGeom prst="rect">
            <a:avLst/>
          </a:prstGeom>
          <a:noFill/>
        </p:spPr>
        <p:txBody>
          <a:bodyPr wrap="square">
            <a:spAutoFit/>
          </a:bodyPr>
          <a:lstStyle/>
          <a:p>
            <a:pPr algn="ctr"/>
            <a:r>
              <a:rPr lang="en-US" b="1" dirty="0">
                <a:solidFill>
                  <a:schemeClr val="tx1">
                    <a:lumMod val="65000"/>
                    <a:lumOff val="35000"/>
                  </a:schemeClr>
                </a:solidFill>
                <a:latin typeface="Century Gothic" panose="020B0502020202020204" pitchFamily="34" charset="0"/>
              </a:rPr>
              <a:t>Brief Business Process Map</a:t>
            </a:r>
            <a:endParaRPr lang="en-US" dirty="0">
              <a:solidFill>
                <a:schemeClr val="tx1">
                  <a:lumMod val="65000"/>
                  <a:lumOff val="35000"/>
                </a:schemeClr>
              </a:solidFill>
              <a:latin typeface="Century Gothic" panose="020B0502020202020204" pitchFamily="34" charset="0"/>
            </a:endParaRPr>
          </a:p>
        </p:txBody>
      </p:sp>
      <p:sp>
        <p:nvSpPr>
          <p:cNvPr id="79" name="TextBox 78">
            <a:extLst>
              <a:ext uri="{FF2B5EF4-FFF2-40B4-BE49-F238E27FC236}">
                <a16:creationId xmlns:a16="http://schemas.microsoft.com/office/drawing/2014/main" id="{A7CD5866-47A1-D152-A4DF-2C24ACB31689}"/>
              </a:ext>
            </a:extLst>
          </p:cNvPr>
          <p:cNvSpPr txBox="1"/>
          <p:nvPr/>
        </p:nvSpPr>
        <p:spPr>
          <a:xfrm>
            <a:off x="123744" y="1871004"/>
            <a:ext cx="2285832" cy="323165"/>
          </a:xfrm>
          <a:prstGeom prst="rect">
            <a:avLst/>
          </a:prstGeom>
          <a:noFill/>
        </p:spPr>
        <p:txBody>
          <a:bodyPr wrap="square" rtlCol="0">
            <a:spAutoFit/>
          </a:bodyPr>
          <a:lstStyle/>
          <a:p>
            <a:pPr algn="ctr"/>
            <a:r>
              <a:rPr lang="en-US" sz="1500" dirty="0">
                <a:solidFill>
                  <a:schemeClr val="bg1"/>
                </a:solidFill>
                <a:latin typeface="Century Gothic" panose="020B0502020202020204" pitchFamily="34" charset="0"/>
              </a:rPr>
              <a:t>CORE CAPABILITIES</a:t>
            </a:r>
          </a:p>
        </p:txBody>
      </p:sp>
      <p:grpSp>
        <p:nvGrpSpPr>
          <p:cNvPr id="112" name="Group 111">
            <a:extLst>
              <a:ext uri="{FF2B5EF4-FFF2-40B4-BE49-F238E27FC236}">
                <a16:creationId xmlns:a16="http://schemas.microsoft.com/office/drawing/2014/main" id="{17ECB8F5-FBDE-C4D6-39FE-B4152B602989}"/>
              </a:ext>
            </a:extLst>
          </p:cNvPr>
          <p:cNvGrpSpPr/>
          <p:nvPr/>
        </p:nvGrpSpPr>
        <p:grpSpPr>
          <a:xfrm>
            <a:off x="2834275" y="1687112"/>
            <a:ext cx="2342695" cy="723900"/>
            <a:chOff x="2949768" y="1687112"/>
            <a:chExt cx="2342695" cy="723900"/>
          </a:xfrm>
        </p:grpSpPr>
        <p:sp>
          <p:nvSpPr>
            <p:cNvPr id="56" name="Rectangle: Diagonal Corners Rounded 1">
              <a:extLst>
                <a:ext uri="{FF2B5EF4-FFF2-40B4-BE49-F238E27FC236}">
                  <a16:creationId xmlns:a16="http://schemas.microsoft.com/office/drawing/2014/main" id="{AE0D3C6B-EC43-C651-32F4-F44585DEE59C}"/>
                </a:ext>
              </a:extLst>
            </p:cNvPr>
            <p:cNvSpPr/>
            <p:nvPr/>
          </p:nvSpPr>
          <p:spPr>
            <a:xfrm>
              <a:off x="2949768" y="1687112"/>
              <a:ext cx="2342695" cy="723900"/>
            </a:xfrm>
            <a:prstGeom prst="rect">
              <a:avLst/>
            </a:prstGeom>
            <a:gradFill flip="none" rotWithShape="1">
              <a:gsLst>
                <a:gs pos="0">
                  <a:srgbClr val="60A88D">
                    <a:shade val="30000"/>
                    <a:satMod val="115000"/>
                  </a:srgbClr>
                </a:gs>
                <a:gs pos="50000">
                  <a:srgbClr val="60A88D">
                    <a:shade val="67500"/>
                    <a:satMod val="115000"/>
                  </a:srgbClr>
                </a:gs>
                <a:gs pos="100000">
                  <a:srgbClr val="60A88D">
                    <a:shade val="100000"/>
                    <a:satMod val="115000"/>
                  </a:srgbClr>
                </a:gs>
              </a:gsLst>
              <a:lin ang="27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dirty="0"/>
            </a:p>
          </p:txBody>
        </p:sp>
        <p:sp>
          <p:nvSpPr>
            <p:cNvPr id="80" name="TextBox 79">
              <a:extLst>
                <a:ext uri="{FF2B5EF4-FFF2-40B4-BE49-F238E27FC236}">
                  <a16:creationId xmlns:a16="http://schemas.microsoft.com/office/drawing/2014/main" id="{61004ABA-5735-578F-9983-625F25548DCA}"/>
                </a:ext>
              </a:extLst>
            </p:cNvPr>
            <p:cNvSpPr txBox="1"/>
            <p:nvPr/>
          </p:nvSpPr>
          <p:spPr>
            <a:xfrm>
              <a:off x="2978199" y="1881678"/>
              <a:ext cx="2285832" cy="323165"/>
            </a:xfrm>
            <a:prstGeom prst="rect">
              <a:avLst/>
            </a:prstGeom>
            <a:noFill/>
          </p:spPr>
          <p:txBody>
            <a:bodyPr wrap="square" rtlCol="0">
              <a:spAutoFit/>
            </a:bodyPr>
            <a:lstStyle/>
            <a:p>
              <a:pPr algn="ctr"/>
              <a:r>
                <a:rPr lang="en-US" sz="1500" dirty="0">
                  <a:solidFill>
                    <a:schemeClr val="bg1"/>
                  </a:solidFill>
                  <a:latin typeface="Century Gothic" panose="020B0502020202020204" pitchFamily="34" charset="0"/>
                </a:rPr>
                <a:t>SUPPORT CAPABILITIES</a:t>
              </a:r>
            </a:p>
          </p:txBody>
        </p:sp>
      </p:grpSp>
      <p:grpSp>
        <p:nvGrpSpPr>
          <p:cNvPr id="110" name="Group 109">
            <a:extLst>
              <a:ext uri="{FF2B5EF4-FFF2-40B4-BE49-F238E27FC236}">
                <a16:creationId xmlns:a16="http://schemas.microsoft.com/office/drawing/2014/main" id="{CB04C4EB-C5BD-104D-6FA8-4DC689ECBD9B}"/>
              </a:ext>
            </a:extLst>
          </p:cNvPr>
          <p:cNvGrpSpPr/>
          <p:nvPr/>
        </p:nvGrpSpPr>
        <p:grpSpPr>
          <a:xfrm>
            <a:off x="5612483" y="1687113"/>
            <a:ext cx="2342696" cy="723900"/>
            <a:chOff x="5225482" y="1687113"/>
            <a:chExt cx="2342696" cy="723900"/>
          </a:xfrm>
        </p:grpSpPr>
        <p:sp>
          <p:nvSpPr>
            <p:cNvPr id="57" name="Rectangle: Diagonal Corners Rounded 1">
              <a:extLst>
                <a:ext uri="{FF2B5EF4-FFF2-40B4-BE49-F238E27FC236}">
                  <a16:creationId xmlns:a16="http://schemas.microsoft.com/office/drawing/2014/main" id="{E6281A82-39EC-B9BE-1DA1-6790267F51F5}"/>
                </a:ext>
              </a:extLst>
            </p:cNvPr>
            <p:cNvSpPr/>
            <p:nvPr/>
          </p:nvSpPr>
          <p:spPr>
            <a:xfrm>
              <a:off x="5225483" y="1687113"/>
              <a:ext cx="2342695" cy="723900"/>
            </a:xfrm>
            <a:prstGeom prst="rect">
              <a:avLst/>
            </a:prstGeom>
            <a:gradFill flip="none" rotWithShape="1">
              <a:gsLst>
                <a:gs pos="0">
                  <a:schemeClr val="accent6">
                    <a:shade val="30000"/>
                    <a:satMod val="115000"/>
                  </a:schemeClr>
                </a:gs>
                <a:gs pos="50000">
                  <a:schemeClr val="accent6">
                    <a:shade val="67500"/>
                    <a:satMod val="115000"/>
                  </a:schemeClr>
                </a:gs>
                <a:gs pos="100000">
                  <a:schemeClr val="accent6">
                    <a:shade val="100000"/>
                    <a:satMod val="115000"/>
                  </a:schemeClr>
                </a:gs>
              </a:gsLst>
              <a:lin ang="27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dirty="0"/>
            </a:p>
          </p:txBody>
        </p:sp>
        <p:sp>
          <p:nvSpPr>
            <p:cNvPr id="81" name="TextBox 80">
              <a:extLst>
                <a:ext uri="{FF2B5EF4-FFF2-40B4-BE49-F238E27FC236}">
                  <a16:creationId xmlns:a16="http://schemas.microsoft.com/office/drawing/2014/main" id="{62A31813-E2D8-14BC-AC43-6F8AFF72DA03}"/>
                </a:ext>
              </a:extLst>
            </p:cNvPr>
            <p:cNvSpPr txBox="1"/>
            <p:nvPr/>
          </p:nvSpPr>
          <p:spPr>
            <a:xfrm>
              <a:off x="5225482" y="1895401"/>
              <a:ext cx="2342695" cy="323165"/>
            </a:xfrm>
            <a:prstGeom prst="rect">
              <a:avLst/>
            </a:prstGeom>
            <a:noFill/>
          </p:spPr>
          <p:txBody>
            <a:bodyPr wrap="square" rtlCol="0">
              <a:spAutoFit/>
            </a:bodyPr>
            <a:lstStyle/>
            <a:p>
              <a:pPr algn="ctr"/>
              <a:r>
                <a:rPr lang="en-US" sz="1500" dirty="0">
                  <a:solidFill>
                    <a:schemeClr val="bg1"/>
                  </a:solidFill>
                  <a:latin typeface="Century Gothic" panose="020B0502020202020204" pitchFamily="34" charset="0"/>
                </a:rPr>
                <a:t>ENABLING CAPABILITIES</a:t>
              </a:r>
            </a:p>
          </p:txBody>
        </p:sp>
      </p:grpSp>
      <p:sp>
        <p:nvSpPr>
          <p:cNvPr id="82" name="TextBox 81">
            <a:extLst>
              <a:ext uri="{FF2B5EF4-FFF2-40B4-BE49-F238E27FC236}">
                <a16:creationId xmlns:a16="http://schemas.microsoft.com/office/drawing/2014/main" id="{3DFF900A-0591-C6B2-C8CC-A6E8C09CDE3A}"/>
              </a:ext>
            </a:extLst>
          </p:cNvPr>
          <p:cNvSpPr txBox="1"/>
          <p:nvPr/>
        </p:nvSpPr>
        <p:spPr>
          <a:xfrm>
            <a:off x="95310" y="2557256"/>
            <a:ext cx="2285832" cy="523220"/>
          </a:xfrm>
          <a:prstGeom prst="rect">
            <a:avLst/>
          </a:prstGeom>
          <a:noFill/>
        </p:spPr>
        <p:txBody>
          <a:bodyPr wrap="square" rtlCol="0">
            <a:spAutoFit/>
          </a:bodyPr>
          <a:lstStyle/>
          <a:p>
            <a:r>
              <a:rPr lang="en-US" sz="1200" dirty="0">
                <a:solidFill>
                  <a:schemeClr val="tx1">
                    <a:lumMod val="65000"/>
                    <a:lumOff val="35000"/>
                  </a:schemeClr>
                </a:solidFill>
                <a:latin typeface="Century Gothic" panose="020B0502020202020204" pitchFamily="34" charset="0"/>
              </a:rPr>
              <a:t>1. STRATEGIC MANAGEMENT</a:t>
            </a:r>
          </a:p>
          <a:p>
            <a:pPr marL="228600" indent="-228600">
              <a:buFont typeface="Arial" panose="020B0604020202020204" pitchFamily="34" charset="0"/>
              <a:buChar char="•"/>
            </a:pPr>
            <a:r>
              <a:rPr lang="en-US" sz="800" dirty="0">
                <a:solidFill>
                  <a:schemeClr val="tx1">
                    <a:lumMod val="65000"/>
                    <a:lumOff val="35000"/>
                  </a:schemeClr>
                </a:solidFill>
                <a:latin typeface="Century Gothic" panose="020B0502020202020204" pitchFamily="34" charset="0"/>
              </a:rPr>
              <a:t>Vision and Strategy Development</a:t>
            </a:r>
          </a:p>
          <a:p>
            <a:pPr marL="228600" indent="-228600">
              <a:buFont typeface="Arial" panose="020B0604020202020204" pitchFamily="34" charset="0"/>
              <a:buChar char="•"/>
            </a:pPr>
            <a:r>
              <a:rPr lang="en-US" sz="800" dirty="0">
                <a:solidFill>
                  <a:schemeClr val="tx1">
                    <a:lumMod val="65000"/>
                    <a:lumOff val="35000"/>
                  </a:schemeClr>
                </a:solidFill>
                <a:latin typeface="Century Gothic" panose="020B0502020202020204" pitchFamily="34" charset="0"/>
              </a:rPr>
              <a:t>Strategic Planning and Execution</a:t>
            </a:r>
          </a:p>
        </p:txBody>
      </p:sp>
      <p:sp>
        <p:nvSpPr>
          <p:cNvPr id="83" name="TextBox 82">
            <a:extLst>
              <a:ext uri="{FF2B5EF4-FFF2-40B4-BE49-F238E27FC236}">
                <a16:creationId xmlns:a16="http://schemas.microsoft.com/office/drawing/2014/main" id="{2D101243-C194-FE6D-47E9-3A1CC1E27629}"/>
              </a:ext>
            </a:extLst>
          </p:cNvPr>
          <p:cNvSpPr txBox="1"/>
          <p:nvPr/>
        </p:nvSpPr>
        <p:spPr>
          <a:xfrm>
            <a:off x="95309" y="3415036"/>
            <a:ext cx="2493681" cy="707886"/>
          </a:xfrm>
          <a:prstGeom prst="rect">
            <a:avLst/>
          </a:prstGeom>
          <a:noFill/>
        </p:spPr>
        <p:txBody>
          <a:bodyPr wrap="square" rtlCol="0">
            <a:spAutoFit/>
          </a:bodyPr>
          <a:lstStyle/>
          <a:p>
            <a:r>
              <a:rPr lang="en-US" sz="1200" dirty="0">
                <a:solidFill>
                  <a:schemeClr val="tx1">
                    <a:lumMod val="65000"/>
                    <a:lumOff val="35000"/>
                  </a:schemeClr>
                </a:solidFill>
                <a:latin typeface="Century Gothic" panose="020B0502020202020204" pitchFamily="34" charset="0"/>
              </a:rPr>
              <a:t>2. CUSTOMER RELATIONSHIP MANAGEMENT</a:t>
            </a:r>
          </a:p>
          <a:p>
            <a:pPr marL="228600" indent="-228600">
              <a:buFont typeface="Arial" panose="020B0604020202020204" pitchFamily="34" charset="0"/>
              <a:buChar char="•"/>
            </a:pPr>
            <a:r>
              <a:rPr lang="en-US" sz="800" dirty="0">
                <a:solidFill>
                  <a:schemeClr val="tx1">
                    <a:lumMod val="65000"/>
                    <a:lumOff val="35000"/>
                  </a:schemeClr>
                </a:solidFill>
                <a:latin typeface="Century Gothic" panose="020B0502020202020204" pitchFamily="34" charset="0"/>
              </a:rPr>
              <a:t>Customer Acquisition</a:t>
            </a:r>
          </a:p>
          <a:p>
            <a:pPr marL="228600" indent="-228600">
              <a:buFont typeface="Arial" panose="020B0604020202020204" pitchFamily="34" charset="0"/>
              <a:buChar char="•"/>
            </a:pPr>
            <a:r>
              <a:rPr lang="en-US" sz="800" spc="-40" dirty="0">
                <a:solidFill>
                  <a:schemeClr val="tx1">
                    <a:lumMod val="65000"/>
                    <a:lumOff val="35000"/>
                  </a:schemeClr>
                </a:solidFill>
                <a:latin typeface="Century Gothic" panose="020B0502020202020204" pitchFamily="34" charset="0"/>
              </a:rPr>
              <a:t>Customer Retention and Loyalty Programs</a:t>
            </a:r>
          </a:p>
        </p:txBody>
      </p:sp>
      <p:sp>
        <p:nvSpPr>
          <p:cNvPr id="84" name="TextBox 83">
            <a:extLst>
              <a:ext uri="{FF2B5EF4-FFF2-40B4-BE49-F238E27FC236}">
                <a16:creationId xmlns:a16="http://schemas.microsoft.com/office/drawing/2014/main" id="{5E10B2AC-E0F2-AF22-B59F-E64B75AC78E4}"/>
              </a:ext>
            </a:extLst>
          </p:cNvPr>
          <p:cNvSpPr txBox="1"/>
          <p:nvPr/>
        </p:nvSpPr>
        <p:spPr>
          <a:xfrm>
            <a:off x="95309" y="4261259"/>
            <a:ext cx="2285832" cy="707886"/>
          </a:xfrm>
          <a:prstGeom prst="rect">
            <a:avLst/>
          </a:prstGeom>
          <a:noFill/>
        </p:spPr>
        <p:txBody>
          <a:bodyPr wrap="square" rtlCol="0">
            <a:spAutoFit/>
          </a:bodyPr>
          <a:lstStyle/>
          <a:p>
            <a:r>
              <a:rPr lang="en-US" sz="1200" dirty="0">
                <a:solidFill>
                  <a:schemeClr val="tx1">
                    <a:lumMod val="65000"/>
                    <a:lumOff val="35000"/>
                  </a:schemeClr>
                </a:solidFill>
                <a:latin typeface="Century Gothic" panose="020B0502020202020204" pitchFamily="34" charset="0"/>
              </a:rPr>
              <a:t>3. PRODUCT AND SERVICES INNOVATION</a:t>
            </a:r>
          </a:p>
          <a:p>
            <a:pPr marL="228600" indent="-228600">
              <a:buFont typeface="Arial" panose="020B0604020202020204" pitchFamily="34" charset="0"/>
              <a:buChar char="•"/>
            </a:pPr>
            <a:r>
              <a:rPr lang="en-US" sz="800" dirty="0">
                <a:solidFill>
                  <a:schemeClr val="tx1">
                    <a:lumMod val="65000"/>
                    <a:lumOff val="35000"/>
                  </a:schemeClr>
                </a:solidFill>
                <a:latin typeface="Century Gothic" panose="020B0502020202020204" pitchFamily="34" charset="0"/>
              </a:rPr>
              <a:t>Research and Development</a:t>
            </a:r>
          </a:p>
          <a:p>
            <a:pPr marL="228600" indent="-228600">
              <a:buFont typeface="Arial" panose="020B0604020202020204" pitchFamily="34" charset="0"/>
              <a:buChar char="•"/>
            </a:pPr>
            <a:r>
              <a:rPr lang="en-US" sz="800" dirty="0">
                <a:solidFill>
                  <a:schemeClr val="tx1">
                    <a:lumMod val="65000"/>
                    <a:lumOff val="35000"/>
                  </a:schemeClr>
                </a:solidFill>
                <a:latin typeface="Century Gothic" panose="020B0502020202020204" pitchFamily="34" charset="0"/>
              </a:rPr>
              <a:t>Product Lifecycle Management</a:t>
            </a:r>
          </a:p>
        </p:txBody>
      </p:sp>
      <p:sp>
        <p:nvSpPr>
          <p:cNvPr id="85" name="TextBox 84">
            <a:extLst>
              <a:ext uri="{FF2B5EF4-FFF2-40B4-BE49-F238E27FC236}">
                <a16:creationId xmlns:a16="http://schemas.microsoft.com/office/drawing/2014/main" id="{2EEAAEFF-1FF4-1F0E-EA3C-0D6001EB7781}"/>
              </a:ext>
            </a:extLst>
          </p:cNvPr>
          <p:cNvSpPr txBox="1"/>
          <p:nvPr/>
        </p:nvSpPr>
        <p:spPr>
          <a:xfrm>
            <a:off x="95309" y="5116984"/>
            <a:ext cx="2285832" cy="523220"/>
          </a:xfrm>
          <a:prstGeom prst="rect">
            <a:avLst/>
          </a:prstGeom>
          <a:noFill/>
        </p:spPr>
        <p:txBody>
          <a:bodyPr wrap="square" rtlCol="0">
            <a:spAutoFit/>
          </a:bodyPr>
          <a:lstStyle/>
          <a:p>
            <a:r>
              <a:rPr lang="en-US" sz="1200" dirty="0">
                <a:solidFill>
                  <a:schemeClr val="tx1">
                    <a:lumMod val="65000"/>
                    <a:lumOff val="35000"/>
                  </a:schemeClr>
                </a:solidFill>
                <a:latin typeface="Century Gothic" panose="020B0502020202020204" pitchFamily="34" charset="0"/>
              </a:rPr>
              <a:t>4. OPERATIONAL EFFICIENCY</a:t>
            </a:r>
          </a:p>
          <a:p>
            <a:pPr marL="228600" indent="-228600">
              <a:buFont typeface="Arial" panose="020B0604020202020204" pitchFamily="34" charset="0"/>
              <a:buChar char="•"/>
            </a:pPr>
            <a:r>
              <a:rPr lang="en-US" sz="800" dirty="0">
                <a:solidFill>
                  <a:schemeClr val="tx1">
                    <a:lumMod val="65000"/>
                    <a:lumOff val="35000"/>
                  </a:schemeClr>
                </a:solidFill>
                <a:latin typeface="Century Gothic" panose="020B0502020202020204" pitchFamily="34" charset="0"/>
              </a:rPr>
              <a:t>Process Optimization</a:t>
            </a:r>
          </a:p>
          <a:p>
            <a:pPr marL="228600" indent="-228600">
              <a:buFont typeface="Arial" panose="020B0604020202020204" pitchFamily="34" charset="0"/>
              <a:buChar char="•"/>
            </a:pPr>
            <a:r>
              <a:rPr lang="en-US" sz="800" dirty="0">
                <a:solidFill>
                  <a:schemeClr val="tx1">
                    <a:lumMod val="65000"/>
                    <a:lumOff val="35000"/>
                  </a:schemeClr>
                </a:solidFill>
                <a:latin typeface="Century Gothic" panose="020B0502020202020204" pitchFamily="34" charset="0"/>
              </a:rPr>
              <a:t>Quality Management</a:t>
            </a:r>
          </a:p>
        </p:txBody>
      </p:sp>
      <p:sp>
        <p:nvSpPr>
          <p:cNvPr id="86" name="TextBox 85">
            <a:extLst>
              <a:ext uri="{FF2B5EF4-FFF2-40B4-BE49-F238E27FC236}">
                <a16:creationId xmlns:a16="http://schemas.microsoft.com/office/drawing/2014/main" id="{37DE2EEF-799E-3862-E716-2F81ED6D2517}"/>
              </a:ext>
            </a:extLst>
          </p:cNvPr>
          <p:cNvSpPr txBox="1"/>
          <p:nvPr/>
        </p:nvSpPr>
        <p:spPr>
          <a:xfrm>
            <a:off x="95309" y="5974018"/>
            <a:ext cx="2285832" cy="523220"/>
          </a:xfrm>
          <a:prstGeom prst="rect">
            <a:avLst/>
          </a:prstGeom>
          <a:noFill/>
        </p:spPr>
        <p:txBody>
          <a:bodyPr wrap="square" rtlCol="0">
            <a:spAutoFit/>
          </a:bodyPr>
          <a:lstStyle/>
          <a:p>
            <a:r>
              <a:rPr lang="en-US" sz="1200" dirty="0">
                <a:solidFill>
                  <a:schemeClr val="tx1">
                    <a:lumMod val="65000"/>
                    <a:lumOff val="35000"/>
                  </a:schemeClr>
                </a:solidFill>
                <a:latin typeface="Century Gothic" panose="020B0502020202020204" pitchFamily="34" charset="0"/>
              </a:rPr>
              <a:t>5. FINANCIAL STEWARDSHIP</a:t>
            </a:r>
          </a:p>
          <a:p>
            <a:pPr marL="228600" indent="-228600">
              <a:buFont typeface="Arial" panose="020B0604020202020204" pitchFamily="34" charset="0"/>
              <a:buChar char="•"/>
            </a:pPr>
            <a:r>
              <a:rPr lang="en-US" sz="800" dirty="0">
                <a:solidFill>
                  <a:schemeClr val="tx1">
                    <a:lumMod val="65000"/>
                    <a:lumOff val="35000"/>
                  </a:schemeClr>
                </a:solidFill>
                <a:latin typeface="Century Gothic" panose="020B0502020202020204" pitchFamily="34" charset="0"/>
              </a:rPr>
              <a:t>Financial Planning and Analysis</a:t>
            </a:r>
          </a:p>
          <a:p>
            <a:pPr marL="228600" indent="-228600">
              <a:buFont typeface="Arial" panose="020B0604020202020204" pitchFamily="34" charset="0"/>
              <a:buChar char="•"/>
            </a:pPr>
            <a:r>
              <a:rPr lang="en-US" sz="800" dirty="0">
                <a:solidFill>
                  <a:schemeClr val="tx1">
                    <a:lumMod val="65000"/>
                    <a:lumOff val="35000"/>
                  </a:schemeClr>
                </a:solidFill>
                <a:latin typeface="Century Gothic" panose="020B0502020202020204" pitchFamily="34" charset="0"/>
              </a:rPr>
              <a:t>Risk Management and Compliance</a:t>
            </a:r>
          </a:p>
        </p:txBody>
      </p:sp>
      <p:sp>
        <p:nvSpPr>
          <p:cNvPr id="89" name="TextBox 88">
            <a:extLst>
              <a:ext uri="{FF2B5EF4-FFF2-40B4-BE49-F238E27FC236}">
                <a16:creationId xmlns:a16="http://schemas.microsoft.com/office/drawing/2014/main" id="{FC71C641-9392-8A56-BC26-FDB9F3DFBC93}"/>
              </a:ext>
            </a:extLst>
          </p:cNvPr>
          <p:cNvSpPr txBox="1"/>
          <p:nvPr/>
        </p:nvSpPr>
        <p:spPr>
          <a:xfrm>
            <a:off x="2834277" y="2557256"/>
            <a:ext cx="2285832" cy="646331"/>
          </a:xfrm>
          <a:prstGeom prst="rect">
            <a:avLst/>
          </a:prstGeom>
          <a:noFill/>
        </p:spPr>
        <p:txBody>
          <a:bodyPr wrap="square" rtlCol="0">
            <a:spAutoFit/>
          </a:bodyPr>
          <a:lstStyle/>
          <a:p>
            <a:r>
              <a:rPr lang="en-US" sz="1200" dirty="0">
                <a:solidFill>
                  <a:schemeClr val="tx1">
                    <a:lumMod val="65000"/>
                    <a:lumOff val="35000"/>
                  </a:schemeClr>
                </a:solidFill>
                <a:latin typeface="Century Gothic" panose="020B0502020202020204" pitchFamily="34" charset="0"/>
              </a:rPr>
              <a:t>6. HUMAN RESOURCES</a:t>
            </a:r>
          </a:p>
          <a:p>
            <a:pPr marL="228600" indent="-228600">
              <a:buFont typeface="Arial" panose="020B0604020202020204" pitchFamily="34" charset="0"/>
              <a:buChar char="•"/>
            </a:pPr>
            <a:r>
              <a:rPr lang="en-US" sz="800" dirty="0">
                <a:solidFill>
                  <a:schemeClr val="tx1">
                    <a:lumMod val="65000"/>
                    <a:lumOff val="35000"/>
                  </a:schemeClr>
                </a:solidFill>
                <a:latin typeface="Century Gothic" panose="020B0502020202020204" pitchFamily="34" charset="0"/>
              </a:rPr>
              <a:t>Talent Acquisition and Development</a:t>
            </a:r>
          </a:p>
          <a:p>
            <a:pPr marL="228600" indent="-228600">
              <a:buFont typeface="Arial" panose="020B0604020202020204" pitchFamily="34" charset="0"/>
              <a:buChar char="•"/>
            </a:pPr>
            <a:r>
              <a:rPr lang="en-US" sz="800" dirty="0">
                <a:solidFill>
                  <a:schemeClr val="tx1">
                    <a:lumMod val="65000"/>
                    <a:lumOff val="35000"/>
                  </a:schemeClr>
                </a:solidFill>
                <a:latin typeface="Century Gothic" panose="020B0502020202020204" pitchFamily="34" charset="0"/>
              </a:rPr>
              <a:t>Employee Engagement and Performance</a:t>
            </a:r>
          </a:p>
        </p:txBody>
      </p:sp>
      <p:sp>
        <p:nvSpPr>
          <p:cNvPr id="90" name="TextBox 89">
            <a:extLst>
              <a:ext uri="{FF2B5EF4-FFF2-40B4-BE49-F238E27FC236}">
                <a16:creationId xmlns:a16="http://schemas.microsoft.com/office/drawing/2014/main" id="{47C6BBAB-59C9-C4FA-528A-C612AC58897E}"/>
              </a:ext>
            </a:extLst>
          </p:cNvPr>
          <p:cNvSpPr txBox="1"/>
          <p:nvPr/>
        </p:nvSpPr>
        <p:spPr>
          <a:xfrm>
            <a:off x="2834276" y="3396461"/>
            <a:ext cx="2258983" cy="707886"/>
          </a:xfrm>
          <a:prstGeom prst="rect">
            <a:avLst/>
          </a:prstGeom>
          <a:noFill/>
        </p:spPr>
        <p:txBody>
          <a:bodyPr wrap="square" rtlCol="0">
            <a:spAutoFit/>
          </a:bodyPr>
          <a:lstStyle/>
          <a:p>
            <a:r>
              <a:rPr lang="en-US" sz="1200" dirty="0">
                <a:solidFill>
                  <a:schemeClr val="tx1">
                    <a:lumMod val="65000"/>
                    <a:lumOff val="35000"/>
                  </a:schemeClr>
                </a:solidFill>
                <a:latin typeface="Century Gothic" panose="020B0502020202020204" pitchFamily="34" charset="0"/>
              </a:rPr>
              <a:t>7. INFORMATION TECHNOLOGY</a:t>
            </a:r>
          </a:p>
          <a:p>
            <a:pPr marL="228600" indent="-228600">
              <a:buFont typeface="Arial" panose="020B0604020202020204" pitchFamily="34" charset="0"/>
              <a:buChar char="•"/>
            </a:pPr>
            <a:r>
              <a:rPr lang="en-US" sz="800" dirty="0">
                <a:solidFill>
                  <a:schemeClr val="tx1">
                    <a:lumMod val="65000"/>
                    <a:lumOff val="35000"/>
                  </a:schemeClr>
                </a:solidFill>
                <a:latin typeface="Century Gothic" panose="020B0502020202020204" pitchFamily="34" charset="0"/>
              </a:rPr>
              <a:t>IT Infrastructure and Support</a:t>
            </a:r>
          </a:p>
          <a:p>
            <a:pPr marL="228600" indent="-228600">
              <a:buFont typeface="Arial" panose="020B0604020202020204" pitchFamily="34" charset="0"/>
              <a:buChar char="•"/>
            </a:pPr>
            <a:r>
              <a:rPr lang="en-US" sz="800" dirty="0">
                <a:solidFill>
                  <a:schemeClr val="tx1">
                    <a:lumMod val="65000"/>
                    <a:lumOff val="35000"/>
                  </a:schemeClr>
                </a:solidFill>
                <a:latin typeface="Century Gothic" panose="020B0502020202020204" pitchFamily="34" charset="0"/>
              </a:rPr>
              <a:t>Data Management and Security</a:t>
            </a:r>
          </a:p>
        </p:txBody>
      </p:sp>
      <p:sp>
        <p:nvSpPr>
          <p:cNvPr id="91" name="TextBox 90">
            <a:extLst>
              <a:ext uri="{FF2B5EF4-FFF2-40B4-BE49-F238E27FC236}">
                <a16:creationId xmlns:a16="http://schemas.microsoft.com/office/drawing/2014/main" id="{740467D5-9C70-04DE-8C5E-549E340BF2AB}"/>
              </a:ext>
            </a:extLst>
          </p:cNvPr>
          <p:cNvSpPr txBox="1"/>
          <p:nvPr/>
        </p:nvSpPr>
        <p:spPr>
          <a:xfrm>
            <a:off x="2834276" y="4253889"/>
            <a:ext cx="2258983" cy="707886"/>
          </a:xfrm>
          <a:prstGeom prst="rect">
            <a:avLst/>
          </a:prstGeom>
          <a:noFill/>
        </p:spPr>
        <p:txBody>
          <a:bodyPr wrap="square" rtlCol="0">
            <a:spAutoFit/>
          </a:bodyPr>
          <a:lstStyle/>
          <a:p>
            <a:r>
              <a:rPr lang="en-US" sz="1200" dirty="0">
                <a:solidFill>
                  <a:schemeClr val="tx1">
                    <a:lumMod val="65000"/>
                    <a:lumOff val="35000"/>
                  </a:schemeClr>
                </a:solidFill>
                <a:latin typeface="Century Gothic" panose="020B0502020202020204" pitchFamily="34" charset="0"/>
              </a:rPr>
              <a:t>8. SUPPLY CHAIN MANAGEMENT</a:t>
            </a:r>
          </a:p>
          <a:p>
            <a:pPr marL="228600" indent="-228600">
              <a:buFont typeface="Arial" panose="020B0604020202020204" pitchFamily="34" charset="0"/>
              <a:buChar char="•"/>
            </a:pPr>
            <a:r>
              <a:rPr lang="en-US" sz="800" dirty="0">
                <a:solidFill>
                  <a:schemeClr val="tx1">
                    <a:lumMod val="65000"/>
                    <a:lumOff val="35000"/>
                  </a:schemeClr>
                </a:solidFill>
                <a:latin typeface="Century Gothic" panose="020B0502020202020204" pitchFamily="34" charset="0"/>
              </a:rPr>
              <a:t>Procurement and Sourcing</a:t>
            </a:r>
          </a:p>
          <a:p>
            <a:pPr marL="228600" indent="-228600">
              <a:buFont typeface="Arial" panose="020B0604020202020204" pitchFamily="34" charset="0"/>
              <a:buChar char="•"/>
            </a:pPr>
            <a:r>
              <a:rPr lang="en-US" sz="800" dirty="0">
                <a:solidFill>
                  <a:schemeClr val="tx1">
                    <a:lumMod val="65000"/>
                    <a:lumOff val="35000"/>
                  </a:schemeClr>
                </a:solidFill>
                <a:latin typeface="Century Gothic" panose="020B0502020202020204" pitchFamily="34" charset="0"/>
              </a:rPr>
              <a:t>Logistics and Distribution</a:t>
            </a:r>
          </a:p>
        </p:txBody>
      </p:sp>
      <p:sp>
        <p:nvSpPr>
          <p:cNvPr id="93" name="TextBox 92">
            <a:extLst>
              <a:ext uri="{FF2B5EF4-FFF2-40B4-BE49-F238E27FC236}">
                <a16:creationId xmlns:a16="http://schemas.microsoft.com/office/drawing/2014/main" id="{3DA3AA07-3DCA-6800-0E8F-BD4BC0AAC1C8}"/>
              </a:ext>
            </a:extLst>
          </p:cNvPr>
          <p:cNvSpPr txBox="1"/>
          <p:nvPr/>
        </p:nvSpPr>
        <p:spPr>
          <a:xfrm>
            <a:off x="2850326" y="5121008"/>
            <a:ext cx="2258983" cy="523220"/>
          </a:xfrm>
          <a:prstGeom prst="rect">
            <a:avLst/>
          </a:prstGeom>
          <a:noFill/>
        </p:spPr>
        <p:txBody>
          <a:bodyPr wrap="square" rtlCol="0">
            <a:spAutoFit/>
          </a:bodyPr>
          <a:lstStyle/>
          <a:p>
            <a:r>
              <a:rPr lang="en-US" sz="1200" dirty="0">
                <a:solidFill>
                  <a:schemeClr val="tx1">
                    <a:lumMod val="65000"/>
                    <a:lumOff val="35000"/>
                  </a:schemeClr>
                </a:solidFill>
                <a:latin typeface="Century Gothic" panose="020B0502020202020204" pitchFamily="34" charset="0"/>
              </a:rPr>
              <a:t>9. MARKETING AND SALES</a:t>
            </a:r>
          </a:p>
          <a:p>
            <a:pPr marL="228600" indent="-228600">
              <a:buFont typeface="Arial" panose="020B0604020202020204" pitchFamily="34" charset="0"/>
              <a:buChar char="•"/>
            </a:pPr>
            <a:r>
              <a:rPr lang="en-US" sz="800" dirty="0">
                <a:solidFill>
                  <a:schemeClr val="tx1">
                    <a:lumMod val="65000"/>
                    <a:lumOff val="35000"/>
                  </a:schemeClr>
                </a:solidFill>
                <a:latin typeface="Century Gothic" panose="020B0502020202020204" pitchFamily="34" charset="0"/>
              </a:rPr>
              <a:t>Market Research and Analysis</a:t>
            </a:r>
          </a:p>
          <a:p>
            <a:pPr marL="228600" indent="-228600">
              <a:buFont typeface="Arial" panose="020B0604020202020204" pitchFamily="34" charset="0"/>
              <a:buChar char="•"/>
            </a:pPr>
            <a:r>
              <a:rPr lang="en-US" sz="800" dirty="0">
                <a:solidFill>
                  <a:schemeClr val="tx1">
                    <a:lumMod val="65000"/>
                    <a:lumOff val="35000"/>
                  </a:schemeClr>
                </a:solidFill>
                <a:latin typeface="Century Gothic" panose="020B0502020202020204" pitchFamily="34" charset="0"/>
              </a:rPr>
              <a:t>Sales Strategy and Execution</a:t>
            </a:r>
          </a:p>
        </p:txBody>
      </p:sp>
      <p:sp>
        <p:nvSpPr>
          <p:cNvPr id="94" name="TextBox 93">
            <a:extLst>
              <a:ext uri="{FF2B5EF4-FFF2-40B4-BE49-F238E27FC236}">
                <a16:creationId xmlns:a16="http://schemas.microsoft.com/office/drawing/2014/main" id="{C88A6ABE-0FD6-BFEB-1D85-3FDBAD5EF96B}"/>
              </a:ext>
            </a:extLst>
          </p:cNvPr>
          <p:cNvSpPr txBox="1"/>
          <p:nvPr/>
        </p:nvSpPr>
        <p:spPr>
          <a:xfrm>
            <a:off x="5568349" y="2564696"/>
            <a:ext cx="2350666" cy="707886"/>
          </a:xfrm>
          <a:prstGeom prst="rect">
            <a:avLst/>
          </a:prstGeom>
          <a:noFill/>
        </p:spPr>
        <p:txBody>
          <a:bodyPr wrap="square" rtlCol="0">
            <a:spAutoFit/>
          </a:bodyPr>
          <a:lstStyle/>
          <a:p>
            <a:r>
              <a:rPr lang="en-US" sz="1200" dirty="0">
                <a:solidFill>
                  <a:schemeClr val="tx1">
                    <a:lumMod val="65000"/>
                    <a:lumOff val="35000"/>
                  </a:schemeClr>
                </a:solidFill>
                <a:latin typeface="Century Gothic" panose="020B0502020202020204" pitchFamily="34" charset="0"/>
              </a:rPr>
              <a:t>10. INNOVATION </a:t>
            </a:r>
            <a:br>
              <a:rPr lang="en-US" sz="1200" dirty="0">
                <a:solidFill>
                  <a:schemeClr val="tx1">
                    <a:lumMod val="65000"/>
                    <a:lumOff val="35000"/>
                  </a:schemeClr>
                </a:solidFill>
                <a:latin typeface="Century Gothic" panose="020B0502020202020204" pitchFamily="34" charset="0"/>
              </a:rPr>
            </a:br>
            <a:r>
              <a:rPr lang="en-US" sz="1200" dirty="0">
                <a:solidFill>
                  <a:schemeClr val="tx1">
                    <a:lumMod val="65000"/>
                    <a:lumOff val="35000"/>
                  </a:schemeClr>
                </a:solidFill>
                <a:latin typeface="Century Gothic" panose="020B0502020202020204" pitchFamily="34" charset="0"/>
              </a:rPr>
              <a:t>&amp; GROWTH</a:t>
            </a:r>
          </a:p>
          <a:p>
            <a:pPr marL="228600" indent="-228600">
              <a:buFont typeface="Arial" panose="020B0604020202020204" pitchFamily="34" charset="0"/>
              <a:buChar char="•"/>
            </a:pPr>
            <a:r>
              <a:rPr lang="en-US" sz="800" dirty="0">
                <a:solidFill>
                  <a:schemeClr val="tx1">
                    <a:lumMod val="65000"/>
                    <a:lumOff val="35000"/>
                  </a:schemeClr>
                </a:solidFill>
                <a:latin typeface="Century Gothic" panose="020B0502020202020204" pitchFamily="34" charset="0"/>
              </a:rPr>
              <a:t>New Market Exploration</a:t>
            </a:r>
          </a:p>
          <a:p>
            <a:pPr marL="228600" indent="-228600">
              <a:buFont typeface="Arial" panose="020B0604020202020204" pitchFamily="34" charset="0"/>
              <a:buChar char="•"/>
            </a:pPr>
            <a:r>
              <a:rPr lang="en-US" sz="800" dirty="0">
                <a:solidFill>
                  <a:schemeClr val="tx1">
                    <a:lumMod val="65000"/>
                    <a:lumOff val="35000"/>
                  </a:schemeClr>
                </a:solidFill>
                <a:latin typeface="Century Gothic" panose="020B0502020202020204" pitchFamily="34" charset="0"/>
              </a:rPr>
              <a:t>Strategic Partnerships and Alliances</a:t>
            </a:r>
          </a:p>
        </p:txBody>
      </p:sp>
      <p:sp>
        <p:nvSpPr>
          <p:cNvPr id="95" name="TextBox 94">
            <a:extLst>
              <a:ext uri="{FF2B5EF4-FFF2-40B4-BE49-F238E27FC236}">
                <a16:creationId xmlns:a16="http://schemas.microsoft.com/office/drawing/2014/main" id="{C95204B6-54F1-287C-7408-1B4AED64EED9}"/>
              </a:ext>
            </a:extLst>
          </p:cNvPr>
          <p:cNvSpPr txBox="1"/>
          <p:nvPr/>
        </p:nvSpPr>
        <p:spPr>
          <a:xfrm>
            <a:off x="5633182" y="3403901"/>
            <a:ext cx="2258983" cy="523220"/>
          </a:xfrm>
          <a:prstGeom prst="rect">
            <a:avLst/>
          </a:prstGeom>
          <a:noFill/>
        </p:spPr>
        <p:txBody>
          <a:bodyPr wrap="square" rtlCol="0">
            <a:spAutoFit/>
          </a:bodyPr>
          <a:lstStyle/>
          <a:p>
            <a:r>
              <a:rPr lang="en-US" sz="1200" dirty="0">
                <a:solidFill>
                  <a:schemeClr val="tx1">
                    <a:lumMod val="65000"/>
                    <a:lumOff val="35000"/>
                  </a:schemeClr>
                </a:solidFill>
                <a:latin typeface="Century Gothic" panose="020B0502020202020204" pitchFamily="34" charset="0"/>
              </a:rPr>
              <a:t>11. ENABLING CAPABILITIES</a:t>
            </a:r>
          </a:p>
          <a:p>
            <a:pPr marL="228600" indent="-228600">
              <a:buFont typeface="Arial" panose="020B0604020202020204" pitchFamily="34" charset="0"/>
              <a:buChar char="•"/>
            </a:pPr>
            <a:r>
              <a:rPr lang="en-US" sz="800" dirty="0">
                <a:solidFill>
                  <a:schemeClr val="tx1">
                    <a:lumMod val="65000"/>
                    <a:lumOff val="35000"/>
                  </a:schemeClr>
                </a:solidFill>
                <a:latin typeface="Century Gothic" panose="020B0502020202020204" pitchFamily="34" charset="0"/>
              </a:rPr>
              <a:t>Environmental Sustainability Initiatives</a:t>
            </a:r>
          </a:p>
          <a:p>
            <a:pPr marL="228600" indent="-228600">
              <a:buFont typeface="Arial" panose="020B0604020202020204" pitchFamily="34" charset="0"/>
              <a:buChar char="•"/>
            </a:pPr>
            <a:r>
              <a:rPr lang="en-US" sz="800" dirty="0">
                <a:solidFill>
                  <a:schemeClr val="tx1">
                    <a:lumMod val="65000"/>
                    <a:lumOff val="35000"/>
                  </a:schemeClr>
                </a:solidFill>
                <a:latin typeface="Century Gothic" panose="020B0502020202020204" pitchFamily="34" charset="0"/>
              </a:rPr>
              <a:t>Community and Social Engagement</a:t>
            </a:r>
          </a:p>
        </p:txBody>
      </p:sp>
      <p:sp>
        <p:nvSpPr>
          <p:cNvPr id="123" name="Rectangle 122">
            <a:extLst>
              <a:ext uri="{FF2B5EF4-FFF2-40B4-BE49-F238E27FC236}">
                <a16:creationId xmlns:a16="http://schemas.microsoft.com/office/drawing/2014/main" id="{3C33B524-5CA6-D733-C62E-1532EE38650A}"/>
              </a:ext>
            </a:extLst>
          </p:cNvPr>
          <p:cNvSpPr/>
          <p:nvPr/>
        </p:nvSpPr>
        <p:spPr>
          <a:xfrm>
            <a:off x="95309" y="1028111"/>
            <a:ext cx="7840880" cy="424314"/>
          </a:xfrm>
          <a:prstGeom prst="rect">
            <a:avLst/>
          </a:prstGeom>
          <a:noFill/>
          <a:ln w="127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4" name="TextBox 123">
            <a:extLst>
              <a:ext uri="{FF2B5EF4-FFF2-40B4-BE49-F238E27FC236}">
                <a16:creationId xmlns:a16="http://schemas.microsoft.com/office/drawing/2014/main" id="{6C6C3764-A00D-A53D-6800-9BF22D89F726}"/>
              </a:ext>
            </a:extLst>
          </p:cNvPr>
          <p:cNvSpPr txBox="1"/>
          <p:nvPr/>
        </p:nvSpPr>
        <p:spPr>
          <a:xfrm>
            <a:off x="8432231" y="1871004"/>
            <a:ext cx="1537832" cy="954107"/>
          </a:xfrm>
          <a:prstGeom prst="rect">
            <a:avLst/>
          </a:prstGeom>
          <a:noFill/>
        </p:spPr>
        <p:txBody>
          <a:bodyPr wrap="square" rtlCol="0">
            <a:spAutoFit/>
          </a:bodyPr>
          <a:lstStyle/>
          <a:p>
            <a:r>
              <a:rPr lang="en-US" sz="1200" b="1" dirty="0">
                <a:solidFill>
                  <a:schemeClr val="bg1"/>
                </a:solidFill>
                <a:latin typeface="Century Gothic" panose="020B0502020202020204" pitchFamily="34" charset="0"/>
              </a:rPr>
              <a:t>PROCESS STAGE 1</a:t>
            </a:r>
            <a:br>
              <a:rPr lang="en-US" sz="1200" dirty="0">
                <a:solidFill>
                  <a:schemeClr val="bg1"/>
                </a:solidFill>
                <a:latin typeface="Century Gothic" panose="020B0502020202020204" pitchFamily="34" charset="0"/>
              </a:rPr>
            </a:br>
            <a:r>
              <a:rPr lang="en-US" sz="1200" dirty="0">
                <a:solidFill>
                  <a:schemeClr val="bg1"/>
                </a:solidFill>
                <a:latin typeface="Century Gothic" panose="020B0502020202020204" pitchFamily="34" charset="0"/>
              </a:rPr>
              <a:t>IDEA GENERATION</a:t>
            </a:r>
          </a:p>
          <a:p>
            <a:r>
              <a:rPr lang="en-US" sz="800" dirty="0">
                <a:solidFill>
                  <a:schemeClr val="bg1"/>
                </a:solidFill>
                <a:latin typeface="Century Gothic" panose="020B0502020202020204" pitchFamily="34" charset="0"/>
              </a:rPr>
              <a:t>Collect insights from market research, customer feedback, and a competitive analysis.</a:t>
            </a:r>
          </a:p>
        </p:txBody>
      </p:sp>
      <p:sp>
        <p:nvSpPr>
          <p:cNvPr id="125" name="TextBox 124">
            <a:extLst>
              <a:ext uri="{FF2B5EF4-FFF2-40B4-BE49-F238E27FC236}">
                <a16:creationId xmlns:a16="http://schemas.microsoft.com/office/drawing/2014/main" id="{A31F4CE8-1C8F-70BF-789C-D496047051C3}"/>
              </a:ext>
            </a:extLst>
          </p:cNvPr>
          <p:cNvSpPr txBox="1"/>
          <p:nvPr/>
        </p:nvSpPr>
        <p:spPr>
          <a:xfrm>
            <a:off x="10184830" y="1791954"/>
            <a:ext cx="1516992" cy="1138773"/>
          </a:xfrm>
          <a:prstGeom prst="rect">
            <a:avLst/>
          </a:prstGeom>
          <a:noFill/>
        </p:spPr>
        <p:txBody>
          <a:bodyPr wrap="square" rtlCol="0">
            <a:spAutoFit/>
          </a:bodyPr>
          <a:lstStyle/>
          <a:p>
            <a:r>
              <a:rPr lang="en-US" sz="1200" b="1" dirty="0">
                <a:solidFill>
                  <a:schemeClr val="bg1"/>
                </a:solidFill>
                <a:latin typeface="Century Gothic" panose="020B0502020202020204" pitchFamily="34" charset="0"/>
              </a:rPr>
              <a:t>PROCESS STAGE 2</a:t>
            </a:r>
            <a:br>
              <a:rPr lang="en-US" sz="1200" dirty="0">
                <a:solidFill>
                  <a:schemeClr val="bg1"/>
                </a:solidFill>
                <a:latin typeface="Century Gothic" panose="020B0502020202020204" pitchFamily="34" charset="0"/>
              </a:rPr>
            </a:br>
            <a:r>
              <a:rPr lang="en-US" sz="1200" dirty="0">
                <a:solidFill>
                  <a:schemeClr val="bg1"/>
                </a:solidFill>
                <a:latin typeface="Century Gothic" panose="020B0502020202020204" pitchFamily="34" charset="0"/>
              </a:rPr>
              <a:t>CONCEPT DEVELOPMENT</a:t>
            </a:r>
          </a:p>
          <a:p>
            <a:r>
              <a:rPr lang="en-US" sz="800" dirty="0">
                <a:solidFill>
                  <a:schemeClr val="bg1"/>
                </a:solidFill>
                <a:latin typeface="Century Gothic" panose="020B0502020202020204" pitchFamily="34" charset="0"/>
              </a:rPr>
              <a:t>Define the scope, objectives, and requirements for new product/service initiatives.</a:t>
            </a:r>
          </a:p>
        </p:txBody>
      </p:sp>
      <p:sp>
        <p:nvSpPr>
          <p:cNvPr id="126" name="TextBox 125">
            <a:extLst>
              <a:ext uri="{FF2B5EF4-FFF2-40B4-BE49-F238E27FC236}">
                <a16:creationId xmlns:a16="http://schemas.microsoft.com/office/drawing/2014/main" id="{AA3B2BD6-8A49-A879-3E56-5376041733BD}"/>
              </a:ext>
            </a:extLst>
          </p:cNvPr>
          <p:cNvSpPr txBox="1"/>
          <p:nvPr/>
        </p:nvSpPr>
        <p:spPr>
          <a:xfrm>
            <a:off x="8432229" y="3269627"/>
            <a:ext cx="3269591" cy="707886"/>
          </a:xfrm>
          <a:prstGeom prst="rect">
            <a:avLst/>
          </a:prstGeom>
          <a:noFill/>
        </p:spPr>
        <p:txBody>
          <a:bodyPr wrap="square" rtlCol="0">
            <a:spAutoFit/>
          </a:bodyPr>
          <a:lstStyle/>
          <a:p>
            <a:r>
              <a:rPr lang="en-US" sz="1200" b="1" dirty="0">
                <a:solidFill>
                  <a:schemeClr val="bg1"/>
                </a:solidFill>
                <a:latin typeface="Century Gothic" panose="020B0502020202020204" pitchFamily="34" charset="0"/>
              </a:rPr>
              <a:t>PROCESS STAGE 3</a:t>
            </a:r>
            <a:br>
              <a:rPr lang="en-US" sz="1200" dirty="0">
                <a:solidFill>
                  <a:schemeClr val="bg1"/>
                </a:solidFill>
                <a:latin typeface="Century Gothic" panose="020B0502020202020204" pitchFamily="34" charset="0"/>
              </a:rPr>
            </a:br>
            <a:r>
              <a:rPr lang="en-US" sz="1200" dirty="0">
                <a:solidFill>
                  <a:schemeClr val="bg1"/>
                </a:solidFill>
                <a:latin typeface="Century Gothic" panose="020B0502020202020204" pitchFamily="34" charset="0"/>
              </a:rPr>
              <a:t>DESIGN AND DEVELOPMENT</a:t>
            </a:r>
          </a:p>
          <a:p>
            <a:r>
              <a:rPr lang="en-US" sz="800" dirty="0">
                <a:solidFill>
                  <a:schemeClr val="bg1"/>
                </a:solidFill>
                <a:latin typeface="Century Gothic" panose="020B0502020202020204" pitchFamily="34" charset="0"/>
              </a:rPr>
              <a:t>Design the product/service, develop prototypes, and conduct testing for validation.</a:t>
            </a:r>
          </a:p>
        </p:txBody>
      </p:sp>
      <p:sp>
        <p:nvSpPr>
          <p:cNvPr id="127" name="TextBox 126">
            <a:extLst>
              <a:ext uri="{FF2B5EF4-FFF2-40B4-BE49-F238E27FC236}">
                <a16:creationId xmlns:a16="http://schemas.microsoft.com/office/drawing/2014/main" id="{0CD165B8-19CE-1C67-1DA3-68105EE4ABDB}"/>
              </a:ext>
            </a:extLst>
          </p:cNvPr>
          <p:cNvSpPr txBox="1"/>
          <p:nvPr/>
        </p:nvSpPr>
        <p:spPr>
          <a:xfrm>
            <a:off x="8432229" y="4401963"/>
            <a:ext cx="1537832" cy="1138773"/>
          </a:xfrm>
          <a:prstGeom prst="rect">
            <a:avLst/>
          </a:prstGeom>
          <a:noFill/>
        </p:spPr>
        <p:txBody>
          <a:bodyPr wrap="square" rtlCol="0">
            <a:spAutoFit/>
          </a:bodyPr>
          <a:lstStyle/>
          <a:p>
            <a:r>
              <a:rPr lang="en-US" sz="1200" b="1" dirty="0">
                <a:solidFill>
                  <a:schemeClr val="bg1"/>
                </a:solidFill>
                <a:latin typeface="Century Gothic" panose="020B0502020202020204" pitchFamily="34" charset="0"/>
              </a:rPr>
              <a:t>PROCESS STAGE 4</a:t>
            </a:r>
            <a:br>
              <a:rPr lang="en-US" sz="1200" dirty="0">
                <a:solidFill>
                  <a:schemeClr val="bg1"/>
                </a:solidFill>
                <a:latin typeface="Century Gothic" panose="020B0502020202020204" pitchFamily="34" charset="0"/>
              </a:rPr>
            </a:br>
            <a:r>
              <a:rPr lang="en-US" sz="1200" dirty="0">
                <a:solidFill>
                  <a:schemeClr val="bg1"/>
                </a:solidFill>
                <a:latin typeface="Century Gothic" panose="020B0502020202020204" pitchFamily="34" charset="0"/>
              </a:rPr>
              <a:t>PRODUCTION/</a:t>
            </a:r>
            <a:br>
              <a:rPr lang="en-US" sz="1200" dirty="0">
                <a:solidFill>
                  <a:schemeClr val="bg1"/>
                </a:solidFill>
                <a:latin typeface="Century Gothic" panose="020B0502020202020204" pitchFamily="34" charset="0"/>
              </a:rPr>
            </a:br>
            <a:r>
              <a:rPr lang="en-US" sz="1200" dirty="0">
                <a:solidFill>
                  <a:schemeClr val="bg1"/>
                </a:solidFill>
                <a:latin typeface="Century Gothic" panose="020B0502020202020204" pitchFamily="34" charset="0"/>
              </a:rPr>
              <a:t>IMPLEMENTATION</a:t>
            </a:r>
          </a:p>
          <a:p>
            <a:r>
              <a:rPr lang="en-US" sz="800" dirty="0">
                <a:solidFill>
                  <a:schemeClr val="bg1"/>
                </a:solidFill>
                <a:latin typeface="Century Gothic" panose="020B0502020202020204" pitchFamily="34" charset="0"/>
              </a:rPr>
              <a:t>Begin mass production of the product or roll out the implementation of the service.</a:t>
            </a:r>
          </a:p>
        </p:txBody>
      </p:sp>
      <p:sp>
        <p:nvSpPr>
          <p:cNvPr id="128" name="TextBox 127">
            <a:extLst>
              <a:ext uri="{FF2B5EF4-FFF2-40B4-BE49-F238E27FC236}">
                <a16:creationId xmlns:a16="http://schemas.microsoft.com/office/drawing/2014/main" id="{4508A140-55B5-D27F-A2E2-D336DEC1B0D6}"/>
              </a:ext>
            </a:extLst>
          </p:cNvPr>
          <p:cNvSpPr txBox="1"/>
          <p:nvPr/>
        </p:nvSpPr>
        <p:spPr>
          <a:xfrm>
            <a:off x="10184828" y="4322913"/>
            <a:ext cx="1516992" cy="954107"/>
          </a:xfrm>
          <a:prstGeom prst="rect">
            <a:avLst/>
          </a:prstGeom>
          <a:noFill/>
        </p:spPr>
        <p:txBody>
          <a:bodyPr wrap="square" rtlCol="0">
            <a:spAutoFit/>
          </a:bodyPr>
          <a:lstStyle/>
          <a:p>
            <a:r>
              <a:rPr lang="en-US" sz="1200" b="1" dirty="0">
                <a:solidFill>
                  <a:schemeClr val="bg1"/>
                </a:solidFill>
                <a:latin typeface="Century Gothic" panose="020B0502020202020204" pitchFamily="34" charset="0"/>
              </a:rPr>
              <a:t>PROCESS STAGE 5</a:t>
            </a:r>
            <a:br>
              <a:rPr lang="en-US" sz="1200" dirty="0">
                <a:solidFill>
                  <a:schemeClr val="bg1"/>
                </a:solidFill>
                <a:latin typeface="Century Gothic" panose="020B0502020202020204" pitchFamily="34" charset="0"/>
              </a:rPr>
            </a:br>
            <a:r>
              <a:rPr lang="en-US" sz="1200" dirty="0">
                <a:solidFill>
                  <a:schemeClr val="bg1"/>
                </a:solidFill>
                <a:latin typeface="Century Gothic" panose="020B0502020202020204" pitchFamily="34" charset="0"/>
              </a:rPr>
              <a:t>MARKET LAUNCH</a:t>
            </a:r>
          </a:p>
          <a:p>
            <a:r>
              <a:rPr lang="en-US" sz="800" dirty="0">
                <a:solidFill>
                  <a:schemeClr val="bg1"/>
                </a:solidFill>
                <a:latin typeface="Century Gothic" panose="020B0502020202020204" pitchFamily="34" charset="0"/>
              </a:rPr>
              <a:t>Execute marketing strategies, launch to market, and monitor the sales performance.</a:t>
            </a:r>
          </a:p>
        </p:txBody>
      </p:sp>
      <p:sp>
        <p:nvSpPr>
          <p:cNvPr id="129" name="TextBox 128">
            <a:extLst>
              <a:ext uri="{FF2B5EF4-FFF2-40B4-BE49-F238E27FC236}">
                <a16:creationId xmlns:a16="http://schemas.microsoft.com/office/drawing/2014/main" id="{0032A1CD-787C-D4FA-596C-2951E3165267}"/>
              </a:ext>
            </a:extLst>
          </p:cNvPr>
          <p:cNvSpPr txBox="1"/>
          <p:nvPr/>
        </p:nvSpPr>
        <p:spPr>
          <a:xfrm>
            <a:off x="8453073" y="5743629"/>
            <a:ext cx="3290431" cy="892552"/>
          </a:xfrm>
          <a:prstGeom prst="rect">
            <a:avLst/>
          </a:prstGeom>
          <a:noFill/>
        </p:spPr>
        <p:txBody>
          <a:bodyPr wrap="square" rtlCol="0">
            <a:spAutoFit/>
          </a:bodyPr>
          <a:lstStyle/>
          <a:p>
            <a:r>
              <a:rPr lang="en-US" sz="1200" b="1" dirty="0">
                <a:solidFill>
                  <a:schemeClr val="bg1"/>
                </a:solidFill>
                <a:latin typeface="Century Gothic" panose="020B0502020202020204" pitchFamily="34" charset="0"/>
              </a:rPr>
              <a:t>PROCESS STAGE 6</a:t>
            </a:r>
            <a:br>
              <a:rPr lang="en-US" sz="1200" dirty="0">
                <a:solidFill>
                  <a:schemeClr val="bg1"/>
                </a:solidFill>
                <a:latin typeface="Century Gothic" panose="020B0502020202020204" pitchFamily="34" charset="0"/>
              </a:rPr>
            </a:br>
            <a:r>
              <a:rPr lang="en-US" sz="1200" dirty="0">
                <a:solidFill>
                  <a:schemeClr val="bg1"/>
                </a:solidFill>
                <a:latin typeface="Century Gothic" panose="020B0502020202020204" pitchFamily="34" charset="0"/>
              </a:rPr>
              <a:t>POST-LAUNCH REVIEW AND IMPLEMENTATION</a:t>
            </a:r>
          </a:p>
          <a:p>
            <a:r>
              <a:rPr lang="en-US" sz="800" dirty="0">
                <a:solidFill>
                  <a:schemeClr val="bg1"/>
                </a:solidFill>
                <a:latin typeface="Century Gothic" panose="020B0502020202020204" pitchFamily="34" charset="0"/>
              </a:rPr>
              <a:t>Gather post-launch feedback, assess the performance against the objectives, and initiate improvements.</a:t>
            </a:r>
          </a:p>
        </p:txBody>
      </p:sp>
      <p:sp>
        <p:nvSpPr>
          <p:cNvPr id="130" name="Rectangle 129">
            <a:extLst>
              <a:ext uri="{FF2B5EF4-FFF2-40B4-BE49-F238E27FC236}">
                <a16:creationId xmlns:a16="http://schemas.microsoft.com/office/drawing/2014/main" id="{CAFEC7BC-3662-50BF-9430-85D0D9C707BF}"/>
              </a:ext>
            </a:extLst>
          </p:cNvPr>
          <p:cNvSpPr/>
          <p:nvPr/>
        </p:nvSpPr>
        <p:spPr>
          <a:xfrm>
            <a:off x="8415056" y="1019044"/>
            <a:ext cx="3307608" cy="424314"/>
          </a:xfrm>
          <a:prstGeom prst="rect">
            <a:avLst/>
          </a:prstGeom>
          <a:noFill/>
          <a:ln w="127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7" name="Arrow: Right 136">
            <a:extLst>
              <a:ext uri="{FF2B5EF4-FFF2-40B4-BE49-F238E27FC236}">
                <a16:creationId xmlns:a16="http://schemas.microsoft.com/office/drawing/2014/main" id="{A887142E-6D81-75F4-A7EA-7581857C28F1}"/>
              </a:ext>
            </a:extLst>
          </p:cNvPr>
          <p:cNvSpPr/>
          <p:nvPr/>
        </p:nvSpPr>
        <p:spPr>
          <a:xfrm>
            <a:off x="9926003" y="2203185"/>
            <a:ext cx="198642" cy="189685"/>
          </a:xfrm>
          <a:prstGeom prst="rightArrow">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1" name="Arrow: Right 140">
            <a:extLst>
              <a:ext uri="{FF2B5EF4-FFF2-40B4-BE49-F238E27FC236}">
                <a16:creationId xmlns:a16="http://schemas.microsoft.com/office/drawing/2014/main" id="{20C20E9D-6650-73D1-474A-E1FFEBA160EE}"/>
              </a:ext>
            </a:extLst>
          </p:cNvPr>
          <p:cNvSpPr/>
          <p:nvPr/>
        </p:nvSpPr>
        <p:spPr>
          <a:xfrm>
            <a:off x="9923458" y="4810219"/>
            <a:ext cx="198642" cy="189685"/>
          </a:xfrm>
          <a:prstGeom prst="rightArrow">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2" name="Arrow: Right 141">
            <a:extLst>
              <a:ext uri="{FF2B5EF4-FFF2-40B4-BE49-F238E27FC236}">
                <a16:creationId xmlns:a16="http://schemas.microsoft.com/office/drawing/2014/main" id="{84406E2E-E85B-ED08-EB46-8F62CDEE372B}"/>
              </a:ext>
            </a:extLst>
          </p:cNvPr>
          <p:cNvSpPr/>
          <p:nvPr/>
        </p:nvSpPr>
        <p:spPr>
          <a:xfrm rot="5400000">
            <a:off x="9080008" y="1457493"/>
            <a:ext cx="198642" cy="189685"/>
          </a:xfrm>
          <a:prstGeom prst="rightArrow">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3" name="Arrow: Right 142">
            <a:extLst>
              <a:ext uri="{FF2B5EF4-FFF2-40B4-BE49-F238E27FC236}">
                <a16:creationId xmlns:a16="http://schemas.microsoft.com/office/drawing/2014/main" id="{A64D4A9F-EBCF-E6CC-4D1A-713D1C956637}"/>
              </a:ext>
            </a:extLst>
          </p:cNvPr>
          <p:cNvSpPr/>
          <p:nvPr/>
        </p:nvSpPr>
        <p:spPr>
          <a:xfrm rot="5400000">
            <a:off x="10767431" y="2910005"/>
            <a:ext cx="198642" cy="189685"/>
          </a:xfrm>
          <a:prstGeom prst="rightArrow">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4" name="Arrow: Right 143">
            <a:extLst>
              <a:ext uri="{FF2B5EF4-FFF2-40B4-BE49-F238E27FC236}">
                <a16:creationId xmlns:a16="http://schemas.microsoft.com/office/drawing/2014/main" id="{B3ADCAC8-CCC3-3D8F-1D87-ABDC0AA1A39E}"/>
              </a:ext>
            </a:extLst>
          </p:cNvPr>
          <p:cNvSpPr/>
          <p:nvPr/>
        </p:nvSpPr>
        <p:spPr>
          <a:xfrm rot="5400000">
            <a:off x="9099053" y="4029771"/>
            <a:ext cx="198642" cy="189685"/>
          </a:xfrm>
          <a:prstGeom prst="rightArrow">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5" name="Arrow: Right 144">
            <a:extLst>
              <a:ext uri="{FF2B5EF4-FFF2-40B4-BE49-F238E27FC236}">
                <a16:creationId xmlns:a16="http://schemas.microsoft.com/office/drawing/2014/main" id="{FAD01C9F-23AE-843C-AD4C-D0A16DFE796C}"/>
              </a:ext>
            </a:extLst>
          </p:cNvPr>
          <p:cNvSpPr/>
          <p:nvPr/>
        </p:nvSpPr>
        <p:spPr>
          <a:xfrm rot="5400000">
            <a:off x="10764238" y="5452008"/>
            <a:ext cx="198642" cy="189685"/>
          </a:xfrm>
          <a:prstGeom prst="rightArrow">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7" name="Arrow: Right 146">
            <a:extLst>
              <a:ext uri="{FF2B5EF4-FFF2-40B4-BE49-F238E27FC236}">
                <a16:creationId xmlns:a16="http://schemas.microsoft.com/office/drawing/2014/main" id="{90E225A7-0699-864A-A138-B644C70476AC}"/>
              </a:ext>
            </a:extLst>
          </p:cNvPr>
          <p:cNvSpPr/>
          <p:nvPr/>
        </p:nvSpPr>
        <p:spPr>
          <a:xfrm rot="5400000">
            <a:off x="1072493" y="1447727"/>
            <a:ext cx="198642" cy="189685"/>
          </a:xfrm>
          <a:prstGeom prst="rightArrow">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533281481"/>
      </p:ext>
    </p:extLst>
  </p:cSld>
  <p:clrMapOvr>
    <a:masterClrMapping/>
  </p:clrMapOvr>
</p:sld>
</file>

<file path=ppt/theme/theme1.xml><?xml version="1.0" encoding="utf-8"?>
<a:theme xmlns:a="http://schemas.openxmlformats.org/drawingml/2006/main" name="Тема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IC-Brand-Strategy-Presentation-Template_PowerPoint" id="{5072B8BC-F743-2846-A5C9-5085C99AD20D}" vid="{9A97CBCC-1D55-0744-816E-F1A204A0548C}"/>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Тема Office</Template>
  <TotalTime>699</TotalTime>
  <Words>2485</Words>
  <Application>Microsoft Macintosh PowerPoint</Application>
  <PresentationFormat>Widescreen</PresentationFormat>
  <Paragraphs>344</Paragraphs>
  <Slides>13</Slides>
  <Notes>2</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13</vt:i4>
      </vt:variant>
    </vt:vector>
  </HeadingPairs>
  <TitlesOfParts>
    <vt:vector size="18" baseType="lpstr">
      <vt:lpstr>Arial</vt:lpstr>
      <vt:lpstr>Calibri</vt:lpstr>
      <vt:lpstr>Calibri Light</vt:lpstr>
      <vt:lpstr>Century Gothic</vt:lpstr>
      <vt:lpstr>Тема Office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Erica Waite</dc:creator>
  <cp:lastModifiedBy>Brittany Johnston</cp:lastModifiedBy>
  <cp:revision>32</cp:revision>
  <dcterms:created xsi:type="dcterms:W3CDTF">2022-05-22T18:55:25Z</dcterms:created>
  <dcterms:modified xsi:type="dcterms:W3CDTF">2024-04-22T05:56:19Z</dcterms:modified>
</cp:coreProperties>
</file>