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342" r:id="rId2"/>
    <p:sldId id="368" r:id="rId3"/>
    <p:sldId id="356" r:id="rId4"/>
    <p:sldId id="357" r:id="rId5"/>
    <p:sldId id="365" r:id="rId6"/>
    <p:sldId id="370" r:id="rId7"/>
    <p:sldId id="371" r:id="rId8"/>
    <p:sldId id="361" r:id="rId9"/>
    <p:sldId id="372" r:id="rId10"/>
    <p:sldId id="360" r:id="rId11"/>
    <p:sldId id="363" r:id="rId12"/>
    <p:sldId id="364"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4F2"/>
    <a:srgbClr val="2B8D84"/>
    <a:srgbClr val="39BDB0"/>
    <a:srgbClr val="A1E3DD"/>
    <a:srgbClr val="013064"/>
    <a:srgbClr val="9CA58C"/>
    <a:srgbClr val="CBD6B5"/>
    <a:srgbClr val="EBD9B6"/>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271096-3D9B-4896-AE70-B9B166F9F518}" v="6" dt="2024-04-30T01:44:18.636"/>
    <p1510:client id="{FBB92E1E-F091-4C84-B92A-014E2DB64DDC}" v="85" dt="2024-04-30T01:24:27.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86447"/>
  </p:normalViewPr>
  <p:slideViewPr>
    <p:cSldViewPr snapToGrid="0" snapToObjects="1">
      <p:cViewPr varScale="1">
        <p:scale>
          <a:sx n="123" d="100"/>
          <a:sy n="123" d="100"/>
        </p:scale>
        <p:origin x="232" y="2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7D271096-3D9B-4896-AE70-B9B166F9F518}"/>
    <pc:docChg chg="undo custSel modSld">
      <pc:chgData name="Bess Dunlevy" userId="dd4b9a8537dbe9d0" providerId="LiveId" clId="{7D271096-3D9B-4896-AE70-B9B166F9F518}" dt="2024-04-30T01:43:37.797" v="5" actId="1076"/>
      <pc:docMkLst>
        <pc:docMk/>
      </pc:docMkLst>
      <pc:sldChg chg="modSp mod">
        <pc:chgData name="Bess Dunlevy" userId="dd4b9a8537dbe9d0" providerId="LiveId" clId="{7D271096-3D9B-4896-AE70-B9B166F9F518}" dt="2024-04-30T01:43:29.166" v="4" actId="1076"/>
        <pc:sldMkLst>
          <pc:docMk/>
          <pc:sldMk cId="796655034" sldId="356"/>
        </pc:sldMkLst>
        <pc:spChg chg="mod">
          <ac:chgData name="Bess Dunlevy" userId="dd4b9a8537dbe9d0" providerId="LiveId" clId="{7D271096-3D9B-4896-AE70-B9B166F9F518}" dt="2024-04-30T01:43:29.166" v="4" actId="1076"/>
          <ac:spMkLst>
            <pc:docMk/>
            <pc:sldMk cId="796655034" sldId="356"/>
            <ac:spMk id="16" creationId="{9595B1D7-816F-4542-23A9-9181A2DAD658}"/>
          </ac:spMkLst>
        </pc:spChg>
        <pc:spChg chg="mod">
          <ac:chgData name="Bess Dunlevy" userId="dd4b9a8537dbe9d0" providerId="LiveId" clId="{7D271096-3D9B-4896-AE70-B9B166F9F518}" dt="2024-04-30T01:43:29.166" v="4" actId="1076"/>
          <ac:spMkLst>
            <pc:docMk/>
            <pc:sldMk cId="796655034" sldId="356"/>
            <ac:spMk id="17" creationId="{E7ABADE2-8C15-44D3-F080-FABDDBDE8B9E}"/>
          </ac:spMkLst>
        </pc:spChg>
        <pc:spChg chg="mod">
          <ac:chgData name="Bess Dunlevy" userId="dd4b9a8537dbe9d0" providerId="LiveId" clId="{7D271096-3D9B-4896-AE70-B9B166F9F518}" dt="2024-04-30T01:43:29.166" v="4" actId="1076"/>
          <ac:spMkLst>
            <pc:docMk/>
            <pc:sldMk cId="796655034" sldId="356"/>
            <ac:spMk id="19" creationId="{4DA95F14-2C0B-442B-A09C-601A7DF2128F}"/>
          </ac:spMkLst>
        </pc:spChg>
        <pc:picChg chg="mod">
          <ac:chgData name="Bess Dunlevy" userId="dd4b9a8537dbe9d0" providerId="LiveId" clId="{7D271096-3D9B-4896-AE70-B9B166F9F518}" dt="2024-04-30T01:43:29.166" v="4" actId="1076"/>
          <ac:picMkLst>
            <pc:docMk/>
            <pc:sldMk cId="796655034" sldId="356"/>
            <ac:picMk id="7" creationId="{AAF67424-BA30-3DB8-4580-FE32B5F8B766}"/>
          </ac:picMkLst>
        </pc:picChg>
        <pc:picChg chg="mod">
          <ac:chgData name="Bess Dunlevy" userId="dd4b9a8537dbe9d0" providerId="LiveId" clId="{7D271096-3D9B-4896-AE70-B9B166F9F518}" dt="2024-04-30T01:43:29.166" v="4" actId="1076"/>
          <ac:picMkLst>
            <pc:docMk/>
            <pc:sldMk cId="796655034" sldId="356"/>
            <ac:picMk id="11" creationId="{71A41198-19BA-FA7F-AB08-7FA0D7FAE9D4}"/>
          </ac:picMkLst>
        </pc:picChg>
        <pc:picChg chg="mod">
          <ac:chgData name="Bess Dunlevy" userId="dd4b9a8537dbe9d0" providerId="LiveId" clId="{7D271096-3D9B-4896-AE70-B9B166F9F518}" dt="2024-04-30T01:43:29.166" v="4" actId="1076"/>
          <ac:picMkLst>
            <pc:docMk/>
            <pc:sldMk cId="796655034" sldId="356"/>
            <ac:picMk id="14" creationId="{E2DAC2C8-A9B3-99C1-C81A-3A2ADF4909D4}"/>
          </ac:picMkLst>
        </pc:picChg>
      </pc:sldChg>
      <pc:sldChg chg="modSp mod">
        <pc:chgData name="Bess Dunlevy" userId="dd4b9a8537dbe9d0" providerId="LiveId" clId="{7D271096-3D9B-4896-AE70-B9B166F9F518}" dt="2024-04-30T01:43:37.797" v="5" actId="1076"/>
        <pc:sldMkLst>
          <pc:docMk/>
          <pc:sldMk cId="2802085455" sldId="363"/>
        </pc:sldMkLst>
        <pc:picChg chg="mod">
          <ac:chgData name="Bess Dunlevy" userId="dd4b9a8537dbe9d0" providerId="LiveId" clId="{7D271096-3D9B-4896-AE70-B9B166F9F518}" dt="2024-04-30T01:43:37.797" v="5" actId="1076"/>
          <ac:picMkLst>
            <pc:docMk/>
            <pc:sldMk cId="2802085455" sldId="363"/>
            <ac:picMk id="6" creationId="{0EC78688-3F14-2052-B003-F446815D76AC}"/>
          </ac:picMkLst>
        </pc:picChg>
        <pc:picChg chg="mod">
          <ac:chgData name="Bess Dunlevy" userId="dd4b9a8537dbe9d0" providerId="LiveId" clId="{7D271096-3D9B-4896-AE70-B9B166F9F518}" dt="2024-04-30T01:43:37.797" v="5" actId="1076"/>
          <ac:picMkLst>
            <pc:docMk/>
            <pc:sldMk cId="2802085455" sldId="363"/>
            <ac:picMk id="15" creationId="{25803640-D496-6836-B8EB-6231CF900CD7}"/>
          </ac:picMkLst>
        </pc:picChg>
      </pc:sldChg>
      <pc:sldChg chg="addSp modSp mod">
        <pc:chgData name="Bess Dunlevy" userId="dd4b9a8537dbe9d0" providerId="LiveId" clId="{7D271096-3D9B-4896-AE70-B9B166F9F518}" dt="2024-04-30T01:43:16.009" v="1" actId="167"/>
        <pc:sldMkLst>
          <pc:docMk/>
          <pc:sldMk cId="2369384339" sldId="368"/>
        </pc:sldMkLst>
        <pc:picChg chg="add mod ord">
          <ac:chgData name="Bess Dunlevy" userId="dd4b9a8537dbe9d0" providerId="LiveId" clId="{7D271096-3D9B-4896-AE70-B9B166F9F518}" dt="2024-04-30T01:43:16.009" v="1" actId="167"/>
          <ac:picMkLst>
            <pc:docMk/>
            <pc:sldMk cId="2369384339" sldId="368"/>
            <ac:picMk id="7" creationId="{08DF0418-6D85-CE27-BB47-987631B8A07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15&amp;utm_source=template-powerpoint&amp;utm_medium=content&amp;utm_campaign=Blank+Music+and+Arts+Event+Proposal-powerpoint-12015&amp;lpa=Blank+Music+and+Arts+Event+Proposal+powerpoint+12015"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3.svg"/><Relationship Id="rId7" Type="http://schemas.openxmlformats.org/officeDocument/2006/relationships/image" Target="../media/image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in a party">
            <a:extLst>
              <a:ext uri="{FF2B5EF4-FFF2-40B4-BE49-F238E27FC236}">
                <a16:creationId xmlns:a16="http://schemas.microsoft.com/office/drawing/2014/main" id="{E6D3227C-B007-BB21-F13B-60D8A8D539F5}"/>
              </a:ext>
            </a:extLst>
          </p:cNvPr>
          <p:cNvPicPr>
            <a:picLocks noChangeAspect="1"/>
          </p:cNvPicPr>
          <p:nvPr/>
        </p:nvPicPr>
        <p:blipFill rotWithShape="1">
          <a:blip r:embed="rId2">
            <a:alphaModFix amt="53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Arts and Music Event Proposal Template</a:t>
            </a:r>
          </a:p>
        </p:txBody>
      </p:sp>
      <p:sp>
        <p:nvSpPr>
          <p:cNvPr id="3" name="Rectangle 2">
            <a:extLst>
              <a:ext uri="{FF2B5EF4-FFF2-40B4-BE49-F238E27FC236}">
                <a16:creationId xmlns:a16="http://schemas.microsoft.com/office/drawing/2014/main" id="{C4F6FE1B-A3A0-F6CC-3FB6-6588D3B2F1FD}"/>
              </a:ext>
            </a:extLst>
          </p:cNvPr>
          <p:cNvSpPr/>
          <p:nvPr/>
        </p:nvSpPr>
        <p:spPr>
          <a:xfrm>
            <a:off x="0" y="3158770"/>
            <a:ext cx="12263718" cy="649188"/>
          </a:xfrm>
          <a:prstGeom prst="rect">
            <a:avLst/>
          </a:pr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377746" y="5094514"/>
            <a:ext cx="1513806" cy="1363341"/>
            <a:chOff x="8721938" y="4742093"/>
            <a:chExt cx="1513806" cy="1363341"/>
          </a:xfrm>
          <a:solidFill>
            <a:schemeClr val="bg1">
              <a:lumMod val="7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721938" y="4742093"/>
              <a:ext cx="1513806" cy="1363341"/>
            </a:xfrm>
            <a:prstGeom prst="ellipse">
              <a:avLst/>
            </a:prstGeom>
            <a:solidFill>
              <a:srgbClr val="2B8D84"/>
            </a:solid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721938" y="5099170"/>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9" name="TextBox 8">
            <a:extLst>
              <a:ext uri="{FF2B5EF4-FFF2-40B4-BE49-F238E27FC236}">
                <a16:creationId xmlns:a16="http://schemas.microsoft.com/office/drawing/2014/main" id="{6045839C-986E-CB74-52B0-8750B55F87D5}"/>
              </a:ext>
            </a:extLst>
          </p:cNvPr>
          <p:cNvSpPr txBox="1"/>
          <p:nvPr/>
        </p:nvSpPr>
        <p:spPr>
          <a:xfrm>
            <a:off x="300448" y="3252529"/>
            <a:ext cx="5921829" cy="461665"/>
          </a:xfrm>
          <a:prstGeom prst="rect">
            <a:avLst/>
          </a:prstGeom>
          <a:noFill/>
        </p:spPr>
        <p:txBody>
          <a:bodyPr wrap="square" rtlCol="0">
            <a:spAutoFit/>
          </a:bodyPr>
          <a:lstStyle/>
          <a:p>
            <a:r>
              <a:rPr lang="en-US" sz="2400" dirty="0">
                <a:solidFill>
                  <a:srgbClr val="2B8D84"/>
                </a:solidFill>
                <a:latin typeface="Century Gothic" panose="020B0502020202020204" pitchFamily="34" charset="0"/>
              </a:rPr>
              <a:t>Submission Date: MM/DD/YY</a:t>
            </a:r>
          </a:p>
        </p:txBody>
      </p:sp>
      <p:sp>
        <p:nvSpPr>
          <p:cNvPr id="6" name="TextBox 5">
            <a:extLst>
              <a:ext uri="{FF2B5EF4-FFF2-40B4-BE49-F238E27FC236}">
                <a16:creationId xmlns:a16="http://schemas.microsoft.com/office/drawing/2014/main" id="{2B497E90-5ADE-2E3C-F933-B4C379EE4F98}"/>
              </a:ext>
            </a:extLst>
          </p:cNvPr>
          <p:cNvSpPr txBox="1"/>
          <p:nvPr/>
        </p:nvSpPr>
        <p:spPr>
          <a:xfrm>
            <a:off x="300448" y="2083365"/>
            <a:ext cx="6290236" cy="769441"/>
          </a:xfrm>
          <a:prstGeom prst="rect">
            <a:avLst/>
          </a:prstGeom>
          <a:noFill/>
        </p:spPr>
        <p:txBody>
          <a:bodyPr wrap="square" rtlCol="0">
            <a:spAutoFit/>
          </a:bodyPr>
          <a:lstStyle/>
          <a:p>
            <a:r>
              <a:rPr lang="en-US" sz="4400" dirty="0">
                <a:solidFill>
                  <a:schemeClr val="tx1">
                    <a:lumMod val="65000"/>
                    <a:lumOff val="35000"/>
                  </a:schemeClr>
                </a:solidFill>
                <a:latin typeface="Century Gothic" panose="020B0502020202020204" pitchFamily="34" charset="0"/>
              </a:rPr>
              <a:t>EVENT TITLE</a:t>
            </a:r>
          </a:p>
        </p:txBody>
      </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76544" y="623536"/>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870366" y="5731327"/>
            <a:ext cx="3690262" cy="1015663"/>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itemized event budget spreadsheet in Excel, with tables, charts, etc. Then, embed the file here and/or include a static image of the Excel spreadsheet. Include flexible options based on the scale of the event.</a:t>
            </a:r>
          </a:p>
        </p:txBody>
      </p:sp>
      <p:pic>
        <p:nvPicPr>
          <p:cNvPr id="2" name="Graphic 1" descr="Party bunting">
            <a:extLst>
              <a:ext uri="{FF2B5EF4-FFF2-40B4-BE49-F238E27FC236}">
                <a16:creationId xmlns:a16="http://schemas.microsoft.com/office/drawing/2014/main" id="{5FB24BB3-5BA5-05FC-3427-2E118422BF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3467" y="95161"/>
            <a:ext cx="1579490" cy="1579490"/>
          </a:xfrm>
          <a:prstGeom prst="rect">
            <a:avLst/>
          </a:prstGeom>
        </p:spPr>
      </p:pic>
    </p:spTree>
    <p:extLst>
      <p:ext uri="{BB962C8B-B14F-4D97-AF65-F5344CB8AC3E}">
        <p14:creationId xmlns:p14="http://schemas.microsoft.com/office/powerpoint/2010/main" val="1387154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PAST EVENT SUCCESSES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11687037" cy="155665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quotes.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6145" y="1053651"/>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4097547" y="2101144"/>
            <a:ext cx="5330930" cy="430887"/>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client.</a:t>
            </a:r>
          </a:p>
        </p:txBody>
      </p:sp>
      <p:sp>
        <p:nvSpPr>
          <p:cNvPr id="10" name="TextBox 9">
            <a:extLst>
              <a:ext uri="{FF2B5EF4-FFF2-40B4-BE49-F238E27FC236}">
                <a16:creationId xmlns:a16="http://schemas.microsoft.com/office/drawing/2014/main" id="{B67AC8D1-2CC7-0E8B-D659-D5EE0157852B}"/>
              </a:ext>
            </a:extLst>
          </p:cNvPr>
          <p:cNvSpPr txBox="1"/>
          <p:nvPr/>
        </p:nvSpPr>
        <p:spPr>
          <a:xfrm>
            <a:off x="5739082" y="2732502"/>
            <a:ext cx="6261463"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[Event Name]</a:t>
            </a:r>
          </a:p>
        </p:txBody>
      </p:sp>
      <p:pic>
        <p:nvPicPr>
          <p:cNvPr id="13" name="Picture 12" descr="DJ performing on rooftop">
            <a:extLst>
              <a:ext uri="{FF2B5EF4-FFF2-40B4-BE49-F238E27FC236}">
                <a16:creationId xmlns:a16="http://schemas.microsoft.com/office/drawing/2014/main" id="{B3B3F47C-215E-C357-D720-AA8776B99D86}"/>
              </a:ext>
            </a:extLst>
          </p:cNvPr>
          <p:cNvPicPr>
            <a:picLocks noChangeAspect="1"/>
          </p:cNvPicPr>
          <p:nvPr/>
        </p:nvPicPr>
        <p:blipFill>
          <a:blip r:embed="rId4"/>
          <a:stretch>
            <a:fillRect/>
          </a:stretch>
        </p:blipFill>
        <p:spPr>
          <a:xfrm>
            <a:off x="379561" y="1570927"/>
            <a:ext cx="2237855" cy="1491320"/>
          </a:xfrm>
          <a:prstGeom prst="rect">
            <a:avLst/>
          </a:prstGeom>
        </p:spPr>
      </p:pic>
      <p:pic>
        <p:nvPicPr>
          <p:cNvPr id="15" name="Picture 14" descr="Crowd throwing colored powder into air">
            <a:extLst>
              <a:ext uri="{FF2B5EF4-FFF2-40B4-BE49-F238E27FC236}">
                <a16:creationId xmlns:a16="http://schemas.microsoft.com/office/drawing/2014/main" id="{25803640-D496-6836-B8EB-6231CF900CD7}"/>
              </a:ext>
            </a:extLst>
          </p:cNvPr>
          <p:cNvPicPr>
            <a:picLocks noChangeAspect="1"/>
          </p:cNvPicPr>
          <p:nvPr/>
        </p:nvPicPr>
        <p:blipFill>
          <a:blip r:embed="rId5"/>
          <a:stretch>
            <a:fillRect/>
          </a:stretch>
        </p:blipFill>
        <p:spPr>
          <a:xfrm>
            <a:off x="6216371" y="3222397"/>
            <a:ext cx="4523515" cy="3015677"/>
          </a:xfrm>
          <a:prstGeom prst="rect">
            <a:avLst/>
          </a:prstGeom>
        </p:spPr>
      </p:pic>
      <p:pic>
        <p:nvPicPr>
          <p:cNvPr id="2" name="Graphic 1" descr="A violin">
            <a:extLst>
              <a:ext uri="{FF2B5EF4-FFF2-40B4-BE49-F238E27FC236}">
                <a16:creationId xmlns:a16="http://schemas.microsoft.com/office/drawing/2014/main" id="{E5A0DA95-BEA0-2854-9BCD-32E5EC402B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39886" y="111009"/>
            <a:ext cx="1332377" cy="1332377"/>
          </a:xfrm>
          <a:prstGeom prst="rect">
            <a:avLst/>
          </a:prstGeom>
        </p:spPr>
      </p:pic>
      <p:pic>
        <p:nvPicPr>
          <p:cNvPr id="6" name="Picture 5" descr="Woman in food truck serving customer">
            <a:extLst>
              <a:ext uri="{FF2B5EF4-FFF2-40B4-BE49-F238E27FC236}">
                <a16:creationId xmlns:a16="http://schemas.microsoft.com/office/drawing/2014/main" id="{0EC78688-3F14-2052-B003-F446815D76AC}"/>
              </a:ext>
            </a:extLst>
          </p:cNvPr>
          <p:cNvPicPr>
            <a:picLocks noChangeAspect="1"/>
          </p:cNvPicPr>
          <p:nvPr/>
        </p:nvPicPr>
        <p:blipFill>
          <a:blip r:embed="rId8"/>
          <a:stretch>
            <a:fillRect/>
          </a:stretch>
        </p:blipFill>
        <p:spPr>
          <a:xfrm>
            <a:off x="1558668" y="3222398"/>
            <a:ext cx="4523515" cy="3014499"/>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in a party">
            <a:extLst>
              <a:ext uri="{FF2B5EF4-FFF2-40B4-BE49-F238E27FC236}">
                <a16:creationId xmlns:a16="http://schemas.microsoft.com/office/drawing/2014/main" id="{1BF4B984-A23C-AD0E-B534-9D952EBC90DC}"/>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10. CLOSING AND CALL TO ACTION</a:t>
            </a:r>
            <a:endParaRPr lang="en-US" sz="1600" dirty="0">
              <a:solidFill>
                <a:schemeClr val="tx1">
                  <a:lumMod val="65000"/>
                  <a:lumOff val="35000"/>
                </a:schemeClr>
              </a:solidFill>
              <a:latin typeface="Century Gothic" panose="020B0502020202020204" pitchFamily="34" charset="0"/>
            </a:endParaRPr>
          </a:p>
        </p:txBody>
      </p:sp>
      <p:grpSp>
        <p:nvGrpSpPr>
          <p:cNvPr id="8" name="Group 7">
            <a:extLst>
              <a:ext uri="{FF2B5EF4-FFF2-40B4-BE49-F238E27FC236}">
                <a16:creationId xmlns:a16="http://schemas.microsoft.com/office/drawing/2014/main" id="{27F32661-8F75-CEAC-08CC-DB43886FABD0}"/>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9" name="Hexagon 9">
              <a:extLst>
                <a:ext uri="{FF2B5EF4-FFF2-40B4-BE49-F238E27FC236}">
                  <a16:creationId xmlns:a16="http://schemas.microsoft.com/office/drawing/2014/main" id="{60364359-289C-E4AE-7856-7BEB56BDC67D}"/>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577BB0-23DD-E2CD-4E0D-1141E9B64343}"/>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Final remarks encouraging sponsorship or involvement, along with contact details.</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2219904"/>
            <a:ext cx="1071154" cy="107115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2559537"/>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2219904"/>
            <a:ext cx="592182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8D84"/>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Address</a:t>
            </a:r>
          </a:p>
        </p:txBody>
      </p:sp>
    </p:spTree>
    <p:extLst>
      <p:ext uri="{BB962C8B-B14F-4D97-AF65-F5344CB8AC3E}">
        <p14:creationId xmlns:p14="http://schemas.microsoft.com/office/powerpoint/2010/main" val="244284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ople in a party">
            <a:extLst>
              <a:ext uri="{FF2B5EF4-FFF2-40B4-BE49-F238E27FC236}">
                <a16:creationId xmlns:a16="http://schemas.microsoft.com/office/drawing/2014/main" id="{08DF0418-6D85-CE27-BB47-987631B8A07C}"/>
              </a:ext>
            </a:extLst>
          </p:cNvPr>
          <p:cNvPicPr>
            <a:picLocks noChangeAspect="1"/>
          </p:cNvPicPr>
          <p:nvPr/>
        </p:nvPicPr>
        <p:blipFill rotWithShape="1">
          <a:blip r:embed="rId2">
            <a:alphaModFix amt="35000"/>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CONCEPT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THEME</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TARGET AUDIENCE AND COMMUNITY IMPACT</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FEATURED ARTISTS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PERFORMANCES</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ATMOSPHERE</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2481943" y="6279326"/>
            <a:ext cx="290920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SCHEDULE OF EVENTS</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895147" y="620238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60" y="1735565"/>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OUTREACH STRATEGY</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5132693"/>
            <a:ext cx="287261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PAST EVENT SUCCESSES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900038" y="6220141"/>
            <a:ext cx="365006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CLOSING AND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A107A6A7-E72A-3E4B-3238-AA18AD3385C9}"/>
              </a:ext>
            </a:extLst>
          </p:cNvPr>
          <p:cNvSpPr txBox="1"/>
          <p:nvPr/>
        </p:nvSpPr>
        <p:spPr>
          <a:xfrm>
            <a:off x="6166615" y="6165317"/>
            <a:ext cx="73065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10</a:t>
            </a:r>
            <a:endParaRPr lang="en-US" sz="1600" b="1" dirty="0">
              <a:solidFill>
                <a:schemeClr val="tx1">
                  <a:lumMod val="65000"/>
                  <a:lumOff val="3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2C0A5057-FDAE-3EA9-1C52-ADF5A72B4660}"/>
              </a:ext>
            </a:extLst>
          </p:cNvPr>
          <p:cNvSpPr txBox="1"/>
          <p:nvPr/>
        </p:nvSpPr>
        <p:spPr>
          <a:xfrm>
            <a:off x="6902860" y="3965153"/>
            <a:ext cx="279192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pic>
        <p:nvPicPr>
          <p:cNvPr id="10" name="Graphic 9" descr="A violin">
            <a:extLst>
              <a:ext uri="{FF2B5EF4-FFF2-40B4-BE49-F238E27FC236}">
                <a16:creationId xmlns:a16="http://schemas.microsoft.com/office/drawing/2014/main" id="{408F8C18-66F7-C2EF-DE4C-A01BBB2A11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7926" y="111009"/>
            <a:ext cx="2164338" cy="2164338"/>
          </a:xfrm>
          <a:prstGeom prst="rect">
            <a:avLst/>
          </a:prstGeom>
        </p:spPr>
      </p:pic>
    </p:spTree>
    <p:extLst>
      <p:ext uri="{BB962C8B-B14F-4D97-AF65-F5344CB8AC3E}">
        <p14:creationId xmlns:p14="http://schemas.microsoft.com/office/powerpoint/2010/main" val="2369384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3D15183-54F0-8DE1-D0B4-CDFF2AC88DE4}"/>
              </a:ext>
            </a:extLst>
          </p:cNvPr>
          <p:cNvSpPr/>
          <p:nvPr/>
        </p:nvSpPr>
        <p:spPr>
          <a:xfrm rot="16200000">
            <a:off x="4146505" y="-2267038"/>
            <a:ext cx="3898988" cy="12192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CONCEPT AND THEME</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960555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 creative description of the event's concept, including the artistic or musical focus.</a:t>
            </a:r>
          </a:p>
        </p:txBody>
      </p:sp>
      <p:pic>
        <p:nvPicPr>
          <p:cNvPr id="7" name="Picture 6" descr="DJ console desk at a nightclub">
            <a:extLst>
              <a:ext uri="{FF2B5EF4-FFF2-40B4-BE49-F238E27FC236}">
                <a16:creationId xmlns:a16="http://schemas.microsoft.com/office/drawing/2014/main" id="{AAF67424-BA30-3DB8-4580-FE32B5F8B7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6983" y="2656361"/>
            <a:ext cx="3513255" cy="2345202"/>
          </a:xfrm>
          <a:prstGeom prst="rect">
            <a:avLst/>
          </a:prstGeom>
        </p:spPr>
      </p:pic>
      <p:pic>
        <p:nvPicPr>
          <p:cNvPr id="11" name="Picture 10" descr="Women in arts and crafts store">
            <a:extLst>
              <a:ext uri="{FF2B5EF4-FFF2-40B4-BE49-F238E27FC236}">
                <a16:creationId xmlns:a16="http://schemas.microsoft.com/office/drawing/2014/main" id="{71A41198-19BA-FA7F-AB08-7FA0D7FAE9D4}"/>
              </a:ext>
            </a:extLst>
          </p:cNvPr>
          <p:cNvPicPr>
            <a:picLocks noChangeAspect="1"/>
          </p:cNvPicPr>
          <p:nvPr/>
        </p:nvPicPr>
        <p:blipFill>
          <a:blip r:embed="rId3"/>
          <a:stretch>
            <a:fillRect/>
          </a:stretch>
        </p:blipFill>
        <p:spPr>
          <a:xfrm>
            <a:off x="4136502" y="2656361"/>
            <a:ext cx="3514306" cy="2345202"/>
          </a:xfrm>
          <a:prstGeom prst="rect">
            <a:avLst/>
          </a:prstGeom>
        </p:spPr>
      </p:pic>
      <p:pic>
        <p:nvPicPr>
          <p:cNvPr id="14" name="Picture 13" descr="Band with instruments">
            <a:extLst>
              <a:ext uri="{FF2B5EF4-FFF2-40B4-BE49-F238E27FC236}">
                <a16:creationId xmlns:a16="http://schemas.microsoft.com/office/drawing/2014/main" id="{E2DAC2C8-A9B3-99C1-C81A-3A2ADF4909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58040" y="2656361"/>
            <a:ext cx="3515514" cy="2345202"/>
          </a:xfrm>
          <a:prstGeom prst="rect">
            <a:avLst/>
          </a:prstGeom>
        </p:spPr>
      </p:pic>
      <p:sp>
        <p:nvSpPr>
          <p:cNvPr id="16" name="Rectangle 15">
            <a:extLst>
              <a:ext uri="{FF2B5EF4-FFF2-40B4-BE49-F238E27FC236}">
                <a16:creationId xmlns:a16="http://schemas.microsoft.com/office/drawing/2014/main" id="{9595B1D7-816F-4542-23A9-9181A2DAD658}"/>
              </a:ext>
            </a:extLst>
          </p:cNvPr>
          <p:cNvSpPr/>
          <p:nvPr/>
        </p:nvSpPr>
        <p:spPr>
          <a:xfrm>
            <a:off x="536983" y="511508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7ABADE2-8C15-44D3-F080-FABDDBDE8B9E}"/>
              </a:ext>
            </a:extLst>
          </p:cNvPr>
          <p:cNvSpPr/>
          <p:nvPr/>
        </p:nvSpPr>
        <p:spPr>
          <a:xfrm>
            <a:off x="4136502" y="2284053"/>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DA95F14-2C0B-442B-A09C-601A7DF2128F}"/>
              </a:ext>
            </a:extLst>
          </p:cNvPr>
          <p:cNvSpPr/>
          <p:nvPr/>
        </p:nvSpPr>
        <p:spPr>
          <a:xfrm>
            <a:off x="7758040" y="511508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94A45DB-074C-2E5D-3F76-F3BB881E5EDD}"/>
              </a:ext>
            </a:extLst>
          </p:cNvPr>
          <p:cNvSpPr txBox="1"/>
          <p:nvPr/>
        </p:nvSpPr>
        <p:spPr>
          <a:xfrm>
            <a:off x="-130365" y="5947976"/>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related to your event theme.</a:t>
            </a:r>
          </a:p>
        </p:txBody>
      </p:sp>
      <p:pic>
        <p:nvPicPr>
          <p:cNvPr id="24" name="Graphic 23" descr="Balloon animal giraffe">
            <a:extLst>
              <a:ext uri="{FF2B5EF4-FFF2-40B4-BE49-F238E27FC236}">
                <a16:creationId xmlns:a16="http://schemas.microsoft.com/office/drawing/2014/main" id="{BE0145BA-36B5-CF5D-CA5A-3F5CE21FDC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8224" y="185038"/>
            <a:ext cx="1292178" cy="1292178"/>
          </a:xfrm>
          <a:prstGeom prst="rect">
            <a:avLst/>
          </a:prstGeom>
        </p:spPr>
      </p:pic>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49679" y="111009"/>
            <a:ext cx="7916020"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TARGET AUDIENCE</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02ED95E9-C76F-CFF9-1CE5-70D66622345F}"/>
              </a:ext>
            </a:extLst>
          </p:cNvPr>
          <p:cNvSpPr txBox="1"/>
          <p:nvPr/>
        </p:nvSpPr>
        <p:spPr>
          <a:xfrm>
            <a:off x="313509" y="773749"/>
            <a:ext cx="1088357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Demographics of the target audience and the expected impact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on the local arts community.</a:t>
            </a:r>
          </a:p>
        </p:txBody>
      </p:sp>
      <p:graphicFrame>
        <p:nvGraphicFramePr>
          <p:cNvPr id="5" name="Table 4">
            <a:extLst>
              <a:ext uri="{FF2B5EF4-FFF2-40B4-BE49-F238E27FC236}">
                <a16:creationId xmlns:a16="http://schemas.microsoft.com/office/drawing/2014/main" id="{0A0D6D93-4075-6168-A3FD-744E851C6EDE}"/>
              </a:ext>
            </a:extLst>
          </p:cNvPr>
          <p:cNvGraphicFramePr>
            <a:graphicFrameLocks noGrp="1"/>
          </p:cNvGraphicFramePr>
          <p:nvPr>
            <p:extLst>
              <p:ext uri="{D42A27DB-BD31-4B8C-83A1-F6EECF244321}">
                <p14:modId xmlns:p14="http://schemas.microsoft.com/office/powerpoint/2010/main" val="1190180135"/>
              </p:ext>
            </p:extLst>
          </p:nvPr>
        </p:nvGraphicFramePr>
        <p:xfrm>
          <a:off x="301590" y="1674651"/>
          <a:ext cx="11687037" cy="4871664"/>
        </p:xfrm>
        <a:graphic>
          <a:graphicData uri="http://schemas.openxmlformats.org/drawingml/2006/table">
            <a:tbl>
              <a:tblPr firstRow="1" bandRow="1">
                <a:tableStyleId>{5C22544A-7EE6-4342-B048-85BDC9FD1C3A}</a:tableStyleId>
              </a:tblPr>
              <a:tblGrid>
                <a:gridCol w="3895679">
                  <a:extLst>
                    <a:ext uri="{9D8B030D-6E8A-4147-A177-3AD203B41FA5}">
                      <a16:colId xmlns:a16="http://schemas.microsoft.com/office/drawing/2014/main" val="2892694568"/>
                    </a:ext>
                  </a:extLst>
                </a:gridCol>
                <a:gridCol w="3895679">
                  <a:extLst>
                    <a:ext uri="{9D8B030D-6E8A-4147-A177-3AD203B41FA5}">
                      <a16:colId xmlns:a16="http://schemas.microsoft.com/office/drawing/2014/main" val="3455389508"/>
                    </a:ext>
                  </a:extLst>
                </a:gridCol>
                <a:gridCol w="3895679">
                  <a:extLst>
                    <a:ext uri="{9D8B030D-6E8A-4147-A177-3AD203B41FA5}">
                      <a16:colId xmlns:a16="http://schemas.microsoft.com/office/drawing/2014/main" val="3394309880"/>
                    </a:ext>
                  </a:extLst>
                </a:gridCol>
              </a:tblGrid>
              <a:tr h="811944">
                <a:tc>
                  <a:txBody>
                    <a:bodyPr/>
                    <a:lstStyle/>
                    <a:p>
                      <a:r>
                        <a:rPr lang="en-US" dirty="0">
                          <a:solidFill>
                            <a:schemeClr val="tx1">
                              <a:lumMod val="65000"/>
                              <a:lumOff val="35000"/>
                            </a:schemeClr>
                          </a:solidFill>
                          <a:latin typeface="Century Gothic" panose="020B0502020202020204" pitchFamily="34" charset="0"/>
                        </a:rPr>
                        <a:t>TARGET AUDIENCE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tc>
                  <a:txBody>
                    <a:bodyPr/>
                    <a:lstStyle/>
                    <a:p>
                      <a:r>
                        <a:rPr lang="en-US" dirty="0">
                          <a:solidFill>
                            <a:schemeClr val="tx1">
                              <a:lumMod val="65000"/>
                              <a:lumOff val="35000"/>
                            </a:schemeClr>
                          </a:solidFill>
                          <a:latin typeface="Century Gothic" panose="020B0502020202020204" pitchFamily="34" charset="0"/>
                        </a:rPr>
                        <a:t>DEMOGRAPHICS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tc>
                  <a:txBody>
                    <a:bodyPr/>
                    <a:lstStyle/>
                    <a:p>
                      <a:r>
                        <a:rPr lang="en-US" dirty="0">
                          <a:solidFill>
                            <a:schemeClr val="tx1">
                              <a:lumMod val="65000"/>
                              <a:lumOff val="35000"/>
                            </a:schemeClr>
                          </a:solidFill>
                          <a:latin typeface="Century Gothic" panose="020B0502020202020204" pitchFamily="34" charset="0"/>
                        </a:rPr>
                        <a:t>IMPACTS ON THE LOCAL ARTS COMMUNITY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extLst>
                  <a:ext uri="{0D108BD9-81ED-4DB2-BD59-A6C34878D82A}">
                    <a16:rowId xmlns:a16="http://schemas.microsoft.com/office/drawing/2014/main" val="2331994739"/>
                  </a:ext>
                </a:extLst>
              </a:tr>
              <a:tr h="811944">
                <a:tc>
                  <a:txBody>
                    <a:bodyPr/>
                    <a:lstStyle/>
                    <a:p>
                      <a:r>
                        <a:rPr lang="en-US" dirty="0">
                          <a:solidFill>
                            <a:schemeClr val="tx1">
                              <a:lumMod val="65000"/>
                              <a:lumOff val="35000"/>
                            </a:schemeClr>
                          </a:solidFill>
                          <a:latin typeface="Century Gothic" panose="020B0502020202020204" pitchFamily="34" charset="0"/>
                        </a:rPr>
                        <a:t>Venue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7919634"/>
                  </a:ext>
                </a:extLst>
              </a:tr>
              <a:tr h="811944">
                <a:tc>
                  <a:txBody>
                    <a:bodyPr/>
                    <a:lstStyle/>
                    <a:p>
                      <a:r>
                        <a:rPr lang="en-US" dirty="0">
                          <a:solidFill>
                            <a:schemeClr val="tx1">
                              <a:lumMod val="65000"/>
                              <a:lumOff val="35000"/>
                            </a:schemeClr>
                          </a:solidFill>
                          <a:latin typeface="Century Gothic" panose="020B0502020202020204" pitchFamily="34" charset="0"/>
                        </a:rPr>
                        <a:t>Venue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9753784"/>
                  </a:ext>
                </a:extLst>
              </a:tr>
              <a:tr h="811944">
                <a:tc>
                  <a:txBody>
                    <a:bodyPr/>
                    <a:lstStyle/>
                    <a:p>
                      <a:r>
                        <a:rPr lang="en-US" dirty="0">
                          <a:solidFill>
                            <a:schemeClr val="tx1">
                              <a:lumMod val="65000"/>
                              <a:lumOff val="35000"/>
                            </a:schemeClr>
                          </a:solidFill>
                          <a:latin typeface="Century Gothic" panose="020B0502020202020204" pitchFamily="34" charset="0"/>
                        </a:rPr>
                        <a:t>Venue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1220142"/>
                  </a:ext>
                </a:extLst>
              </a:tr>
              <a:tr h="811944">
                <a:tc>
                  <a:txBody>
                    <a:bodyPr/>
                    <a:lstStyle/>
                    <a:p>
                      <a:r>
                        <a:rPr lang="en-US" dirty="0">
                          <a:solidFill>
                            <a:schemeClr val="tx1">
                              <a:lumMod val="65000"/>
                              <a:lumOff val="35000"/>
                            </a:schemeClr>
                          </a:solidFill>
                          <a:latin typeface="Century Gothic" panose="020B0502020202020204" pitchFamily="34" charset="0"/>
                        </a:rPr>
                        <a:t>Venue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69297479"/>
                  </a:ext>
                </a:extLst>
              </a:tr>
              <a:tr h="811944">
                <a:tc>
                  <a:txBody>
                    <a:bodyPr/>
                    <a:lstStyle/>
                    <a:p>
                      <a:r>
                        <a:rPr lang="en-US" dirty="0">
                          <a:solidFill>
                            <a:schemeClr val="tx1">
                              <a:lumMod val="65000"/>
                              <a:lumOff val="35000"/>
                            </a:schemeClr>
                          </a:solidFill>
                          <a:latin typeface="Century Gothic" panose="020B0502020202020204" pitchFamily="34" charset="0"/>
                        </a:rPr>
                        <a:t>Venue 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0124966"/>
                  </a:ext>
                </a:extLst>
              </a:tr>
            </a:tbl>
          </a:graphicData>
        </a:graphic>
      </p:graphicFrame>
      <p:pic>
        <p:nvPicPr>
          <p:cNvPr id="17" name="Graphic 16" descr="Party bunting">
            <a:extLst>
              <a:ext uri="{FF2B5EF4-FFF2-40B4-BE49-F238E27FC236}">
                <a16:creationId xmlns:a16="http://schemas.microsoft.com/office/drawing/2014/main" id="{2AC8FA0E-4205-86F8-993F-9A310D5B4E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3467" y="95161"/>
            <a:ext cx="1579490" cy="1579490"/>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People in a party">
            <a:extLst>
              <a:ext uri="{FF2B5EF4-FFF2-40B4-BE49-F238E27FC236}">
                <a16:creationId xmlns:a16="http://schemas.microsoft.com/office/drawing/2014/main" id="{73CA28AA-61D1-A335-90C4-048E11665C00}"/>
              </a:ext>
            </a:extLst>
          </p:cNvPr>
          <p:cNvPicPr>
            <a:picLocks noChangeAspect="1"/>
          </p:cNvPicPr>
          <p:nvPr/>
        </p:nvPicPr>
        <p:blipFill rotWithShape="1">
          <a:blip r:embed="rId2">
            <a:alphaModFix amt="53000"/>
          </a:blip>
          <a:srcRect t="3676"/>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D730F74-7DE8-29F3-B4B4-80CEEFD784B6}"/>
              </a:ext>
            </a:extLst>
          </p:cNvPr>
          <p:cNvSpPr/>
          <p:nvPr/>
        </p:nvSpPr>
        <p:spPr>
          <a:xfrm>
            <a:off x="4482721" y="669189"/>
            <a:ext cx="3518263" cy="6077802"/>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49678"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FEATURED ARTISTS AND PERFORMERS</a:t>
            </a:r>
            <a:endParaRPr lang="en-US" sz="1600"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70F09A4F-CFA1-9B25-4DA3-63FDDD8CACF1}"/>
              </a:ext>
            </a:extLst>
          </p:cNvPr>
          <p:cNvSpPr/>
          <p:nvPr/>
        </p:nvSpPr>
        <p:spPr>
          <a:xfrm>
            <a:off x="8470364" y="669189"/>
            <a:ext cx="3518263" cy="6077802"/>
          </a:xfrm>
          <a:prstGeom prst="rect">
            <a:avLst/>
          </a:prstGeom>
          <a:solidFill>
            <a:srgbClr val="DCF4F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BCCAEB9-B9C4-B84B-7B49-80C8B1B70E7A}"/>
              </a:ext>
            </a:extLst>
          </p:cNvPr>
          <p:cNvSpPr txBox="1"/>
          <p:nvPr/>
        </p:nvSpPr>
        <p:spPr>
          <a:xfrm>
            <a:off x="4482721" y="3481184"/>
            <a:ext cx="3518263" cy="430887"/>
          </a:xfrm>
          <a:prstGeom prst="rect">
            <a:avLst/>
          </a:prstGeom>
          <a:noFill/>
        </p:spPr>
        <p:txBody>
          <a:bodyPr wrap="square" rtlCol="0">
            <a:spAutoFit/>
          </a:bodyPr>
          <a:lstStyle/>
          <a:p>
            <a:r>
              <a:rPr lang="en-US" sz="2200" b="1" dirty="0">
                <a:solidFill>
                  <a:schemeClr val="tx1">
                    <a:lumMod val="65000"/>
                    <a:lumOff val="35000"/>
                  </a:schemeClr>
                </a:solidFill>
                <a:latin typeface="Century Gothic" panose="020B0502020202020204" pitchFamily="34" charset="0"/>
              </a:rPr>
              <a:t>Artist’s Name</a:t>
            </a:r>
          </a:p>
        </p:txBody>
      </p:sp>
      <p:sp>
        <p:nvSpPr>
          <p:cNvPr id="12" name="Rectangle 11">
            <a:extLst>
              <a:ext uri="{FF2B5EF4-FFF2-40B4-BE49-F238E27FC236}">
                <a16:creationId xmlns:a16="http://schemas.microsoft.com/office/drawing/2014/main" id="{A623F02E-8E01-0A67-418F-1D159BF11047}"/>
              </a:ext>
            </a:extLst>
          </p:cNvPr>
          <p:cNvSpPr/>
          <p:nvPr/>
        </p:nvSpPr>
        <p:spPr>
          <a:xfrm>
            <a:off x="4482721" y="6535832"/>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86E7E4-0E07-7F45-2984-BF1C10E46820}"/>
              </a:ext>
            </a:extLst>
          </p:cNvPr>
          <p:cNvSpPr/>
          <p:nvPr/>
        </p:nvSpPr>
        <p:spPr>
          <a:xfrm>
            <a:off x="4482721" y="671624"/>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4BD41C1-1A75-57B9-1539-9B89CC0A16D1}"/>
              </a:ext>
            </a:extLst>
          </p:cNvPr>
          <p:cNvSpPr txBox="1"/>
          <p:nvPr/>
        </p:nvSpPr>
        <p:spPr>
          <a:xfrm>
            <a:off x="4549127" y="4069894"/>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Brief bio of this artist/performer…</a:t>
            </a:r>
          </a:p>
        </p:txBody>
      </p:sp>
      <p:sp>
        <p:nvSpPr>
          <p:cNvPr id="19" name="Rectangle 18">
            <a:extLst>
              <a:ext uri="{FF2B5EF4-FFF2-40B4-BE49-F238E27FC236}">
                <a16:creationId xmlns:a16="http://schemas.microsoft.com/office/drawing/2014/main" id="{9BB47F17-B948-FA64-391C-E7DE5A8E91C8}"/>
              </a:ext>
            </a:extLst>
          </p:cNvPr>
          <p:cNvSpPr/>
          <p:nvPr/>
        </p:nvSpPr>
        <p:spPr>
          <a:xfrm>
            <a:off x="8470364" y="6530962"/>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E6A81E5-90B2-A884-AB54-C45D54BC23CF}"/>
              </a:ext>
            </a:extLst>
          </p:cNvPr>
          <p:cNvSpPr/>
          <p:nvPr/>
        </p:nvSpPr>
        <p:spPr>
          <a:xfrm>
            <a:off x="8470364" y="66918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5D31ED5-64F2-79BF-0546-D80F78E004B4}"/>
              </a:ext>
            </a:extLst>
          </p:cNvPr>
          <p:cNvSpPr txBox="1"/>
          <p:nvPr/>
        </p:nvSpPr>
        <p:spPr>
          <a:xfrm>
            <a:off x="8563844" y="4069893"/>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Brief bio of this artist/performer…</a:t>
            </a:r>
          </a:p>
        </p:txBody>
      </p:sp>
      <p:sp>
        <p:nvSpPr>
          <p:cNvPr id="2" name="TextBox 1">
            <a:extLst>
              <a:ext uri="{FF2B5EF4-FFF2-40B4-BE49-F238E27FC236}">
                <a16:creationId xmlns:a16="http://schemas.microsoft.com/office/drawing/2014/main" id="{5654D64C-9CA3-4674-E709-ACFCEB900B3A}"/>
              </a:ext>
            </a:extLst>
          </p:cNvPr>
          <p:cNvSpPr txBox="1"/>
          <p:nvPr/>
        </p:nvSpPr>
        <p:spPr>
          <a:xfrm>
            <a:off x="8517836" y="3537144"/>
            <a:ext cx="3518263" cy="430887"/>
          </a:xfrm>
          <a:prstGeom prst="rect">
            <a:avLst/>
          </a:prstGeom>
          <a:noFill/>
        </p:spPr>
        <p:txBody>
          <a:bodyPr wrap="square" rtlCol="0">
            <a:spAutoFit/>
          </a:bodyPr>
          <a:lstStyle/>
          <a:p>
            <a:r>
              <a:rPr lang="en-US" sz="2200" b="1" dirty="0">
                <a:solidFill>
                  <a:schemeClr val="tx1">
                    <a:lumMod val="65000"/>
                    <a:lumOff val="35000"/>
                  </a:schemeClr>
                </a:solidFill>
                <a:latin typeface="Century Gothic" panose="020B0502020202020204" pitchFamily="34" charset="0"/>
              </a:rPr>
              <a:t>Artist’s Name</a:t>
            </a:r>
          </a:p>
        </p:txBody>
      </p:sp>
      <p:sp>
        <p:nvSpPr>
          <p:cNvPr id="7" name="Rectangle 6">
            <a:extLst>
              <a:ext uri="{FF2B5EF4-FFF2-40B4-BE49-F238E27FC236}">
                <a16:creationId xmlns:a16="http://schemas.microsoft.com/office/drawing/2014/main" id="{2A7D11C0-C9F2-EA55-54A0-48CAB63A9EDE}"/>
              </a:ext>
            </a:extLst>
          </p:cNvPr>
          <p:cNvSpPr/>
          <p:nvPr/>
        </p:nvSpPr>
        <p:spPr>
          <a:xfrm>
            <a:off x="270155" y="666754"/>
            <a:ext cx="3518263" cy="607780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D016AB2-80CF-F360-AEFB-62DE9AA741C9}"/>
              </a:ext>
            </a:extLst>
          </p:cNvPr>
          <p:cNvSpPr txBox="1"/>
          <p:nvPr/>
        </p:nvSpPr>
        <p:spPr>
          <a:xfrm>
            <a:off x="270155" y="3481346"/>
            <a:ext cx="3518263" cy="430887"/>
          </a:xfrm>
          <a:prstGeom prst="rect">
            <a:avLst/>
          </a:prstGeom>
          <a:noFill/>
        </p:spPr>
        <p:txBody>
          <a:bodyPr wrap="square" rtlCol="0">
            <a:spAutoFit/>
          </a:bodyPr>
          <a:lstStyle/>
          <a:p>
            <a:r>
              <a:rPr lang="en-US" sz="2200" b="1" dirty="0">
                <a:solidFill>
                  <a:schemeClr val="tx1">
                    <a:lumMod val="65000"/>
                    <a:lumOff val="35000"/>
                  </a:schemeClr>
                </a:solidFill>
                <a:latin typeface="Century Gothic" panose="020B0502020202020204" pitchFamily="34" charset="0"/>
              </a:rPr>
              <a:t>Artist’s Name</a:t>
            </a:r>
          </a:p>
        </p:txBody>
      </p:sp>
      <p:sp>
        <p:nvSpPr>
          <p:cNvPr id="9" name="Rectangle 8">
            <a:extLst>
              <a:ext uri="{FF2B5EF4-FFF2-40B4-BE49-F238E27FC236}">
                <a16:creationId xmlns:a16="http://schemas.microsoft.com/office/drawing/2014/main" id="{B43F22DE-E27B-39E0-C6FF-830E22B1A04D}"/>
              </a:ext>
            </a:extLst>
          </p:cNvPr>
          <p:cNvSpPr/>
          <p:nvPr/>
        </p:nvSpPr>
        <p:spPr>
          <a:xfrm>
            <a:off x="270155" y="6533397"/>
            <a:ext cx="3518263" cy="21115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BD83C4C-05C9-1307-5D7B-AE068453A71A}"/>
              </a:ext>
            </a:extLst>
          </p:cNvPr>
          <p:cNvSpPr/>
          <p:nvPr/>
        </p:nvSpPr>
        <p:spPr>
          <a:xfrm>
            <a:off x="270155" y="660563"/>
            <a:ext cx="3518263" cy="21115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6340F8F-F3C6-55E3-F823-49198E9CE4A7}"/>
              </a:ext>
            </a:extLst>
          </p:cNvPr>
          <p:cNvSpPr txBox="1"/>
          <p:nvPr/>
        </p:nvSpPr>
        <p:spPr>
          <a:xfrm>
            <a:off x="336561" y="4067459"/>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Brief bio of this artist/performer…</a:t>
            </a:r>
          </a:p>
        </p:txBody>
      </p:sp>
      <p:pic>
        <p:nvPicPr>
          <p:cNvPr id="15" name="Picture 14" descr="Silhouette of woman with microphone">
            <a:extLst>
              <a:ext uri="{FF2B5EF4-FFF2-40B4-BE49-F238E27FC236}">
                <a16:creationId xmlns:a16="http://schemas.microsoft.com/office/drawing/2014/main" id="{9BA0BEA1-F183-CFAC-A439-93DB18B816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662" y="981246"/>
            <a:ext cx="2913930" cy="1945203"/>
          </a:xfrm>
          <a:prstGeom prst="rect">
            <a:avLst/>
          </a:prstGeom>
        </p:spPr>
      </p:pic>
      <p:sp>
        <p:nvSpPr>
          <p:cNvPr id="16" name="TextBox 15">
            <a:extLst>
              <a:ext uri="{FF2B5EF4-FFF2-40B4-BE49-F238E27FC236}">
                <a16:creationId xmlns:a16="http://schemas.microsoft.com/office/drawing/2014/main" id="{EB62B0A8-94F4-531D-011B-944AD5B361B5}"/>
              </a:ext>
            </a:extLst>
          </p:cNvPr>
          <p:cNvSpPr txBox="1"/>
          <p:nvPr/>
        </p:nvSpPr>
        <p:spPr>
          <a:xfrm>
            <a:off x="518661" y="3036076"/>
            <a:ext cx="2913931"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performer’s image.</a:t>
            </a:r>
          </a:p>
        </p:txBody>
      </p:sp>
      <p:sp>
        <p:nvSpPr>
          <p:cNvPr id="26" name="TextBox 25">
            <a:extLst>
              <a:ext uri="{FF2B5EF4-FFF2-40B4-BE49-F238E27FC236}">
                <a16:creationId xmlns:a16="http://schemas.microsoft.com/office/drawing/2014/main" id="{E9D520C5-AD81-79C6-1225-85918AABDCA2}"/>
              </a:ext>
            </a:extLst>
          </p:cNvPr>
          <p:cNvSpPr txBox="1"/>
          <p:nvPr/>
        </p:nvSpPr>
        <p:spPr>
          <a:xfrm>
            <a:off x="4731227" y="3078849"/>
            <a:ext cx="2913931"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artist’s image.</a:t>
            </a:r>
          </a:p>
        </p:txBody>
      </p:sp>
      <p:pic>
        <p:nvPicPr>
          <p:cNvPr id="28" name="Picture 27" descr="Man in pottery factory">
            <a:extLst>
              <a:ext uri="{FF2B5EF4-FFF2-40B4-BE49-F238E27FC236}">
                <a16:creationId xmlns:a16="http://schemas.microsoft.com/office/drawing/2014/main" id="{BCC952BF-F540-3F59-DD3E-3B24A790DD02}"/>
              </a:ext>
            </a:extLst>
          </p:cNvPr>
          <p:cNvPicPr>
            <a:picLocks noChangeAspect="1"/>
          </p:cNvPicPr>
          <p:nvPr/>
        </p:nvPicPr>
        <p:blipFill>
          <a:blip r:embed="rId4"/>
          <a:stretch>
            <a:fillRect/>
          </a:stretch>
        </p:blipFill>
        <p:spPr>
          <a:xfrm>
            <a:off x="4772271" y="1040673"/>
            <a:ext cx="2939162" cy="1960398"/>
          </a:xfrm>
          <a:prstGeom prst="rect">
            <a:avLst/>
          </a:prstGeom>
        </p:spPr>
      </p:pic>
      <p:pic>
        <p:nvPicPr>
          <p:cNvPr id="30" name="Picture 29" descr="Close-up of hands playing trumpet">
            <a:extLst>
              <a:ext uri="{FF2B5EF4-FFF2-40B4-BE49-F238E27FC236}">
                <a16:creationId xmlns:a16="http://schemas.microsoft.com/office/drawing/2014/main" id="{E5E59653-89B6-2904-B898-CA41BE06E41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30629" y="1053744"/>
            <a:ext cx="2942709" cy="2041658"/>
          </a:xfrm>
          <a:prstGeom prst="rect">
            <a:avLst/>
          </a:prstGeom>
        </p:spPr>
      </p:pic>
      <p:sp>
        <p:nvSpPr>
          <p:cNvPr id="31" name="TextBox 30">
            <a:extLst>
              <a:ext uri="{FF2B5EF4-FFF2-40B4-BE49-F238E27FC236}">
                <a16:creationId xmlns:a16="http://schemas.microsoft.com/office/drawing/2014/main" id="{7001DC86-D71A-9D69-E442-19C9B03258F4}"/>
              </a:ext>
            </a:extLst>
          </p:cNvPr>
          <p:cNvSpPr txBox="1"/>
          <p:nvPr/>
        </p:nvSpPr>
        <p:spPr>
          <a:xfrm>
            <a:off x="8772529" y="3158284"/>
            <a:ext cx="2913931"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performer’s image.</a:t>
            </a:r>
          </a:p>
        </p:txBody>
      </p:sp>
    </p:spTree>
    <p:extLst>
      <p:ext uri="{BB962C8B-B14F-4D97-AF65-F5344CB8AC3E}">
        <p14:creationId xmlns:p14="http://schemas.microsoft.com/office/powerpoint/2010/main" val="85282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ATMOSPHERE</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Details of the proposed venue(s), including atmosphere and layout considerations.</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your proposed venue and/or layout options.</a:t>
            </a:r>
          </a:p>
        </p:txBody>
      </p:sp>
      <p:pic>
        <p:nvPicPr>
          <p:cNvPr id="5" name="Picture 4" descr="View of city skyline">
            <a:extLst>
              <a:ext uri="{FF2B5EF4-FFF2-40B4-BE49-F238E27FC236}">
                <a16:creationId xmlns:a16="http://schemas.microsoft.com/office/drawing/2014/main" id="{5AF3E9AE-4620-3393-4A5B-F772164D691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61596" y="1885132"/>
            <a:ext cx="11861893" cy="3006045"/>
          </a:xfrm>
          <a:prstGeom prst="rect">
            <a:avLst/>
          </a:prstGeom>
        </p:spPr>
      </p:pic>
      <p:sp>
        <p:nvSpPr>
          <p:cNvPr id="6" name="Callout: Line 5">
            <a:extLst>
              <a:ext uri="{FF2B5EF4-FFF2-40B4-BE49-F238E27FC236}">
                <a16:creationId xmlns:a16="http://schemas.microsoft.com/office/drawing/2014/main" id="{8A2FC912-7F05-8AE8-B8F4-356654C047B7}"/>
              </a:ext>
            </a:extLst>
          </p:cNvPr>
          <p:cNvSpPr/>
          <p:nvPr/>
        </p:nvSpPr>
        <p:spPr>
          <a:xfrm>
            <a:off x="1670649" y="2290881"/>
            <a:ext cx="2294625" cy="828919"/>
          </a:xfrm>
          <a:prstGeom prst="borderCallout1">
            <a:avLst>
              <a:gd name="adj1" fmla="val 31986"/>
              <a:gd name="adj2" fmla="val 105797"/>
              <a:gd name="adj3" fmla="val 140315"/>
              <a:gd name="adj4" fmla="val 143916"/>
            </a:avLst>
          </a:prstGeom>
          <a:solidFill>
            <a:srgbClr val="DCF4F2"/>
          </a:solidFill>
          <a:ln w="38100">
            <a:solidFill>
              <a:srgbClr val="2B8D84"/>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latin typeface="Century Gothic" panose="020B0502020202020204" pitchFamily="34" charset="0"/>
              </a:rPr>
              <a:t>AREA A is for show tents</a:t>
            </a:r>
          </a:p>
        </p:txBody>
      </p:sp>
      <p:sp>
        <p:nvSpPr>
          <p:cNvPr id="7" name="Callout: Line 6">
            <a:extLst>
              <a:ext uri="{FF2B5EF4-FFF2-40B4-BE49-F238E27FC236}">
                <a16:creationId xmlns:a16="http://schemas.microsoft.com/office/drawing/2014/main" id="{B91AA920-FD63-6D6D-D52C-9A4D5C9545FC}"/>
              </a:ext>
            </a:extLst>
          </p:cNvPr>
          <p:cNvSpPr/>
          <p:nvPr/>
        </p:nvSpPr>
        <p:spPr>
          <a:xfrm>
            <a:off x="3456316" y="4720231"/>
            <a:ext cx="2294625" cy="828919"/>
          </a:xfrm>
          <a:prstGeom prst="borderCallout1">
            <a:avLst>
              <a:gd name="adj1" fmla="val 31986"/>
              <a:gd name="adj2" fmla="val 105797"/>
              <a:gd name="adj3" fmla="val -88635"/>
              <a:gd name="adj4" fmla="val 143540"/>
            </a:avLst>
          </a:prstGeom>
          <a:solidFill>
            <a:srgbClr val="DCF4F2"/>
          </a:solidFill>
          <a:ln w="38100">
            <a:solidFill>
              <a:srgbClr val="2B8D84"/>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latin typeface="Century Gothic" panose="020B0502020202020204" pitchFamily="34" charset="0"/>
              </a:rPr>
              <a:t>AREA B is for art vendors</a:t>
            </a:r>
          </a:p>
        </p:txBody>
      </p:sp>
      <p:sp>
        <p:nvSpPr>
          <p:cNvPr id="8" name="Callout: Line 7">
            <a:extLst>
              <a:ext uri="{FF2B5EF4-FFF2-40B4-BE49-F238E27FC236}">
                <a16:creationId xmlns:a16="http://schemas.microsoft.com/office/drawing/2014/main" id="{CDD7CFE9-7A31-4E43-C9EB-BDC55F32A640}"/>
              </a:ext>
            </a:extLst>
          </p:cNvPr>
          <p:cNvSpPr/>
          <p:nvPr/>
        </p:nvSpPr>
        <p:spPr>
          <a:xfrm>
            <a:off x="7203057" y="4614466"/>
            <a:ext cx="2461401" cy="828919"/>
          </a:xfrm>
          <a:prstGeom prst="borderCallout1">
            <a:avLst>
              <a:gd name="adj1" fmla="val 31986"/>
              <a:gd name="adj2" fmla="val 105797"/>
              <a:gd name="adj3" fmla="val -67821"/>
              <a:gd name="adj4" fmla="val 122201"/>
            </a:avLst>
          </a:prstGeom>
          <a:solidFill>
            <a:srgbClr val="DCF4F2"/>
          </a:solidFill>
          <a:ln w="38100">
            <a:solidFill>
              <a:srgbClr val="2B8D84"/>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latin typeface="Century Gothic" panose="020B0502020202020204" pitchFamily="34" charset="0"/>
              </a:rPr>
              <a:t>AREA C is for food vendors and tables</a:t>
            </a:r>
          </a:p>
        </p:txBody>
      </p:sp>
      <p:pic>
        <p:nvPicPr>
          <p:cNvPr id="9" name="Graphic 8" descr="Party bunting">
            <a:extLst>
              <a:ext uri="{FF2B5EF4-FFF2-40B4-BE49-F238E27FC236}">
                <a16:creationId xmlns:a16="http://schemas.microsoft.com/office/drawing/2014/main" id="{08F4BF4E-CD5B-DB3F-5A2E-D2E51EF119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3467" y="95161"/>
            <a:ext cx="1579490" cy="1579490"/>
          </a:xfrm>
          <a:prstGeom prst="rect">
            <a:avLst/>
          </a:prstGeom>
        </p:spPr>
      </p:pic>
    </p:spTree>
    <p:extLst>
      <p:ext uri="{BB962C8B-B14F-4D97-AF65-F5344CB8AC3E}">
        <p14:creationId xmlns:p14="http://schemas.microsoft.com/office/powerpoint/2010/main" val="3808464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SCHEDULE OF EVENTS</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3523197320"/>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Event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Event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Performer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Performer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Workshop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Workshop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Event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Event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Event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Event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2524185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8" y="111009"/>
            <a:ext cx="982779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OUTREACH STRATEGY</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Strategies for promoting the event to reach the widest possible audience.</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pic>
        <p:nvPicPr>
          <p:cNvPr id="2" name="Graphic 1" descr="A violin">
            <a:extLst>
              <a:ext uri="{FF2B5EF4-FFF2-40B4-BE49-F238E27FC236}">
                <a16:creationId xmlns:a16="http://schemas.microsoft.com/office/drawing/2014/main" id="{20F3BBCB-CFA0-B40C-046C-AA0F2E104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7926" y="111009"/>
            <a:ext cx="2164338" cy="2164338"/>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9267075"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5A4092B0-D808-E906-922A-2323D61CDBC4}"/>
              </a:ext>
            </a:extLst>
          </p:cNvPr>
          <p:cNvGraphicFramePr>
            <a:graphicFrameLocks noGrp="1"/>
          </p:cNvGraphicFramePr>
          <p:nvPr>
            <p:extLst>
              <p:ext uri="{D42A27DB-BD31-4B8C-83A1-F6EECF244321}">
                <p14:modId xmlns:p14="http://schemas.microsoft.com/office/powerpoint/2010/main" val="1102410338"/>
              </p:ext>
            </p:extLst>
          </p:nvPr>
        </p:nvGraphicFramePr>
        <p:xfrm>
          <a:off x="313509" y="1401052"/>
          <a:ext cx="11687036" cy="4871664"/>
        </p:xfrm>
        <a:graphic>
          <a:graphicData uri="http://schemas.openxmlformats.org/drawingml/2006/table">
            <a:tbl>
              <a:tblPr firstRow="1" bandRow="1">
                <a:tableStyleId>{5C22544A-7EE6-4342-B048-85BDC9FD1C3A}</a:tableStyleId>
              </a:tblPr>
              <a:tblGrid>
                <a:gridCol w="2973155">
                  <a:extLst>
                    <a:ext uri="{9D8B030D-6E8A-4147-A177-3AD203B41FA5}">
                      <a16:colId xmlns:a16="http://schemas.microsoft.com/office/drawing/2014/main" val="2892694568"/>
                    </a:ext>
                  </a:extLst>
                </a:gridCol>
                <a:gridCol w="8713881">
                  <a:extLst>
                    <a:ext uri="{9D8B030D-6E8A-4147-A177-3AD203B41FA5}">
                      <a16:colId xmlns:a16="http://schemas.microsoft.com/office/drawing/2014/main" val="3455389508"/>
                    </a:ext>
                  </a:extLst>
                </a:gridCol>
              </a:tblGrid>
              <a:tr h="811944">
                <a:tc>
                  <a:txBody>
                    <a:bodyPr/>
                    <a:lstStyle/>
                    <a:p>
                      <a:r>
                        <a:rPr lang="en-US" dirty="0">
                          <a:solidFill>
                            <a:schemeClr val="tx1">
                              <a:lumMod val="65000"/>
                              <a:lumOff val="35000"/>
                            </a:schemeClr>
                          </a:solidFill>
                          <a:latin typeface="Century Gothic" panose="020B0502020202020204" pitchFamily="34" charset="0"/>
                        </a:rPr>
                        <a:t>SPONSORSHIP LEVEL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tc>
                  <a:txBody>
                    <a:bodyPr/>
                    <a:lstStyle/>
                    <a:p>
                      <a:r>
                        <a:rPr lang="en-US" dirty="0">
                          <a:solidFill>
                            <a:schemeClr val="tx1">
                              <a:lumMod val="65000"/>
                              <a:lumOff val="35000"/>
                            </a:schemeClr>
                          </a:solidFill>
                          <a:latin typeface="Century Gothic" panose="020B0502020202020204" pitchFamily="34" charset="0"/>
                        </a:rPr>
                        <a:t>BENEFITS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31994739"/>
                  </a:ext>
                </a:extLst>
              </a:tr>
              <a:tr h="811944">
                <a:tc>
                  <a:txBody>
                    <a:bodyPr/>
                    <a:lstStyle/>
                    <a:p>
                      <a:r>
                        <a:rPr lang="en-US" dirty="0">
                          <a:solidFill>
                            <a:schemeClr val="tx1">
                              <a:lumMod val="65000"/>
                              <a:lumOff val="35000"/>
                            </a:schemeClr>
                          </a:solidFill>
                          <a:latin typeface="Century Gothic" panose="020B0502020202020204" pitchFamily="34" charset="0"/>
                        </a:rPr>
                        <a:t>LEVEL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7919634"/>
                  </a:ext>
                </a:extLst>
              </a:tr>
              <a:tr h="811944">
                <a:tc>
                  <a:txBody>
                    <a:bodyPr/>
                    <a:lstStyle/>
                    <a:p>
                      <a:r>
                        <a:rPr lang="en-US" dirty="0">
                          <a:solidFill>
                            <a:schemeClr val="tx1">
                              <a:lumMod val="65000"/>
                              <a:lumOff val="35000"/>
                            </a:schemeClr>
                          </a:solidFill>
                          <a:latin typeface="Century Gothic" panose="020B0502020202020204" pitchFamily="34" charset="0"/>
                        </a:rPr>
                        <a:t>LEVEL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9753784"/>
                  </a:ext>
                </a:extLst>
              </a:tr>
              <a:tr h="811944">
                <a:tc>
                  <a:txBody>
                    <a:bodyPr/>
                    <a:lstStyle/>
                    <a:p>
                      <a:r>
                        <a:rPr lang="en-US" dirty="0">
                          <a:solidFill>
                            <a:schemeClr val="tx1">
                              <a:lumMod val="65000"/>
                              <a:lumOff val="35000"/>
                            </a:schemeClr>
                          </a:solidFill>
                          <a:latin typeface="Century Gothic" panose="020B0502020202020204" pitchFamily="34" charset="0"/>
                        </a:rPr>
                        <a:t>LEVEL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1220142"/>
                  </a:ext>
                </a:extLst>
              </a:tr>
              <a:tr h="811944">
                <a:tc>
                  <a:txBody>
                    <a:bodyPr/>
                    <a:lstStyle/>
                    <a:p>
                      <a:r>
                        <a:rPr lang="en-US" dirty="0">
                          <a:solidFill>
                            <a:schemeClr val="tx1">
                              <a:lumMod val="65000"/>
                              <a:lumOff val="35000"/>
                            </a:schemeClr>
                          </a:solidFill>
                          <a:latin typeface="Century Gothic" panose="020B0502020202020204" pitchFamily="34" charset="0"/>
                        </a:rPr>
                        <a:t>LEVEL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69297479"/>
                  </a:ext>
                </a:extLst>
              </a:tr>
              <a:tr h="811944">
                <a:tc>
                  <a:txBody>
                    <a:bodyPr/>
                    <a:lstStyle/>
                    <a:p>
                      <a:r>
                        <a:rPr lang="en-US" dirty="0">
                          <a:solidFill>
                            <a:schemeClr val="tx1">
                              <a:lumMod val="65000"/>
                              <a:lumOff val="35000"/>
                            </a:schemeClr>
                          </a:solidFill>
                          <a:latin typeface="Century Gothic" panose="020B0502020202020204" pitchFamily="34" charset="0"/>
                        </a:rPr>
                        <a:t>LEVEL 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0124966"/>
                  </a:ext>
                </a:extLst>
              </a:tr>
            </a:tbl>
          </a:graphicData>
        </a:graphic>
      </p:graphicFrame>
      <p:pic>
        <p:nvPicPr>
          <p:cNvPr id="6" name="Graphic 5" descr="Music notes">
            <a:extLst>
              <a:ext uri="{FF2B5EF4-FFF2-40B4-BE49-F238E27FC236}">
                <a16:creationId xmlns:a16="http://schemas.microsoft.com/office/drawing/2014/main" id="{6F278130-9988-644C-487E-C049D2ED80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07838" y="-245577"/>
            <a:ext cx="2041279" cy="2041279"/>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13510" y="775063"/>
            <a:ext cx="1168703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Various sponsorship levels with corresponding benefits, tailored to arts and music supporters.</a:t>
            </a:r>
          </a:p>
        </p:txBody>
      </p:sp>
    </p:spTree>
    <p:extLst>
      <p:ext uri="{BB962C8B-B14F-4D97-AF65-F5344CB8AC3E}">
        <p14:creationId xmlns:p14="http://schemas.microsoft.com/office/powerpoint/2010/main" val="921545741"/>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389</TotalTime>
  <Words>636</Words>
  <Application>Microsoft Macintosh PowerPoint</Application>
  <PresentationFormat>Widescreen</PresentationFormat>
  <Paragraphs>153</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27</cp:revision>
  <dcterms:created xsi:type="dcterms:W3CDTF">2022-05-22T18:55:25Z</dcterms:created>
  <dcterms:modified xsi:type="dcterms:W3CDTF">2024-04-30T19:35:16Z</dcterms:modified>
</cp:coreProperties>
</file>