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4"/>
  </p:notesMasterIdLst>
  <p:sldIdLst>
    <p:sldId id="342" r:id="rId2"/>
    <p:sldId id="355" r:id="rId3"/>
    <p:sldId id="356" r:id="rId4"/>
    <p:sldId id="357" r:id="rId5"/>
    <p:sldId id="358" r:id="rId6"/>
    <p:sldId id="359" r:id="rId7"/>
    <p:sldId id="360" r:id="rId8"/>
    <p:sldId id="361" r:id="rId9"/>
    <p:sldId id="362" r:id="rId10"/>
    <p:sldId id="363" r:id="rId11"/>
    <p:sldId id="364" r:id="rId12"/>
    <p:sldId id="29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a Waite" initials="EW" lastIdx="2" clrIdx="0">
    <p:extLst>
      <p:ext uri="{19B8F6BF-5375-455C-9EA6-DF929625EA0E}">
        <p15:presenceInfo xmlns:p15="http://schemas.microsoft.com/office/powerpoint/2012/main" userId="c568693182780e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8D84"/>
    <a:srgbClr val="DCF4F2"/>
    <a:srgbClr val="39BDB0"/>
    <a:srgbClr val="013064"/>
    <a:srgbClr val="A1E3DD"/>
    <a:srgbClr val="9CA58C"/>
    <a:srgbClr val="CBD6B5"/>
    <a:srgbClr val="EBD9B6"/>
    <a:srgbClr val="654105"/>
    <a:srgbClr val="7C50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25E702-BFDF-48CE-AAE3-3AF938728037}" v="5" dt="2024-04-19T02:39:27.5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86" autoAdjust="0"/>
    <p:restoredTop sz="86447"/>
  </p:normalViewPr>
  <p:slideViewPr>
    <p:cSldViewPr snapToGrid="0" snapToObjects="1">
      <p:cViewPr varScale="1">
        <p:scale>
          <a:sx n="123" d="100"/>
          <a:sy n="123" d="100"/>
        </p:scale>
        <p:origin x="232" y="288"/>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AFEDE-F1BF-6A4A-80D9-CCB6DC4EFE3D}" type="datetimeFigureOut">
              <a:rPr lang="en-US" smtClean="0"/>
              <a:t>4/30/24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11C10-233D-DA48-A5CB-9365BBABB6B4}" type="slidenum">
              <a:rPr lang="en-US" smtClean="0"/>
              <a:t>‹#›</a:t>
            </a:fld>
            <a:endParaRPr lang="en-US" dirty="0"/>
          </a:p>
        </p:txBody>
      </p:sp>
    </p:spTree>
    <p:extLst>
      <p:ext uri="{BB962C8B-B14F-4D97-AF65-F5344CB8AC3E}">
        <p14:creationId xmlns:p14="http://schemas.microsoft.com/office/powerpoint/2010/main" val="433076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12</a:t>
            </a:fld>
            <a:endParaRPr lang="en-US" dirty="0"/>
          </a:p>
        </p:txBody>
      </p:sp>
    </p:spTree>
    <p:extLst>
      <p:ext uri="{BB962C8B-B14F-4D97-AF65-F5344CB8AC3E}">
        <p14:creationId xmlns:p14="http://schemas.microsoft.com/office/powerpoint/2010/main" val="1822264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81E756-E947-FD4A-8A23-D2C983A1A8BD}" type="datetimeFigureOut">
              <a:rPr lang="en-US" smtClean="0"/>
              <a:t>4/30/24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07345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4/30/24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83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4/30/24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35673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4/30/24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941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81E756-E947-FD4A-8A23-D2C983A1A8BD}" type="datetimeFigureOut">
              <a:rPr lang="en-US" smtClean="0"/>
              <a:t>4/30/24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7977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81E756-E947-FD4A-8A23-D2C983A1A8BD}" type="datetimeFigureOut">
              <a:rPr lang="en-US" smtClean="0"/>
              <a:t>4/30/24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115370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81E756-E947-FD4A-8A23-D2C983A1A8BD}" type="datetimeFigureOut">
              <a:rPr lang="en-US" smtClean="0"/>
              <a:t>4/30/24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64170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81E756-E947-FD4A-8A23-D2C983A1A8BD}" type="datetimeFigureOut">
              <a:rPr lang="en-US" smtClean="0"/>
              <a:t>4/30/24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45901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1E756-E947-FD4A-8A23-D2C983A1A8BD}" type="datetimeFigureOut">
              <a:rPr lang="en-US" smtClean="0"/>
              <a:t>4/30/24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91307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4/30/24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5597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4/30/24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93808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1E756-E947-FD4A-8A23-D2C983A1A8BD}" type="datetimeFigureOut">
              <a:rPr lang="en-US" smtClean="0"/>
              <a:t>4/30/24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0669D-EC37-AA42-8CD3-B0788BD38FC6}" type="slidenum">
              <a:rPr lang="en-US" smtClean="0"/>
              <a:t>‹#›</a:t>
            </a:fld>
            <a:endParaRPr lang="en-US" dirty="0"/>
          </a:p>
        </p:txBody>
      </p:sp>
    </p:spTree>
    <p:extLst>
      <p:ext uri="{BB962C8B-B14F-4D97-AF65-F5344CB8AC3E}">
        <p14:creationId xmlns:p14="http://schemas.microsoft.com/office/powerpoint/2010/main" val="172960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smartsheet.com/try-it?trp=12015&amp;utm_source=template-powerpoint&amp;utm_medium=content&amp;utm_campaign=Event+Proposal+Example-powerpoint-12015&amp;lpa=Event+Proposal+Example+powerpoint+12015" TargetMode="External"/><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31.png"/><Relationship Id="rId7" Type="http://schemas.openxmlformats.org/officeDocument/2006/relationships/image" Target="../media/image33.jp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32.svg"/><Relationship Id="rId9"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6.svg"/><Relationship Id="rId7" Type="http://schemas.openxmlformats.org/officeDocument/2006/relationships/image" Target="../media/image27.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bstract white geometric texture">
            <a:extLst>
              <a:ext uri="{FF2B5EF4-FFF2-40B4-BE49-F238E27FC236}">
                <a16:creationId xmlns:a16="http://schemas.microsoft.com/office/drawing/2014/main" id="{7D547EB1-1706-F587-68FF-AAB17A4009C2}"/>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hlinkClick r:id="rId3"/>
            <a:extLst>
              <a:ext uri="{FF2B5EF4-FFF2-40B4-BE49-F238E27FC236}">
                <a16:creationId xmlns:a16="http://schemas.microsoft.com/office/drawing/2014/main" id="{4AEB8225-3AA8-AF48-AD51-3F5F53316D6B}"/>
              </a:ext>
            </a:extLst>
          </p:cNvPr>
          <p:cNvPicPr>
            <a:picLocks noChangeAspect="1"/>
          </p:cNvPicPr>
          <p:nvPr/>
        </p:nvPicPr>
        <p:blipFill>
          <a:blip r:embed="rId4"/>
          <a:stretch>
            <a:fillRect/>
          </a:stretch>
        </p:blipFill>
        <p:spPr>
          <a:xfrm>
            <a:off x="8343065" y="400145"/>
            <a:ext cx="3548487" cy="492443"/>
          </a:xfrm>
          <a:prstGeom prst="rect">
            <a:avLst/>
          </a:prstGeom>
        </p:spPr>
      </p:pic>
      <p:sp>
        <p:nvSpPr>
          <p:cNvPr id="33" name="TextBox 32">
            <a:extLst>
              <a:ext uri="{FF2B5EF4-FFF2-40B4-BE49-F238E27FC236}">
                <a16:creationId xmlns:a16="http://schemas.microsoft.com/office/drawing/2014/main" id="{143A449B-AAB7-994A-92CE-8F48E2CA7DF6}"/>
              </a:ext>
            </a:extLst>
          </p:cNvPr>
          <p:cNvSpPr txBox="1"/>
          <p:nvPr/>
        </p:nvSpPr>
        <p:spPr>
          <a:xfrm>
            <a:off x="300448" y="400145"/>
            <a:ext cx="6290236" cy="892552"/>
          </a:xfrm>
          <a:prstGeom prst="rect">
            <a:avLst/>
          </a:prstGeom>
          <a:noFill/>
        </p:spPr>
        <p:txBody>
          <a:bodyPr wrap="square" rtlCol="0">
            <a:spAutoFit/>
          </a:bodyPr>
          <a:lstStyle/>
          <a:p>
            <a:r>
              <a:rPr lang="en-US" sz="2600" b="1" dirty="0">
                <a:solidFill>
                  <a:schemeClr val="tx1">
                    <a:lumMod val="65000"/>
                    <a:lumOff val="35000"/>
                  </a:schemeClr>
                </a:solidFill>
                <a:latin typeface="Century Gothic" panose="020B0502020202020204" pitchFamily="34" charset="0"/>
              </a:rPr>
              <a:t>PowerPoint Event Proposal Template Example</a:t>
            </a:r>
          </a:p>
        </p:txBody>
      </p:sp>
      <p:sp>
        <p:nvSpPr>
          <p:cNvPr id="9" name="TextBox 8">
            <a:extLst>
              <a:ext uri="{FF2B5EF4-FFF2-40B4-BE49-F238E27FC236}">
                <a16:creationId xmlns:a16="http://schemas.microsoft.com/office/drawing/2014/main" id="{6045839C-986E-CB74-52B0-8750B55F87D5}"/>
              </a:ext>
            </a:extLst>
          </p:cNvPr>
          <p:cNvSpPr txBox="1"/>
          <p:nvPr/>
        </p:nvSpPr>
        <p:spPr>
          <a:xfrm>
            <a:off x="7545974" y="4153218"/>
            <a:ext cx="4474721" cy="923330"/>
          </a:xfrm>
          <a:prstGeom prst="rect">
            <a:avLst/>
          </a:prstGeom>
          <a:noFill/>
        </p:spPr>
        <p:txBody>
          <a:bodyPr wrap="square" rtlCol="0">
            <a:spAutoFit/>
          </a:bodyPr>
          <a:lstStyle/>
          <a:p>
            <a:r>
              <a:rPr lang="en-US" dirty="0">
                <a:solidFill>
                  <a:srgbClr val="2B8D84"/>
                </a:solidFill>
                <a:latin typeface="Century Gothic" panose="020B0502020202020204" pitchFamily="34" charset="0"/>
              </a:rPr>
              <a:t>Event Date: June 15, 20XX</a:t>
            </a:r>
          </a:p>
          <a:p>
            <a:r>
              <a:rPr lang="en-US" dirty="0">
                <a:solidFill>
                  <a:srgbClr val="2B8D84"/>
                </a:solidFill>
                <a:latin typeface="Century Gothic" panose="020B0502020202020204" pitchFamily="34" charset="0"/>
              </a:rPr>
              <a:t>Prepared by: Mariano Rivera</a:t>
            </a:r>
          </a:p>
          <a:p>
            <a:r>
              <a:rPr lang="en-US" dirty="0">
                <a:solidFill>
                  <a:srgbClr val="2B8D84"/>
                </a:solidFill>
                <a:latin typeface="Century Gothic" panose="020B0502020202020204" pitchFamily="34" charset="0"/>
              </a:rPr>
              <a:t>Prepared for: Zilker Park Outreach</a:t>
            </a:r>
          </a:p>
        </p:txBody>
      </p:sp>
      <p:grpSp>
        <p:nvGrpSpPr>
          <p:cNvPr id="12" name="Group 11">
            <a:extLst>
              <a:ext uri="{FF2B5EF4-FFF2-40B4-BE49-F238E27FC236}">
                <a16:creationId xmlns:a16="http://schemas.microsoft.com/office/drawing/2014/main" id="{E3BC537D-0F72-A7BE-524C-3492173F96A8}"/>
              </a:ext>
            </a:extLst>
          </p:cNvPr>
          <p:cNvGrpSpPr/>
          <p:nvPr/>
        </p:nvGrpSpPr>
        <p:grpSpPr>
          <a:xfrm>
            <a:off x="10506889" y="5359675"/>
            <a:ext cx="1513806" cy="1363341"/>
            <a:chOff x="8721938" y="4358065"/>
            <a:chExt cx="1513806" cy="1363341"/>
          </a:xfrm>
          <a:solidFill>
            <a:schemeClr val="bg1">
              <a:lumMod val="75000"/>
            </a:schemeClr>
          </a:solidFill>
          <a:effectLst>
            <a:outerShdw blurRad="50800" dist="38100" algn="l" rotWithShape="0">
              <a:prstClr val="black">
                <a:alpha val="40000"/>
              </a:prstClr>
            </a:outerShdw>
          </a:effectLst>
        </p:grpSpPr>
        <p:sp>
          <p:nvSpPr>
            <p:cNvPr id="10" name="Hexagon 9">
              <a:extLst>
                <a:ext uri="{FF2B5EF4-FFF2-40B4-BE49-F238E27FC236}">
                  <a16:creationId xmlns:a16="http://schemas.microsoft.com/office/drawing/2014/main" id="{C8EFCF31-80AD-C75E-2982-444BE7131CA0}"/>
                </a:ext>
              </a:extLst>
            </p:cNvPr>
            <p:cNvSpPr/>
            <p:nvPr/>
          </p:nvSpPr>
          <p:spPr>
            <a:xfrm>
              <a:off x="8721938" y="4358065"/>
              <a:ext cx="1513806" cy="1363341"/>
            </a:xfrm>
            <a:prstGeom prst="ellipse">
              <a:avLst/>
            </a:prstGeom>
            <a:grpFill/>
            <a:ln w="57150">
              <a:solidFill>
                <a:srgbClr val="DCF4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E3A385E-9AB6-1C86-AC94-21AF80EBF1EB}"/>
                </a:ext>
              </a:extLst>
            </p:cNvPr>
            <p:cNvSpPr txBox="1"/>
            <p:nvPr/>
          </p:nvSpPr>
          <p:spPr>
            <a:xfrm>
              <a:off x="8721938" y="4628582"/>
              <a:ext cx="1513806" cy="735747"/>
            </a:xfrm>
            <a:prstGeom prst="ellipse">
              <a:avLst/>
            </a:prstGeom>
            <a:noFill/>
          </p:spPr>
          <p:txBody>
            <a:bodyPr wrap="square" rtlCol="0">
              <a:spAutoFit/>
            </a:bodyPr>
            <a:lstStyle/>
            <a:p>
              <a:pPr algn="ctr"/>
              <a:r>
                <a:rPr lang="en-US" sz="1400" i="1" u="sng" dirty="0">
                  <a:solidFill>
                    <a:srgbClr val="2B8D84"/>
                  </a:solidFill>
                  <a:latin typeface="Century Gothic" panose="020B0502020202020204" pitchFamily="34" charset="0"/>
                </a:rPr>
                <a:t>PATH</a:t>
              </a:r>
              <a:r>
                <a:rPr lang="en-US" sz="1400" b="1" i="1" u="sng" dirty="0">
                  <a:solidFill>
                    <a:srgbClr val="2B8D84"/>
                  </a:solidFill>
                  <a:latin typeface="Century Gothic" panose="020B0502020202020204" pitchFamily="34" charset="0"/>
                </a:rPr>
                <a:t> </a:t>
              </a:r>
              <a:r>
                <a:rPr lang="en-US" sz="1400" i="1" u="sng" dirty="0">
                  <a:solidFill>
                    <a:srgbClr val="2B8D84"/>
                  </a:solidFill>
                  <a:latin typeface="Century Gothic" panose="020B0502020202020204" pitchFamily="34" charset="0"/>
                </a:rPr>
                <a:t>TO</a:t>
              </a:r>
              <a:r>
                <a:rPr lang="en-US" sz="1400" b="1" i="1" u="sng" dirty="0">
                  <a:solidFill>
                    <a:srgbClr val="2B8D84"/>
                  </a:solidFill>
                  <a:latin typeface="Century Gothic" panose="020B0502020202020204" pitchFamily="34" charset="0"/>
                </a:rPr>
                <a:t> WELLNESS!</a:t>
              </a:r>
            </a:p>
          </p:txBody>
        </p:sp>
      </p:grpSp>
      <p:pic>
        <p:nvPicPr>
          <p:cNvPr id="17" name="Picture 16" descr="People doing outdoor yoga">
            <a:extLst>
              <a:ext uri="{FF2B5EF4-FFF2-40B4-BE49-F238E27FC236}">
                <a16:creationId xmlns:a16="http://schemas.microsoft.com/office/drawing/2014/main" id="{3A7497B2-5D87-C603-63DC-F1EB144993D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364799"/>
            <a:ext cx="7500314" cy="5001140"/>
          </a:xfrm>
          <a:prstGeom prst="rect">
            <a:avLst/>
          </a:prstGeom>
        </p:spPr>
      </p:pic>
      <p:sp>
        <p:nvSpPr>
          <p:cNvPr id="2" name="TextBox 1">
            <a:extLst>
              <a:ext uri="{FF2B5EF4-FFF2-40B4-BE49-F238E27FC236}">
                <a16:creationId xmlns:a16="http://schemas.microsoft.com/office/drawing/2014/main" id="{FF52D5F1-171D-DD9F-AAC4-B41DC75DE343}"/>
              </a:ext>
            </a:extLst>
          </p:cNvPr>
          <p:cNvSpPr txBox="1"/>
          <p:nvPr/>
        </p:nvSpPr>
        <p:spPr>
          <a:xfrm>
            <a:off x="236834" y="1499970"/>
            <a:ext cx="6290237" cy="677108"/>
          </a:xfrm>
          <a:prstGeom prst="rect">
            <a:avLst/>
          </a:prstGeom>
          <a:noFill/>
        </p:spPr>
        <p:txBody>
          <a:bodyPr wrap="square" rtlCol="0">
            <a:spAutoFit/>
          </a:bodyPr>
          <a:lstStyle/>
          <a:p>
            <a:r>
              <a:rPr lang="en-US" sz="3800" dirty="0">
                <a:solidFill>
                  <a:srgbClr val="2B8D84"/>
                </a:solidFill>
                <a:latin typeface="Century Gothic" panose="020B0502020202020204" pitchFamily="34" charset="0"/>
              </a:rPr>
              <a:t>PATH TO WELLNESS FAIR</a:t>
            </a:r>
          </a:p>
        </p:txBody>
      </p:sp>
    </p:spTree>
    <p:extLst>
      <p:ext uri="{BB962C8B-B14F-4D97-AF65-F5344CB8AC3E}">
        <p14:creationId xmlns:p14="http://schemas.microsoft.com/office/powerpoint/2010/main" val="1508588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8. TESTIMONIALS AND PAST SUCCESS</a:t>
            </a:r>
            <a:endParaRPr lang="en-US" sz="1600" dirty="0">
              <a:solidFill>
                <a:schemeClr val="tx1">
                  <a:lumMod val="65000"/>
                  <a:lumOff val="35000"/>
                </a:schemeClr>
              </a:solidFill>
              <a:latin typeface="Century Gothic" panose="020B0502020202020204" pitchFamily="34" charset="0"/>
            </a:endParaRPr>
          </a:p>
        </p:txBody>
      </p:sp>
      <p:sp>
        <p:nvSpPr>
          <p:cNvPr id="23" name="Rectangle 22">
            <a:extLst>
              <a:ext uri="{FF2B5EF4-FFF2-40B4-BE49-F238E27FC236}">
                <a16:creationId xmlns:a16="http://schemas.microsoft.com/office/drawing/2014/main" id="{D2F6D308-5335-D71B-2DF4-ABA8984AF9B6}"/>
              </a:ext>
            </a:extLst>
          </p:cNvPr>
          <p:cNvSpPr/>
          <p:nvPr/>
        </p:nvSpPr>
        <p:spPr>
          <a:xfrm>
            <a:off x="313508" y="1538260"/>
            <a:ext cx="11687037" cy="1556657"/>
          </a:xfrm>
          <a:prstGeom prst="rect">
            <a:avLst/>
          </a:prstGeom>
          <a:solidFill>
            <a:srgbClr val="DC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erson with white hair wearing glasses and a suit&#10;&#10;Description automatically generated">
            <a:extLst>
              <a:ext uri="{FF2B5EF4-FFF2-40B4-BE49-F238E27FC236}">
                <a16:creationId xmlns:a16="http://schemas.microsoft.com/office/drawing/2014/main" id="{1D3C15FF-F24C-6797-E816-BA0339EB9649}"/>
              </a:ext>
            </a:extLst>
          </p:cNvPr>
          <p:cNvPicPr>
            <a:picLocks noChangeAspect="1"/>
          </p:cNvPicPr>
          <p:nvPr/>
        </p:nvPicPr>
        <p:blipFill>
          <a:blip r:embed="rId2"/>
          <a:stretch>
            <a:fillRect/>
          </a:stretch>
        </p:blipFill>
        <p:spPr>
          <a:xfrm>
            <a:off x="96407" y="777457"/>
            <a:ext cx="2047966" cy="2380597"/>
          </a:xfrm>
          <a:prstGeom prst="rect">
            <a:avLst/>
          </a:prstGeom>
        </p:spPr>
      </p:pic>
      <p:pic>
        <p:nvPicPr>
          <p:cNvPr id="9" name="Graphic 8" descr="Open quotation mark with solid fill">
            <a:extLst>
              <a:ext uri="{FF2B5EF4-FFF2-40B4-BE49-F238E27FC236}">
                <a16:creationId xmlns:a16="http://schemas.microsoft.com/office/drawing/2014/main" id="{0B429BA9-6B7C-268B-232F-5B7E1145EC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04273" y="1037833"/>
            <a:ext cx="1222103" cy="1222103"/>
          </a:xfrm>
          <a:prstGeom prst="rect">
            <a:avLst/>
          </a:prstGeom>
        </p:spPr>
      </p:pic>
      <p:sp>
        <p:nvSpPr>
          <p:cNvPr id="4" name="TextBox 3">
            <a:extLst>
              <a:ext uri="{FF2B5EF4-FFF2-40B4-BE49-F238E27FC236}">
                <a16:creationId xmlns:a16="http://schemas.microsoft.com/office/drawing/2014/main" id="{6A04BA55-891D-AEDD-1E97-921613986F9D}"/>
              </a:ext>
            </a:extLst>
          </p:cNvPr>
          <p:cNvSpPr txBox="1"/>
          <p:nvPr/>
        </p:nvSpPr>
        <p:spPr>
          <a:xfrm>
            <a:off x="3126376" y="1762590"/>
            <a:ext cx="6261463" cy="1107996"/>
          </a:xfrm>
          <a:prstGeom prst="rect">
            <a:avLst/>
          </a:prstGeom>
          <a:noFill/>
        </p:spPr>
        <p:txBody>
          <a:bodyPr wrap="square" rtlCol="0">
            <a:spAutoFit/>
          </a:bodyPr>
          <a:lstStyle/>
          <a:p>
            <a:r>
              <a:rPr lang="en-US" sz="2200" dirty="0">
                <a:solidFill>
                  <a:schemeClr val="tx1">
                    <a:lumMod val="65000"/>
                    <a:lumOff val="35000"/>
                  </a:schemeClr>
                </a:solidFill>
                <a:latin typeface="Century Gothic" panose="020B0502020202020204" pitchFamily="34" charset="0"/>
              </a:rPr>
              <a:t>Attending the Path to Wellness fair brought our community together for a week of connectivity.</a:t>
            </a:r>
          </a:p>
        </p:txBody>
      </p:sp>
      <p:sp>
        <p:nvSpPr>
          <p:cNvPr id="10" name="TextBox 9">
            <a:extLst>
              <a:ext uri="{FF2B5EF4-FFF2-40B4-BE49-F238E27FC236}">
                <a16:creationId xmlns:a16="http://schemas.microsoft.com/office/drawing/2014/main" id="{B67AC8D1-2CC7-0E8B-D659-D5EE0157852B}"/>
              </a:ext>
            </a:extLst>
          </p:cNvPr>
          <p:cNvSpPr txBox="1"/>
          <p:nvPr/>
        </p:nvSpPr>
        <p:spPr>
          <a:xfrm>
            <a:off x="5739082" y="2732502"/>
            <a:ext cx="6261463" cy="307777"/>
          </a:xfrm>
          <a:prstGeom prst="rect">
            <a:avLst/>
          </a:prstGeom>
          <a:noFill/>
        </p:spPr>
        <p:txBody>
          <a:bodyPr wrap="square" rtlCol="0">
            <a:spAutoFit/>
          </a:bodyPr>
          <a:lstStyle/>
          <a:p>
            <a:pPr algn="r"/>
            <a:r>
              <a:rPr lang="en-US" sz="1400" i="1" dirty="0">
                <a:solidFill>
                  <a:schemeClr val="tx1">
                    <a:lumMod val="65000"/>
                    <a:lumOff val="35000"/>
                  </a:schemeClr>
                </a:solidFill>
                <a:latin typeface="Century Gothic" panose="020B0502020202020204" pitchFamily="34" charset="0"/>
              </a:rPr>
              <a:t>- Suzyn Waldman, Attendee of Path to Wellness 20XX</a:t>
            </a:r>
          </a:p>
        </p:txBody>
      </p:sp>
      <p:pic>
        <p:nvPicPr>
          <p:cNvPr id="21" name="Graphic 20" descr="A grid with small circles">
            <a:extLst>
              <a:ext uri="{FF2B5EF4-FFF2-40B4-BE49-F238E27FC236}">
                <a16:creationId xmlns:a16="http://schemas.microsoft.com/office/drawing/2014/main" id="{6312630A-97B7-C97A-5D50-E04F268DC5E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76150" y="-386070"/>
            <a:ext cx="2083934" cy="2083934"/>
          </a:xfrm>
          <a:prstGeom prst="rect">
            <a:avLst/>
          </a:prstGeom>
        </p:spPr>
      </p:pic>
      <p:pic>
        <p:nvPicPr>
          <p:cNvPr id="24" name="Picture 23" descr="Elderly ladies walking in the park">
            <a:extLst>
              <a:ext uri="{FF2B5EF4-FFF2-40B4-BE49-F238E27FC236}">
                <a16:creationId xmlns:a16="http://schemas.microsoft.com/office/drawing/2014/main" id="{04386BA0-4E3A-913A-57C5-DF47BF46CC80}"/>
              </a:ext>
            </a:extLst>
          </p:cNvPr>
          <p:cNvPicPr>
            <a:picLocks noChangeAspect="1"/>
          </p:cNvPicPr>
          <p:nvPr/>
        </p:nvPicPr>
        <p:blipFill>
          <a:blip r:embed="rId7"/>
          <a:stretch>
            <a:fillRect/>
          </a:stretch>
        </p:blipFill>
        <p:spPr>
          <a:xfrm>
            <a:off x="96407" y="3190711"/>
            <a:ext cx="3874702" cy="2583135"/>
          </a:xfrm>
          <a:prstGeom prst="rect">
            <a:avLst/>
          </a:prstGeom>
        </p:spPr>
      </p:pic>
      <p:pic>
        <p:nvPicPr>
          <p:cNvPr id="26" name="Picture 25" descr="People exercising outdoors">
            <a:extLst>
              <a:ext uri="{FF2B5EF4-FFF2-40B4-BE49-F238E27FC236}">
                <a16:creationId xmlns:a16="http://schemas.microsoft.com/office/drawing/2014/main" id="{7642905B-17D3-44D2-60A8-AB294F02F3E1}"/>
              </a:ext>
            </a:extLst>
          </p:cNvPr>
          <p:cNvPicPr>
            <a:picLocks noChangeAspect="1"/>
          </p:cNvPicPr>
          <p:nvPr/>
        </p:nvPicPr>
        <p:blipFill>
          <a:blip r:embed="rId8"/>
          <a:stretch>
            <a:fillRect/>
          </a:stretch>
        </p:blipFill>
        <p:spPr>
          <a:xfrm>
            <a:off x="3484057" y="4010191"/>
            <a:ext cx="4114246" cy="2741424"/>
          </a:xfrm>
          <a:prstGeom prst="rect">
            <a:avLst/>
          </a:prstGeom>
        </p:spPr>
      </p:pic>
      <p:pic>
        <p:nvPicPr>
          <p:cNvPr id="28" name="Picture 27" descr="Smiling adult male standing in food cart wearing apron leaning on counter looking up and away">
            <a:extLst>
              <a:ext uri="{FF2B5EF4-FFF2-40B4-BE49-F238E27FC236}">
                <a16:creationId xmlns:a16="http://schemas.microsoft.com/office/drawing/2014/main" id="{EE989A61-0CA1-70B9-C5B7-8435CEAC21E7}"/>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362143" y="3190711"/>
            <a:ext cx="4638403" cy="3092269"/>
          </a:xfrm>
          <a:prstGeom prst="rect">
            <a:avLst/>
          </a:prstGeom>
        </p:spPr>
      </p:pic>
    </p:spTree>
    <p:extLst>
      <p:ext uri="{BB962C8B-B14F-4D97-AF65-F5344CB8AC3E}">
        <p14:creationId xmlns:p14="http://schemas.microsoft.com/office/powerpoint/2010/main" val="2802085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A black background with a black square&#10;&#10;Description automatically generated with medium confidence">
            <a:extLst>
              <a:ext uri="{FF2B5EF4-FFF2-40B4-BE49-F238E27FC236}">
                <a16:creationId xmlns:a16="http://schemas.microsoft.com/office/drawing/2014/main" id="{8AEE35A5-9DCE-D6CB-B925-F54449080157}"/>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BD11F34D-B8C6-9C8B-71D2-BC0EBAFA67AF}"/>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9. CONTACT INFORMATION AND CALL TO ACTION</a:t>
            </a:r>
            <a:endParaRPr lang="en-US" sz="1600" dirty="0">
              <a:solidFill>
                <a:schemeClr val="tx1">
                  <a:lumMod val="65000"/>
                  <a:lumOff val="35000"/>
                </a:schemeClr>
              </a:solidFill>
              <a:latin typeface="Century Gothic" panose="020B0502020202020204" pitchFamily="34" charset="0"/>
            </a:endParaRPr>
          </a:p>
        </p:txBody>
      </p:sp>
      <p:sp>
        <p:nvSpPr>
          <p:cNvPr id="11" name="TextBox 10">
            <a:extLst>
              <a:ext uri="{FF2B5EF4-FFF2-40B4-BE49-F238E27FC236}">
                <a16:creationId xmlns:a16="http://schemas.microsoft.com/office/drawing/2014/main" id="{CF9F8977-70BD-947B-6A9B-ED258C48594F}"/>
              </a:ext>
            </a:extLst>
          </p:cNvPr>
          <p:cNvSpPr txBox="1"/>
          <p:nvPr/>
        </p:nvSpPr>
        <p:spPr>
          <a:xfrm>
            <a:off x="313509" y="775063"/>
            <a:ext cx="11687037"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Join us as a participant or sponsor and be a part of fostering a healthier community!</a:t>
            </a:r>
          </a:p>
        </p:txBody>
      </p:sp>
      <p:sp>
        <p:nvSpPr>
          <p:cNvPr id="12" name="Rectangle 11">
            <a:extLst>
              <a:ext uri="{FF2B5EF4-FFF2-40B4-BE49-F238E27FC236}">
                <a16:creationId xmlns:a16="http://schemas.microsoft.com/office/drawing/2014/main" id="{22678EFD-B826-8F91-221A-A3CA20841A44}"/>
              </a:ext>
            </a:extLst>
          </p:cNvPr>
          <p:cNvSpPr/>
          <p:nvPr/>
        </p:nvSpPr>
        <p:spPr>
          <a:xfrm>
            <a:off x="374469" y="3979817"/>
            <a:ext cx="1071154" cy="1071154"/>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BE72AE5D-6967-6E38-87DC-9997AB834451}"/>
              </a:ext>
            </a:extLst>
          </p:cNvPr>
          <p:cNvSpPr txBox="1"/>
          <p:nvPr/>
        </p:nvSpPr>
        <p:spPr>
          <a:xfrm>
            <a:off x="420189" y="4261960"/>
            <a:ext cx="979714" cy="461665"/>
          </a:xfrm>
          <a:prstGeom prst="rect">
            <a:avLst/>
          </a:prstGeom>
          <a:noFill/>
        </p:spPr>
        <p:txBody>
          <a:bodyPr wrap="square" rtlCol="0">
            <a:spAutoFit/>
          </a:bodyPr>
          <a:lstStyle/>
          <a:p>
            <a:pPr algn="ctr"/>
            <a:r>
              <a:rPr lang="en-US" sz="1200" i="1" dirty="0">
                <a:solidFill>
                  <a:schemeClr val="tx1">
                    <a:lumMod val="65000"/>
                    <a:lumOff val="35000"/>
                  </a:schemeClr>
                </a:solidFill>
                <a:latin typeface="Century Gothic" panose="020B0502020202020204" pitchFamily="34" charset="0"/>
              </a:rPr>
              <a:t>Insert QR code</a:t>
            </a:r>
          </a:p>
        </p:txBody>
      </p:sp>
      <p:sp>
        <p:nvSpPr>
          <p:cNvPr id="28" name="TextBox 27">
            <a:extLst>
              <a:ext uri="{FF2B5EF4-FFF2-40B4-BE49-F238E27FC236}">
                <a16:creationId xmlns:a16="http://schemas.microsoft.com/office/drawing/2014/main" id="{9419EF63-AB98-20E2-A1A7-693B36D12601}"/>
              </a:ext>
            </a:extLst>
          </p:cNvPr>
          <p:cNvSpPr txBox="1"/>
          <p:nvPr/>
        </p:nvSpPr>
        <p:spPr>
          <a:xfrm>
            <a:off x="267790" y="3154598"/>
            <a:ext cx="7389220" cy="677108"/>
          </a:xfrm>
          <a:prstGeom prst="rect">
            <a:avLst/>
          </a:prstGeom>
          <a:noFill/>
        </p:spPr>
        <p:txBody>
          <a:bodyPr wrap="square" rtlCol="0">
            <a:spAutoFit/>
          </a:bodyPr>
          <a:lstStyle/>
          <a:p>
            <a:r>
              <a:rPr lang="en-US" sz="3800" dirty="0">
                <a:solidFill>
                  <a:srgbClr val="2B8D84"/>
                </a:solidFill>
                <a:latin typeface="Century Gothic" panose="020B0502020202020204" pitchFamily="34" charset="0"/>
              </a:rPr>
              <a:t>PATH TO WELLNESS FAIR 20XX</a:t>
            </a:r>
          </a:p>
        </p:txBody>
      </p:sp>
      <p:sp>
        <p:nvSpPr>
          <p:cNvPr id="29" name="TextBox 28">
            <a:extLst>
              <a:ext uri="{FF2B5EF4-FFF2-40B4-BE49-F238E27FC236}">
                <a16:creationId xmlns:a16="http://schemas.microsoft.com/office/drawing/2014/main" id="{4DAB26E4-00EB-4D51-C054-18EE0065A87A}"/>
              </a:ext>
            </a:extLst>
          </p:cNvPr>
          <p:cNvSpPr txBox="1"/>
          <p:nvPr/>
        </p:nvSpPr>
        <p:spPr>
          <a:xfrm>
            <a:off x="2268585" y="4043751"/>
            <a:ext cx="5921829" cy="203132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2B8D84"/>
                </a:solidFill>
                <a:latin typeface="Century Gothic" panose="020B0502020202020204" pitchFamily="34" charset="0"/>
              </a:rPr>
              <a:t>Event Date: MM/DD/YY</a:t>
            </a:r>
          </a:p>
          <a:p>
            <a:pPr marL="285750" indent="-285750">
              <a:buFont typeface="Arial" panose="020B0604020202020204" pitchFamily="34" charset="0"/>
              <a:buChar char="•"/>
            </a:pPr>
            <a:r>
              <a:rPr lang="en-US" dirty="0">
                <a:solidFill>
                  <a:srgbClr val="2B8D84"/>
                </a:solidFill>
                <a:latin typeface="Century Gothic" panose="020B0502020202020204" pitchFamily="34" charset="0"/>
              </a:rPr>
              <a:t>Website</a:t>
            </a:r>
          </a:p>
          <a:p>
            <a:pPr marL="285750" indent="-285750">
              <a:buFont typeface="Arial" panose="020B0604020202020204" pitchFamily="34" charset="0"/>
              <a:buChar char="•"/>
            </a:pPr>
            <a:r>
              <a:rPr lang="en-US" dirty="0">
                <a:solidFill>
                  <a:srgbClr val="2B8D84"/>
                </a:solidFill>
                <a:latin typeface="Century Gothic" panose="020B0502020202020204" pitchFamily="34" charset="0"/>
              </a:rPr>
              <a:t>Path to Wellness 20XX Social Media Information</a:t>
            </a:r>
          </a:p>
          <a:p>
            <a:pPr marL="285750" indent="-285750">
              <a:buFont typeface="Arial" panose="020B0604020202020204" pitchFamily="34" charset="0"/>
              <a:buChar char="•"/>
            </a:pPr>
            <a:r>
              <a:rPr lang="en-US" dirty="0">
                <a:solidFill>
                  <a:srgbClr val="2B8D84"/>
                </a:solidFill>
                <a:latin typeface="Century Gothic" panose="020B0502020202020204" pitchFamily="34" charset="0"/>
              </a:rPr>
              <a:t>Person of Contact: Mariano Rivera, Event Mgr.</a:t>
            </a:r>
          </a:p>
          <a:p>
            <a:pPr marL="285750" indent="-285750">
              <a:buFont typeface="Arial" panose="020B0604020202020204" pitchFamily="34" charset="0"/>
              <a:buChar char="•"/>
            </a:pPr>
            <a:r>
              <a:rPr lang="en-US" dirty="0">
                <a:solidFill>
                  <a:srgbClr val="2B8D84"/>
                </a:solidFill>
                <a:latin typeface="Century Gothic" panose="020B0502020202020204" pitchFamily="34" charset="0"/>
              </a:rPr>
              <a:t>Phone</a:t>
            </a:r>
          </a:p>
          <a:p>
            <a:pPr marL="285750" indent="-285750">
              <a:buFont typeface="Arial" panose="020B0604020202020204" pitchFamily="34" charset="0"/>
              <a:buChar char="•"/>
            </a:pPr>
            <a:r>
              <a:rPr lang="en-US" dirty="0">
                <a:solidFill>
                  <a:srgbClr val="2B8D84"/>
                </a:solidFill>
                <a:latin typeface="Century Gothic" panose="020B0502020202020204" pitchFamily="34" charset="0"/>
              </a:rPr>
              <a:t>Email</a:t>
            </a:r>
          </a:p>
          <a:p>
            <a:pPr marL="285750" indent="-285750">
              <a:buFont typeface="Arial" panose="020B0604020202020204" pitchFamily="34" charset="0"/>
              <a:buChar char="•"/>
            </a:pPr>
            <a:r>
              <a:rPr lang="en-US" dirty="0">
                <a:solidFill>
                  <a:srgbClr val="2B8D84"/>
                </a:solidFill>
                <a:latin typeface="Century Gothic" panose="020B0502020202020204" pitchFamily="34" charset="0"/>
              </a:rPr>
              <a:t>Address</a:t>
            </a:r>
          </a:p>
        </p:txBody>
      </p:sp>
      <p:pic>
        <p:nvPicPr>
          <p:cNvPr id="30" name="Graphic 29" descr="A grid with small circles">
            <a:extLst>
              <a:ext uri="{FF2B5EF4-FFF2-40B4-BE49-F238E27FC236}">
                <a16:creationId xmlns:a16="http://schemas.microsoft.com/office/drawing/2014/main" id="{65A023DE-16D2-1F89-F5CC-A430D3559E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76150" y="-386070"/>
            <a:ext cx="2083934" cy="2083934"/>
          </a:xfrm>
          <a:prstGeom prst="rect">
            <a:avLst/>
          </a:prstGeom>
        </p:spPr>
      </p:pic>
    </p:spTree>
    <p:extLst>
      <p:ext uri="{BB962C8B-B14F-4D97-AF65-F5344CB8AC3E}">
        <p14:creationId xmlns:p14="http://schemas.microsoft.com/office/powerpoint/2010/main" val="2442841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BC736FB-ECB3-6947-8A3E-2AC7672BA480}"/>
              </a:ext>
            </a:extLst>
          </p:cNvPr>
          <p:cNvGraphicFramePr>
            <a:graphicFrameLocks noGrp="1"/>
          </p:cNvGraphicFramePr>
          <p:nvPr>
            <p:extLst>
              <p:ext uri="{D42A27DB-BD31-4B8C-83A1-F6EECF244321}">
                <p14:modId xmlns:p14="http://schemas.microsoft.com/office/powerpoint/2010/main" val="1624990342"/>
              </p:ext>
            </p:extLst>
          </p:nvPr>
        </p:nvGraphicFramePr>
        <p:xfrm>
          <a:off x="787790" y="1050352"/>
          <a:ext cx="10227213" cy="2468352"/>
        </p:xfrm>
        <a:graphic>
          <a:graphicData uri="http://schemas.openxmlformats.org/drawingml/2006/table">
            <a:tbl>
              <a:tblPr firstRow="1" firstCol="1" bandRow="1">
                <a:tableStyleId>{5C22544A-7EE6-4342-B048-85BDC9FD1C3A}</a:tableStyleId>
              </a:tblPr>
              <a:tblGrid>
                <a:gridCol w="10227213">
                  <a:extLst>
                    <a:ext uri="{9D8B030D-6E8A-4147-A177-3AD203B41FA5}">
                      <a16:colId xmlns:a16="http://schemas.microsoft.com/office/drawing/2014/main" val="2161760999"/>
                    </a:ext>
                  </a:extLst>
                </a:gridCol>
              </a:tblGrid>
              <a:tr h="2468352">
                <a:tc>
                  <a:txBody>
                    <a:bodyPr/>
                    <a:lstStyle/>
                    <a:p>
                      <a:pPr marL="0" marR="0" algn="ctr">
                        <a:spcBef>
                          <a:spcPts val="0"/>
                        </a:spcBef>
                        <a:spcAft>
                          <a:spcPts val="0"/>
                        </a:spcAft>
                      </a:pPr>
                      <a:r>
                        <a:rPr lang="en-US" sz="1600" b="1" dirty="0">
                          <a:solidFill>
                            <a:schemeClr val="tx1"/>
                          </a:solidFill>
                          <a:effectLst/>
                          <a:latin typeface="Century Gothic" panose="020B0502020202020204" pitchFamily="34" charset="0"/>
                        </a:rPr>
                        <a:t>DISCLAIMER</a:t>
                      </a:r>
                      <a:endParaRPr lang="en-US" sz="1200" b="1" dirty="0">
                        <a:solidFill>
                          <a:schemeClr val="tx1"/>
                        </a:solidFill>
                        <a:effectLst/>
                        <a:latin typeface="Century Gothic" panose="020B0502020202020204" pitchFamily="34" charset="0"/>
                      </a:endParaRPr>
                    </a:p>
                    <a:p>
                      <a:pPr marL="0" marR="0">
                        <a:spcBef>
                          <a:spcPts val="0"/>
                        </a:spcBef>
                        <a:spcAft>
                          <a:spcPts val="0"/>
                        </a:spcAft>
                      </a:pPr>
                      <a:r>
                        <a:rPr lang="en-US" sz="1200" b="0" dirty="0">
                          <a:solidFill>
                            <a:schemeClr val="tx1"/>
                          </a:solidFill>
                          <a:effectLst/>
                          <a:latin typeface="Century Gothic" panose="020B0502020202020204" pitchFamily="34" charset="0"/>
                        </a:rPr>
                        <a:t> </a:t>
                      </a:r>
                    </a:p>
                    <a:p>
                      <a:pPr marL="0" marR="0">
                        <a:spcBef>
                          <a:spcPts val="0"/>
                        </a:spcBef>
                        <a:spcAft>
                          <a:spcPts val="0"/>
                        </a:spcAft>
                      </a:pPr>
                      <a:r>
                        <a:rPr lang="en-US" sz="1600" b="0" dirty="0">
                          <a:solidFill>
                            <a:schemeClr val="tx1"/>
                          </a:solidFill>
                          <a:effectLst/>
                          <a:latin typeface="Century Gothic" panose="020B0502020202020204" pitchFamily="34" charset="0"/>
                        </a:rPr>
                        <a:t>Any articles, templates, or information provided by Smartsheet on the website are for reference only. While we strive to keep the information up to date and correct, we make no representations or warranties of any kind, express or implied, about the completeness, accuracy, reliability, suitability, or availability with respect to the website or the information, articles, templates, or related graphics contained on the website. Any reliance you place on such information is therefore strictly at your own risk.</a:t>
                      </a:r>
                      <a:endParaRPr lang="en-US" sz="16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65760" marR="73025" marT="0" marB="0" anchor="ctr">
                    <a:lnL w="76200"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4880165"/>
                  </a:ext>
                </a:extLst>
              </a:tr>
            </a:tbl>
          </a:graphicData>
        </a:graphic>
      </p:graphicFrame>
    </p:spTree>
    <p:extLst>
      <p:ext uri="{BB962C8B-B14F-4D97-AF65-F5344CB8AC3E}">
        <p14:creationId xmlns:p14="http://schemas.microsoft.com/office/powerpoint/2010/main" val="2929323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A black background with a black square&#10;&#10;Description automatically generated with medium confidence">
            <a:extLst>
              <a:ext uri="{FF2B5EF4-FFF2-40B4-BE49-F238E27FC236}">
                <a16:creationId xmlns:a16="http://schemas.microsoft.com/office/drawing/2014/main" id="{8AEE35A5-9DCE-D6CB-B925-F54449080157}"/>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B41213C6-929C-63DC-CAE2-3AE56BDB7F24}"/>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CONTENTS</a:t>
            </a:r>
            <a:endParaRPr lang="en-US" sz="1600" dirty="0">
              <a:solidFill>
                <a:schemeClr val="tx1">
                  <a:lumMod val="65000"/>
                  <a:lumOff val="35000"/>
                </a:schemeClr>
              </a:solidFill>
              <a:latin typeface="Century Gothic" panose="020B0502020202020204" pitchFamily="34" charset="0"/>
            </a:endParaRPr>
          </a:p>
        </p:txBody>
      </p:sp>
      <p:sp>
        <p:nvSpPr>
          <p:cNvPr id="5" name="TextBox 4">
            <a:extLst>
              <a:ext uri="{FF2B5EF4-FFF2-40B4-BE49-F238E27FC236}">
                <a16:creationId xmlns:a16="http://schemas.microsoft.com/office/drawing/2014/main" id="{2808FFD0-70EE-010E-F4F3-644CE571EE22}"/>
              </a:ext>
            </a:extLst>
          </p:cNvPr>
          <p:cNvSpPr txBox="1"/>
          <p:nvPr/>
        </p:nvSpPr>
        <p:spPr>
          <a:xfrm>
            <a:off x="2419351" y="1785820"/>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EVENT OVERVIEW</a:t>
            </a:r>
          </a:p>
        </p:txBody>
      </p:sp>
      <p:sp>
        <p:nvSpPr>
          <p:cNvPr id="6" name="TextBox 5">
            <a:extLst>
              <a:ext uri="{FF2B5EF4-FFF2-40B4-BE49-F238E27FC236}">
                <a16:creationId xmlns:a16="http://schemas.microsoft.com/office/drawing/2014/main" id="{A9A1EE7E-CBF5-7402-C26A-77C35D0F1E17}"/>
              </a:ext>
            </a:extLst>
          </p:cNvPr>
          <p:cNvSpPr txBox="1"/>
          <p:nvPr/>
        </p:nvSpPr>
        <p:spPr>
          <a:xfrm>
            <a:off x="1895147" y="1724418"/>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1</a:t>
            </a:r>
            <a:endParaRPr lang="en-US" sz="1600" b="1" dirty="0">
              <a:solidFill>
                <a:schemeClr val="tx1">
                  <a:lumMod val="65000"/>
                  <a:lumOff val="35000"/>
                </a:schemeClr>
              </a:solidFill>
              <a:latin typeface="Century Gothic" panose="020B0502020202020204" pitchFamily="34" charset="0"/>
            </a:endParaRPr>
          </a:p>
        </p:txBody>
      </p:sp>
      <p:sp>
        <p:nvSpPr>
          <p:cNvPr id="14" name="TextBox 13">
            <a:extLst>
              <a:ext uri="{FF2B5EF4-FFF2-40B4-BE49-F238E27FC236}">
                <a16:creationId xmlns:a16="http://schemas.microsoft.com/office/drawing/2014/main" id="{4DB88848-906C-8856-4883-2DCAFB6BE3FF}"/>
              </a:ext>
            </a:extLst>
          </p:cNvPr>
          <p:cNvSpPr txBox="1"/>
          <p:nvPr/>
        </p:nvSpPr>
        <p:spPr>
          <a:xfrm>
            <a:off x="2419351" y="2909205"/>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OBJECTIVES AND GOALS</a:t>
            </a:r>
          </a:p>
        </p:txBody>
      </p:sp>
      <p:sp>
        <p:nvSpPr>
          <p:cNvPr id="15" name="TextBox 14">
            <a:extLst>
              <a:ext uri="{FF2B5EF4-FFF2-40B4-BE49-F238E27FC236}">
                <a16:creationId xmlns:a16="http://schemas.microsoft.com/office/drawing/2014/main" id="{719F7F35-A047-7205-7E71-0955B057F236}"/>
              </a:ext>
            </a:extLst>
          </p:cNvPr>
          <p:cNvSpPr txBox="1"/>
          <p:nvPr/>
        </p:nvSpPr>
        <p:spPr>
          <a:xfrm>
            <a:off x="1895147" y="2909205"/>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2</a:t>
            </a:r>
            <a:endParaRPr lang="en-US" sz="1600" b="1" dirty="0">
              <a:solidFill>
                <a:schemeClr val="tx1">
                  <a:lumMod val="65000"/>
                  <a:lumOff val="35000"/>
                </a:schemeClr>
              </a:solidFill>
              <a:latin typeface="Century Gothic" panose="020B0502020202020204" pitchFamily="34" charset="0"/>
            </a:endParaRPr>
          </a:p>
        </p:txBody>
      </p:sp>
      <p:sp>
        <p:nvSpPr>
          <p:cNvPr id="16" name="TextBox 15">
            <a:extLst>
              <a:ext uri="{FF2B5EF4-FFF2-40B4-BE49-F238E27FC236}">
                <a16:creationId xmlns:a16="http://schemas.microsoft.com/office/drawing/2014/main" id="{E00BEED8-B366-58E4-F519-DEA58EF791BC}"/>
              </a:ext>
            </a:extLst>
          </p:cNvPr>
          <p:cNvSpPr txBox="1"/>
          <p:nvPr/>
        </p:nvSpPr>
        <p:spPr>
          <a:xfrm>
            <a:off x="2419351" y="4094134"/>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AGENDA / ITINERARY</a:t>
            </a:r>
          </a:p>
        </p:txBody>
      </p:sp>
      <p:sp>
        <p:nvSpPr>
          <p:cNvPr id="17" name="TextBox 16">
            <a:extLst>
              <a:ext uri="{FF2B5EF4-FFF2-40B4-BE49-F238E27FC236}">
                <a16:creationId xmlns:a16="http://schemas.microsoft.com/office/drawing/2014/main" id="{1CDA9122-F2F5-AB18-4B89-44DC0247A94E}"/>
              </a:ext>
            </a:extLst>
          </p:cNvPr>
          <p:cNvSpPr txBox="1"/>
          <p:nvPr/>
        </p:nvSpPr>
        <p:spPr>
          <a:xfrm>
            <a:off x="1895147" y="4094134"/>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3</a:t>
            </a:r>
            <a:endParaRPr lang="en-US" sz="1600" b="1" dirty="0">
              <a:solidFill>
                <a:schemeClr val="tx1">
                  <a:lumMod val="65000"/>
                  <a:lumOff val="35000"/>
                </a:schemeClr>
              </a:solidFill>
              <a:latin typeface="Century Gothic" panose="020B0502020202020204" pitchFamily="34" charset="0"/>
            </a:endParaRPr>
          </a:p>
        </p:txBody>
      </p:sp>
      <p:sp>
        <p:nvSpPr>
          <p:cNvPr id="18" name="TextBox 17">
            <a:extLst>
              <a:ext uri="{FF2B5EF4-FFF2-40B4-BE49-F238E27FC236}">
                <a16:creationId xmlns:a16="http://schemas.microsoft.com/office/drawing/2014/main" id="{DCF07B7B-0B19-4730-8363-7DDB2881617C}"/>
              </a:ext>
            </a:extLst>
          </p:cNvPr>
          <p:cNvSpPr txBox="1"/>
          <p:nvPr/>
        </p:nvSpPr>
        <p:spPr>
          <a:xfrm>
            <a:off x="2419351" y="5127373"/>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VENUE AND LAYOUT</a:t>
            </a:r>
          </a:p>
        </p:txBody>
      </p:sp>
      <p:sp>
        <p:nvSpPr>
          <p:cNvPr id="19" name="TextBox 18">
            <a:extLst>
              <a:ext uri="{FF2B5EF4-FFF2-40B4-BE49-F238E27FC236}">
                <a16:creationId xmlns:a16="http://schemas.microsoft.com/office/drawing/2014/main" id="{68CC8BCB-DA32-6162-3440-3E876EAE7862}"/>
              </a:ext>
            </a:extLst>
          </p:cNvPr>
          <p:cNvSpPr txBox="1"/>
          <p:nvPr/>
        </p:nvSpPr>
        <p:spPr>
          <a:xfrm>
            <a:off x="1895147" y="5127373"/>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4</a:t>
            </a:r>
            <a:endParaRPr lang="en-US" sz="1600" b="1" dirty="0">
              <a:solidFill>
                <a:schemeClr val="tx1">
                  <a:lumMod val="65000"/>
                  <a:lumOff val="35000"/>
                </a:schemeClr>
              </a:solidFill>
              <a:latin typeface="Century Gothic" panose="020B0502020202020204" pitchFamily="34" charset="0"/>
            </a:endParaRPr>
          </a:p>
        </p:txBody>
      </p:sp>
      <p:sp>
        <p:nvSpPr>
          <p:cNvPr id="20" name="TextBox 19">
            <a:extLst>
              <a:ext uri="{FF2B5EF4-FFF2-40B4-BE49-F238E27FC236}">
                <a16:creationId xmlns:a16="http://schemas.microsoft.com/office/drawing/2014/main" id="{81C0FAEA-061F-BB8B-6D1D-581CBCE3EAE5}"/>
              </a:ext>
            </a:extLst>
          </p:cNvPr>
          <p:cNvSpPr txBox="1"/>
          <p:nvPr/>
        </p:nvSpPr>
        <p:spPr>
          <a:xfrm>
            <a:off x="2679905" y="6279326"/>
            <a:ext cx="2711246"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BUDGET OVERVIEW</a:t>
            </a:r>
          </a:p>
        </p:txBody>
      </p:sp>
      <p:sp>
        <p:nvSpPr>
          <p:cNvPr id="21" name="TextBox 20">
            <a:extLst>
              <a:ext uri="{FF2B5EF4-FFF2-40B4-BE49-F238E27FC236}">
                <a16:creationId xmlns:a16="http://schemas.microsoft.com/office/drawing/2014/main" id="{9C7DD9C2-0F11-9500-98E2-A774853B1CDB}"/>
              </a:ext>
            </a:extLst>
          </p:cNvPr>
          <p:cNvSpPr txBox="1"/>
          <p:nvPr/>
        </p:nvSpPr>
        <p:spPr>
          <a:xfrm>
            <a:off x="1895147" y="6202382"/>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5</a:t>
            </a:r>
            <a:endParaRPr lang="en-US" sz="1600" b="1" dirty="0">
              <a:solidFill>
                <a:schemeClr val="tx1">
                  <a:lumMod val="65000"/>
                  <a:lumOff val="35000"/>
                </a:schemeClr>
              </a:solidFill>
              <a:latin typeface="Century Gothic" panose="020B0502020202020204" pitchFamily="34" charset="0"/>
            </a:endParaRPr>
          </a:p>
        </p:txBody>
      </p:sp>
      <p:sp>
        <p:nvSpPr>
          <p:cNvPr id="22" name="TextBox 21">
            <a:extLst>
              <a:ext uri="{FF2B5EF4-FFF2-40B4-BE49-F238E27FC236}">
                <a16:creationId xmlns:a16="http://schemas.microsoft.com/office/drawing/2014/main" id="{0B4A0E54-12F4-B792-F8BD-E86619A3C4F3}"/>
              </a:ext>
            </a:extLst>
          </p:cNvPr>
          <p:cNvSpPr txBox="1"/>
          <p:nvPr/>
        </p:nvSpPr>
        <p:spPr>
          <a:xfrm>
            <a:off x="6902860" y="1735565"/>
            <a:ext cx="2791928"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MARKETING AND PROMOTION PLAN</a:t>
            </a:r>
          </a:p>
        </p:txBody>
      </p:sp>
      <p:sp>
        <p:nvSpPr>
          <p:cNvPr id="23" name="TextBox 22">
            <a:extLst>
              <a:ext uri="{FF2B5EF4-FFF2-40B4-BE49-F238E27FC236}">
                <a16:creationId xmlns:a16="http://schemas.microsoft.com/office/drawing/2014/main" id="{7ED91C19-6D62-6992-3CE9-8C3E50D9B7C7}"/>
              </a:ext>
            </a:extLst>
          </p:cNvPr>
          <p:cNvSpPr txBox="1"/>
          <p:nvPr/>
        </p:nvSpPr>
        <p:spPr>
          <a:xfrm>
            <a:off x="6198784" y="1735565"/>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6</a:t>
            </a:r>
            <a:endParaRPr lang="en-US" sz="1600" b="1" dirty="0">
              <a:solidFill>
                <a:schemeClr val="tx1">
                  <a:lumMod val="65000"/>
                  <a:lumOff val="35000"/>
                </a:schemeClr>
              </a:solidFill>
              <a:latin typeface="Century Gothic" panose="020B0502020202020204" pitchFamily="34" charset="0"/>
            </a:endParaRPr>
          </a:p>
        </p:txBody>
      </p:sp>
      <p:sp>
        <p:nvSpPr>
          <p:cNvPr id="24" name="TextBox 23">
            <a:extLst>
              <a:ext uri="{FF2B5EF4-FFF2-40B4-BE49-F238E27FC236}">
                <a16:creationId xmlns:a16="http://schemas.microsoft.com/office/drawing/2014/main" id="{BEC12D96-8839-6F26-BB3C-727244C5E636}"/>
              </a:ext>
            </a:extLst>
          </p:cNvPr>
          <p:cNvSpPr txBox="1"/>
          <p:nvPr/>
        </p:nvSpPr>
        <p:spPr>
          <a:xfrm>
            <a:off x="6902860" y="2795849"/>
            <a:ext cx="2791928"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SPONSORSHIP OPPORTUNITIES</a:t>
            </a:r>
          </a:p>
        </p:txBody>
      </p:sp>
      <p:sp>
        <p:nvSpPr>
          <p:cNvPr id="25" name="TextBox 24">
            <a:extLst>
              <a:ext uri="{FF2B5EF4-FFF2-40B4-BE49-F238E27FC236}">
                <a16:creationId xmlns:a16="http://schemas.microsoft.com/office/drawing/2014/main" id="{644EFF3D-2590-E884-A6AD-74533994456A}"/>
              </a:ext>
            </a:extLst>
          </p:cNvPr>
          <p:cNvSpPr txBox="1"/>
          <p:nvPr/>
        </p:nvSpPr>
        <p:spPr>
          <a:xfrm>
            <a:off x="6096000" y="2795849"/>
            <a:ext cx="730660"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7</a:t>
            </a:r>
            <a:endParaRPr lang="en-US" sz="1600" b="1" dirty="0">
              <a:solidFill>
                <a:schemeClr val="tx1">
                  <a:lumMod val="65000"/>
                  <a:lumOff val="35000"/>
                </a:schemeClr>
              </a:solidFill>
              <a:latin typeface="Century Gothic" panose="020B0502020202020204" pitchFamily="34" charset="0"/>
            </a:endParaRPr>
          </a:p>
        </p:txBody>
      </p:sp>
      <p:sp>
        <p:nvSpPr>
          <p:cNvPr id="26" name="TextBox 25">
            <a:extLst>
              <a:ext uri="{FF2B5EF4-FFF2-40B4-BE49-F238E27FC236}">
                <a16:creationId xmlns:a16="http://schemas.microsoft.com/office/drawing/2014/main" id="{08FDF008-2795-C96D-2D64-F92887AD3AC3}"/>
              </a:ext>
            </a:extLst>
          </p:cNvPr>
          <p:cNvSpPr txBox="1"/>
          <p:nvPr/>
        </p:nvSpPr>
        <p:spPr>
          <a:xfrm>
            <a:off x="6902860" y="3958740"/>
            <a:ext cx="2872610"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TESTIMONIALS </a:t>
            </a:r>
            <a:br>
              <a:rPr lang="en-US" dirty="0">
                <a:solidFill>
                  <a:schemeClr val="tx1">
                    <a:lumMod val="65000"/>
                    <a:lumOff val="35000"/>
                  </a:schemeClr>
                </a:solidFill>
                <a:latin typeface="Century Gothic" panose="020B0502020202020204" pitchFamily="34" charset="0"/>
              </a:rPr>
            </a:br>
            <a:r>
              <a:rPr lang="en-US" dirty="0">
                <a:solidFill>
                  <a:schemeClr val="tx1">
                    <a:lumMod val="65000"/>
                    <a:lumOff val="35000"/>
                  </a:schemeClr>
                </a:solidFill>
                <a:latin typeface="Century Gothic" panose="020B0502020202020204" pitchFamily="34" charset="0"/>
              </a:rPr>
              <a:t>AND PAST SUCCESS</a:t>
            </a:r>
          </a:p>
        </p:txBody>
      </p:sp>
      <p:sp>
        <p:nvSpPr>
          <p:cNvPr id="27" name="TextBox 26">
            <a:extLst>
              <a:ext uri="{FF2B5EF4-FFF2-40B4-BE49-F238E27FC236}">
                <a16:creationId xmlns:a16="http://schemas.microsoft.com/office/drawing/2014/main" id="{66E8E115-29D9-4C57-FD9F-4E9A950162A1}"/>
              </a:ext>
            </a:extLst>
          </p:cNvPr>
          <p:cNvSpPr txBox="1"/>
          <p:nvPr/>
        </p:nvSpPr>
        <p:spPr>
          <a:xfrm>
            <a:off x="6210641" y="3951584"/>
            <a:ext cx="616019"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8</a:t>
            </a:r>
            <a:endParaRPr lang="en-US" sz="1600" b="1" dirty="0">
              <a:solidFill>
                <a:schemeClr val="tx1">
                  <a:lumMod val="65000"/>
                  <a:lumOff val="35000"/>
                </a:schemeClr>
              </a:solidFill>
              <a:latin typeface="Century Gothic" panose="020B0502020202020204" pitchFamily="34" charset="0"/>
            </a:endParaRPr>
          </a:p>
        </p:txBody>
      </p:sp>
      <p:sp>
        <p:nvSpPr>
          <p:cNvPr id="3" name="TextBox 2">
            <a:extLst>
              <a:ext uri="{FF2B5EF4-FFF2-40B4-BE49-F238E27FC236}">
                <a16:creationId xmlns:a16="http://schemas.microsoft.com/office/drawing/2014/main" id="{16AFC671-44F1-FB00-95BA-5872B76E1980}"/>
              </a:ext>
            </a:extLst>
          </p:cNvPr>
          <p:cNvSpPr txBox="1"/>
          <p:nvPr/>
        </p:nvSpPr>
        <p:spPr>
          <a:xfrm>
            <a:off x="6900039" y="5046188"/>
            <a:ext cx="2872610" cy="923330"/>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CONTACT INFORMATION AND CALL TO ACTION</a:t>
            </a:r>
          </a:p>
        </p:txBody>
      </p:sp>
      <p:sp>
        <p:nvSpPr>
          <p:cNvPr id="4" name="TextBox 3">
            <a:extLst>
              <a:ext uri="{FF2B5EF4-FFF2-40B4-BE49-F238E27FC236}">
                <a16:creationId xmlns:a16="http://schemas.microsoft.com/office/drawing/2014/main" id="{F33E3D6C-B9FA-60EF-2FD9-EFFE58E9F38B}"/>
              </a:ext>
            </a:extLst>
          </p:cNvPr>
          <p:cNvSpPr txBox="1"/>
          <p:nvPr/>
        </p:nvSpPr>
        <p:spPr>
          <a:xfrm>
            <a:off x="6207820" y="5039032"/>
            <a:ext cx="616019"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9</a:t>
            </a:r>
            <a:endParaRPr lang="en-US" sz="1600" b="1" dirty="0">
              <a:solidFill>
                <a:schemeClr val="tx1">
                  <a:lumMod val="65000"/>
                  <a:lumOff val="35000"/>
                </a:schemeClr>
              </a:solidFill>
              <a:latin typeface="Century Gothic" panose="020B0502020202020204" pitchFamily="34" charset="0"/>
            </a:endParaRPr>
          </a:p>
        </p:txBody>
      </p:sp>
      <p:pic>
        <p:nvPicPr>
          <p:cNvPr id="7" name="Graphic 6" descr="A grid with small circles">
            <a:extLst>
              <a:ext uri="{FF2B5EF4-FFF2-40B4-BE49-F238E27FC236}">
                <a16:creationId xmlns:a16="http://schemas.microsoft.com/office/drawing/2014/main" id="{AF88DBE9-70D0-4B19-55FF-A17B555A2C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76150" y="-386070"/>
            <a:ext cx="2083934" cy="2083934"/>
          </a:xfrm>
          <a:prstGeom prst="rect">
            <a:avLst/>
          </a:prstGeom>
        </p:spPr>
      </p:pic>
    </p:spTree>
    <p:extLst>
      <p:ext uri="{BB962C8B-B14F-4D97-AF65-F5344CB8AC3E}">
        <p14:creationId xmlns:p14="http://schemas.microsoft.com/office/powerpoint/2010/main" val="3611836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8" y="111009"/>
            <a:ext cx="7406152"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1. EVENT OVERVIEW</a:t>
            </a:r>
            <a:endParaRPr lang="en-US" sz="1600" dirty="0">
              <a:solidFill>
                <a:schemeClr val="tx1">
                  <a:lumMod val="65000"/>
                  <a:lumOff val="35000"/>
                </a:schemeClr>
              </a:solidFill>
              <a:latin typeface="Century Gothic" panose="020B0502020202020204" pitchFamily="34" charset="0"/>
            </a:endParaRPr>
          </a:p>
        </p:txBody>
      </p:sp>
      <p:sp>
        <p:nvSpPr>
          <p:cNvPr id="4" name="TextBox 3">
            <a:extLst>
              <a:ext uri="{FF2B5EF4-FFF2-40B4-BE49-F238E27FC236}">
                <a16:creationId xmlns:a16="http://schemas.microsoft.com/office/drawing/2014/main" id="{6A04BA55-891D-AEDD-1E97-921613986F9D}"/>
              </a:ext>
            </a:extLst>
          </p:cNvPr>
          <p:cNvSpPr txBox="1"/>
          <p:nvPr/>
        </p:nvSpPr>
        <p:spPr>
          <a:xfrm>
            <a:off x="313510" y="775063"/>
            <a:ext cx="9605554"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This is a community-focused day of wellness.</a:t>
            </a:r>
          </a:p>
        </p:txBody>
      </p:sp>
      <p:sp>
        <p:nvSpPr>
          <p:cNvPr id="6" name="Rectangle 5">
            <a:extLst>
              <a:ext uri="{FF2B5EF4-FFF2-40B4-BE49-F238E27FC236}">
                <a16:creationId xmlns:a16="http://schemas.microsoft.com/office/drawing/2014/main" id="{9652C817-1C0D-E55C-8958-1C90B07D0186}"/>
              </a:ext>
            </a:extLst>
          </p:cNvPr>
          <p:cNvSpPr/>
          <p:nvPr/>
        </p:nvSpPr>
        <p:spPr>
          <a:xfrm>
            <a:off x="883921" y="1863634"/>
            <a:ext cx="4537166" cy="200297"/>
          </a:xfrm>
          <a:prstGeom prst="rect">
            <a:avLst/>
          </a:prstGeom>
          <a:solidFill>
            <a:srgbClr val="2B8D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808FF74-C03D-ED4C-C4E8-2D6019552166}"/>
              </a:ext>
            </a:extLst>
          </p:cNvPr>
          <p:cNvSpPr/>
          <p:nvPr/>
        </p:nvSpPr>
        <p:spPr>
          <a:xfrm>
            <a:off x="883921" y="2783170"/>
            <a:ext cx="4537166" cy="3800510"/>
          </a:xfrm>
          <a:prstGeom prst="rect">
            <a:avLst/>
          </a:prstGeom>
          <a:solidFill>
            <a:srgbClr val="DC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4C00056-5695-4E08-86AB-16E91F25E3A4}"/>
              </a:ext>
            </a:extLst>
          </p:cNvPr>
          <p:cNvSpPr/>
          <p:nvPr/>
        </p:nvSpPr>
        <p:spPr>
          <a:xfrm>
            <a:off x="6770914" y="1863634"/>
            <a:ext cx="4537166" cy="200297"/>
          </a:xfrm>
          <a:prstGeom prst="rect">
            <a:avLst/>
          </a:prstGeom>
          <a:solidFill>
            <a:srgbClr val="2B8D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B00CCC15-5250-BDB0-AE3A-2730281F8886}"/>
              </a:ext>
            </a:extLst>
          </p:cNvPr>
          <p:cNvSpPr/>
          <p:nvPr/>
        </p:nvSpPr>
        <p:spPr>
          <a:xfrm>
            <a:off x="6770914" y="2783170"/>
            <a:ext cx="4537166" cy="3800510"/>
          </a:xfrm>
          <a:prstGeom prst="rect">
            <a:avLst/>
          </a:prstGeom>
          <a:solidFill>
            <a:srgbClr val="DC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A60892FB-E0E1-A9D7-D335-2587A1EF8D97}"/>
              </a:ext>
            </a:extLst>
          </p:cNvPr>
          <p:cNvSpPr txBox="1"/>
          <p:nvPr/>
        </p:nvSpPr>
        <p:spPr>
          <a:xfrm>
            <a:off x="883921" y="2238884"/>
            <a:ext cx="4537166" cy="369332"/>
          </a:xfrm>
          <a:prstGeom prst="rect">
            <a:avLst/>
          </a:prstGeom>
          <a:noFill/>
        </p:spPr>
        <p:txBody>
          <a:bodyPr wrap="square" rtlCol="0">
            <a:spAutoFit/>
          </a:bodyPr>
          <a:lstStyle/>
          <a:p>
            <a:pPr algn="ctr"/>
            <a:r>
              <a:rPr lang="en-US" dirty="0">
                <a:solidFill>
                  <a:srgbClr val="2B8D84"/>
                </a:solidFill>
                <a:latin typeface="Century Gothic" panose="020B0502020202020204" pitchFamily="34" charset="0"/>
              </a:rPr>
              <a:t>EVENT PURPOSE</a:t>
            </a:r>
          </a:p>
        </p:txBody>
      </p:sp>
      <p:sp>
        <p:nvSpPr>
          <p:cNvPr id="11" name="TextBox 10">
            <a:extLst>
              <a:ext uri="{FF2B5EF4-FFF2-40B4-BE49-F238E27FC236}">
                <a16:creationId xmlns:a16="http://schemas.microsoft.com/office/drawing/2014/main" id="{C6E7C592-C71E-F771-88E3-A93A71C4CA89}"/>
              </a:ext>
            </a:extLst>
          </p:cNvPr>
          <p:cNvSpPr txBox="1"/>
          <p:nvPr/>
        </p:nvSpPr>
        <p:spPr>
          <a:xfrm>
            <a:off x="6770913" y="2238884"/>
            <a:ext cx="4537166" cy="369332"/>
          </a:xfrm>
          <a:prstGeom prst="rect">
            <a:avLst/>
          </a:prstGeom>
          <a:noFill/>
        </p:spPr>
        <p:txBody>
          <a:bodyPr wrap="square" rtlCol="0">
            <a:spAutoFit/>
          </a:bodyPr>
          <a:lstStyle/>
          <a:p>
            <a:pPr algn="ctr"/>
            <a:r>
              <a:rPr lang="en-US" dirty="0">
                <a:solidFill>
                  <a:srgbClr val="2B8D84"/>
                </a:solidFill>
                <a:latin typeface="Century Gothic" panose="020B0502020202020204" pitchFamily="34" charset="0"/>
              </a:rPr>
              <a:t>TARGET AUDIENCE</a:t>
            </a:r>
          </a:p>
        </p:txBody>
      </p:sp>
      <p:sp>
        <p:nvSpPr>
          <p:cNvPr id="13" name="TextBox 12">
            <a:extLst>
              <a:ext uri="{FF2B5EF4-FFF2-40B4-BE49-F238E27FC236}">
                <a16:creationId xmlns:a16="http://schemas.microsoft.com/office/drawing/2014/main" id="{1B5FDD1A-F2CE-2EBE-D9B7-EF0EB12798C4}"/>
              </a:ext>
            </a:extLst>
          </p:cNvPr>
          <p:cNvSpPr txBox="1"/>
          <p:nvPr/>
        </p:nvSpPr>
        <p:spPr>
          <a:xfrm>
            <a:off x="966652" y="2911622"/>
            <a:ext cx="4354285" cy="954107"/>
          </a:xfrm>
          <a:prstGeom prst="rect">
            <a:avLst/>
          </a:prstGeom>
          <a:noFill/>
        </p:spPr>
        <p:txBody>
          <a:bodyPr wrap="square" rtlCol="0">
            <a:spAutoFit/>
          </a:bodyPr>
          <a:lstStyle/>
          <a:p>
            <a:r>
              <a:rPr lang="en-US" sz="1400" dirty="0">
                <a:solidFill>
                  <a:schemeClr val="tx1">
                    <a:lumMod val="65000"/>
                    <a:lumOff val="35000"/>
                  </a:schemeClr>
                </a:solidFill>
                <a:latin typeface="Century Gothic" panose="020B0502020202020204" pitchFamily="34" charset="0"/>
              </a:rPr>
              <a:t>The purpose of this event is to come together as a community to engage in workshops, health screenings, and fitness demonstrations aimed at improving collective health awareness.</a:t>
            </a:r>
          </a:p>
        </p:txBody>
      </p:sp>
      <p:sp>
        <p:nvSpPr>
          <p:cNvPr id="14" name="TextBox 13">
            <a:extLst>
              <a:ext uri="{FF2B5EF4-FFF2-40B4-BE49-F238E27FC236}">
                <a16:creationId xmlns:a16="http://schemas.microsoft.com/office/drawing/2014/main" id="{699C0EEC-8293-E458-D571-A209B40FEAFC}"/>
              </a:ext>
            </a:extLst>
          </p:cNvPr>
          <p:cNvSpPr txBox="1"/>
          <p:nvPr/>
        </p:nvSpPr>
        <p:spPr>
          <a:xfrm>
            <a:off x="6988629" y="2909632"/>
            <a:ext cx="4097382" cy="738664"/>
          </a:xfrm>
          <a:prstGeom prst="rect">
            <a:avLst/>
          </a:prstGeom>
          <a:noFill/>
        </p:spPr>
        <p:txBody>
          <a:bodyPr wrap="square" rtlCol="0">
            <a:spAutoFit/>
          </a:bodyPr>
          <a:lstStyle/>
          <a:p>
            <a:r>
              <a:rPr lang="en-US" sz="1400" dirty="0">
                <a:solidFill>
                  <a:schemeClr val="tx1">
                    <a:lumMod val="65000"/>
                    <a:lumOff val="35000"/>
                  </a:schemeClr>
                </a:solidFill>
                <a:latin typeface="Century Gothic" panose="020B0502020202020204" pitchFamily="34" charset="0"/>
              </a:rPr>
              <a:t>The target audience includes health enthusiasts, families, and local business participants.</a:t>
            </a:r>
          </a:p>
        </p:txBody>
      </p:sp>
      <p:sp>
        <p:nvSpPr>
          <p:cNvPr id="15" name="Rectangle 14">
            <a:extLst>
              <a:ext uri="{FF2B5EF4-FFF2-40B4-BE49-F238E27FC236}">
                <a16:creationId xmlns:a16="http://schemas.microsoft.com/office/drawing/2014/main" id="{5F8AC152-82A7-2DD7-5CF3-8B2756CE641C}"/>
              </a:ext>
            </a:extLst>
          </p:cNvPr>
          <p:cNvSpPr/>
          <p:nvPr/>
        </p:nvSpPr>
        <p:spPr>
          <a:xfrm>
            <a:off x="883921" y="6383383"/>
            <a:ext cx="4537166" cy="200297"/>
          </a:xfrm>
          <a:prstGeom prst="rect">
            <a:avLst/>
          </a:prstGeom>
          <a:solidFill>
            <a:srgbClr val="2B8D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EF91A5D-F4EF-FC4B-2298-1D04F8FAE76F}"/>
              </a:ext>
            </a:extLst>
          </p:cNvPr>
          <p:cNvSpPr/>
          <p:nvPr/>
        </p:nvSpPr>
        <p:spPr>
          <a:xfrm>
            <a:off x="6770914" y="6383383"/>
            <a:ext cx="4537166" cy="200297"/>
          </a:xfrm>
          <a:prstGeom prst="rect">
            <a:avLst/>
          </a:prstGeom>
          <a:solidFill>
            <a:srgbClr val="2B8D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Graphic 18" descr="A grid with small circles">
            <a:extLst>
              <a:ext uri="{FF2B5EF4-FFF2-40B4-BE49-F238E27FC236}">
                <a16:creationId xmlns:a16="http://schemas.microsoft.com/office/drawing/2014/main" id="{088FF6C2-B821-3267-718D-D2EBBB21A1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76150" y="-386070"/>
            <a:ext cx="2083934" cy="2083934"/>
          </a:xfrm>
          <a:prstGeom prst="rect">
            <a:avLst/>
          </a:prstGeom>
        </p:spPr>
      </p:pic>
      <p:pic>
        <p:nvPicPr>
          <p:cNvPr id="5" name="Graphic 4" descr="Yoga with solid fill">
            <a:extLst>
              <a:ext uri="{FF2B5EF4-FFF2-40B4-BE49-F238E27FC236}">
                <a16:creationId xmlns:a16="http://schemas.microsoft.com/office/drawing/2014/main" id="{BFE188D7-B49C-2C4D-6699-327BFEA2E5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6652" y="5294029"/>
            <a:ext cx="914400" cy="914400"/>
          </a:xfrm>
          <a:prstGeom prst="rect">
            <a:avLst/>
          </a:prstGeom>
        </p:spPr>
      </p:pic>
      <p:pic>
        <p:nvPicPr>
          <p:cNvPr id="17" name="Graphic 16" descr="Yoga with solid fill">
            <a:extLst>
              <a:ext uri="{FF2B5EF4-FFF2-40B4-BE49-F238E27FC236}">
                <a16:creationId xmlns:a16="http://schemas.microsoft.com/office/drawing/2014/main" id="{2B8B4958-CD14-4714-4E2B-7852E5C4A28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85554" y="5294029"/>
            <a:ext cx="914400" cy="914400"/>
          </a:xfrm>
          <a:prstGeom prst="rect">
            <a:avLst/>
          </a:prstGeom>
        </p:spPr>
      </p:pic>
      <p:pic>
        <p:nvPicPr>
          <p:cNvPr id="20" name="Graphic 19" descr="Tricycle with solid fill">
            <a:extLst>
              <a:ext uri="{FF2B5EF4-FFF2-40B4-BE49-F238E27FC236}">
                <a16:creationId xmlns:a16="http://schemas.microsoft.com/office/drawing/2014/main" id="{5B508CB1-C165-BE4D-2A01-0BDF68C8F0B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00606" y="5468983"/>
            <a:ext cx="914400" cy="914400"/>
          </a:xfrm>
          <a:prstGeom prst="rect">
            <a:avLst/>
          </a:prstGeom>
        </p:spPr>
      </p:pic>
      <p:pic>
        <p:nvPicPr>
          <p:cNvPr id="22" name="Graphic 21" descr="Cycling with solid fill">
            <a:extLst>
              <a:ext uri="{FF2B5EF4-FFF2-40B4-BE49-F238E27FC236}">
                <a16:creationId xmlns:a16="http://schemas.microsoft.com/office/drawing/2014/main" id="{BDCC8F82-7A30-7B3B-21CF-BB226D68CC3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310948" y="5381506"/>
            <a:ext cx="914400" cy="914400"/>
          </a:xfrm>
          <a:prstGeom prst="rect">
            <a:avLst/>
          </a:prstGeom>
        </p:spPr>
      </p:pic>
      <p:pic>
        <p:nvPicPr>
          <p:cNvPr id="24" name="Graphic 23" descr="Lunch Box with solid fill">
            <a:extLst>
              <a:ext uri="{FF2B5EF4-FFF2-40B4-BE49-F238E27FC236}">
                <a16:creationId xmlns:a16="http://schemas.microsoft.com/office/drawing/2014/main" id="{8BEF54D3-13D5-012B-23FD-A3EA440CF67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728267" y="1506582"/>
            <a:ext cx="714104" cy="714104"/>
          </a:xfrm>
          <a:prstGeom prst="rect">
            <a:avLst/>
          </a:prstGeom>
        </p:spPr>
      </p:pic>
    </p:spTree>
    <p:extLst>
      <p:ext uri="{BB962C8B-B14F-4D97-AF65-F5344CB8AC3E}">
        <p14:creationId xmlns:p14="http://schemas.microsoft.com/office/powerpoint/2010/main" val="796655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59E79D-CDEF-7FEF-2E37-25389DA41D9D}"/>
              </a:ext>
            </a:extLst>
          </p:cNvPr>
          <p:cNvSpPr/>
          <p:nvPr/>
        </p:nvSpPr>
        <p:spPr>
          <a:xfrm rot="16200000">
            <a:off x="8433210" y="3120373"/>
            <a:ext cx="6882427" cy="641681"/>
          </a:xfrm>
          <a:prstGeom prst="rect">
            <a:avLst/>
          </a:prstGeom>
          <a:solidFill>
            <a:srgbClr val="DC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2. OBJECTIVES AND GOALS</a:t>
            </a:r>
            <a:endParaRPr lang="en-US" sz="1600" dirty="0">
              <a:solidFill>
                <a:schemeClr val="tx1">
                  <a:lumMod val="65000"/>
                  <a:lumOff val="35000"/>
                </a:schemeClr>
              </a:solidFill>
              <a:latin typeface="Century Gothic" panose="020B0502020202020204" pitchFamily="34" charset="0"/>
            </a:endParaRPr>
          </a:p>
        </p:txBody>
      </p:sp>
      <p:sp>
        <p:nvSpPr>
          <p:cNvPr id="10" name="TextBox 9">
            <a:extLst>
              <a:ext uri="{FF2B5EF4-FFF2-40B4-BE49-F238E27FC236}">
                <a16:creationId xmlns:a16="http://schemas.microsoft.com/office/drawing/2014/main" id="{A60892FB-E0E1-A9D7-D335-2587A1EF8D97}"/>
              </a:ext>
            </a:extLst>
          </p:cNvPr>
          <p:cNvSpPr txBox="1"/>
          <p:nvPr/>
        </p:nvSpPr>
        <p:spPr>
          <a:xfrm>
            <a:off x="817516" y="996858"/>
            <a:ext cx="10912929"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GOAL 1: Increase community health awareness.</a:t>
            </a:r>
          </a:p>
        </p:txBody>
      </p:sp>
      <p:grpSp>
        <p:nvGrpSpPr>
          <p:cNvPr id="12" name="Group 11">
            <a:extLst>
              <a:ext uri="{FF2B5EF4-FFF2-40B4-BE49-F238E27FC236}">
                <a16:creationId xmlns:a16="http://schemas.microsoft.com/office/drawing/2014/main" id="{9D605588-771D-D0D0-8F93-2C00A01B6786}"/>
              </a:ext>
            </a:extLst>
          </p:cNvPr>
          <p:cNvGrpSpPr/>
          <p:nvPr/>
        </p:nvGrpSpPr>
        <p:grpSpPr>
          <a:xfrm>
            <a:off x="149678" y="951445"/>
            <a:ext cx="518159" cy="531222"/>
            <a:chOff x="189413" y="951445"/>
            <a:chExt cx="518159" cy="531222"/>
          </a:xfrm>
        </p:grpSpPr>
        <p:sp>
          <p:nvSpPr>
            <p:cNvPr id="6" name="Rectangle 5">
              <a:extLst>
                <a:ext uri="{FF2B5EF4-FFF2-40B4-BE49-F238E27FC236}">
                  <a16:creationId xmlns:a16="http://schemas.microsoft.com/office/drawing/2014/main" id="{9652C817-1C0D-E55C-8958-1C90B07D0186}"/>
                </a:ext>
              </a:extLst>
            </p:cNvPr>
            <p:cNvSpPr/>
            <p:nvPr/>
          </p:nvSpPr>
          <p:spPr>
            <a:xfrm>
              <a:off x="189413" y="951445"/>
              <a:ext cx="518159" cy="53122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descr="Bullseye with solid fill">
              <a:extLst>
                <a:ext uri="{FF2B5EF4-FFF2-40B4-BE49-F238E27FC236}">
                  <a16:creationId xmlns:a16="http://schemas.microsoft.com/office/drawing/2014/main" id="{1B7801EA-FEDF-8A01-F4BD-73F88B4DD03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9358" y="1067922"/>
              <a:ext cx="298268" cy="298268"/>
            </a:xfrm>
            <a:prstGeom prst="rect">
              <a:avLst/>
            </a:prstGeom>
          </p:spPr>
        </p:pic>
      </p:grpSp>
      <p:sp>
        <p:nvSpPr>
          <p:cNvPr id="17" name="TextBox 16">
            <a:extLst>
              <a:ext uri="{FF2B5EF4-FFF2-40B4-BE49-F238E27FC236}">
                <a16:creationId xmlns:a16="http://schemas.microsoft.com/office/drawing/2014/main" id="{EF674F9C-E54E-39CF-45D7-FA76A2F8423C}"/>
              </a:ext>
            </a:extLst>
          </p:cNvPr>
          <p:cNvSpPr txBox="1"/>
          <p:nvPr/>
        </p:nvSpPr>
        <p:spPr>
          <a:xfrm>
            <a:off x="817517" y="2446421"/>
            <a:ext cx="6506392"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GOAL 2: Introduce accessible wellness activities.</a:t>
            </a:r>
          </a:p>
        </p:txBody>
      </p:sp>
      <p:grpSp>
        <p:nvGrpSpPr>
          <p:cNvPr id="18" name="Group 17">
            <a:extLst>
              <a:ext uri="{FF2B5EF4-FFF2-40B4-BE49-F238E27FC236}">
                <a16:creationId xmlns:a16="http://schemas.microsoft.com/office/drawing/2014/main" id="{949894ED-70B8-6AE9-B989-2505408DE9A0}"/>
              </a:ext>
            </a:extLst>
          </p:cNvPr>
          <p:cNvGrpSpPr/>
          <p:nvPr/>
        </p:nvGrpSpPr>
        <p:grpSpPr>
          <a:xfrm>
            <a:off x="149679" y="2401008"/>
            <a:ext cx="518159" cy="531222"/>
            <a:chOff x="189413" y="951445"/>
            <a:chExt cx="518159" cy="531222"/>
          </a:xfrm>
        </p:grpSpPr>
        <p:sp>
          <p:nvSpPr>
            <p:cNvPr id="19" name="Rectangle 18">
              <a:extLst>
                <a:ext uri="{FF2B5EF4-FFF2-40B4-BE49-F238E27FC236}">
                  <a16:creationId xmlns:a16="http://schemas.microsoft.com/office/drawing/2014/main" id="{01B58E9E-6CDE-BD0D-71B4-C3735D719C3D}"/>
                </a:ext>
              </a:extLst>
            </p:cNvPr>
            <p:cNvSpPr/>
            <p:nvPr/>
          </p:nvSpPr>
          <p:spPr>
            <a:xfrm>
              <a:off x="189413" y="951445"/>
              <a:ext cx="518159" cy="53122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Graphic 19" descr="Bullseye with solid fill">
              <a:extLst>
                <a:ext uri="{FF2B5EF4-FFF2-40B4-BE49-F238E27FC236}">
                  <a16:creationId xmlns:a16="http://schemas.microsoft.com/office/drawing/2014/main" id="{BFD6C467-82A4-6E9E-3CC9-A73090B140D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9358" y="1067922"/>
              <a:ext cx="298268" cy="298268"/>
            </a:xfrm>
            <a:prstGeom prst="rect">
              <a:avLst/>
            </a:prstGeom>
          </p:spPr>
        </p:pic>
      </p:grpSp>
      <p:sp>
        <p:nvSpPr>
          <p:cNvPr id="21" name="TextBox 20">
            <a:extLst>
              <a:ext uri="{FF2B5EF4-FFF2-40B4-BE49-F238E27FC236}">
                <a16:creationId xmlns:a16="http://schemas.microsoft.com/office/drawing/2014/main" id="{63B99BDF-ADA0-6D9E-C107-E6A8242A8D9D}"/>
              </a:ext>
            </a:extLst>
          </p:cNvPr>
          <p:cNvSpPr txBox="1"/>
          <p:nvPr/>
        </p:nvSpPr>
        <p:spPr>
          <a:xfrm>
            <a:off x="859971" y="3992787"/>
            <a:ext cx="6506391"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GOAL 3: Support local health businesses.</a:t>
            </a:r>
          </a:p>
        </p:txBody>
      </p:sp>
      <p:grpSp>
        <p:nvGrpSpPr>
          <p:cNvPr id="22" name="Group 21">
            <a:extLst>
              <a:ext uri="{FF2B5EF4-FFF2-40B4-BE49-F238E27FC236}">
                <a16:creationId xmlns:a16="http://schemas.microsoft.com/office/drawing/2014/main" id="{46C81649-BA1E-C9D8-8E36-C9AD9FE49557}"/>
              </a:ext>
            </a:extLst>
          </p:cNvPr>
          <p:cNvGrpSpPr/>
          <p:nvPr/>
        </p:nvGrpSpPr>
        <p:grpSpPr>
          <a:xfrm>
            <a:off x="170907" y="3878918"/>
            <a:ext cx="518159" cy="531222"/>
            <a:chOff x="189413" y="951445"/>
            <a:chExt cx="518159" cy="531222"/>
          </a:xfrm>
        </p:grpSpPr>
        <p:sp>
          <p:nvSpPr>
            <p:cNvPr id="23" name="Rectangle 22">
              <a:extLst>
                <a:ext uri="{FF2B5EF4-FFF2-40B4-BE49-F238E27FC236}">
                  <a16:creationId xmlns:a16="http://schemas.microsoft.com/office/drawing/2014/main" id="{E56F9C6D-4103-90A2-37D1-5EA0A21C405D}"/>
                </a:ext>
              </a:extLst>
            </p:cNvPr>
            <p:cNvSpPr/>
            <p:nvPr/>
          </p:nvSpPr>
          <p:spPr>
            <a:xfrm>
              <a:off x="189413" y="951445"/>
              <a:ext cx="518159" cy="53122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Graphic 23" descr="Bullseye with solid fill">
              <a:extLst>
                <a:ext uri="{FF2B5EF4-FFF2-40B4-BE49-F238E27FC236}">
                  <a16:creationId xmlns:a16="http://schemas.microsoft.com/office/drawing/2014/main" id="{55D54073-ACDA-DB51-C09F-FDDA30DAF3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9358" y="1067922"/>
              <a:ext cx="298268" cy="298268"/>
            </a:xfrm>
            <a:prstGeom prst="rect">
              <a:avLst/>
            </a:prstGeom>
          </p:spPr>
        </p:pic>
      </p:grpSp>
      <p:sp>
        <p:nvSpPr>
          <p:cNvPr id="25" name="TextBox 24">
            <a:extLst>
              <a:ext uri="{FF2B5EF4-FFF2-40B4-BE49-F238E27FC236}">
                <a16:creationId xmlns:a16="http://schemas.microsoft.com/office/drawing/2014/main" id="{CD6B0515-39B3-39D3-942C-844F880D11F9}"/>
              </a:ext>
            </a:extLst>
          </p:cNvPr>
          <p:cNvSpPr txBox="1"/>
          <p:nvPr/>
        </p:nvSpPr>
        <p:spPr>
          <a:xfrm>
            <a:off x="859972" y="5442350"/>
            <a:ext cx="4537166"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GOAL 4: Include an additional goal.</a:t>
            </a:r>
          </a:p>
        </p:txBody>
      </p:sp>
      <p:grpSp>
        <p:nvGrpSpPr>
          <p:cNvPr id="26" name="Group 25">
            <a:extLst>
              <a:ext uri="{FF2B5EF4-FFF2-40B4-BE49-F238E27FC236}">
                <a16:creationId xmlns:a16="http://schemas.microsoft.com/office/drawing/2014/main" id="{6E332596-F9EE-612A-0C38-EC85F4045981}"/>
              </a:ext>
            </a:extLst>
          </p:cNvPr>
          <p:cNvGrpSpPr/>
          <p:nvPr/>
        </p:nvGrpSpPr>
        <p:grpSpPr>
          <a:xfrm>
            <a:off x="149678" y="5375333"/>
            <a:ext cx="518159" cy="531222"/>
            <a:chOff x="189413" y="951445"/>
            <a:chExt cx="518159" cy="531222"/>
          </a:xfrm>
        </p:grpSpPr>
        <p:sp>
          <p:nvSpPr>
            <p:cNvPr id="27" name="Rectangle 26">
              <a:extLst>
                <a:ext uri="{FF2B5EF4-FFF2-40B4-BE49-F238E27FC236}">
                  <a16:creationId xmlns:a16="http://schemas.microsoft.com/office/drawing/2014/main" id="{204DE231-1F5C-6083-5313-0267812C85BA}"/>
                </a:ext>
              </a:extLst>
            </p:cNvPr>
            <p:cNvSpPr/>
            <p:nvPr/>
          </p:nvSpPr>
          <p:spPr>
            <a:xfrm>
              <a:off x="189413" y="951445"/>
              <a:ext cx="518159" cy="53122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Graphic 27" descr="Bullseye with solid fill">
              <a:extLst>
                <a:ext uri="{FF2B5EF4-FFF2-40B4-BE49-F238E27FC236}">
                  <a16:creationId xmlns:a16="http://schemas.microsoft.com/office/drawing/2014/main" id="{382539B9-0B42-D096-140A-6459D10E9D6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9358" y="1067922"/>
              <a:ext cx="298268" cy="298268"/>
            </a:xfrm>
            <a:prstGeom prst="rect">
              <a:avLst/>
            </a:prstGeom>
          </p:spPr>
        </p:pic>
      </p:grpSp>
      <p:pic>
        <p:nvPicPr>
          <p:cNvPr id="30" name="Graphic 29" descr="A grid with small circles">
            <a:extLst>
              <a:ext uri="{FF2B5EF4-FFF2-40B4-BE49-F238E27FC236}">
                <a16:creationId xmlns:a16="http://schemas.microsoft.com/office/drawing/2014/main" id="{CABA4466-5917-69FC-EFCF-386CB3982B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76150" y="-386070"/>
            <a:ext cx="2083934" cy="2083934"/>
          </a:xfrm>
          <a:prstGeom prst="rect">
            <a:avLst/>
          </a:prstGeom>
        </p:spPr>
      </p:pic>
    </p:spTree>
    <p:extLst>
      <p:ext uri="{BB962C8B-B14F-4D97-AF65-F5344CB8AC3E}">
        <p14:creationId xmlns:p14="http://schemas.microsoft.com/office/powerpoint/2010/main" val="3043765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3. AGENDA / ITINERARY</a:t>
            </a:r>
            <a:endParaRPr lang="en-US" sz="1600" dirty="0">
              <a:solidFill>
                <a:schemeClr val="tx1">
                  <a:lumMod val="65000"/>
                  <a:lumOff val="35000"/>
                </a:schemeClr>
              </a:solidFill>
              <a:latin typeface="Century Gothic" panose="020B0502020202020204" pitchFamily="34" charset="0"/>
            </a:endParaRPr>
          </a:p>
        </p:txBody>
      </p:sp>
      <p:graphicFrame>
        <p:nvGraphicFramePr>
          <p:cNvPr id="2" name="Table 2">
            <a:extLst>
              <a:ext uri="{FF2B5EF4-FFF2-40B4-BE49-F238E27FC236}">
                <a16:creationId xmlns:a16="http://schemas.microsoft.com/office/drawing/2014/main" id="{0F4960FC-D0B3-29F5-227E-9DD04A0BAB09}"/>
              </a:ext>
            </a:extLst>
          </p:cNvPr>
          <p:cNvGraphicFramePr>
            <a:graphicFrameLocks noGrp="1"/>
          </p:cNvGraphicFramePr>
          <p:nvPr>
            <p:extLst>
              <p:ext uri="{D42A27DB-BD31-4B8C-83A1-F6EECF244321}">
                <p14:modId xmlns:p14="http://schemas.microsoft.com/office/powerpoint/2010/main" val="30991604"/>
              </p:ext>
            </p:extLst>
          </p:nvPr>
        </p:nvGraphicFramePr>
        <p:xfrm>
          <a:off x="242801" y="803419"/>
          <a:ext cx="11529256" cy="4957800"/>
        </p:xfrm>
        <a:graphic>
          <a:graphicData uri="http://schemas.openxmlformats.org/drawingml/2006/table">
            <a:tbl>
              <a:tblPr firstRow="1" bandRow="1">
                <a:tableStyleId>{5C22544A-7EE6-4342-B048-85BDC9FD1C3A}</a:tableStyleId>
              </a:tblPr>
              <a:tblGrid>
                <a:gridCol w="3499444">
                  <a:extLst>
                    <a:ext uri="{9D8B030D-6E8A-4147-A177-3AD203B41FA5}">
                      <a16:colId xmlns:a16="http://schemas.microsoft.com/office/drawing/2014/main" val="602210714"/>
                    </a:ext>
                  </a:extLst>
                </a:gridCol>
                <a:gridCol w="1376678">
                  <a:extLst>
                    <a:ext uri="{9D8B030D-6E8A-4147-A177-3AD203B41FA5}">
                      <a16:colId xmlns:a16="http://schemas.microsoft.com/office/drawing/2014/main" val="745651107"/>
                    </a:ext>
                  </a:extLst>
                </a:gridCol>
                <a:gridCol w="1376678">
                  <a:extLst>
                    <a:ext uri="{9D8B030D-6E8A-4147-A177-3AD203B41FA5}">
                      <a16:colId xmlns:a16="http://schemas.microsoft.com/office/drawing/2014/main" val="3203644497"/>
                    </a:ext>
                  </a:extLst>
                </a:gridCol>
                <a:gridCol w="1319114">
                  <a:extLst>
                    <a:ext uri="{9D8B030D-6E8A-4147-A177-3AD203B41FA5}">
                      <a16:colId xmlns:a16="http://schemas.microsoft.com/office/drawing/2014/main" val="3839570682"/>
                    </a:ext>
                  </a:extLst>
                </a:gridCol>
                <a:gridCol w="1319114">
                  <a:extLst>
                    <a:ext uri="{9D8B030D-6E8A-4147-A177-3AD203B41FA5}">
                      <a16:colId xmlns:a16="http://schemas.microsoft.com/office/drawing/2014/main" val="436924813"/>
                    </a:ext>
                  </a:extLst>
                </a:gridCol>
                <a:gridCol w="1319114">
                  <a:extLst>
                    <a:ext uri="{9D8B030D-6E8A-4147-A177-3AD203B41FA5}">
                      <a16:colId xmlns:a16="http://schemas.microsoft.com/office/drawing/2014/main" val="3893106002"/>
                    </a:ext>
                  </a:extLst>
                </a:gridCol>
                <a:gridCol w="1319114">
                  <a:extLst>
                    <a:ext uri="{9D8B030D-6E8A-4147-A177-3AD203B41FA5}">
                      <a16:colId xmlns:a16="http://schemas.microsoft.com/office/drawing/2014/main" val="1896848035"/>
                    </a:ext>
                  </a:extLst>
                </a:gridCol>
              </a:tblGrid>
              <a:tr h="243926">
                <a:tc>
                  <a:txBody>
                    <a:bodyPr/>
                    <a:lstStyle/>
                    <a:p>
                      <a:pPr>
                        <a:lnSpc>
                          <a:spcPct val="100000"/>
                        </a:lnSpc>
                      </a:pPr>
                      <a:r>
                        <a:rPr lang="en-US" sz="900" dirty="0">
                          <a:solidFill>
                            <a:schemeClr val="tx1"/>
                          </a:solidFill>
                          <a:latin typeface="Century Gothic" panose="020B0502020202020204" pitchFamily="34" charset="0"/>
                        </a:rPr>
                        <a:t>TASKS</a:t>
                      </a:r>
                      <a:endParaRPr lang="en-US" sz="800" dirty="0">
                        <a:solidFill>
                          <a:schemeClr val="tx1"/>
                        </a:solidFill>
                        <a:latin typeface="Century Gothic" panose="020B0502020202020204"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DCF4F2"/>
                    </a:solidFill>
                  </a:tcPr>
                </a:tc>
                <a:tc>
                  <a:txBody>
                    <a:bodyPr/>
                    <a:lstStyle/>
                    <a:p>
                      <a:pPr algn="ctr">
                        <a:lnSpc>
                          <a:spcPct val="100000"/>
                        </a:lnSpc>
                      </a:pPr>
                      <a:r>
                        <a:rPr lang="en-US" sz="1200" b="0" dirty="0">
                          <a:solidFill>
                            <a:schemeClr val="tx1"/>
                          </a:solidFill>
                          <a:latin typeface="Century Gothic" panose="020B0502020202020204" pitchFamily="34" charset="0"/>
                        </a:rPr>
                        <a:t>DAY 1</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entury Gothic" panose="020B0502020202020204" pitchFamily="34" charset="0"/>
                        </a:rPr>
                        <a:t>DAY 2</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algn="ctr">
                        <a:lnSpc>
                          <a:spcPct val="100000"/>
                        </a:lnSpc>
                      </a:pPr>
                      <a:r>
                        <a:rPr lang="en-US" sz="1200" b="0" dirty="0">
                          <a:solidFill>
                            <a:schemeClr val="tx1"/>
                          </a:solidFill>
                          <a:latin typeface="Century Gothic" panose="020B0502020202020204" pitchFamily="34" charset="0"/>
                        </a:rPr>
                        <a:t>DAY 3</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entury Gothic" panose="020B0502020202020204" pitchFamily="34" charset="0"/>
                        </a:rPr>
                        <a:t>DAY 4</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algn="ctr">
                        <a:lnSpc>
                          <a:spcPct val="100000"/>
                        </a:lnSpc>
                      </a:pPr>
                      <a:r>
                        <a:rPr lang="en-US" sz="1200" b="0" dirty="0">
                          <a:solidFill>
                            <a:schemeClr val="tx1"/>
                          </a:solidFill>
                          <a:latin typeface="Century Gothic" panose="020B0502020202020204" pitchFamily="34" charset="0"/>
                        </a:rPr>
                        <a:t>DAY 5</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entury Gothic" panose="020B0502020202020204" pitchFamily="34" charset="0"/>
                        </a:rPr>
                        <a:t>DAY 6</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350915962"/>
                  </a:ext>
                </a:extLst>
              </a:tr>
              <a:tr h="468348">
                <a:tc>
                  <a:txBody>
                    <a:bodyPr/>
                    <a:lstStyle/>
                    <a:p>
                      <a:pPr>
                        <a:lnSpc>
                          <a:spcPct val="100000"/>
                        </a:lnSpc>
                      </a:pPr>
                      <a:r>
                        <a:rPr lang="en-US" sz="1000" b="0" dirty="0">
                          <a:solidFill>
                            <a:schemeClr val="tx1"/>
                          </a:solidFill>
                          <a:latin typeface="Century Gothic" panose="020B0502020202020204" pitchFamily="34" charset="0"/>
                        </a:rPr>
                        <a:t>Morning Yoga</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2965858687"/>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latin typeface="Century Gothic" panose="020B0502020202020204" pitchFamily="34" charset="0"/>
                        </a:rPr>
                        <a:t>Health Screenings</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4200816345"/>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Wellness Workshops</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992502013"/>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Health Cooking Demos</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699537522"/>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5</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3119141191"/>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6</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911561401"/>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7</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4294209273"/>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8</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2390668724"/>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9</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1699392616"/>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10</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1634152558"/>
                  </a:ext>
                </a:extLst>
              </a:tr>
            </a:tbl>
          </a:graphicData>
        </a:graphic>
      </p:graphicFrame>
      <p:sp>
        <p:nvSpPr>
          <p:cNvPr id="4" name="Rectangle 3">
            <a:extLst>
              <a:ext uri="{FF2B5EF4-FFF2-40B4-BE49-F238E27FC236}">
                <a16:creationId xmlns:a16="http://schemas.microsoft.com/office/drawing/2014/main" id="{F3BDBB21-04DE-351F-D748-F4DF94CC8C0F}"/>
              </a:ext>
            </a:extLst>
          </p:cNvPr>
          <p:cNvSpPr/>
          <p:nvPr/>
        </p:nvSpPr>
        <p:spPr>
          <a:xfrm>
            <a:off x="3740326" y="1127895"/>
            <a:ext cx="4045136" cy="365760"/>
          </a:xfrm>
          <a:prstGeom prst="rect">
            <a:avLst/>
          </a:prstGeom>
          <a:solidFill>
            <a:srgbClr val="00B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Daily: 10 AM-12 PM</a:t>
            </a:r>
          </a:p>
        </p:txBody>
      </p:sp>
      <p:sp>
        <p:nvSpPr>
          <p:cNvPr id="8" name="Rectangle 7">
            <a:extLst>
              <a:ext uri="{FF2B5EF4-FFF2-40B4-BE49-F238E27FC236}">
                <a16:creationId xmlns:a16="http://schemas.microsoft.com/office/drawing/2014/main" id="{F4BE67A9-B90E-E581-25B3-85F4C3A4A04F}"/>
              </a:ext>
            </a:extLst>
          </p:cNvPr>
          <p:cNvSpPr/>
          <p:nvPr/>
        </p:nvSpPr>
        <p:spPr>
          <a:xfrm>
            <a:off x="5133326" y="1595868"/>
            <a:ext cx="2652135" cy="36576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12 PM-5 PM</a:t>
            </a:r>
          </a:p>
        </p:txBody>
      </p:sp>
      <p:sp>
        <p:nvSpPr>
          <p:cNvPr id="29" name="Rectangle 28">
            <a:extLst>
              <a:ext uri="{FF2B5EF4-FFF2-40B4-BE49-F238E27FC236}">
                <a16:creationId xmlns:a16="http://schemas.microsoft.com/office/drawing/2014/main" id="{ECCD9DDB-B920-211D-AB88-2F9A1EA430ED}"/>
              </a:ext>
            </a:extLst>
          </p:cNvPr>
          <p:cNvSpPr/>
          <p:nvPr/>
        </p:nvSpPr>
        <p:spPr>
          <a:xfrm>
            <a:off x="6507026" y="2535558"/>
            <a:ext cx="2652135" cy="365760"/>
          </a:xfrm>
          <a:prstGeom prst="rect">
            <a:avLst/>
          </a:prstGeom>
          <a:solidFill>
            <a:srgbClr val="FFC0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2 PM–4 PM</a:t>
            </a:r>
          </a:p>
        </p:txBody>
      </p:sp>
      <p:sp>
        <p:nvSpPr>
          <p:cNvPr id="32" name="Rectangle 31">
            <a:extLst>
              <a:ext uri="{FF2B5EF4-FFF2-40B4-BE49-F238E27FC236}">
                <a16:creationId xmlns:a16="http://schemas.microsoft.com/office/drawing/2014/main" id="{D617C0C9-48C9-2CCB-87E2-4853FCADC184}"/>
              </a:ext>
            </a:extLst>
          </p:cNvPr>
          <p:cNvSpPr/>
          <p:nvPr/>
        </p:nvSpPr>
        <p:spPr>
          <a:xfrm>
            <a:off x="899612" y="6081927"/>
            <a:ext cx="274320" cy="228600"/>
          </a:xfrm>
          <a:prstGeom prst="rect">
            <a:avLst/>
          </a:prstGeom>
          <a:solidFill>
            <a:srgbClr val="00B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3" name="Rectangle 32">
            <a:extLst>
              <a:ext uri="{FF2B5EF4-FFF2-40B4-BE49-F238E27FC236}">
                <a16:creationId xmlns:a16="http://schemas.microsoft.com/office/drawing/2014/main" id="{2871EF3A-3B2D-4526-5583-F72634D2738C}"/>
              </a:ext>
            </a:extLst>
          </p:cNvPr>
          <p:cNvSpPr/>
          <p:nvPr/>
        </p:nvSpPr>
        <p:spPr>
          <a:xfrm>
            <a:off x="899612" y="6407535"/>
            <a:ext cx="274320" cy="228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4" name="Rectangle 33">
            <a:extLst>
              <a:ext uri="{FF2B5EF4-FFF2-40B4-BE49-F238E27FC236}">
                <a16:creationId xmlns:a16="http://schemas.microsoft.com/office/drawing/2014/main" id="{A39ED2F5-7E48-B82A-6800-950451D35368}"/>
              </a:ext>
            </a:extLst>
          </p:cNvPr>
          <p:cNvSpPr/>
          <p:nvPr/>
        </p:nvSpPr>
        <p:spPr>
          <a:xfrm>
            <a:off x="3374783" y="6081927"/>
            <a:ext cx="274320" cy="228600"/>
          </a:xfrm>
          <a:prstGeom prst="rect">
            <a:avLst/>
          </a:prstGeom>
          <a:solidFill>
            <a:srgbClr val="39B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5" name="Rectangle 34">
            <a:extLst>
              <a:ext uri="{FF2B5EF4-FFF2-40B4-BE49-F238E27FC236}">
                <a16:creationId xmlns:a16="http://schemas.microsoft.com/office/drawing/2014/main" id="{23573FE5-56F4-5376-EE8A-4780600844D9}"/>
              </a:ext>
            </a:extLst>
          </p:cNvPr>
          <p:cNvSpPr/>
          <p:nvPr/>
        </p:nvSpPr>
        <p:spPr>
          <a:xfrm>
            <a:off x="3374783" y="6407535"/>
            <a:ext cx="274320" cy="228600"/>
          </a:xfrm>
          <a:prstGeom prst="rect">
            <a:avLst/>
          </a:prstGeom>
          <a:solidFill>
            <a:srgbClr val="FFC0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6" name="Rectangle 35">
            <a:extLst>
              <a:ext uri="{FF2B5EF4-FFF2-40B4-BE49-F238E27FC236}">
                <a16:creationId xmlns:a16="http://schemas.microsoft.com/office/drawing/2014/main" id="{4144EDE3-F244-B45A-31C7-9AAA03C6492C}"/>
              </a:ext>
            </a:extLst>
          </p:cNvPr>
          <p:cNvSpPr/>
          <p:nvPr/>
        </p:nvSpPr>
        <p:spPr>
          <a:xfrm>
            <a:off x="5849954" y="6081927"/>
            <a:ext cx="274320" cy="2286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7" name="Rectangle 36">
            <a:extLst>
              <a:ext uri="{FF2B5EF4-FFF2-40B4-BE49-F238E27FC236}">
                <a16:creationId xmlns:a16="http://schemas.microsoft.com/office/drawing/2014/main" id="{FAADD59A-A77E-8179-AA71-613931A715EE}"/>
              </a:ext>
            </a:extLst>
          </p:cNvPr>
          <p:cNvSpPr/>
          <p:nvPr/>
        </p:nvSpPr>
        <p:spPr>
          <a:xfrm>
            <a:off x="5849954" y="6407535"/>
            <a:ext cx="274320" cy="228600"/>
          </a:xfrm>
          <a:prstGeom prst="rect">
            <a:avLst/>
          </a:prstGeom>
          <a:solidFill>
            <a:srgbClr val="F0A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8" name="Rectangle 37">
            <a:extLst>
              <a:ext uri="{FF2B5EF4-FFF2-40B4-BE49-F238E27FC236}">
                <a16:creationId xmlns:a16="http://schemas.microsoft.com/office/drawing/2014/main" id="{F2726F33-659E-7B56-EF7A-E13C46C3274D}"/>
              </a:ext>
            </a:extLst>
          </p:cNvPr>
          <p:cNvSpPr/>
          <p:nvPr/>
        </p:nvSpPr>
        <p:spPr>
          <a:xfrm>
            <a:off x="8313551" y="6081927"/>
            <a:ext cx="274320" cy="2286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9" name="Rectangle 38">
            <a:extLst>
              <a:ext uri="{FF2B5EF4-FFF2-40B4-BE49-F238E27FC236}">
                <a16:creationId xmlns:a16="http://schemas.microsoft.com/office/drawing/2014/main" id="{966496C2-F22C-DE31-6731-39FABC1BAAA0}"/>
              </a:ext>
            </a:extLst>
          </p:cNvPr>
          <p:cNvSpPr/>
          <p:nvPr/>
        </p:nvSpPr>
        <p:spPr>
          <a:xfrm>
            <a:off x="8313551" y="6407535"/>
            <a:ext cx="274320" cy="228600"/>
          </a:xfrm>
          <a:prstGeom prst="rect">
            <a:avLst/>
          </a:prstGeom>
          <a:solidFill>
            <a:srgbClr val="F1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40" name="TextBox 39">
            <a:extLst>
              <a:ext uri="{FF2B5EF4-FFF2-40B4-BE49-F238E27FC236}">
                <a16:creationId xmlns:a16="http://schemas.microsoft.com/office/drawing/2014/main" id="{35929DF6-7010-FB31-01A2-13B4A9DFBA61}"/>
              </a:ext>
            </a:extLst>
          </p:cNvPr>
          <p:cNvSpPr txBox="1"/>
          <p:nvPr/>
        </p:nvSpPr>
        <p:spPr>
          <a:xfrm>
            <a:off x="1173931" y="6081927"/>
            <a:ext cx="2194560" cy="246221"/>
          </a:xfrm>
          <a:prstGeom prst="rect">
            <a:avLst/>
          </a:prstGeom>
          <a:noFill/>
        </p:spPr>
        <p:txBody>
          <a:bodyPr wrap="square" rtlCol="0">
            <a:spAutoFit/>
          </a:bodyPr>
          <a:lstStyle/>
          <a:p>
            <a:r>
              <a:rPr lang="en-US" sz="1000" dirty="0">
                <a:latin typeface="Century Gothic" panose="020B0502020202020204" pitchFamily="34" charset="0"/>
              </a:rPr>
              <a:t>Yoga Instructor</a:t>
            </a:r>
          </a:p>
        </p:txBody>
      </p:sp>
      <p:sp>
        <p:nvSpPr>
          <p:cNvPr id="41" name="TextBox 40">
            <a:extLst>
              <a:ext uri="{FF2B5EF4-FFF2-40B4-BE49-F238E27FC236}">
                <a16:creationId xmlns:a16="http://schemas.microsoft.com/office/drawing/2014/main" id="{4736269B-E8CF-E655-FB10-341A3443B35A}"/>
              </a:ext>
            </a:extLst>
          </p:cNvPr>
          <p:cNvSpPr txBox="1"/>
          <p:nvPr/>
        </p:nvSpPr>
        <p:spPr>
          <a:xfrm>
            <a:off x="1173931" y="6407535"/>
            <a:ext cx="2194560" cy="246221"/>
          </a:xfrm>
          <a:prstGeom prst="rect">
            <a:avLst/>
          </a:prstGeom>
          <a:noFill/>
        </p:spPr>
        <p:txBody>
          <a:bodyPr wrap="square" rtlCol="0">
            <a:spAutoFit/>
          </a:bodyPr>
          <a:lstStyle/>
          <a:p>
            <a:r>
              <a:rPr lang="en-US" sz="1000" dirty="0">
                <a:latin typeface="Century Gothic" panose="020B0502020202020204" pitchFamily="34" charset="0"/>
              </a:rPr>
              <a:t>Health Professional</a:t>
            </a:r>
          </a:p>
        </p:txBody>
      </p:sp>
      <p:sp>
        <p:nvSpPr>
          <p:cNvPr id="42" name="TextBox 41">
            <a:extLst>
              <a:ext uri="{FF2B5EF4-FFF2-40B4-BE49-F238E27FC236}">
                <a16:creationId xmlns:a16="http://schemas.microsoft.com/office/drawing/2014/main" id="{F7ECBD19-4C88-D2E2-8320-60D5286D3239}"/>
              </a:ext>
            </a:extLst>
          </p:cNvPr>
          <p:cNvSpPr txBox="1"/>
          <p:nvPr/>
        </p:nvSpPr>
        <p:spPr>
          <a:xfrm>
            <a:off x="3642349" y="6081590"/>
            <a:ext cx="2194560" cy="246221"/>
          </a:xfrm>
          <a:prstGeom prst="rect">
            <a:avLst/>
          </a:prstGeom>
          <a:noFill/>
        </p:spPr>
        <p:txBody>
          <a:bodyPr wrap="square" rtlCol="0">
            <a:spAutoFit/>
          </a:bodyPr>
          <a:lstStyle/>
          <a:p>
            <a:r>
              <a:rPr lang="en-US" sz="1000" dirty="0">
                <a:latin typeface="Century Gothic" panose="020B0502020202020204" pitchFamily="34" charset="0"/>
              </a:rPr>
              <a:t>Small Businesses</a:t>
            </a:r>
          </a:p>
        </p:txBody>
      </p:sp>
      <p:sp>
        <p:nvSpPr>
          <p:cNvPr id="43" name="TextBox 42">
            <a:extLst>
              <a:ext uri="{FF2B5EF4-FFF2-40B4-BE49-F238E27FC236}">
                <a16:creationId xmlns:a16="http://schemas.microsoft.com/office/drawing/2014/main" id="{0C738DF9-A2DC-857B-70AE-E94BB7853208}"/>
              </a:ext>
            </a:extLst>
          </p:cNvPr>
          <p:cNvSpPr txBox="1"/>
          <p:nvPr/>
        </p:nvSpPr>
        <p:spPr>
          <a:xfrm>
            <a:off x="3642349" y="6407198"/>
            <a:ext cx="2194560" cy="246221"/>
          </a:xfrm>
          <a:prstGeom prst="rect">
            <a:avLst/>
          </a:prstGeom>
          <a:noFill/>
        </p:spPr>
        <p:txBody>
          <a:bodyPr wrap="square" rtlCol="0">
            <a:spAutoFit/>
          </a:bodyPr>
          <a:lstStyle/>
          <a:p>
            <a:r>
              <a:rPr lang="en-US" sz="1000" dirty="0">
                <a:latin typeface="Century Gothic" panose="020B0502020202020204" pitchFamily="34" charset="0"/>
              </a:rPr>
              <a:t>Chef Group</a:t>
            </a:r>
          </a:p>
        </p:txBody>
      </p:sp>
      <p:sp>
        <p:nvSpPr>
          <p:cNvPr id="44" name="TextBox 43">
            <a:extLst>
              <a:ext uri="{FF2B5EF4-FFF2-40B4-BE49-F238E27FC236}">
                <a16:creationId xmlns:a16="http://schemas.microsoft.com/office/drawing/2014/main" id="{50AB13AB-7DCA-9BFC-BDF5-F973BDE11B95}"/>
              </a:ext>
            </a:extLst>
          </p:cNvPr>
          <p:cNvSpPr txBox="1"/>
          <p:nvPr/>
        </p:nvSpPr>
        <p:spPr>
          <a:xfrm>
            <a:off x="6108859" y="6079852"/>
            <a:ext cx="2194560" cy="246221"/>
          </a:xfrm>
          <a:prstGeom prst="rect">
            <a:avLst/>
          </a:prstGeom>
          <a:noFill/>
        </p:spPr>
        <p:txBody>
          <a:bodyPr wrap="square" rtlCol="0">
            <a:spAutoFit/>
          </a:bodyPr>
          <a:lstStyle/>
          <a:p>
            <a:r>
              <a:rPr lang="en-US" sz="1000" dirty="0">
                <a:latin typeface="Century Gothic" panose="020B0502020202020204" pitchFamily="34" charset="0"/>
              </a:rPr>
              <a:t>Task Owner 5</a:t>
            </a:r>
          </a:p>
        </p:txBody>
      </p:sp>
      <p:sp>
        <p:nvSpPr>
          <p:cNvPr id="45" name="TextBox 44">
            <a:extLst>
              <a:ext uri="{FF2B5EF4-FFF2-40B4-BE49-F238E27FC236}">
                <a16:creationId xmlns:a16="http://schemas.microsoft.com/office/drawing/2014/main" id="{60503DC0-A6BC-7440-3B3D-C105EBF22C90}"/>
              </a:ext>
            </a:extLst>
          </p:cNvPr>
          <p:cNvSpPr txBox="1"/>
          <p:nvPr/>
        </p:nvSpPr>
        <p:spPr>
          <a:xfrm>
            <a:off x="6108859" y="6405460"/>
            <a:ext cx="2194560" cy="246221"/>
          </a:xfrm>
          <a:prstGeom prst="rect">
            <a:avLst/>
          </a:prstGeom>
          <a:noFill/>
        </p:spPr>
        <p:txBody>
          <a:bodyPr wrap="square" rtlCol="0">
            <a:spAutoFit/>
          </a:bodyPr>
          <a:lstStyle/>
          <a:p>
            <a:r>
              <a:rPr lang="en-US" sz="1000" dirty="0">
                <a:latin typeface="Century Gothic" panose="020B0502020202020204" pitchFamily="34" charset="0"/>
              </a:rPr>
              <a:t>Task Owner 6</a:t>
            </a:r>
          </a:p>
        </p:txBody>
      </p:sp>
      <p:sp>
        <p:nvSpPr>
          <p:cNvPr id="46" name="TextBox 45">
            <a:extLst>
              <a:ext uri="{FF2B5EF4-FFF2-40B4-BE49-F238E27FC236}">
                <a16:creationId xmlns:a16="http://schemas.microsoft.com/office/drawing/2014/main" id="{2BFA049E-E58E-4A2E-2EBA-45F776962852}"/>
              </a:ext>
            </a:extLst>
          </p:cNvPr>
          <p:cNvSpPr txBox="1"/>
          <p:nvPr/>
        </p:nvSpPr>
        <p:spPr>
          <a:xfrm>
            <a:off x="8565702" y="6079515"/>
            <a:ext cx="2194560" cy="246221"/>
          </a:xfrm>
          <a:prstGeom prst="rect">
            <a:avLst/>
          </a:prstGeom>
          <a:noFill/>
        </p:spPr>
        <p:txBody>
          <a:bodyPr wrap="square" rtlCol="0">
            <a:spAutoFit/>
          </a:bodyPr>
          <a:lstStyle/>
          <a:p>
            <a:r>
              <a:rPr lang="en-US" sz="1000" dirty="0">
                <a:latin typeface="Century Gothic" panose="020B0502020202020204" pitchFamily="34" charset="0"/>
              </a:rPr>
              <a:t>Task Owner 7</a:t>
            </a:r>
          </a:p>
        </p:txBody>
      </p:sp>
      <p:sp>
        <p:nvSpPr>
          <p:cNvPr id="47" name="TextBox 46">
            <a:extLst>
              <a:ext uri="{FF2B5EF4-FFF2-40B4-BE49-F238E27FC236}">
                <a16:creationId xmlns:a16="http://schemas.microsoft.com/office/drawing/2014/main" id="{9E1870DA-80D0-C2F1-7CB1-C07BFE090DC4}"/>
              </a:ext>
            </a:extLst>
          </p:cNvPr>
          <p:cNvSpPr txBox="1"/>
          <p:nvPr/>
        </p:nvSpPr>
        <p:spPr>
          <a:xfrm>
            <a:off x="8565702" y="6405123"/>
            <a:ext cx="2194560" cy="246221"/>
          </a:xfrm>
          <a:prstGeom prst="rect">
            <a:avLst/>
          </a:prstGeom>
          <a:noFill/>
        </p:spPr>
        <p:txBody>
          <a:bodyPr wrap="square" rtlCol="0">
            <a:spAutoFit/>
          </a:bodyPr>
          <a:lstStyle/>
          <a:p>
            <a:r>
              <a:rPr lang="en-US" sz="1000" dirty="0">
                <a:latin typeface="Century Gothic" panose="020B0502020202020204" pitchFamily="34" charset="0"/>
              </a:rPr>
              <a:t>Task Owner 8</a:t>
            </a:r>
          </a:p>
        </p:txBody>
      </p:sp>
      <p:grpSp>
        <p:nvGrpSpPr>
          <p:cNvPr id="48" name="Group 47">
            <a:extLst>
              <a:ext uri="{FF2B5EF4-FFF2-40B4-BE49-F238E27FC236}">
                <a16:creationId xmlns:a16="http://schemas.microsoft.com/office/drawing/2014/main" id="{8903CB9E-A976-37AB-9CD7-DAA3B90DA0B5}"/>
              </a:ext>
            </a:extLst>
          </p:cNvPr>
          <p:cNvGrpSpPr/>
          <p:nvPr/>
        </p:nvGrpSpPr>
        <p:grpSpPr>
          <a:xfrm>
            <a:off x="5806751" y="322007"/>
            <a:ext cx="548640" cy="5597491"/>
            <a:chOff x="5331873" y="127357"/>
            <a:chExt cx="548640" cy="5597491"/>
          </a:xfrm>
        </p:grpSpPr>
        <p:sp>
          <p:nvSpPr>
            <p:cNvPr id="49" name="Rectangle 48">
              <a:extLst>
                <a:ext uri="{FF2B5EF4-FFF2-40B4-BE49-F238E27FC236}">
                  <a16:creationId xmlns:a16="http://schemas.microsoft.com/office/drawing/2014/main" id="{E3997166-9BAE-8513-F55A-5B58CB9BB981}"/>
                </a:ext>
              </a:extLst>
            </p:cNvPr>
            <p:cNvSpPr/>
            <p:nvPr/>
          </p:nvSpPr>
          <p:spPr>
            <a:xfrm>
              <a:off x="5331873" y="133873"/>
              <a:ext cx="548640" cy="228600"/>
            </a:xfrm>
            <a:prstGeom prst="rect">
              <a:avLst/>
            </a:prstGeom>
            <a:gradFill>
              <a:gsLst>
                <a:gs pos="0">
                  <a:schemeClr val="accent1">
                    <a:lumMod val="5000"/>
                    <a:lumOff val="95000"/>
                  </a:schemeClr>
                </a:gs>
                <a:gs pos="83000">
                  <a:srgbClr val="FFC000"/>
                </a:gs>
                <a:gs pos="100000">
                  <a:srgbClr val="F0A62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dirty="0">
                  <a:solidFill>
                    <a:schemeClr val="tx1"/>
                  </a:solidFill>
                  <a:latin typeface="Century Gothic" panose="020B0502020202020204" pitchFamily="34" charset="0"/>
                </a:rPr>
                <a:t>TODAY</a:t>
              </a:r>
              <a:endParaRPr lang="en-US" sz="900" dirty="0">
                <a:solidFill>
                  <a:schemeClr val="tx1"/>
                </a:solidFill>
                <a:latin typeface="Century Gothic" panose="020B0502020202020204" pitchFamily="34" charset="0"/>
              </a:endParaRPr>
            </a:p>
          </p:txBody>
        </p:sp>
        <p:cxnSp>
          <p:nvCxnSpPr>
            <p:cNvPr id="50" name="Straight Connector 49">
              <a:extLst>
                <a:ext uri="{FF2B5EF4-FFF2-40B4-BE49-F238E27FC236}">
                  <a16:creationId xmlns:a16="http://schemas.microsoft.com/office/drawing/2014/main" id="{A45736EE-B06A-3F11-856A-D8F339DD11BA}"/>
                </a:ext>
              </a:extLst>
            </p:cNvPr>
            <p:cNvCxnSpPr/>
            <p:nvPr/>
          </p:nvCxnSpPr>
          <p:spPr>
            <a:xfrm>
              <a:off x="5331873" y="127357"/>
              <a:ext cx="0" cy="5597491"/>
            </a:xfrm>
            <a:prstGeom prst="line">
              <a:avLst/>
            </a:prstGeom>
            <a:ln w="38100" cap="rnd">
              <a:solidFill>
                <a:srgbClr val="F0A622">
                  <a:alpha val="60000"/>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54" name="Rectangle 53">
            <a:extLst>
              <a:ext uri="{FF2B5EF4-FFF2-40B4-BE49-F238E27FC236}">
                <a16:creationId xmlns:a16="http://schemas.microsoft.com/office/drawing/2014/main" id="{55B53CC2-86DD-0D2F-75BF-3BCF2A61C7E8}"/>
              </a:ext>
            </a:extLst>
          </p:cNvPr>
          <p:cNvSpPr/>
          <p:nvPr/>
        </p:nvSpPr>
        <p:spPr>
          <a:xfrm>
            <a:off x="3740326" y="2072790"/>
            <a:ext cx="4045136" cy="365760"/>
          </a:xfrm>
          <a:prstGeom prst="rect">
            <a:avLst/>
          </a:prstGeom>
          <a:solidFill>
            <a:srgbClr val="39B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Daily 10 AM–5 PM</a:t>
            </a:r>
          </a:p>
        </p:txBody>
      </p:sp>
    </p:spTree>
    <p:extLst>
      <p:ext uri="{BB962C8B-B14F-4D97-AF65-F5344CB8AC3E}">
        <p14:creationId xmlns:p14="http://schemas.microsoft.com/office/powerpoint/2010/main" val="3888793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4. VENUE AND LAYOUT</a:t>
            </a:r>
            <a:endParaRPr lang="en-US" sz="1600" dirty="0">
              <a:solidFill>
                <a:schemeClr val="tx1">
                  <a:lumMod val="65000"/>
                  <a:lumOff val="35000"/>
                </a:schemeClr>
              </a:solidFill>
              <a:latin typeface="Century Gothic" panose="020B0502020202020204" pitchFamily="34" charset="0"/>
            </a:endParaRPr>
          </a:p>
        </p:txBody>
      </p:sp>
      <p:sp>
        <p:nvSpPr>
          <p:cNvPr id="4" name="TextBox 3">
            <a:extLst>
              <a:ext uri="{FF2B5EF4-FFF2-40B4-BE49-F238E27FC236}">
                <a16:creationId xmlns:a16="http://schemas.microsoft.com/office/drawing/2014/main" id="{6A04BA55-891D-AEDD-1E97-921613986F9D}"/>
              </a:ext>
            </a:extLst>
          </p:cNvPr>
          <p:cNvSpPr txBox="1"/>
          <p:nvPr/>
        </p:nvSpPr>
        <p:spPr>
          <a:xfrm>
            <a:off x="313510" y="775063"/>
            <a:ext cx="859536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Zilker Park outdoor pavilion and surrounding green spaces</a:t>
            </a:r>
          </a:p>
        </p:txBody>
      </p:sp>
      <p:sp>
        <p:nvSpPr>
          <p:cNvPr id="23" name="Rectangle 22">
            <a:extLst>
              <a:ext uri="{FF2B5EF4-FFF2-40B4-BE49-F238E27FC236}">
                <a16:creationId xmlns:a16="http://schemas.microsoft.com/office/drawing/2014/main" id="{D2F6D308-5335-D71B-2DF4-ABA8984AF9B6}"/>
              </a:ext>
            </a:extLst>
          </p:cNvPr>
          <p:cNvSpPr/>
          <p:nvPr/>
        </p:nvSpPr>
        <p:spPr>
          <a:xfrm>
            <a:off x="-1" y="1251033"/>
            <a:ext cx="12192001" cy="200297"/>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Graphic 29" descr="A grid with small circles">
            <a:extLst>
              <a:ext uri="{FF2B5EF4-FFF2-40B4-BE49-F238E27FC236}">
                <a16:creationId xmlns:a16="http://schemas.microsoft.com/office/drawing/2014/main" id="{6EF21F21-76DC-EBDF-17F3-C070C750660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76150" y="-386070"/>
            <a:ext cx="2083934" cy="2083934"/>
          </a:xfrm>
          <a:prstGeom prst="rect">
            <a:avLst/>
          </a:prstGeom>
        </p:spPr>
      </p:pic>
      <p:pic>
        <p:nvPicPr>
          <p:cNvPr id="32" name="Picture 31" descr="Bench in the park">
            <a:extLst>
              <a:ext uri="{FF2B5EF4-FFF2-40B4-BE49-F238E27FC236}">
                <a16:creationId xmlns:a16="http://schemas.microsoft.com/office/drawing/2014/main" id="{CEBEB607-0A4D-3FF7-E3CB-21BCC0D6DA03}"/>
              </a:ext>
            </a:extLst>
          </p:cNvPr>
          <p:cNvPicPr>
            <a:picLocks noChangeAspect="1"/>
          </p:cNvPicPr>
          <p:nvPr/>
        </p:nvPicPr>
        <p:blipFill>
          <a:blip r:embed="rId4"/>
          <a:stretch>
            <a:fillRect/>
          </a:stretch>
        </p:blipFill>
        <p:spPr>
          <a:xfrm>
            <a:off x="92368" y="1595550"/>
            <a:ext cx="7504190" cy="4987860"/>
          </a:xfrm>
          <a:prstGeom prst="rect">
            <a:avLst/>
          </a:prstGeom>
        </p:spPr>
      </p:pic>
      <p:pic>
        <p:nvPicPr>
          <p:cNvPr id="34" name="Picture 33" descr="People bicycling through park">
            <a:extLst>
              <a:ext uri="{FF2B5EF4-FFF2-40B4-BE49-F238E27FC236}">
                <a16:creationId xmlns:a16="http://schemas.microsoft.com/office/drawing/2014/main" id="{D692A1C3-1B76-1D35-1EBF-6CCD9289F0C5}"/>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7680960" y="1595550"/>
            <a:ext cx="4418672" cy="2551231"/>
          </a:xfrm>
          <a:prstGeom prst="rect">
            <a:avLst/>
          </a:prstGeom>
        </p:spPr>
      </p:pic>
      <p:pic>
        <p:nvPicPr>
          <p:cNvPr id="38" name="Picture 37" descr="Person running in park">
            <a:extLst>
              <a:ext uri="{FF2B5EF4-FFF2-40B4-BE49-F238E27FC236}">
                <a16:creationId xmlns:a16="http://schemas.microsoft.com/office/drawing/2014/main" id="{453D45F5-273B-AF2A-0A52-C6DE2F2CD547}"/>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7680960" y="4269081"/>
            <a:ext cx="4418672" cy="2314328"/>
          </a:xfrm>
          <a:prstGeom prst="rect">
            <a:avLst/>
          </a:prstGeom>
        </p:spPr>
      </p:pic>
      <p:sp>
        <p:nvSpPr>
          <p:cNvPr id="2" name="Rectangle 1">
            <a:extLst>
              <a:ext uri="{FF2B5EF4-FFF2-40B4-BE49-F238E27FC236}">
                <a16:creationId xmlns:a16="http://schemas.microsoft.com/office/drawing/2014/main" id="{ACB431E5-DF1E-1779-7334-505067120729}"/>
              </a:ext>
            </a:extLst>
          </p:cNvPr>
          <p:cNvSpPr/>
          <p:nvPr/>
        </p:nvSpPr>
        <p:spPr>
          <a:xfrm>
            <a:off x="0" y="6690049"/>
            <a:ext cx="12192001" cy="200297"/>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10487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A grid with small circles">
            <a:extLst>
              <a:ext uri="{FF2B5EF4-FFF2-40B4-BE49-F238E27FC236}">
                <a16:creationId xmlns:a16="http://schemas.microsoft.com/office/drawing/2014/main" id="{806FBE92-BBF2-B8D5-FFBB-AD47CD58D4E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76150" y="-386070"/>
            <a:ext cx="2083934" cy="2083934"/>
          </a:xfrm>
          <a:prstGeom prst="rect">
            <a:avLst/>
          </a:prstGeom>
        </p:spPr>
      </p:pic>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5. BUDGET OVERVIEW</a:t>
            </a:r>
            <a:endParaRPr lang="en-US" sz="1600" dirty="0">
              <a:solidFill>
                <a:schemeClr val="tx1">
                  <a:lumMod val="65000"/>
                  <a:lumOff val="35000"/>
                </a:schemeClr>
              </a:solidFill>
              <a:latin typeface="Century Gothic" panose="020B0502020202020204" pitchFamily="34" charset="0"/>
            </a:endParaRPr>
          </a:p>
        </p:txBody>
      </p:sp>
      <p:pic>
        <p:nvPicPr>
          <p:cNvPr id="4" name="Picture 3" descr="A screenshot of a project&#10;&#10;Description automatically generated">
            <a:extLst>
              <a:ext uri="{FF2B5EF4-FFF2-40B4-BE49-F238E27FC236}">
                <a16:creationId xmlns:a16="http://schemas.microsoft.com/office/drawing/2014/main" id="{D966F667-908F-4CB5-239D-0B513622CAA9}"/>
              </a:ext>
            </a:extLst>
          </p:cNvPr>
          <p:cNvPicPr>
            <a:picLocks noChangeAspect="1"/>
          </p:cNvPicPr>
          <p:nvPr/>
        </p:nvPicPr>
        <p:blipFill>
          <a:blip r:embed="rId4"/>
          <a:stretch>
            <a:fillRect/>
          </a:stretch>
        </p:blipFill>
        <p:spPr>
          <a:xfrm>
            <a:off x="709681" y="695192"/>
            <a:ext cx="6570684" cy="6123454"/>
          </a:xfrm>
          <a:prstGeom prst="rect">
            <a:avLst/>
          </a:prstGeom>
        </p:spPr>
      </p:pic>
      <p:sp>
        <p:nvSpPr>
          <p:cNvPr id="8" name="TextBox 7">
            <a:extLst>
              <a:ext uri="{FF2B5EF4-FFF2-40B4-BE49-F238E27FC236}">
                <a16:creationId xmlns:a16="http://schemas.microsoft.com/office/drawing/2014/main" id="{6AD3C837-F103-DAC3-7308-CF97CA213E4A}"/>
              </a:ext>
            </a:extLst>
          </p:cNvPr>
          <p:cNvSpPr txBox="1"/>
          <p:nvPr/>
        </p:nvSpPr>
        <p:spPr>
          <a:xfrm>
            <a:off x="7870366" y="5807919"/>
            <a:ext cx="3690262" cy="830997"/>
          </a:xfrm>
          <a:prstGeom prst="rect">
            <a:avLst/>
          </a:prstGeom>
          <a:noFill/>
        </p:spPr>
        <p:txBody>
          <a:bodyPr wrap="square" rtlCol="0">
            <a:spAutoFit/>
          </a:bodyPr>
          <a:lstStyle/>
          <a:p>
            <a:r>
              <a:rPr lang="en-US" sz="1200" i="1" dirty="0">
                <a:solidFill>
                  <a:schemeClr val="tx1">
                    <a:lumMod val="65000"/>
                    <a:lumOff val="35000"/>
                  </a:schemeClr>
                </a:solidFill>
                <a:latin typeface="Century Gothic" panose="020B0502020202020204" pitchFamily="34" charset="0"/>
              </a:rPr>
              <a:t>Build your event budget spreadsheet in Excel, with tables, charts, etc. Then, embed the file here and/or include a static image of the Excel spreadsheet. </a:t>
            </a:r>
          </a:p>
        </p:txBody>
      </p:sp>
      <p:sp>
        <p:nvSpPr>
          <p:cNvPr id="13" name="Rectangle 12">
            <a:extLst>
              <a:ext uri="{FF2B5EF4-FFF2-40B4-BE49-F238E27FC236}">
                <a16:creationId xmlns:a16="http://schemas.microsoft.com/office/drawing/2014/main" id="{15653CB3-EB94-6701-0B9A-C76AC5CC7822}"/>
              </a:ext>
            </a:extLst>
          </p:cNvPr>
          <p:cNvSpPr/>
          <p:nvPr/>
        </p:nvSpPr>
        <p:spPr>
          <a:xfrm rot="16200000">
            <a:off x="-2672568" y="3610756"/>
            <a:ext cx="6072170" cy="200298"/>
          </a:xfrm>
          <a:prstGeom prst="rect">
            <a:avLst/>
          </a:prstGeom>
          <a:solidFill>
            <a:srgbClr val="39BD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C315972-FEA4-50DF-E261-406A12F10726}"/>
              </a:ext>
            </a:extLst>
          </p:cNvPr>
          <p:cNvSpPr/>
          <p:nvPr/>
        </p:nvSpPr>
        <p:spPr>
          <a:xfrm rot="16200000">
            <a:off x="8792399" y="3570165"/>
            <a:ext cx="6072170" cy="200298"/>
          </a:xfrm>
          <a:prstGeom prst="rect">
            <a:avLst/>
          </a:prstGeom>
          <a:solidFill>
            <a:srgbClr val="39BD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87154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6. MARKETING AND PROMOTION PLAN</a:t>
            </a:r>
            <a:endParaRPr lang="en-US" sz="1600" dirty="0">
              <a:solidFill>
                <a:schemeClr val="tx1">
                  <a:lumMod val="65000"/>
                  <a:lumOff val="35000"/>
                </a:schemeClr>
              </a:solidFill>
              <a:latin typeface="Century Gothic" panose="020B0502020202020204" pitchFamily="34" charset="0"/>
            </a:endParaRPr>
          </a:p>
        </p:txBody>
      </p:sp>
      <p:sp>
        <p:nvSpPr>
          <p:cNvPr id="4" name="TextBox 3">
            <a:extLst>
              <a:ext uri="{FF2B5EF4-FFF2-40B4-BE49-F238E27FC236}">
                <a16:creationId xmlns:a16="http://schemas.microsoft.com/office/drawing/2014/main" id="{6A04BA55-891D-AEDD-1E97-921613986F9D}"/>
              </a:ext>
            </a:extLst>
          </p:cNvPr>
          <p:cNvSpPr txBox="1"/>
          <p:nvPr/>
        </p:nvSpPr>
        <p:spPr>
          <a:xfrm>
            <a:off x="313509" y="775063"/>
            <a:ext cx="11687037"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Social media campaigns, local media partnerships, community flyers.</a:t>
            </a:r>
          </a:p>
        </p:txBody>
      </p:sp>
      <p:sp>
        <p:nvSpPr>
          <p:cNvPr id="23" name="Rectangle 22">
            <a:extLst>
              <a:ext uri="{FF2B5EF4-FFF2-40B4-BE49-F238E27FC236}">
                <a16:creationId xmlns:a16="http://schemas.microsoft.com/office/drawing/2014/main" id="{D2F6D308-5335-D71B-2DF4-ABA8984AF9B6}"/>
              </a:ext>
            </a:extLst>
          </p:cNvPr>
          <p:cNvSpPr/>
          <p:nvPr/>
        </p:nvSpPr>
        <p:spPr>
          <a:xfrm>
            <a:off x="-1" y="1414615"/>
            <a:ext cx="12192001" cy="200297"/>
          </a:xfrm>
          <a:prstGeom prst="rect">
            <a:avLst/>
          </a:prstGeom>
          <a:solidFill>
            <a:srgbClr val="DC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Documents and graphs on table">
            <a:extLst>
              <a:ext uri="{FF2B5EF4-FFF2-40B4-BE49-F238E27FC236}">
                <a16:creationId xmlns:a16="http://schemas.microsoft.com/office/drawing/2014/main" id="{5AF3E9AE-4620-3393-4A5B-F772164D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2" y="1771047"/>
            <a:ext cx="12191999" cy="4594920"/>
          </a:xfrm>
          <a:prstGeom prst="rect">
            <a:avLst/>
          </a:prstGeom>
        </p:spPr>
      </p:pic>
      <p:pic>
        <p:nvPicPr>
          <p:cNvPr id="6" name="Graphic 5" descr="A grid with small circles">
            <a:extLst>
              <a:ext uri="{FF2B5EF4-FFF2-40B4-BE49-F238E27FC236}">
                <a16:creationId xmlns:a16="http://schemas.microsoft.com/office/drawing/2014/main" id="{C5024C9F-0ACC-3A49-F538-B33081DFE7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76150" y="-386070"/>
            <a:ext cx="2083934" cy="2083934"/>
          </a:xfrm>
          <a:prstGeom prst="rect">
            <a:avLst/>
          </a:prstGeom>
        </p:spPr>
      </p:pic>
      <p:sp>
        <p:nvSpPr>
          <p:cNvPr id="7" name="Rectangle 6">
            <a:extLst>
              <a:ext uri="{FF2B5EF4-FFF2-40B4-BE49-F238E27FC236}">
                <a16:creationId xmlns:a16="http://schemas.microsoft.com/office/drawing/2014/main" id="{40E750A6-7CC0-4408-25AD-14757B06E360}"/>
              </a:ext>
            </a:extLst>
          </p:cNvPr>
          <p:cNvSpPr/>
          <p:nvPr/>
        </p:nvSpPr>
        <p:spPr>
          <a:xfrm>
            <a:off x="-14930" y="6499803"/>
            <a:ext cx="12192001" cy="200297"/>
          </a:xfrm>
          <a:prstGeom prst="rect">
            <a:avLst/>
          </a:prstGeom>
          <a:solidFill>
            <a:srgbClr val="DC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561657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Graphic 34" descr="A grid with small circles">
            <a:extLst>
              <a:ext uri="{FF2B5EF4-FFF2-40B4-BE49-F238E27FC236}">
                <a16:creationId xmlns:a16="http://schemas.microsoft.com/office/drawing/2014/main" id="{E03BD018-7C3E-4481-6DA8-19379372DEC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76150" y="-386070"/>
            <a:ext cx="2083934" cy="2083934"/>
          </a:xfrm>
          <a:prstGeom prst="rect">
            <a:avLst/>
          </a:prstGeom>
        </p:spPr>
      </p:pic>
      <p:sp>
        <p:nvSpPr>
          <p:cNvPr id="2" name="Rectangle 1">
            <a:extLst>
              <a:ext uri="{FF2B5EF4-FFF2-40B4-BE49-F238E27FC236}">
                <a16:creationId xmlns:a16="http://schemas.microsoft.com/office/drawing/2014/main" id="{0CBFCC4B-A771-F0DC-EF29-7CF56E6A97BF}"/>
              </a:ext>
            </a:extLst>
          </p:cNvPr>
          <p:cNvSpPr/>
          <p:nvPr/>
        </p:nvSpPr>
        <p:spPr>
          <a:xfrm>
            <a:off x="4106090" y="780199"/>
            <a:ext cx="3518263" cy="6077802"/>
          </a:xfrm>
          <a:prstGeom prst="rect">
            <a:avLst/>
          </a:prstGeom>
          <a:solidFill>
            <a:srgbClr val="DC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12111154-FC04-94D4-D7ED-69BA33D7B91C}"/>
              </a:ext>
            </a:extLst>
          </p:cNvPr>
          <p:cNvSpPr/>
          <p:nvPr/>
        </p:nvSpPr>
        <p:spPr>
          <a:xfrm>
            <a:off x="7886699" y="780199"/>
            <a:ext cx="3518263" cy="6077802"/>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808FF74-C03D-ED4C-C4E8-2D6019552166}"/>
              </a:ext>
            </a:extLst>
          </p:cNvPr>
          <p:cNvSpPr/>
          <p:nvPr/>
        </p:nvSpPr>
        <p:spPr>
          <a:xfrm>
            <a:off x="325481" y="780199"/>
            <a:ext cx="3518263" cy="6077802"/>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7. SPONSORSHIP OPPORTUNITIES</a:t>
            </a:r>
            <a:endParaRPr lang="en-US" sz="1600" dirty="0">
              <a:solidFill>
                <a:schemeClr val="tx1">
                  <a:lumMod val="65000"/>
                  <a:lumOff val="35000"/>
                </a:schemeClr>
              </a:solidFill>
              <a:latin typeface="Century Gothic" panose="020B0502020202020204" pitchFamily="34" charset="0"/>
            </a:endParaRPr>
          </a:p>
        </p:txBody>
      </p:sp>
      <p:sp>
        <p:nvSpPr>
          <p:cNvPr id="10" name="TextBox 9">
            <a:extLst>
              <a:ext uri="{FF2B5EF4-FFF2-40B4-BE49-F238E27FC236}">
                <a16:creationId xmlns:a16="http://schemas.microsoft.com/office/drawing/2014/main" id="{A60892FB-E0E1-A9D7-D335-2587A1EF8D97}"/>
              </a:ext>
            </a:extLst>
          </p:cNvPr>
          <p:cNvSpPr txBox="1"/>
          <p:nvPr/>
        </p:nvSpPr>
        <p:spPr>
          <a:xfrm>
            <a:off x="325481" y="1126426"/>
            <a:ext cx="3518263" cy="584775"/>
          </a:xfrm>
          <a:prstGeom prst="rect">
            <a:avLst/>
          </a:prstGeom>
          <a:noFill/>
        </p:spPr>
        <p:txBody>
          <a:bodyPr wrap="square" rtlCol="0">
            <a:spAutoFit/>
          </a:bodyPr>
          <a:lstStyle/>
          <a:p>
            <a:pPr algn="ctr"/>
            <a:r>
              <a:rPr lang="en-US" dirty="0">
                <a:solidFill>
                  <a:schemeClr val="tx1">
                    <a:lumMod val="65000"/>
                    <a:lumOff val="35000"/>
                  </a:schemeClr>
                </a:solidFill>
                <a:latin typeface="Century Gothic" panose="020B0502020202020204" pitchFamily="34" charset="0"/>
              </a:rPr>
              <a:t>SPONSORSHIP LEVEL </a:t>
            </a:r>
            <a:r>
              <a:rPr lang="en-US" sz="3200" b="1" dirty="0">
                <a:solidFill>
                  <a:schemeClr val="tx1">
                    <a:lumMod val="65000"/>
                    <a:lumOff val="35000"/>
                  </a:schemeClr>
                </a:solidFill>
                <a:latin typeface="Century Gothic" panose="020B0502020202020204" pitchFamily="34" charset="0"/>
              </a:rPr>
              <a:t>A</a:t>
            </a:r>
          </a:p>
        </p:txBody>
      </p:sp>
      <p:sp>
        <p:nvSpPr>
          <p:cNvPr id="15" name="Rectangle 14">
            <a:extLst>
              <a:ext uri="{FF2B5EF4-FFF2-40B4-BE49-F238E27FC236}">
                <a16:creationId xmlns:a16="http://schemas.microsoft.com/office/drawing/2014/main" id="{5F8AC152-82A7-2DD7-5CF3-8B2756CE641C}"/>
              </a:ext>
            </a:extLst>
          </p:cNvPr>
          <p:cNvSpPr/>
          <p:nvPr/>
        </p:nvSpPr>
        <p:spPr>
          <a:xfrm>
            <a:off x="325481" y="6646842"/>
            <a:ext cx="3518263" cy="211159"/>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80608BC-AD8F-A1B8-2A2F-A6D15FB0A699}"/>
              </a:ext>
            </a:extLst>
          </p:cNvPr>
          <p:cNvSpPr/>
          <p:nvPr/>
        </p:nvSpPr>
        <p:spPr>
          <a:xfrm>
            <a:off x="325481" y="782634"/>
            <a:ext cx="3518263" cy="211159"/>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DBF0A113-2E25-A3F7-D60C-0026CC4B0A8B}"/>
              </a:ext>
            </a:extLst>
          </p:cNvPr>
          <p:cNvSpPr txBox="1"/>
          <p:nvPr/>
        </p:nvSpPr>
        <p:spPr>
          <a:xfrm>
            <a:off x="391887" y="1994053"/>
            <a:ext cx="3344090" cy="738664"/>
          </a:xfrm>
          <a:prstGeom prst="rect">
            <a:avLst/>
          </a:prstGeom>
          <a:noFill/>
        </p:spPr>
        <p:txBody>
          <a:bodyPr wrap="square" rtlCol="0">
            <a:spAutoFit/>
          </a:bodyPr>
          <a:lstStyle/>
          <a:p>
            <a:r>
              <a:rPr lang="en-US" sz="1400" dirty="0">
                <a:solidFill>
                  <a:schemeClr val="tx1">
                    <a:lumMod val="65000"/>
                    <a:lumOff val="35000"/>
                  </a:schemeClr>
                </a:solidFill>
                <a:latin typeface="Century Gothic" panose="020B0502020202020204" pitchFamily="34" charset="0"/>
              </a:rPr>
              <a:t>This is the </a:t>
            </a:r>
            <a:r>
              <a:rPr lang="en-US" sz="1400" b="1" dirty="0">
                <a:solidFill>
                  <a:schemeClr val="tx1">
                    <a:lumMod val="65000"/>
                    <a:lumOff val="35000"/>
                  </a:schemeClr>
                </a:solidFill>
                <a:latin typeface="Century Gothic" panose="020B0502020202020204" pitchFamily="34" charset="0"/>
              </a:rPr>
              <a:t>Healthy Workshop </a:t>
            </a:r>
            <a:r>
              <a:rPr lang="en-US" sz="1400" dirty="0">
                <a:solidFill>
                  <a:schemeClr val="tx1">
                    <a:lumMod val="65000"/>
                    <a:lumOff val="35000"/>
                  </a:schemeClr>
                </a:solidFill>
                <a:latin typeface="Century Gothic" panose="020B0502020202020204" pitchFamily="34" charset="0"/>
              </a:rPr>
              <a:t>sponsorship level. Sponsorship benefits and perks include...</a:t>
            </a:r>
          </a:p>
        </p:txBody>
      </p:sp>
      <p:sp>
        <p:nvSpPr>
          <p:cNvPr id="29" name="Rectangle 28">
            <a:extLst>
              <a:ext uri="{FF2B5EF4-FFF2-40B4-BE49-F238E27FC236}">
                <a16:creationId xmlns:a16="http://schemas.microsoft.com/office/drawing/2014/main" id="{A6EAAA6E-6E78-E54A-0683-498B25443552}"/>
              </a:ext>
            </a:extLst>
          </p:cNvPr>
          <p:cNvSpPr/>
          <p:nvPr/>
        </p:nvSpPr>
        <p:spPr>
          <a:xfrm>
            <a:off x="4106090" y="6644407"/>
            <a:ext cx="3518263" cy="211159"/>
          </a:xfrm>
          <a:prstGeom prst="rect">
            <a:avLst/>
          </a:prstGeom>
          <a:solidFill>
            <a:srgbClr val="2B8D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E1D21A4B-4A2E-774B-BA71-ADF2256FA1C4}"/>
              </a:ext>
            </a:extLst>
          </p:cNvPr>
          <p:cNvSpPr/>
          <p:nvPr/>
        </p:nvSpPr>
        <p:spPr>
          <a:xfrm>
            <a:off x="4106090" y="780199"/>
            <a:ext cx="3518263" cy="211159"/>
          </a:xfrm>
          <a:prstGeom prst="rect">
            <a:avLst/>
          </a:prstGeom>
          <a:solidFill>
            <a:srgbClr val="2B8D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4ECB1DF7-5C7D-129B-ACB6-45EE2DA4A338}"/>
              </a:ext>
            </a:extLst>
          </p:cNvPr>
          <p:cNvSpPr/>
          <p:nvPr/>
        </p:nvSpPr>
        <p:spPr>
          <a:xfrm>
            <a:off x="7886699" y="6644407"/>
            <a:ext cx="3518263" cy="21115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90C8F629-067E-6426-1738-EFAD83B5786C}"/>
              </a:ext>
            </a:extLst>
          </p:cNvPr>
          <p:cNvSpPr/>
          <p:nvPr/>
        </p:nvSpPr>
        <p:spPr>
          <a:xfrm>
            <a:off x="7886699" y="780199"/>
            <a:ext cx="3518263" cy="21115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B7C6EB03-BED1-220E-CE7D-828CC49B1D7E}"/>
              </a:ext>
            </a:extLst>
          </p:cNvPr>
          <p:cNvSpPr txBox="1"/>
          <p:nvPr/>
        </p:nvSpPr>
        <p:spPr>
          <a:xfrm>
            <a:off x="4106090" y="1126425"/>
            <a:ext cx="3518263" cy="584775"/>
          </a:xfrm>
          <a:prstGeom prst="rect">
            <a:avLst/>
          </a:prstGeom>
          <a:noFill/>
        </p:spPr>
        <p:txBody>
          <a:bodyPr wrap="square" rtlCol="0">
            <a:spAutoFit/>
          </a:bodyPr>
          <a:lstStyle/>
          <a:p>
            <a:pPr algn="ctr"/>
            <a:r>
              <a:rPr lang="en-US" dirty="0">
                <a:solidFill>
                  <a:schemeClr val="tx1">
                    <a:lumMod val="65000"/>
                    <a:lumOff val="35000"/>
                  </a:schemeClr>
                </a:solidFill>
                <a:latin typeface="Century Gothic" panose="020B0502020202020204" pitchFamily="34" charset="0"/>
              </a:rPr>
              <a:t>SPONSORSHIP LEVEL </a:t>
            </a:r>
            <a:r>
              <a:rPr lang="en-US" sz="3200" b="1" dirty="0">
                <a:solidFill>
                  <a:schemeClr val="tx1">
                    <a:lumMod val="65000"/>
                    <a:lumOff val="35000"/>
                  </a:schemeClr>
                </a:solidFill>
                <a:latin typeface="Century Gothic" panose="020B0502020202020204" pitchFamily="34" charset="0"/>
              </a:rPr>
              <a:t>B</a:t>
            </a:r>
          </a:p>
        </p:txBody>
      </p:sp>
      <p:sp>
        <p:nvSpPr>
          <p:cNvPr id="34" name="TextBox 33">
            <a:extLst>
              <a:ext uri="{FF2B5EF4-FFF2-40B4-BE49-F238E27FC236}">
                <a16:creationId xmlns:a16="http://schemas.microsoft.com/office/drawing/2014/main" id="{59D83A59-CFBE-EE78-24E0-C0AB963613CB}"/>
              </a:ext>
            </a:extLst>
          </p:cNvPr>
          <p:cNvSpPr txBox="1"/>
          <p:nvPr/>
        </p:nvSpPr>
        <p:spPr>
          <a:xfrm>
            <a:off x="7886698" y="1137328"/>
            <a:ext cx="3518263" cy="584775"/>
          </a:xfrm>
          <a:prstGeom prst="rect">
            <a:avLst/>
          </a:prstGeom>
          <a:noFill/>
        </p:spPr>
        <p:txBody>
          <a:bodyPr wrap="square" rtlCol="0">
            <a:spAutoFit/>
          </a:bodyPr>
          <a:lstStyle/>
          <a:p>
            <a:pPr algn="ctr"/>
            <a:r>
              <a:rPr lang="en-US" dirty="0">
                <a:solidFill>
                  <a:schemeClr val="tx1">
                    <a:lumMod val="65000"/>
                    <a:lumOff val="35000"/>
                  </a:schemeClr>
                </a:solidFill>
                <a:latin typeface="Century Gothic" panose="020B0502020202020204" pitchFamily="34" charset="0"/>
              </a:rPr>
              <a:t>SPONSORSHIP LEVEL </a:t>
            </a:r>
            <a:r>
              <a:rPr lang="en-US" sz="3200" b="1" dirty="0">
                <a:solidFill>
                  <a:schemeClr val="tx1">
                    <a:lumMod val="65000"/>
                    <a:lumOff val="35000"/>
                  </a:schemeClr>
                </a:solidFill>
                <a:latin typeface="Century Gothic" panose="020B0502020202020204" pitchFamily="34" charset="0"/>
              </a:rPr>
              <a:t>C</a:t>
            </a:r>
          </a:p>
        </p:txBody>
      </p:sp>
      <p:sp>
        <p:nvSpPr>
          <p:cNvPr id="37" name="TextBox 36">
            <a:extLst>
              <a:ext uri="{FF2B5EF4-FFF2-40B4-BE49-F238E27FC236}">
                <a16:creationId xmlns:a16="http://schemas.microsoft.com/office/drawing/2014/main" id="{D0DA925B-E12A-AF51-F47B-6157934CC550}"/>
              </a:ext>
            </a:extLst>
          </p:cNvPr>
          <p:cNvSpPr txBox="1"/>
          <p:nvPr/>
        </p:nvSpPr>
        <p:spPr>
          <a:xfrm>
            <a:off x="4193176" y="1994053"/>
            <a:ext cx="3344090" cy="738664"/>
          </a:xfrm>
          <a:prstGeom prst="rect">
            <a:avLst/>
          </a:prstGeom>
          <a:noFill/>
        </p:spPr>
        <p:txBody>
          <a:bodyPr wrap="square" rtlCol="0">
            <a:spAutoFit/>
          </a:bodyPr>
          <a:lstStyle/>
          <a:p>
            <a:r>
              <a:rPr lang="en-US" sz="1400" dirty="0">
                <a:solidFill>
                  <a:schemeClr val="tx1">
                    <a:lumMod val="65000"/>
                    <a:lumOff val="35000"/>
                  </a:schemeClr>
                </a:solidFill>
                <a:latin typeface="Century Gothic" panose="020B0502020202020204" pitchFamily="34" charset="0"/>
              </a:rPr>
              <a:t>This is the </a:t>
            </a:r>
            <a:r>
              <a:rPr lang="en-US" sz="1400" b="1" dirty="0">
                <a:solidFill>
                  <a:schemeClr val="tx1">
                    <a:lumMod val="65000"/>
                    <a:lumOff val="35000"/>
                  </a:schemeClr>
                </a:solidFill>
                <a:latin typeface="Century Gothic" panose="020B0502020202020204" pitchFamily="34" charset="0"/>
              </a:rPr>
              <a:t>Wellness Booth </a:t>
            </a:r>
            <a:r>
              <a:rPr lang="en-US" sz="1400" dirty="0">
                <a:solidFill>
                  <a:schemeClr val="tx1">
                    <a:lumMod val="65000"/>
                    <a:lumOff val="35000"/>
                  </a:schemeClr>
                </a:solidFill>
                <a:latin typeface="Century Gothic" panose="020B0502020202020204" pitchFamily="34" charset="0"/>
              </a:rPr>
              <a:t>sponsorship level. Sponsorship benefits and perks include…</a:t>
            </a:r>
          </a:p>
        </p:txBody>
      </p:sp>
      <p:sp>
        <p:nvSpPr>
          <p:cNvPr id="38" name="TextBox 37">
            <a:extLst>
              <a:ext uri="{FF2B5EF4-FFF2-40B4-BE49-F238E27FC236}">
                <a16:creationId xmlns:a16="http://schemas.microsoft.com/office/drawing/2014/main" id="{B4B96EF4-A4DE-A0FC-D632-330E226805C1}"/>
              </a:ext>
            </a:extLst>
          </p:cNvPr>
          <p:cNvSpPr txBox="1"/>
          <p:nvPr/>
        </p:nvSpPr>
        <p:spPr>
          <a:xfrm>
            <a:off x="7973784" y="1994053"/>
            <a:ext cx="3344090" cy="738664"/>
          </a:xfrm>
          <a:prstGeom prst="rect">
            <a:avLst/>
          </a:prstGeom>
          <a:noFill/>
        </p:spPr>
        <p:txBody>
          <a:bodyPr wrap="square" rtlCol="0">
            <a:spAutoFit/>
          </a:bodyPr>
          <a:lstStyle/>
          <a:p>
            <a:r>
              <a:rPr lang="en-US" sz="1400" dirty="0">
                <a:solidFill>
                  <a:schemeClr val="tx1">
                    <a:lumMod val="65000"/>
                    <a:lumOff val="35000"/>
                  </a:schemeClr>
                </a:solidFill>
                <a:latin typeface="Century Gothic" panose="020B0502020202020204" pitchFamily="34" charset="0"/>
              </a:rPr>
              <a:t>This is the </a:t>
            </a:r>
            <a:r>
              <a:rPr lang="en-US" sz="1400" b="1" dirty="0">
                <a:solidFill>
                  <a:schemeClr val="tx1">
                    <a:lumMod val="65000"/>
                    <a:lumOff val="35000"/>
                  </a:schemeClr>
                </a:solidFill>
                <a:latin typeface="Century Gothic" panose="020B0502020202020204" pitchFamily="34" charset="0"/>
              </a:rPr>
              <a:t>General Event </a:t>
            </a:r>
            <a:r>
              <a:rPr lang="en-US" sz="1400" dirty="0">
                <a:solidFill>
                  <a:schemeClr val="tx1">
                    <a:lumMod val="65000"/>
                    <a:lumOff val="35000"/>
                  </a:schemeClr>
                </a:solidFill>
                <a:latin typeface="Century Gothic" panose="020B0502020202020204" pitchFamily="34" charset="0"/>
              </a:rPr>
              <a:t>sponsorship level. Sponsorship benefits and perks include…</a:t>
            </a:r>
          </a:p>
        </p:txBody>
      </p:sp>
      <p:pic>
        <p:nvPicPr>
          <p:cNvPr id="6" name="Graphic 5" descr="Cheers with solid fill">
            <a:extLst>
              <a:ext uri="{FF2B5EF4-FFF2-40B4-BE49-F238E27FC236}">
                <a16:creationId xmlns:a16="http://schemas.microsoft.com/office/drawing/2014/main" id="{6196148F-E8CE-BD3D-C95C-F08351AB70B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21577" y="5569870"/>
            <a:ext cx="914400" cy="914400"/>
          </a:xfrm>
          <a:prstGeom prst="rect">
            <a:avLst/>
          </a:prstGeom>
        </p:spPr>
      </p:pic>
      <p:pic>
        <p:nvPicPr>
          <p:cNvPr id="11" name="Graphic 10" descr="Cheers with solid fill">
            <a:extLst>
              <a:ext uri="{FF2B5EF4-FFF2-40B4-BE49-F238E27FC236}">
                <a16:creationId xmlns:a16="http://schemas.microsoft.com/office/drawing/2014/main" id="{484591C3-9AD2-32C4-E1A1-032F80B311B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96739" y="5627828"/>
            <a:ext cx="914400" cy="914400"/>
          </a:xfrm>
          <a:prstGeom prst="rect">
            <a:avLst/>
          </a:prstGeom>
        </p:spPr>
      </p:pic>
      <p:pic>
        <p:nvPicPr>
          <p:cNvPr id="12" name="Graphic 11" descr="Cheers with solid fill">
            <a:extLst>
              <a:ext uri="{FF2B5EF4-FFF2-40B4-BE49-F238E27FC236}">
                <a16:creationId xmlns:a16="http://schemas.microsoft.com/office/drawing/2014/main" id="{34F2029C-6189-914D-72C1-69A9F480235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403474" y="5637341"/>
            <a:ext cx="914400" cy="914400"/>
          </a:xfrm>
          <a:prstGeom prst="rect">
            <a:avLst/>
          </a:prstGeom>
        </p:spPr>
      </p:pic>
    </p:spTree>
    <p:extLst>
      <p:ext uri="{BB962C8B-B14F-4D97-AF65-F5344CB8AC3E}">
        <p14:creationId xmlns:p14="http://schemas.microsoft.com/office/powerpoint/2010/main" val="3074307783"/>
      </p:ext>
    </p:extLst>
  </p:cSld>
  <p:clrMapOvr>
    <a:masterClrMapping/>
  </p:clrMapOvr>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Brand-Strategy-Presentation-Template_PowerPoint" id="{5072B8BC-F743-2846-A5C9-5085C99AD20D}" vid="{9A97CBCC-1D55-0744-816E-F1A204A0548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Тема Office</Template>
  <TotalTime>371</TotalTime>
  <Words>559</Words>
  <Application>Microsoft Macintosh PowerPoint</Application>
  <PresentationFormat>Widescreen</PresentationFormat>
  <Paragraphs>98</Paragraphs>
  <Slides>12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Century Gothic</vt:lpstr>
      <vt:lpstr>Тема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Waite</dc:creator>
  <cp:lastModifiedBy>Brittany Johnston</cp:lastModifiedBy>
  <cp:revision>28</cp:revision>
  <dcterms:created xsi:type="dcterms:W3CDTF">2022-05-22T18:55:25Z</dcterms:created>
  <dcterms:modified xsi:type="dcterms:W3CDTF">2024-04-30T19:32:12Z</dcterms:modified>
</cp:coreProperties>
</file>