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05&amp;utm_source=template-powerpoint&amp;utm_medium=content&amp;utm_campaign=Blank+Simple+Business+Model+Canvas-powerpoint-12005&amp;lpa=Blank+Simple+Business+Model+Canvas+powerpoint+120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1384995"/>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SIMPLE BUSINESS MODEL </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CANVAS TEMPLATE</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for PowerPoint </a:t>
            </a:r>
          </a:p>
        </p:txBody>
      </p:sp>
      <p:pic>
        <p:nvPicPr>
          <p:cNvPr id="6" name="Picture 5" descr="A model canvas template with text&#10;&#10;Description automatically generated">
            <a:extLst>
              <a:ext uri="{FF2B5EF4-FFF2-40B4-BE49-F238E27FC236}">
                <a16:creationId xmlns:a16="http://schemas.microsoft.com/office/drawing/2014/main" id="{24DA46BC-CB2B-27AA-8C4A-B58AAAE21E49}"/>
              </a:ext>
            </a:extLst>
          </p:cNvPr>
          <p:cNvPicPr>
            <a:picLocks noChangeAspect="1"/>
          </p:cNvPicPr>
          <p:nvPr/>
        </p:nvPicPr>
        <p:blipFill>
          <a:blip r:embed="rId5"/>
          <a:stretch>
            <a:fillRect/>
          </a:stretch>
        </p:blipFill>
        <p:spPr>
          <a:xfrm>
            <a:off x="3940895" y="1802211"/>
            <a:ext cx="7853082" cy="43820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88F903-9E83-6DD1-25F2-DD0D60A0D68A}"/>
              </a:ext>
            </a:extLst>
          </p:cNvPr>
          <p:cNvSpPr/>
          <p:nvPr/>
        </p:nvSpPr>
        <p:spPr>
          <a:xfrm>
            <a:off x="0" y="1"/>
            <a:ext cx="12191999" cy="6858000"/>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FED1AEF-41FF-4224-873E-6D4109FA5549}"/>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MODEL CANVAS TEMPLATE</a:t>
            </a:r>
            <a:endParaRPr lang="en-US" sz="1600" dirty="0">
              <a:solidFill>
                <a:schemeClr val="tx1">
                  <a:lumMod val="65000"/>
                  <a:lumOff val="35000"/>
                </a:schemeClr>
              </a:solidFill>
              <a:latin typeface="Century Gothic" panose="020B0502020202020204" pitchFamily="34" charset="0"/>
            </a:endParaRPr>
          </a:p>
        </p:txBody>
      </p:sp>
      <p:sp>
        <p:nvSpPr>
          <p:cNvPr id="5" name="TextBox 4">
            <a:extLst>
              <a:ext uri="{FF2B5EF4-FFF2-40B4-BE49-F238E27FC236}">
                <a16:creationId xmlns:a16="http://schemas.microsoft.com/office/drawing/2014/main" id="{CA87F555-482B-A939-E233-56727B016064}"/>
              </a:ext>
            </a:extLst>
          </p:cNvPr>
          <p:cNvSpPr txBox="1"/>
          <p:nvPr/>
        </p:nvSpPr>
        <p:spPr>
          <a:xfrm>
            <a:off x="191454" y="634229"/>
            <a:ext cx="8874424" cy="461665"/>
          </a:xfrm>
          <a:prstGeom prst="rect">
            <a:avLst/>
          </a:prstGeom>
          <a:noFill/>
        </p:spPr>
        <p:txBody>
          <a:bodyPr wrap="square">
            <a:spAutoFit/>
          </a:bodyPr>
          <a:lstStyle/>
          <a:p>
            <a:r>
              <a:rPr lang="en-US" sz="1200" i="1" dirty="0">
                <a:latin typeface="Century Gothic" panose="020B0502020202020204" pitchFamily="34" charset="0"/>
              </a:rPr>
              <a:t>Use the instructions below to complete each section of your business model canvas, so you can develop a comprehensive understanding of your business's operational and strategic framework.</a:t>
            </a:r>
          </a:p>
        </p:txBody>
      </p:sp>
      <p:graphicFrame>
        <p:nvGraphicFramePr>
          <p:cNvPr id="16" name="Table 15">
            <a:extLst>
              <a:ext uri="{FF2B5EF4-FFF2-40B4-BE49-F238E27FC236}">
                <a16:creationId xmlns:a16="http://schemas.microsoft.com/office/drawing/2014/main" id="{81617E5D-454D-6140-82BA-0AC3CB567C21}"/>
              </a:ext>
            </a:extLst>
          </p:cNvPr>
          <p:cNvGraphicFramePr>
            <a:graphicFrameLocks noGrp="1"/>
          </p:cNvGraphicFramePr>
          <p:nvPr>
            <p:extLst>
              <p:ext uri="{D42A27DB-BD31-4B8C-83A1-F6EECF244321}">
                <p14:modId xmlns:p14="http://schemas.microsoft.com/office/powerpoint/2010/main" val="1001537130"/>
              </p:ext>
            </p:extLst>
          </p:nvPr>
        </p:nvGraphicFramePr>
        <p:xfrm>
          <a:off x="161597" y="1267359"/>
          <a:ext cx="11838950" cy="5479632"/>
        </p:xfrm>
        <a:graphic>
          <a:graphicData uri="http://schemas.openxmlformats.org/drawingml/2006/table">
            <a:tbl>
              <a:tblPr/>
              <a:tblGrid>
                <a:gridCol w="2367790">
                  <a:extLst>
                    <a:ext uri="{9D8B030D-6E8A-4147-A177-3AD203B41FA5}">
                      <a16:colId xmlns:a16="http://schemas.microsoft.com/office/drawing/2014/main" val="1915489427"/>
                    </a:ext>
                  </a:extLst>
                </a:gridCol>
                <a:gridCol w="2367790">
                  <a:extLst>
                    <a:ext uri="{9D8B030D-6E8A-4147-A177-3AD203B41FA5}">
                      <a16:colId xmlns:a16="http://schemas.microsoft.com/office/drawing/2014/main" val="3648122560"/>
                    </a:ext>
                  </a:extLst>
                </a:gridCol>
                <a:gridCol w="2367790">
                  <a:extLst>
                    <a:ext uri="{9D8B030D-6E8A-4147-A177-3AD203B41FA5}">
                      <a16:colId xmlns:a16="http://schemas.microsoft.com/office/drawing/2014/main" val="489068831"/>
                    </a:ext>
                  </a:extLst>
                </a:gridCol>
                <a:gridCol w="2367790">
                  <a:extLst>
                    <a:ext uri="{9D8B030D-6E8A-4147-A177-3AD203B41FA5}">
                      <a16:colId xmlns:a16="http://schemas.microsoft.com/office/drawing/2014/main" val="1821452548"/>
                    </a:ext>
                  </a:extLst>
                </a:gridCol>
                <a:gridCol w="2367790">
                  <a:extLst>
                    <a:ext uri="{9D8B030D-6E8A-4147-A177-3AD203B41FA5}">
                      <a16:colId xmlns:a16="http://schemas.microsoft.com/office/drawing/2014/main" val="1649091000"/>
                    </a:ext>
                  </a:extLst>
                </a:gridCol>
              </a:tblGrid>
              <a:tr h="1879342">
                <a:tc rowSpan="2">
                  <a:txBody>
                    <a:bodyPr/>
                    <a:lstStyle/>
                    <a:p>
                      <a:pPr algn="l" fontAlgn="ctr"/>
                      <a:r>
                        <a:rPr lang="en-US" sz="1200" b="0" i="0" u="none" strike="noStrike" dirty="0">
                          <a:solidFill>
                            <a:srgbClr val="000000"/>
                          </a:solidFill>
                          <a:effectLst/>
                          <a:latin typeface="Century Gothic" panose="020B0502020202020204" pitchFamily="34" charset="0"/>
                        </a:rPr>
                        <a:t>List your main partners, suppliers, and alliances that help you operate and reach your goals.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a:txBody>
                    <a:bodyPr/>
                    <a:lstStyle/>
                    <a:p>
                      <a:pPr algn="l" fontAlgn="ctr"/>
                      <a:r>
                        <a:rPr lang="en-US" sz="1200" b="0" i="0" u="none" strike="noStrike" dirty="0">
                          <a:solidFill>
                            <a:srgbClr val="000000"/>
                          </a:solidFill>
                          <a:effectLst/>
                          <a:latin typeface="Century Gothic" panose="020B0502020202020204" pitchFamily="34" charset="0"/>
                        </a:rPr>
                        <a:t>Outline the critical operational tasks, services, or production activities essential to your business model.</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rowSpan="2">
                  <a:txBody>
                    <a:bodyPr/>
                    <a:lstStyle/>
                    <a:p>
                      <a:pPr algn="l" fontAlgn="ctr"/>
                      <a:r>
                        <a:rPr lang="en-US" sz="1200" b="0" i="0" u="none" strike="noStrike" dirty="0">
                          <a:solidFill>
                            <a:srgbClr val="000000"/>
                          </a:solidFill>
                          <a:effectLst/>
                          <a:latin typeface="Century Gothic" panose="020B0502020202020204" pitchFamily="34" charset="0"/>
                        </a:rPr>
                        <a:t>Describe the unique benefits and solutions that your business offers your customers to solve their problems or satisfy their needs.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a:txBody>
                    <a:bodyPr/>
                    <a:lstStyle/>
                    <a:p>
                      <a:pPr algn="l" fontAlgn="ctr"/>
                      <a:r>
                        <a:rPr lang="en-US" sz="1200" b="0" i="0" u="none" strike="noStrike" dirty="0">
                          <a:solidFill>
                            <a:srgbClr val="000000"/>
                          </a:solidFill>
                          <a:effectLst/>
                          <a:latin typeface="Century Gothic" panose="020B0502020202020204" pitchFamily="34" charset="0"/>
                        </a:rPr>
                        <a:t>Detail how you interact with customers through personal assistance, automated services, or community engagement.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rowSpan="2">
                  <a:txBody>
                    <a:bodyPr/>
                    <a:lstStyle/>
                    <a:p>
                      <a:pPr algn="l" fontAlgn="ctr"/>
                      <a:r>
                        <a:rPr lang="en-US" sz="1200" b="0" i="0" u="none" strike="noStrike" dirty="0">
                          <a:solidFill>
                            <a:srgbClr val="000000"/>
                          </a:solidFill>
                          <a:effectLst/>
                          <a:latin typeface="Century Gothic" panose="020B0502020202020204" pitchFamily="34" charset="0"/>
                        </a:rPr>
                        <a:t>Segment your customers based on their needs, behaviors, and other traits that affect how they value your products or services.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extLst>
                  <a:ext uri="{0D108BD9-81ED-4DB2-BD59-A6C34878D82A}">
                    <a16:rowId xmlns:a16="http://schemas.microsoft.com/office/drawing/2014/main" val="1961284179"/>
                  </a:ext>
                </a:extLst>
              </a:tr>
              <a:tr h="1800145">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pPr algn="l" fontAlgn="ctr"/>
                      <a:r>
                        <a:rPr lang="en-US" sz="1200" b="0" i="0" u="none" strike="noStrike" dirty="0">
                          <a:solidFill>
                            <a:srgbClr val="000000"/>
                          </a:solidFill>
                          <a:effectLst/>
                          <a:latin typeface="Century Gothic" panose="020B0502020202020204" pitchFamily="34" charset="0"/>
                        </a:rPr>
                        <a:t>Specify the physical, intellectual, human, and financial resources your business model relies on.</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tc vMerge="1">
                  <a:txBody>
                    <a:bodyPr/>
                    <a:lstStyle/>
                    <a:p>
                      <a:endParaRPr lang="en-US"/>
                    </a:p>
                  </a:txBody>
                  <a:tcPr>
                    <a:lnL w="6350" cap="flat" cmpd="sng" algn="ctr">
                      <a:solidFill>
                        <a:srgbClr val="BFBFBF"/>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algn="l" fontAlgn="ctr"/>
                      <a:r>
                        <a:rPr lang="en-US" sz="1200" b="0" i="0" u="none" strike="noStrike" dirty="0">
                          <a:solidFill>
                            <a:srgbClr val="000000"/>
                          </a:solidFill>
                          <a:effectLst/>
                          <a:latin typeface="Century Gothic" panose="020B0502020202020204" pitchFamily="34" charset="0"/>
                        </a:rPr>
                        <a:t>Identify the channels through which you engage with customers and disseminate your value proposition, such as websites, retail stores, or direct sales.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vMerge="1">
                  <a:txBody>
                    <a:bodyPr/>
                    <a:lstStyle/>
                    <a:p>
                      <a:endParaRPr lang="en-US"/>
                    </a:p>
                  </a:txBody>
                  <a:tcPr>
                    <a:lnL w="6350" cap="flat" cmpd="sng" algn="ctr">
                      <a:solidFill>
                        <a:srgbClr val="BFBFBF"/>
                      </a:solidFill>
                      <a:prstDash val="solid"/>
                      <a:round/>
                      <a:headEnd type="none" w="med" len="med"/>
                      <a:tailEnd type="none" w="med" len="med"/>
                    </a:lnL>
                  </a:tcPr>
                </a:tc>
                <a:extLst>
                  <a:ext uri="{0D108BD9-81ED-4DB2-BD59-A6C34878D82A}">
                    <a16:rowId xmlns:a16="http://schemas.microsoft.com/office/drawing/2014/main" val="2172348578"/>
                  </a:ext>
                </a:extLst>
              </a:tr>
              <a:tr h="1800145">
                <a:tc gridSpan="2">
                  <a:txBody>
                    <a:bodyPr/>
                    <a:lstStyle/>
                    <a:p>
                      <a:pPr algn="l" fontAlgn="ctr"/>
                      <a:r>
                        <a:rPr lang="en-US" sz="1200" b="0" i="0" u="none" strike="noStrike" dirty="0">
                          <a:solidFill>
                            <a:srgbClr val="000000"/>
                          </a:solidFill>
                          <a:effectLst/>
                          <a:latin typeface="Century Gothic" panose="020B0502020202020204" pitchFamily="34" charset="0"/>
                        </a:rPr>
                        <a:t>List the main costs involved in operating your business, distinguishing between fixed and variable costs.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hMerge="1">
                  <a:txBody>
                    <a:bodyPr/>
                    <a:lstStyle/>
                    <a:p>
                      <a:endParaRPr lang="en-US"/>
                    </a:p>
                  </a:txBody>
                  <a:tcPr/>
                </a:tc>
                <a:tc gridSpan="3">
                  <a:txBody>
                    <a:bodyPr/>
                    <a:lstStyle/>
                    <a:p>
                      <a:pPr algn="l" fontAlgn="ctr"/>
                      <a:r>
                        <a:rPr lang="en-US" sz="1200" b="0" i="0" u="none" strike="noStrike" dirty="0">
                          <a:solidFill>
                            <a:srgbClr val="000000"/>
                          </a:solidFill>
                          <a:effectLst/>
                          <a:latin typeface="Century Gothic" panose="020B0502020202020204" pitchFamily="34" charset="0"/>
                        </a:rPr>
                        <a:t>Specify how you earn revenue through each customer segment, detailing the pricing mechanisms, subscription models, or sales transactions</a:t>
                      </a:r>
                      <a:r>
                        <a:rPr lang="en-US" sz="700" b="0" i="0" u="none" strike="noStrike" dirty="0">
                          <a:solidFill>
                            <a:srgbClr val="000000"/>
                          </a:solidFill>
                          <a:effectLst/>
                          <a:latin typeface="Century Gothic" panose="020B0502020202020204" pitchFamily="34" charset="0"/>
                        </a:rPr>
                        <a: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382130"/>
                  </a:ext>
                </a:extLst>
              </a:tr>
            </a:tbl>
          </a:graphicData>
        </a:graphic>
      </p:graphicFrame>
      <p:pic>
        <p:nvPicPr>
          <p:cNvPr id="17" name="Graphic 2" descr="Handshake outline">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2150" y="1267359"/>
            <a:ext cx="523875" cy="523875"/>
          </a:xfrm>
          <a:prstGeom prst="rect">
            <a:avLst/>
          </a:prstGeom>
        </p:spPr>
      </p:pic>
      <p:pic>
        <p:nvPicPr>
          <p:cNvPr id="18" name="Graphic 4" descr="Playbook outline">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3961" y="1249053"/>
            <a:ext cx="590550" cy="590550"/>
          </a:xfrm>
          <a:prstGeom prst="rect">
            <a:avLst/>
          </a:prstGeom>
        </p:spPr>
      </p:pic>
      <p:pic>
        <p:nvPicPr>
          <p:cNvPr id="19" name="Graphic 6" descr="Circular flowchart outline">
            <a:extLst>
              <a:ext uri="{FF2B5EF4-FFF2-40B4-BE49-F238E27FC236}">
                <a16:creationId xmlns:a16="http://schemas.microsoft.com/office/drawing/2014/main" id="{588E2526-E910-6FBE-9FFC-6341FFFA80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01998" y="3098653"/>
            <a:ext cx="542925" cy="542925"/>
          </a:xfrm>
          <a:prstGeom prst="rect">
            <a:avLst/>
          </a:prstGeom>
        </p:spPr>
      </p:pic>
      <p:pic>
        <p:nvPicPr>
          <p:cNvPr id="20" name="Graphic 8" descr="Clipboard Checked outline">
            <a:extLst>
              <a:ext uri="{FF2B5EF4-FFF2-40B4-BE49-F238E27FC236}">
                <a16:creationId xmlns:a16="http://schemas.microsoft.com/office/drawing/2014/main" id="{DA62B8A8-CD62-783E-DFC8-56AE73A023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51358" y="1297181"/>
            <a:ext cx="533400" cy="533400"/>
          </a:xfrm>
          <a:prstGeom prst="rect">
            <a:avLst/>
          </a:prstGeom>
        </p:spPr>
      </p:pic>
      <p:pic>
        <p:nvPicPr>
          <p:cNvPr id="21" name="Graphic 12" descr="Target Audience outline">
            <a:extLst>
              <a:ext uri="{FF2B5EF4-FFF2-40B4-BE49-F238E27FC236}">
                <a16:creationId xmlns:a16="http://schemas.microsoft.com/office/drawing/2014/main" id="{3C4AD222-0127-E800-4EA3-2D361D416A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43264" y="1289044"/>
            <a:ext cx="533400" cy="533400"/>
          </a:xfrm>
          <a:prstGeom prst="rect">
            <a:avLst/>
          </a:prstGeom>
        </p:spPr>
      </p:pic>
      <p:pic>
        <p:nvPicPr>
          <p:cNvPr id="22" name="Graphic 14" descr="Puzzle pieces outline">
            <a:extLst>
              <a:ext uri="{FF2B5EF4-FFF2-40B4-BE49-F238E27FC236}">
                <a16:creationId xmlns:a16="http://schemas.microsoft.com/office/drawing/2014/main" id="{2765E318-C319-7EB8-4D6D-7825149941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10793" y="1299365"/>
            <a:ext cx="571500" cy="571500"/>
          </a:xfrm>
          <a:prstGeom prst="rect">
            <a:avLst/>
          </a:prstGeom>
        </p:spPr>
      </p:pic>
      <p:pic>
        <p:nvPicPr>
          <p:cNvPr id="23" name="Graphic 16" descr="Train outline">
            <a:extLst>
              <a:ext uri="{FF2B5EF4-FFF2-40B4-BE49-F238E27FC236}">
                <a16:creationId xmlns:a16="http://schemas.microsoft.com/office/drawing/2014/main" id="{03B51CF4-92D5-2EB0-CBBE-75E0F91921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21800" y="3205720"/>
            <a:ext cx="356501" cy="356501"/>
          </a:xfrm>
          <a:prstGeom prst="rect">
            <a:avLst/>
          </a:prstGeom>
        </p:spPr>
      </p:pic>
      <p:pic>
        <p:nvPicPr>
          <p:cNvPr id="24" name="Graphic 18" descr="Money outline">
            <a:extLst>
              <a:ext uri="{FF2B5EF4-FFF2-40B4-BE49-F238E27FC236}">
                <a16:creationId xmlns:a16="http://schemas.microsoft.com/office/drawing/2014/main" id="{4D64B36D-0B61-EDDC-B8F2-1E100A1546C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64332" y="4982481"/>
            <a:ext cx="600075" cy="600075"/>
          </a:xfrm>
          <a:prstGeom prst="rect">
            <a:avLst/>
          </a:prstGeom>
        </p:spPr>
      </p:pic>
      <p:pic>
        <p:nvPicPr>
          <p:cNvPr id="25" name="Graphic 20" descr="Register outline">
            <a:extLst>
              <a:ext uri="{FF2B5EF4-FFF2-40B4-BE49-F238E27FC236}">
                <a16:creationId xmlns:a16="http://schemas.microsoft.com/office/drawing/2014/main" id="{08A43385-A526-57EB-840E-DD6C115A55B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10793" y="5048552"/>
            <a:ext cx="561975" cy="561975"/>
          </a:xfrm>
          <a:prstGeom prst="rect">
            <a:avLst/>
          </a:prstGeom>
        </p:spPr>
      </p:pic>
      <p:sp>
        <p:nvSpPr>
          <p:cNvPr id="27" name="TextBox 26">
            <a:extLst>
              <a:ext uri="{FF2B5EF4-FFF2-40B4-BE49-F238E27FC236}">
                <a16:creationId xmlns:a16="http://schemas.microsoft.com/office/drawing/2014/main" id="{355032D2-F522-DE7F-9486-9643DAC9AD28}"/>
              </a:ext>
            </a:extLst>
          </p:cNvPr>
          <p:cNvSpPr txBox="1"/>
          <p:nvPr/>
        </p:nvSpPr>
        <p:spPr>
          <a:xfrm>
            <a:off x="170848" y="1299365"/>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PARTNERSHIPS</a:t>
            </a:r>
          </a:p>
        </p:txBody>
      </p:sp>
      <p:sp>
        <p:nvSpPr>
          <p:cNvPr id="28" name="TextBox 27">
            <a:extLst>
              <a:ext uri="{FF2B5EF4-FFF2-40B4-BE49-F238E27FC236}">
                <a16:creationId xmlns:a16="http://schemas.microsoft.com/office/drawing/2014/main" id="{7B428D26-2720-6E26-8FE0-84C5B9DD51CA}"/>
              </a:ext>
            </a:extLst>
          </p:cNvPr>
          <p:cNvSpPr txBox="1"/>
          <p:nvPr/>
        </p:nvSpPr>
        <p:spPr>
          <a:xfrm>
            <a:off x="2595562" y="1327243"/>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ACTIVITIES</a:t>
            </a:r>
          </a:p>
        </p:txBody>
      </p:sp>
      <p:sp>
        <p:nvSpPr>
          <p:cNvPr id="29" name="TextBox 28">
            <a:extLst>
              <a:ext uri="{FF2B5EF4-FFF2-40B4-BE49-F238E27FC236}">
                <a16:creationId xmlns:a16="http://schemas.microsoft.com/office/drawing/2014/main" id="{43EFCDCD-264B-0F71-CF22-A9277D7DB407}"/>
              </a:ext>
            </a:extLst>
          </p:cNvPr>
          <p:cNvSpPr txBox="1"/>
          <p:nvPr/>
        </p:nvSpPr>
        <p:spPr>
          <a:xfrm>
            <a:off x="4968735" y="1298468"/>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VALUE PROPOSITIONS</a:t>
            </a:r>
          </a:p>
        </p:txBody>
      </p:sp>
      <p:sp>
        <p:nvSpPr>
          <p:cNvPr id="31" name="TextBox 30">
            <a:extLst>
              <a:ext uri="{FF2B5EF4-FFF2-40B4-BE49-F238E27FC236}">
                <a16:creationId xmlns:a16="http://schemas.microsoft.com/office/drawing/2014/main" id="{15BACA47-B558-6E66-937C-89E85B05201F}"/>
              </a:ext>
            </a:extLst>
          </p:cNvPr>
          <p:cNvSpPr txBox="1"/>
          <p:nvPr/>
        </p:nvSpPr>
        <p:spPr>
          <a:xfrm>
            <a:off x="7249446" y="1250718"/>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CUSTOMER RELATIONSHIPS</a:t>
            </a:r>
          </a:p>
        </p:txBody>
      </p:sp>
      <p:sp>
        <p:nvSpPr>
          <p:cNvPr id="32" name="TextBox 31">
            <a:extLst>
              <a:ext uri="{FF2B5EF4-FFF2-40B4-BE49-F238E27FC236}">
                <a16:creationId xmlns:a16="http://schemas.microsoft.com/office/drawing/2014/main" id="{8BAEE53B-A517-0C27-2701-56288CEE492F}"/>
              </a:ext>
            </a:extLst>
          </p:cNvPr>
          <p:cNvSpPr txBox="1"/>
          <p:nvPr/>
        </p:nvSpPr>
        <p:spPr>
          <a:xfrm>
            <a:off x="2565351" y="3211071"/>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RESOURCES</a:t>
            </a:r>
          </a:p>
        </p:txBody>
      </p:sp>
      <p:sp>
        <p:nvSpPr>
          <p:cNvPr id="33" name="TextBox 32">
            <a:extLst>
              <a:ext uri="{FF2B5EF4-FFF2-40B4-BE49-F238E27FC236}">
                <a16:creationId xmlns:a16="http://schemas.microsoft.com/office/drawing/2014/main" id="{FC0D0561-7E81-B674-4241-EF1117BC33BA}"/>
              </a:ext>
            </a:extLst>
          </p:cNvPr>
          <p:cNvSpPr txBox="1"/>
          <p:nvPr/>
        </p:nvSpPr>
        <p:spPr>
          <a:xfrm>
            <a:off x="7293702" y="3167390"/>
            <a:ext cx="1836647" cy="307777"/>
          </a:xfrm>
          <a:prstGeom prst="rect">
            <a:avLst/>
          </a:prstGeom>
          <a:noFill/>
        </p:spPr>
        <p:txBody>
          <a:bodyPr wrap="square">
            <a:spAutoFit/>
          </a:bodyPr>
          <a:lstStyle/>
          <a:p>
            <a:pPr algn="l" fontAlgn="b"/>
            <a:r>
              <a:rPr lang="en-US" sz="1400" dirty="0">
                <a:solidFill>
                  <a:srgbClr val="000000"/>
                </a:solidFill>
                <a:latin typeface="Century Gothic" panose="020B0502020202020204" pitchFamily="34" charset="0"/>
              </a:rPr>
              <a:t>CHANNELS</a:t>
            </a:r>
            <a:endParaRPr lang="en-US" sz="1400" b="0" i="0" u="none" strike="noStrike" dirty="0">
              <a:solidFill>
                <a:srgbClr val="000000"/>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E31D2344-98A7-43B1-CB26-116B63B89F21}"/>
              </a:ext>
            </a:extLst>
          </p:cNvPr>
          <p:cNvSpPr txBox="1"/>
          <p:nvPr/>
        </p:nvSpPr>
        <p:spPr>
          <a:xfrm>
            <a:off x="235040" y="4989120"/>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COST STRUCTURE</a:t>
            </a:r>
          </a:p>
        </p:txBody>
      </p:sp>
      <p:sp>
        <p:nvSpPr>
          <p:cNvPr id="35" name="TextBox 34">
            <a:extLst>
              <a:ext uri="{FF2B5EF4-FFF2-40B4-BE49-F238E27FC236}">
                <a16:creationId xmlns:a16="http://schemas.microsoft.com/office/drawing/2014/main" id="{1214B272-48D8-4FBC-69EB-1E94B36B6DC3}"/>
              </a:ext>
            </a:extLst>
          </p:cNvPr>
          <p:cNvSpPr txBox="1"/>
          <p:nvPr/>
        </p:nvSpPr>
        <p:spPr>
          <a:xfrm>
            <a:off x="4968126" y="5021762"/>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REVENUE STREAM</a:t>
            </a:r>
          </a:p>
        </p:txBody>
      </p:sp>
      <p:sp>
        <p:nvSpPr>
          <p:cNvPr id="36" name="TextBox 35">
            <a:extLst>
              <a:ext uri="{FF2B5EF4-FFF2-40B4-BE49-F238E27FC236}">
                <a16:creationId xmlns:a16="http://schemas.microsoft.com/office/drawing/2014/main" id="{00A664C1-295E-01C6-A2B8-B80861552732}"/>
              </a:ext>
            </a:extLst>
          </p:cNvPr>
          <p:cNvSpPr txBox="1"/>
          <p:nvPr/>
        </p:nvSpPr>
        <p:spPr>
          <a:xfrm>
            <a:off x="9664835" y="1311337"/>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CUSTOMER SEGMENTS</a:t>
            </a:r>
          </a:p>
        </p:txBody>
      </p:sp>
    </p:spTree>
    <p:extLst>
      <p:ext uri="{BB962C8B-B14F-4D97-AF65-F5344CB8AC3E}">
        <p14:creationId xmlns:p14="http://schemas.microsoft.com/office/powerpoint/2010/main" val="195510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542</TotalTime>
  <Words>333</Words>
  <Application>Microsoft Macintosh PowerPoint</Application>
  <PresentationFormat>Widescreen</PresentationFormat>
  <Paragraphs>25</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34</cp:revision>
  <dcterms:created xsi:type="dcterms:W3CDTF">2022-05-22T18:55:25Z</dcterms:created>
  <dcterms:modified xsi:type="dcterms:W3CDTF">2024-04-22T05:52:15Z</dcterms:modified>
</cp:coreProperties>
</file>