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8C9C93-7087-4EFE-8A49-92B2DA947CBD}"/>
    <pc:docChg chg="modSld">
      <pc:chgData name="Bess Dunlevy" userId="dd4b9a8537dbe9d0" providerId="LiveId" clId="{578C9C93-7087-4EFE-8A49-92B2DA947CBD}" dt="2024-04-17T11:41:39.202" v="15" actId="20577"/>
      <pc:docMkLst>
        <pc:docMk/>
      </pc:docMkLst>
      <pc:sldChg chg="modSp mod">
        <pc:chgData name="Bess Dunlevy" userId="dd4b9a8537dbe9d0" providerId="LiveId" clId="{578C9C93-7087-4EFE-8A49-92B2DA947CBD}" dt="2024-04-17T11:41:34.120" v="7" actId="20577"/>
        <pc:sldMkLst>
          <pc:docMk/>
          <pc:sldMk cId="1508588292" sldId="342"/>
        </pc:sldMkLst>
        <pc:spChg chg="mod">
          <ac:chgData name="Bess Dunlevy" userId="dd4b9a8537dbe9d0" providerId="LiveId" clId="{578C9C93-7087-4EFE-8A49-92B2DA947CBD}" dt="2024-04-17T11:41:34.120" v="7" actId="20577"/>
          <ac:spMkLst>
            <pc:docMk/>
            <pc:sldMk cId="1508588292" sldId="342"/>
            <ac:spMk id="33" creationId="{143A449B-AAB7-994A-92CE-8F48E2CA7DF6}"/>
          </ac:spMkLst>
        </pc:spChg>
      </pc:sldChg>
      <pc:sldChg chg="modSp mod">
        <pc:chgData name="Bess Dunlevy" userId="dd4b9a8537dbe9d0" providerId="LiveId" clId="{578C9C93-7087-4EFE-8A49-92B2DA947CBD}" dt="2024-04-17T11:41:39.202" v="15" actId="20577"/>
        <pc:sldMkLst>
          <pc:docMk/>
          <pc:sldMk cId="2371534487" sldId="359"/>
        </pc:sldMkLst>
        <pc:spChg chg="mod">
          <ac:chgData name="Bess Dunlevy" userId="dd4b9a8537dbe9d0" providerId="LiveId" clId="{578C9C93-7087-4EFE-8A49-92B2DA947CBD}" dt="2024-04-17T11:41:39.202" v="15"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Tech+Startup+Business+Model+Canvas-powerpoint-12005&amp;lpa=Sample+Tech+Startup+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TECH STARTUP BUSINESS MODEL CANVAS TEMPLATE EXAMPLE for PowerPoint</a:t>
            </a:r>
          </a:p>
        </p:txBody>
      </p:sp>
      <p:graphicFrame>
        <p:nvGraphicFramePr>
          <p:cNvPr id="5" name="Table 4">
            <a:extLst>
              <a:ext uri="{FF2B5EF4-FFF2-40B4-BE49-F238E27FC236}">
                <a16:creationId xmlns:a16="http://schemas.microsoft.com/office/drawing/2014/main" id="{BF61E5D0-E82E-4F7E-B0B8-49AD1D22E215}"/>
              </a:ext>
            </a:extLst>
          </p:cNvPr>
          <p:cNvGraphicFramePr>
            <a:graphicFrameLocks noGrp="1"/>
          </p:cNvGraphicFramePr>
          <p:nvPr>
            <p:extLst>
              <p:ext uri="{D42A27DB-BD31-4B8C-83A1-F6EECF244321}">
                <p14:modId xmlns:p14="http://schemas.microsoft.com/office/powerpoint/2010/main" val="2823862037"/>
              </p:ext>
            </p:extLst>
          </p:nvPr>
        </p:nvGraphicFramePr>
        <p:xfrm>
          <a:off x="411479" y="5549104"/>
          <a:ext cx="11382498" cy="954107"/>
        </p:xfrm>
        <a:graphic>
          <a:graphicData uri="http://schemas.openxmlformats.org/drawingml/2006/table">
            <a:tbl>
              <a:tblPr/>
              <a:tblGrid>
                <a:gridCol w="3794166">
                  <a:extLst>
                    <a:ext uri="{9D8B030D-6E8A-4147-A177-3AD203B41FA5}">
                      <a16:colId xmlns:a16="http://schemas.microsoft.com/office/drawing/2014/main" val="3669320088"/>
                    </a:ext>
                  </a:extLst>
                </a:gridCol>
                <a:gridCol w="3794166">
                  <a:extLst>
                    <a:ext uri="{9D8B030D-6E8A-4147-A177-3AD203B41FA5}">
                      <a16:colId xmlns:a16="http://schemas.microsoft.com/office/drawing/2014/main" val="427103325"/>
                    </a:ext>
                  </a:extLst>
                </a:gridCol>
                <a:gridCol w="3794166">
                  <a:extLst>
                    <a:ext uri="{9D8B030D-6E8A-4147-A177-3AD203B41FA5}">
                      <a16:colId xmlns:a16="http://schemas.microsoft.com/office/drawing/2014/main" val="1663172260"/>
                    </a:ext>
                  </a:extLst>
                </a:gridCol>
              </a:tblGrid>
              <a:tr h="396419">
                <a:tc>
                  <a:txBody>
                    <a:bodyPr/>
                    <a:lstStyle/>
                    <a:p>
                      <a:pPr algn="l" fontAlgn="ctr"/>
                      <a:r>
                        <a:rPr lang="en-US" sz="1000" b="1" i="0" u="none" strike="noStrike" dirty="0">
                          <a:solidFill>
                            <a:srgbClr val="FFFFFF"/>
                          </a:solidFill>
                          <a:effectLst/>
                          <a:latin typeface="Century Gothic" panose="020B0502020202020204" pitchFamily="34" charset="0"/>
                        </a:rPr>
                        <a:t>DESIGNED FOR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DESIGNED BY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642449033"/>
                  </a:ext>
                </a:extLst>
              </a:tr>
              <a:tr h="557688">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73447485"/>
                  </a:ext>
                </a:extLst>
              </a:tr>
            </a:tbl>
          </a:graphicData>
        </a:graphic>
      </p:graphicFrame>
      <p:pic>
        <p:nvPicPr>
          <p:cNvPr id="8" name="Picture 7" descr="Abstract background of green mesh and nodes">
            <a:extLst>
              <a:ext uri="{FF2B5EF4-FFF2-40B4-BE49-F238E27FC236}">
                <a16:creationId xmlns:a16="http://schemas.microsoft.com/office/drawing/2014/main" id="{C0A8646A-3C29-00D3-F785-D688313A209A}"/>
              </a:ext>
            </a:extLst>
          </p:cNvPr>
          <p:cNvPicPr>
            <a:picLocks noChangeAspect="1"/>
          </p:cNvPicPr>
          <p:nvPr/>
        </p:nvPicPr>
        <p:blipFill rotWithShape="1">
          <a:blip r:embed="rId5">
            <a:alphaModFix amt="50000"/>
          </a:blip>
          <a:srcRect b="47146"/>
          <a:stretch/>
        </p:blipFill>
        <p:spPr>
          <a:xfrm>
            <a:off x="411479" y="1426517"/>
            <a:ext cx="11369042" cy="4005019"/>
          </a:xfrm>
          <a:prstGeom prst="rect">
            <a:avLst/>
          </a:prstGeom>
        </p:spPr>
      </p:pic>
      <p:sp>
        <p:nvSpPr>
          <p:cNvPr id="10" name="TextBox 9">
            <a:extLst>
              <a:ext uri="{FF2B5EF4-FFF2-40B4-BE49-F238E27FC236}">
                <a16:creationId xmlns:a16="http://schemas.microsoft.com/office/drawing/2014/main" id="{C03513DD-3A9C-BECC-0ABD-D535F4694AEB}"/>
              </a:ext>
            </a:extLst>
          </p:cNvPr>
          <p:cNvSpPr txBox="1"/>
          <p:nvPr/>
        </p:nvSpPr>
        <p:spPr>
          <a:xfrm>
            <a:off x="411479" y="1588437"/>
            <a:ext cx="5749290" cy="1446550"/>
          </a:xfrm>
          <a:prstGeom prst="rect">
            <a:avLst/>
          </a:prstGeom>
          <a:noFill/>
        </p:spPr>
        <p:txBody>
          <a:bodyPr wrap="square">
            <a:spAutoFit/>
          </a:bodyPr>
          <a:lstStyle/>
          <a:p>
            <a:r>
              <a:rPr lang="en-US" sz="4400" dirty="0">
                <a:solidFill>
                  <a:schemeClr val="bg1"/>
                </a:solidFill>
                <a:latin typeface="Century Gothic" panose="020B0502020202020204" pitchFamily="34" charset="0"/>
              </a:rPr>
              <a:t>TECH</a:t>
            </a:r>
          </a:p>
          <a:p>
            <a:r>
              <a:rPr lang="en-US" sz="4400" dirty="0">
                <a:solidFill>
                  <a:schemeClr val="bg1"/>
                </a:solidFill>
                <a:latin typeface="Century Gothic" panose="020B0502020202020204" pitchFamily="34" charset="0"/>
              </a:rPr>
              <a:t>STARTUP </a:t>
            </a:r>
            <a:endParaRPr lang="en-US" sz="4400" dirty="0">
              <a:solidFill>
                <a:schemeClr val="bg1"/>
              </a:solidFill>
            </a:endParaRPr>
          </a:p>
        </p:txBody>
      </p:sp>
      <p:sp>
        <p:nvSpPr>
          <p:cNvPr id="12" name="TextBox 11">
            <a:extLst>
              <a:ext uri="{FF2B5EF4-FFF2-40B4-BE49-F238E27FC236}">
                <a16:creationId xmlns:a16="http://schemas.microsoft.com/office/drawing/2014/main" id="{4165DC96-AF00-BD71-444C-4D6588677FF2}"/>
              </a:ext>
            </a:extLst>
          </p:cNvPr>
          <p:cNvSpPr txBox="1"/>
          <p:nvPr/>
        </p:nvSpPr>
        <p:spPr>
          <a:xfrm>
            <a:off x="411479" y="3434709"/>
            <a:ext cx="6094476" cy="1477328"/>
          </a:xfrm>
          <a:prstGeom prst="rect">
            <a:avLst/>
          </a:prstGeom>
          <a:noFill/>
        </p:spPr>
        <p:txBody>
          <a:bodyPr wrap="square">
            <a:spAutoFit/>
          </a:bodyPr>
          <a:lstStyle/>
          <a:p>
            <a:r>
              <a:rPr lang="en-US" sz="1800" b="0" i="0" u="none" strike="noStrike" dirty="0">
                <a:solidFill>
                  <a:schemeClr val="bg1"/>
                </a:solidFill>
                <a:effectLst/>
                <a:latin typeface="Century Gothic" panose="020B0502020202020204" pitchFamily="34" charset="0"/>
              </a:rPr>
              <a:t>This Tech Startup Business Model Canvas Template provides a structured overview to help your tech startup visualize and strategize your business model, focusing on critical areas for growth and sustainability. </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TECH STARTUP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915ADB15-C6A5-AE7D-A88E-8FADBB001321}"/>
              </a:ext>
            </a:extLst>
          </p:cNvPr>
          <p:cNvGraphicFramePr>
            <a:graphicFrameLocks noGrp="1"/>
          </p:cNvGraphicFramePr>
          <p:nvPr>
            <p:extLst>
              <p:ext uri="{D42A27DB-BD31-4B8C-83A1-F6EECF244321}">
                <p14:modId xmlns:p14="http://schemas.microsoft.com/office/powerpoint/2010/main" val="2104922457"/>
              </p:ext>
            </p:extLst>
          </p:nvPr>
        </p:nvGraphicFramePr>
        <p:xfrm>
          <a:off x="301752" y="704088"/>
          <a:ext cx="11652159" cy="6042903"/>
        </p:xfrm>
        <a:graphic>
          <a:graphicData uri="http://schemas.openxmlformats.org/drawingml/2006/table">
            <a:tbl>
              <a:tblPr/>
              <a:tblGrid>
                <a:gridCol w="3884053">
                  <a:extLst>
                    <a:ext uri="{9D8B030D-6E8A-4147-A177-3AD203B41FA5}">
                      <a16:colId xmlns:a16="http://schemas.microsoft.com/office/drawing/2014/main" val="302423133"/>
                    </a:ext>
                  </a:extLst>
                </a:gridCol>
                <a:gridCol w="3884053">
                  <a:extLst>
                    <a:ext uri="{9D8B030D-6E8A-4147-A177-3AD203B41FA5}">
                      <a16:colId xmlns:a16="http://schemas.microsoft.com/office/drawing/2014/main" val="4284381668"/>
                    </a:ext>
                  </a:extLst>
                </a:gridCol>
                <a:gridCol w="3884053">
                  <a:extLst>
                    <a:ext uri="{9D8B030D-6E8A-4147-A177-3AD203B41FA5}">
                      <a16:colId xmlns:a16="http://schemas.microsoft.com/office/drawing/2014/main" val="51380323"/>
                    </a:ext>
                  </a:extLst>
                </a:gridCol>
              </a:tblGrid>
              <a:tr h="304852">
                <a:tc>
                  <a:txBody>
                    <a:bodyPr/>
                    <a:lstStyle/>
                    <a:p>
                      <a:pPr algn="l" fontAlgn="ctr"/>
                      <a:r>
                        <a:rPr lang="en-US" sz="1500" b="0" i="0" u="none" strike="noStrike" dirty="0">
                          <a:solidFill>
                            <a:srgbClr val="FFFFFF"/>
                          </a:solidFill>
                          <a:effectLst/>
                          <a:latin typeface="Century Gothic" panose="020B0502020202020204" pitchFamily="34" charset="0"/>
                        </a:rPr>
                        <a:t>KEY PARTNERS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ACTIVITIES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RESOURCES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extLst>
                  <a:ext uri="{0D108BD9-81ED-4DB2-BD59-A6C34878D82A}">
                    <a16:rowId xmlns:a16="http://schemas.microsoft.com/office/drawing/2014/main" val="4227833510"/>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Technology providers for hardware and software solutions.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Investors and venture capitalists for funding.</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Research institutions for innovation and development collaboration.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Strategic business partners for market entry and expansion.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Product development focusing on innovation and user experience.</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 research to understand customer needs and industry trends.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and service to maintain user satisfaction.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Marketing and user acquisition strategies to build a customer base.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Skilled tech team for product development and maintenance.</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Intellectual property like patents and trademarks.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Technological infrastructure including cloud services and development tools.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databases for marketing and personalization efforts.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293471339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VALUE PROPOSITIONS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CUSTOMER RELATIONSHIPS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CHANNELS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extLst>
                  <a:ext uri="{0D108BD9-81ED-4DB2-BD59-A6C34878D82A}">
                    <a16:rowId xmlns:a16="http://schemas.microsoft.com/office/drawing/2014/main" val="394190075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Innovative technology solutions that address specific market needs.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Superior user experience compared to existing alternatives.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Customizable and scalable products for different customer segments.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Strong focus on data security and privacy. </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Personalized user engagement through social media and forums.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channels like live chat and help desks.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User communities for feedback, support, and advocacy.</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Loyalty programs for long-term retention.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Direct online sales through the company's website or app.</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Partner distribution networks for broader market reach.</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Social media and content marketing for awareness and engagement.</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Participation in tech fairs and conferences for direct engagement.</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4382665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CUSTOMER SEGMENTS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COST STRUCTURE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REVENUE STREAMS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extLst>
                  <a:ext uri="{0D108BD9-81ED-4DB2-BD59-A6C34878D82A}">
                    <a16:rowId xmlns:a16="http://schemas.microsoft.com/office/drawing/2014/main" val="64165037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 enthusiasts looking for the latest innovations.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Businesses seeking technological solutions to improve operations.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Early adopters interested in new tech trends.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Specific industry markets requiring tailored tech solutions.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Research and development expenses for continuous innovation.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Marketing and sales costs to acquire and retain customers.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Operational costs including hosting, licenses, and salaries.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expenses to ensure satisfaction.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Sales of software or hardware products    .</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Subscription models for SaaS products or services.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Freemium models with premium features at a cost.</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Partnerships and collaborations generating joint venture revenues.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extLst>
                  <a:ext uri="{0D108BD9-81ED-4DB2-BD59-A6C34878D82A}">
                    <a16:rowId xmlns:a16="http://schemas.microsoft.com/office/drawing/2014/main" val="3848827220"/>
                  </a:ext>
                </a:extLst>
              </a:tr>
            </a:tbl>
          </a:graphicData>
        </a:graphic>
      </p:graphicFrame>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746</TotalTime>
  <Words>485</Words>
  <Application>Microsoft Macintosh PowerPoint</Application>
  <PresentationFormat>Widescreen</PresentationFormat>
  <Paragraphs>60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38</cp:revision>
  <dcterms:created xsi:type="dcterms:W3CDTF">2022-05-22T18:55:25Z</dcterms:created>
  <dcterms:modified xsi:type="dcterms:W3CDTF">2024-04-22T05:58:32Z</dcterms:modified>
</cp:coreProperties>
</file>