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397" r:id="rId2"/>
    <p:sldId id="40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1F4"/>
    <a:srgbClr val="81DDE6"/>
    <a:srgbClr val="FFFB00"/>
    <a:srgbClr val="FFFA00"/>
    <a:srgbClr val="FFDF0A"/>
    <a:srgbClr val="10C4D5"/>
    <a:srgbClr val="065F68"/>
    <a:srgbClr val="0CA1AF"/>
    <a:srgbClr val="09808C"/>
    <a:srgbClr val="195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6058"/>
  </p:normalViewPr>
  <p:slideViewPr>
    <p:cSldViewPr snapToGrid="0" snapToObjects="1">
      <p:cViewPr varScale="1">
        <p:scale>
          <a:sx n="128" d="100"/>
          <a:sy n="128" d="100"/>
        </p:scale>
        <p:origin x="23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97&amp;utm_source=template-powerpoint&amp;utm_medium=content&amp;utm_campaign=Analysis+Scenario+Planning-powerpoint-11997&amp;lpa=Analysis+Scenario+Planning+powerpoint+11997"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3D abstract waves with color gradient">
            <a:extLst>
              <a:ext uri="{FF2B5EF4-FFF2-40B4-BE49-F238E27FC236}">
                <a16:creationId xmlns:a16="http://schemas.microsoft.com/office/drawing/2014/main" id="{DC4F4FF5-E91B-155A-7D6F-B91BB89711C0}"/>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1500"/>
                    </a14:imgEffect>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8" name="Rectangle 7">
            <a:extLst>
              <a:ext uri="{FF2B5EF4-FFF2-40B4-BE49-F238E27FC236}">
                <a16:creationId xmlns:a16="http://schemas.microsoft.com/office/drawing/2014/main" id="{C1B450DC-E756-3EC9-FB6E-188BB0B40D86}"/>
              </a:ext>
            </a:extLst>
          </p:cNvPr>
          <p:cNvSpPr/>
          <p:nvPr/>
        </p:nvSpPr>
        <p:spPr>
          <a:xfrm>
            <a:off x="-4200" y="-5185"/>
            <a:ext cx="12196199" cy="6873255"/>
          </a:xfrm>
          <a:prstGeom prst="rect">
            <a:avLst/>
          </a:prstGeom>
          <a:gradFill flip="none" rotWithShape="1">
            <a:gsLst>
              <a:gs pos="69000">
                <a:schemeClr val="bg1">
                  <a:alpha val="80000"/>
                </a:schemeClr>
              </a:gs>
              <a:gs pos="45000">
                <a:srgbClr val="C6F1F4">
                  <a:alpha val="82744"/>
                </a:srgbClr>
              </a:gs>
              <a:gs pos="7000">
                <a:srgbClr val="81DDE6">
                  <a:alpha val="71000"/>
                </a:srgb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Analysis Scenario Planning Template</a:t>
            </a:r>
          </a:p>
        </p:txBody>
      </p:sp>
      <p:pic>
        <p:nvPicPr>
          <p:cNvPr id="7" name="Picture 6">
            <a:hlinkClick r:id="rId4"/>
            <a:extLst>
              <a:ext uri="{FF2B5EF4-FFF2-40B4-BE49-F238E27FC236}">
                <a16:creationId xmlns:a16="http://schemas.microsoft.com/office/drawing/2014/main" id="{D707208F-3545-CBE2-6BE8-A0C73FA3B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419825"/>
            <a:ext cx="4558256" cy="5155642"/>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  </a:t>
            </a:r>
            <a:r>
              <a:rPr lang="en-US" sz="1300" i="0" u="none" strike="noStrike" dirty="0">
                <a:solidFill>
                  <a:srgbClr val="000000"/>
                </a:solidFill>
                <a:effectLst/>
                <a:latin typeface="Century Gothic" panose="020B0502020202020204" pitchFamily="34" charset="0"/>
              </a:rPr>
              <a:t>This analysis scenario planning template is ideal for senior executives and strategic planners when crafting long-term strategies. It is particularly valuable in strategy sessions focused on mapping out the future direction of the business, taking into account diverse potential scenarios that could unfold. </a:t>
            </a:r>
          </a:p>
          <a:p>
            <a:pPr algn="l" rtl="0">
              <a:lnSpc>
                <a:spcPct val="150000"/>
              </a:lnSpc>
              <a:spcBef>
                <a:spcPts val="0"/>
              </a:spcBef>
              <a:spcAft>
                <a:spcPts val="0"/>
              </a:spcAft>
            </a:pPr>
            <a:r>
              <a:rPr lang="en-US"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Notable Template Features:  </a:t>
            </a:r>
            <a:r>
              <a:rPr lang="en-US" sz="1300" i="0" u="none" strike="noStrike" dirty="0">
                <a:solidFill>
                  <a:srgbClr val="000000"/>
                </a:solidFill>
                <a:effectLst/>
                <a:latin typeface="Century Gothic" panose="020B0502020202020204" pitchFamily="34" charset="0"/>
              </a:rPr>
              <a:t>This template is tailored </a:t>
            </a:r>
            <a:r>
              <a:rPr lang="en-US" sz="1300" i="0" u="none" strike="noStrike">
                <a:solidFill>
                  <a:srgbClr val="000000"/>
                </a:solidFill>
                <a:effectLst/>
                <a:latin typeface="Century Gothic" panose="020B0502020202020204" pitchFamily="34" charset="0"/>
              </a:rPr>
              <a:t>to facilitating </a:t>
            </a:r>
            <a:r>
              <a:rPr lang="en-US" sz="1300" i="0" u="none" strike="noStrike" dirty="0">
                <a:solidFill>
                  <a:srgbClr val="000000"/>
                </a:solidFill>
                <a:effectLst/>
                <a:latin typeface="Century Gothic" panose="020B0502020202020204" pitchFamily="34" charset="0"/>
              </a:rPr>
              <a:t>the exploration of scenarios </a:t>
            </a:r>
            <a:r>
              <a:rPr lang="en-US" sz="1300" dirty="0">
                <a:solidFill>
                  <a:srgbClr val="000000"/>
                </a:solidFill>
                <a:latin typeface="Century Gothic" panose="020B0502020202020204" pitchFamily="34" charset="0"/>
              </a:rPr>
              <a:t>that have</a:t>
            </a:r>
            <a:r>
              <a:rPr lang="en-US" sz="1300" i="0" u="none" strike="noStrike" dirty="0">
                <a:solidFill>
                  <a:srgbClr val="000000"/>
                </a:solidFill>
                <a:effectLst/>
                <a:latin typeface="Century Gothic" panose="020B0502020202020204" pitchFamily="34" charset="0"/>
              </a:rPr>
              <a:t> the potential to affect the business's long-term trajectory. It helps senior decision-makers visualize various scenarios and their impacts in order to understand the full range of possible outcomes. The layout is structured to encourage comprehensive and forward-thinking strategy development, making it a key asset for high-level strategic planning. </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35578" y="1871830"/>
            <a:ext cx="6862657" cy="3846064"/>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1500"/>
                    </a14:imgEffect>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82" name="Rectangle 81">
            <a:extLst>
              <a:ext uri="{FF2B5EF4-FFF2-40B4-BE49-F238E27FC236}">
                <a16:creationId xmlns:a16="http://schemas.microsoft.com/office/drawing/2014/main" id="{700A3656-341A-ED41-8521-5732E8748C98}"/>
              </a:ext>
            </a:extLst>
          </p:cNvPr>
          <p:cNvSpPr/>
          <p:nvPr/>
        </p:nvSpPr>
        <p:spPr>
          <a:xfrm>
            <a:off x="-4200" y="-5185"/>
            <a:ext cx="12196199" cy="6873255"/>
          </a:xfrm>
          <a:prstGeom prst="rect">
            <a:avLst/>
          </a:prstGeom>
          <a:gradFill flip="none" rotWithShape="1">
            <a:gsLst>
              <a:gs pos="0">
                <a:srgbClr val="FFFF00">
                  <a:alpha val="77207"/>
                </a:srgbClr>
              </a:gs>
              <a:gs pos="46000">
                <a:srgbClr val="FFFB00">
                  <a:alpha val="73562"/>
                </a:srgbClr>
              </a:gs>
              <a:gs pos="100000">
                <a:srgbClr val="FFFA00">
                  <a:alpha val="71000"/>
                </a:srgb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8213E8-8B44-31F5-4A7F-427494F5E312}"/>
              </a:ext>
            </a:extLst>
          </p:cNvPr>
          <p:cNvSpPr txBox="1"/>
          <p:nvPr/>
        </p:nvSpPr>
        <p:spPr>
          <a:xfrm>
            <a:off x="308266" y="989733"/>
            <a:ext cx="3715094" cy="1969770"/>
          </a:xfrm>
          <a:prstGeom prst="rect">
            <a:avLst/>
          </a:prstGeom>
          <a:noFill/>
        </p:spPr>
        <p:txBody>
          <a:bodyPr wrap="square" rtlCol="0">
            <a:spAutoFit/>
          </a:bodyPr>
          <a:lstStyle/>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Start by listing the critical factors, trends, and uncertainties that could impact your business or project.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Think broadly across different areas like technology, economics, politics, and social trends.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Document these influencers in the template.</a:t>
            </a:r>
          </a:p>
        </p:txBody>
      </p:sp>
      <p:sp>
        <p:nvSpPr>
          <p:cNvPr id="18" name="TextBox 17">
            <a:extLst>
              <a:ext uri="{FF2B5EF4-FFF2-40B4-BE49-F238E27FC236}">
                <a16:creationId xmlns:a16="http://schemas.microsoft.com/office/drawing/2014/main" id="{20A03168-C948-C9FA-4810-AF004BD69CFF}"/>
              </a:ext>
            </a:extLst>
          </p:cNvPr>
          <p:cNvSpPr txBox="1"/>
          <p:nvPr/>
        </p:nvSpPr>
        <p:spPr>
          <a:xfrm>
            <a:off x="308266" y="158736"/>
            <a:ext cx="3431442" cy="830997"/>
          </a:xfrm>
          <a:prstGeom prst="rect">
            <a:avLst/>
          </a:prstGeom>
          <a:noFill/>
        </p:spPr>
        <p:txBody>
          <a:bodyPr wrap="square" rtlCol="0">
            <a:spAutoFit/>
          </a:bodyPr>
          <a:lstStyle/>
          <a:p>
            <a:r>
              <a:rPr lang="en-US" sz="2400" dirty="0">
                <a:latin typeface="Courier" pitchFamily="2" charset="0"/>
              </a:rPr>
              <a:t>Identification of Key Influencers </a:t>
            </a:r>
          </a:p>
        </p:txBody>
      </p:sp>
      <p:sp>
        <p:nvSpPr>
          <p:cNvPr id="20" name="TextBox 19">
            <a:extLst>
              <a:ext uri="{FF2B5EF4-FFF2-40B4-BE49-F238E27FC236}">
                <a16:creationId xmlns:a16="http://schemas.microsoft.com/office/drawing/2014/main" id="{466A80B1-E5CF-574E-AA8E-E110D176373E}"/>
              </a:ext>
            </a:extLst>
          </p:cNvPr>
          <p:cNvSpPr txBox="1"/>
          <p:nvPr/>
        </p:nvSpPr>
        <p:spPr>
          <a:xfrm>
            <a:off x="7631554" y="989733"/>
            <a:ext cx="4351238" cy="2477601"/>
          </a:xfrm>
          <a:prstGeom prst="rect">
            <a:avLst/>
          </a:prstGeom>
          <a:noFill/>
        </p:spPr>
        <p:txBody>
          <a:bodyPr wrap="square" rtlCol="0">
            <a:spAutoFit/>
          </a:bodyPr>
          <a:lstStyle/>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Choose the most relevant strategies to implement.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Use the template to track the implementation process.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Additionally, set up a system for monitoring key indicators that might signal whether any of the scenarios are becoming more likely.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Following these steps will help you adapt your strategies in response to changes in the business environment.</a:t>
            </a:r>
          </a:p>
        </p:txBody>
      </p:sp>
      <p:sp>
        <p:nvSpPr>
          <p:cNvPr id="21" name="TextBox 20">
            <a:extLst>
              <a:ext uri="{FF2B5EF4-FFF2-40B4-BE49-F238E27FC236}">
                <a16:creationId xmlns:a16="http://schemas.microsoft.com/office/drawing/2014/main" id="{24232ABB-8441-EF6F-C4F9-495E032310F7}"/>
              </a:ext>
            </a:extLst>
          </p:cNvPr>
          <p:cNvSpPr txBox="1"/>
          <p:nvPr/>
        </p:nvSpPr>
        <p:spPr>
          <a:xfrm>
            <a:off x="7196507" y="158736"/>
            <a:ext cx="3431442" cy="830997"/>
          </a:xfrm>
          <a:prstGeom prst="rect">
            <a:avLst/>
          </a:prstGeom>
          <a:noFill/>
        </p:spPr>
        <p:txBody>
          <a:bodyPr wrap="square" rtlCol="0">
            <a:spAutoFit/>
          </a:bodyPr>
          <a:lstStyle/>
          <a:p>
            <a:r>
              <a:rPr lang="en-US" sz="2400" dirty="0">
                <a:latin typeface="Courier" pitchFamily="2" charset="0"/>
              </a:rPr>
              <a:t>Implementation and Monitoring</a:t>
            </a:r>
          </a:p>
        </p:txBody>
      </p:sp>
      <p:sp>
        <p:nvSpPr>
          <p:cNvPr id="22" name="TextBox 21">
            <a:extLst>
              <a:ext uri="{FF2B5EF4-FFF2-40B4-BE49-F238E27FC236}">
                <a16:creationId xmlns:a16="http://schemas.microsoft.com/office/drawing/2014/main" id="{7614672B-2FBB-4712-3D49-1379F5B6C1C9}"/>
              </a:ext>
            </a:extLst>
          </p:cNvPr>
          <p:cNvSpPr txBox="1"/>
          <p:nvPr/>
        </p:nvSpPr>
        <p:spPr>
          <a:xfrm>
            <a:off x="505905" y="4262590"/>
            <a:ext cx="3989414" cy="2286000"/>
          </a:xfrm>
          <a:prstGeom prst="rect">
            <a:avLst/>
          </a:prstGeom>
          <a:noFill/>
        </p:spPr>
        <p:txBody>
          <a:bodyPr wrap="square" rtlCol="0">
            <a:spAutoFit/>
          </a:bodyPr>
          <a:lstStyle/>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Using the key influencers you identify, develop various plausible scenarios.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Each scenario should tell a different story about how the future might unfold.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Aim for a diverse set of scenarios, including best-case, worst-case, and moderate possibilities.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Record these scenarios in the designated areas of the template.</a:t>
            </a:r>
          </a:p>
        </p:txBody>
      </p:sp>
      <p:sp>
        <p:nvSpPr>
          <p:cNvPr id="23" name="TextBox 22">
            <a:extLst>
              <a:ext uri="{FF2B5EF4-FFF2-40B4-BE49-F238E27FC236}">
                <a16:creationId xmlns:a16="http://schemas.microsoft.com/office/drawing/2014/main" id="{37A35811-FF0A-4E9E-72EE-6170DBA9E04B}"/>
              </a:ext>
            </a:extLst>
          </p:cNvPr>
          <p:cNvSpPr txBox="1"/>
          <p:nvPr/>
        </p:nvSpPr>
        <p:spPr>
          <a:xfrm>
            <a:off x="505905" y="3431593"/>
            <a:ext cx="3431442" cy="830997"/>
          </a:xfrm>
          <a:prstGeom prst="rect">
            <a:avLst/>
          </a:prstGeom>
          <a:noFill/>
        </p:spPr>
        <p:txBody>
          <a:bodyPr wrap="square" rtlCol="0">
            <a:spAutoFit/>
          </a:bodyPr>
          <a:lstStyle/>
          <a:p>
            <a:r>
              <a:rPr lang="en-US" sz="2400" dirty="0">
                <a:latin typeface="Courier" pitchFamily="2" charset="0"/>
              </a:rPr>
              <a:t>Scenario Development</a:t>
            </a:r>
          </a:p>
        </p:txBody>
      </p:sp>
      <p:sp>
        <p:nvSpPr>
          <p:cNvPr id="24" name="TextBox 23">
            <a:extLst>
              <a:ext uri="{FF2B5EF4-FFF2-40B4-BE49-F238E27FC236}">
                <a16:creationId xmlns:a16="http://schemas.microsoft.com/office/drawing/2014/main" id="{60B1C2CD-00A8-5492-D33B-81825AFC5981}"/>
              </a:ext>
            </a:extLst>
          </p:cNvPr>
          <p:cNvSpPr txBox="1"/>
          <p:nvPr/>
        </p:nvSpPr>
        <p:spPr>
          <a:xfrm>
            <a:off x="8050846" y="4262590"/>
            <a:ext cx="4042094" cy="2477601"/>
          </a:xfrm>
          <a:prstGeom prst="rect">
            <a:avLst/>
          </a:prstGeom>
          <a:noFill/>
        </p:spPr>
        <p:txBody>
          <a:bodyPr wrap="square" rtlCol="0">
            <a:spAutoFit/>
          </a:bodyPr>
          <a:lstStyle/>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For each scenario, analyze how it would impact your business or project.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Consider both positive and negative effects.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Based on this analysis, formulate strategies and action plans that would help your business succeed or mitigate risks in each scenario. </a:t>
            </a:r>
          </a:p>
          <a:p>
            <a:pPr marL="182880" indent="-182880">
              <a:spcAft>
                <a:spcPts val="600"/>
              </a:spcAft>
              <a:buSzPct val="130000"/>
              <a:buFont typeface="Arial" panose="020B0604020202020204" pitchFamily="34" charset="0"/>
              <a:buChar char="•"/>
            </a:pPr>
            <a:r>
              <a:rPr lang="en-US" sz="1400" dirty="0">
                <a:latin typeface="Century Gothic" panose="020B0502020202020204" pitchFamily="34" charset="0"/>
              </a:rPr>
              <a:t>Use the template to detail these strategies.</a:t>
            </a:r>
          </a:p>
        </p:txBody>
      </p:sp>
      <p:sp>
        <p:nvSpPr>
          <p:cNvPr id="26" name="TextBox 25">
            <a:extLst>
              <a:ext uri="{FF2B5EF4-FFF2-40B4-BE49-F238E27FC236}">
                <a16:creationId xmlns:a16="http://schemas.microsoft.com/office/drawing/2014/main" id="{649313D8-9557-F598-A273-23D7920E9F2E}"/>
              </a:ext>
            </a:extLst>
          </p:cNvPr>
          <p:cNvSpPr txBox="1"/>
          <p:nvPr/>
        </p:nvSpPr>
        <p:spPr>
          <a:xfrm>
            <a:off x="8050846" y="3431593"/>
            <a:ext cx="4297680" cy="830997"/>
          </a:xfrm>
          <a:prstGeom prst="rect">
            <a:avLst/>
          </a:prstGeom>
          <a:noFill/>
        </p:spPr>
        <p:txBody>
          <a:bodyPr wrap="square" rtlCol="0">
            <a:spAutoFit/>
          </a:bodyPr>
          <a:lstStyle/>
          <a:p>
            <a:r>
              <a:rPr lang="en-US" sz="2400" dirty="0">
                <a:latin typeface="Courier" pitchFamily="2" charset="0"/>
              </a:rPr>
              <a:t>Impact Analysis and Strategy Formulation</a:t>
            </a:r>
          </a:p>
        </p:txBody>
      </p:sp>
      <p:cxnSp>
        <p:nvCxnSpPr>
          <p:cNvPr id="3" name="Straight Arrow Connector 24">
            <a:extLst>
              <a:ext uri="{FF2B5EF4-FFF2-40B4-BE49-F238E27FC236}">
                <a16:creationId xmlns:a16="http://schemas.microsoft.com/office/drawing/2014/main" id="{E5082BEC-06A5-78B4-0B79-065E037873A9}"/>
              </a:ext>
            </a:extLst>
          </p:cNvPr>
          <p:cNvCxnSpPr>
            <a:cxnSpLocks/>
          </p:cNvCxnSpPr>
          <p:nvPr/>
        </p:nvCxnSpPr>
        <p:spPr>
          <a:xfrm rot="10800000">
            <a:off x="209209" y="401524"/>
            <a:ext cx="3760780" cy="2887109"/>
          </a:xfrm>
          <a:prstGeom prst="bentConnector3">
            <a:avLst>
              <a:gd name="adj1" fmla="val 99481"/>
            </a:avLst>
          </a:prstGeom>
          <a:ln w="381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24">
            <a:extLst>
              <a:ext uri="{FF2B5EF4-FFF2-40B4-BE49-F238E27FC236}">
                <a16:creationId xmlns:a16="http://schemas.microsoft.com/office/drawing/2014/main" id="{11A3F414-251B-6BEF-44A8-011672023246}"/>
              </a:ext>
            </a:extLst>
          </p:cNvPr>
          <p:cNvCxnSpPr>
            <a:cxnSpLocks/>
          </p:cNvCxnSpPr>
          <p:nvPr/>
        </p:nvCxnSpPr>
        <p:spPr>
          <a:xfrm flipH="1">
            <a:off x="2322576" y="3677287"/>
            <a:ext cx="2143941" cy="0"/>
          </a:xfrm>
          <a:prstGeom prst="straightConnector1">
            <a:avLst/>
          </a:prstGeom>
          <a:ln w="38100" cap="rnd">
            <a:gradFill>
              <a:gsLst>
                <a:gs pos="0">
                  <a:srgbClr val="0895A0"/>
                </a:gs>
                <a:gs pos="100000">
                  <a:srgbClr val="10C4D5"/>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E0D9C492-BF41-9A5A-44A9-6455A44CB04F}"/>
              </a:ext>
            </a:extLst>
          </p:cNvPr>
          <p:cNvCxnSpPr>
            <a:cxnSpLocks/>
          </p:cNvCxnSpPr>
          <p:nvPr/>
        </p:nvCxnSpPr>
        <p:spPr>
          <a:xfrm>
            <a:off x="7181489" y="3658999"/>
            <a:ext cx="759629" cy="0"/>
          </a:xfrm>
          <a:prstGeom prst="straightConnector1">
            <a:avLst/>
          </a:prstGeom>
          <a:ln w="38100" cap="rnd">
            <a:gradFill>
              <a:gsLst>
                <a:gs pos="0">
                  <a:srgbClr val="0895A0"/>
                </a:gs>
                <a:gs pos="100000">
                  <a:srgbClr val="10C4D5"/>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4">
            <a:extLst>
              <a:ext uri="{FF2B5EF4-FFF2-40B4-BE49-F238E27FC236}">
                <a16:creationId xmlns:a16="http://schemas.microsoft.com/office/drawing/2014/main" id="{5119BA3C-1CA0-B616-ED64-73C226D4DD5D}"/>
              </a:ext>
            </a:extLst>
          </p:cNvPr>
          <p:cNvCxnSpPr>
            <a:cxnSpLocks/>
          </p:cNvCxnSpPr>
          <p:nvPr/>
        </p:nvCxnSpPr>
        <p:spPr>
          <a:xfrm rot="5400000" flipH="1" flipV="1">
            <a:off x="5592689" y="740441"/>
            <a:ext cx="1808656" cy="1130823"/>
          </a:xfrm>
          <a:prstGeom prst="bentConnector3">
            <a:avLst>
              <a:gd name="adj1" fmla="val 50000"/>
            </a:avLst>
          </a:prstGeom>
          <a:ln w="381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18103DED-DEE0-0481-82DE-DCAE67FD0389}"/>
              </a:ext>
            </a:extLst>
          </p:cNvPr>
          <p:cNvGrpSpPr/>
          <p:nvPr/>
        </p:nvGrpSpPr>
        <p:grpSpPr>
          <a:xfrm>
            <a:off x="3969990" y="1623871"/>
            <a:ext cx="3611275" cy="3610257"/>
            <a:chOff x="3969990" y="1623871"/>
            <a:chExt cx="3611275" cy="3610257"/>
          </a:xfrm>
          <a:effectLst>
            <a:reflection blurRad="6350" stA="50000" endA="300" endPos="55500" dist="50800" dir="5400000" sy="-100000" algn="bl" rotWithShape="0"/>
          </a:effectLst>
        </p:grpSpPr>
        <p:pic>
          <p:nvPicPr>
            <p:cNvPr id="54" name="Picture 53" descr="3D abstract waves with color gradient">
              <a:extLst>
                <a:ext uri="{FF2B5EF4-FFF2-40B4-BE49-F238E27FC236}">
                  <a16:creationId xmlns:a16="http://schemas.microsoft.com/office/drawing/2014/main" id="{B18EFEFE-13A5-8C9A-D01B-7B66E7A000A2}"/>
                </a:ext>
              </a:extLst>
            </p:cNvPr>
            <p:cNvPicPr>
              <a:picLocks noChangeAspect="1"/>
            </p:cNvPicPr>
            <p:nvPr/>
          </p:nvPicPr>
          <p:blipFill rotWithShape="1">
            <a:blip r:embed="rId4" cstate="email">
              <a:duotone>
                <a:schemeClr val="accent4">
                  <a:shade val="45000"/>
                  <a:satMod val="135000"/>
                </a:schemeClr>
                <a:prstClr val="white"/>
              </a:duotone>
              <a:alphaModFix/>
              <a:extLst>
                <a:ext uri="{BEBA8EAE-BF5A-486C-A8C5-ECC9F3942E4B}">
                  <a14:imgProps xmlns:a14="http://schemas.microsoft.com/office/drawing/2010/main">
                    <a14:imgLayer r:embed="rId5">
                      <a14:imgEffect>
                        <a14:colorTemperature colorTemp="1500"/>
                      </a14:imgEffect>
                      <a14:imgEffect>
                        <a14:saturation sat="52000"/>
                      </a14:imgEffect>
                      <a14:imgEffect>
                        <a14:brightnessContrast bright="30000"/>
                      </a14:imgEffect>
                    </a14:imgLayer>
                  </a14:imgProps>
                </a:ext>
                <a:ext uri="{28A0092B-C50C-407E-A947-70E740481C1C}">
                  <a14:useLocalDpi xmlns:a14="http://schemas.microsoft.com/office/drawing/2010/main"/>
                </a:ext>
              </a:extLst>
            </a:blip>
            <a:srcRect/>
            <a:stretch/>
          </p:blipFill>
          <p:spPr>
            <a:xfrm rot="10800000">
              <a:off x="4762004" y="2382173"/>
              <a:ext cx="2059631" cy="2106694"/>
            </a:xfrm>
            <a:prstGeom prst="ellipse">
              <a:avLst/>
            </a:prstGeom>
          </p:spPr>
        </p:pic>
        <p:grpSp>
          <p:nvGrpSpPr>
            <p:cNvPr id="81" name="Group 80">
              <a:extLst>
                <a:ext uri="{FF2B5EF4-FFF2-40B4-BE49-F238E27FC236}">
                  <a16:creationId xmlns:a16="http://schemas.microsoft.com/office/drawing/2014/main" id="{09EE8EF8-1D2E-0857-D4A9-85904D491CE2}"/>
                </a:ext>
              </a:extLst>
            </p:cNvPr>
            <p:cNvGrpSpPr/>
            <p:nvPr/>
          </p:nvGrpSpPr>
          <p:grpSpPr>
            <a:xfrm>
              <a:off x="3969990" y="1623871"/>
              <a:ext cx="3611275" cy="3610257"/>
              <a:chOff x="3969990" y="1623871"/>
              <a:chExt cx="3611275" cy="3610257"/>
            </a:xfrm>
            <a:effectLst/>
          </p:grpSpPr>
          <p:grpSp>
            <p:nvGrpSpPr>
              <p:cNvPr id="45" name="Group 44">
                <a:extLst>
                  <a:ext uri="{FF2B5EF4-FFF2-40B4-BE49-F238E27FC236}">
                    <a16:creationId xmlns:a16="http://schemas.microsoft.com/office/drawing/2014/main" id="{54225B4D-8133-D88B-859C-2B0B86640576}"/>
                  </a:ext>
                </a:extLst>
              </p:cNvPr>
              <p:cNvGrpSpPr/>
              <p:nvPr/>
            </p:nvGrpSpPr>
            <p:grpSpPr>
              <a:xfrm>
                <a:off x="3969990" y="1623871"/>
                <a:ext cx="3611275" cy="3610257"/>
                <a:chOff x="4251959" y="2075497"/>
                <a:chExt cx="3381375" cy="3380422"/>
              </a:xfrm>
              <a:effectLst/>
            </p:grpSpPr>
            <p:sp>
              <p:nvSpPr>
                <p:cNvPr id="32" name="Freeform 31">
                  <a:extLst>
                    <a:ext uri="{FF2B5EF4-FFF2-40B4-BE49-F238E27FC236}">
                      <a16:creationId xmlns:a16="http://schemas.microsoft.com/office/drawing/2014/main" id="{D57FDDB7-7C2B-A5F6-5726-903955D22555}"/>
                    </a:ext>
                  </a:extLst>
                </p:cNvPr>
                <p:cNvSpPr/>
                <p:nvPr/>
              </p:nvSpPr>
              <p:spPr>
                <a:xfrm>
                  <a:off x="5942647" y="3765232"/>
                  <a:ext cx="1690687" cy="1690687"/>
                </a:xfrm>
                <a:custGeom>
                  <a:avLst/>
                  <a:gdLst>
                    <a:gd name="connsiteX0" fmla="*/ 942022 w 1690687"/>
                    <a:gd name="connsiteY0" fmla="*/ 0 h 1690687"/>
                    <a:gd name="connsiteX1" fmla="*/ 0 w 1690687"/>
                    <a:gd name="connsiteY1" fmla="*/ 942023 h 1690687"/>
                    <a:gd name="connsiteX2" fmla="*/ 0 w 1690687"/>
                    <a:gd name="connsiteY2" fmla="*/ 942023 h 1690687"/>
                    <a:gd name="connsiteX3" fmla="*/ 0 w 1690687"/>
                    <a:gd name="connsiteY3" fmla="*/ 1690688 h 1690687"/>
                    <a:gd name="connsiteX4" fmla="*/ 1690688 w 1690687"/>
                    <a:gd name="connsiteY4" fmla="*/ 0 h 1690687"/>
                    <a:gd name="connsiteX5" fmla="*/ 942022 w 1690687"/>
                    <a:gd name="connsiteY5" fmla="*/ 0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0687" h="1690687">
                      <a:moveTo>
                        <a:pt x="942022" y="0"/>
                      </a:moveTo>
                      <a:cubicBezTo>
                        <a:pt x="942022" y="520065"/>
                        <a:pt x="520065" y="942023"/>
                        <a:pt x="0" y="942023"/>
                      </a:cubicBezTo>
                      <a:lnTo>
                        <a:pt x="0" y="942023"/>
                      </a:lnTo>
                      <a:lnTo>
                        <a:pt x="0" y="1690688"/>
                      </a:lnTo>
                      <a:cubicBezTo>
                        <a:pt x="933450" y="1690688"/>
                        <a:pt x="1690688" y="933450"/>
                        <a:pt x="1690688" y="0"/>
                      </a:cubicBezTo>
                      <a:lnTo>
                        <a:pt x="942022" y="0"/>
                      </a:lnTo>
                      <a:close/>
                    </a:path>
                  </a:pathLst>
                </a:custGeom>
                <a:solidFill>
                  <a:srgbClr val="09808C"/>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411B25-0D5D-270A-2E79-E3258A216C8E}"/>
                    </a:ext>
                  </a:extLst>
                </p:cNvPr>
                <p:cNvSpPr/>
                <p:nvPr/>
              </p:nvSpPr>
              <p:spPr>
                <a:xfrm>
                  <a:off x="4251959" y="3765232"/>
                  <a:ext cx="1690687" cy="1690687"/>
                </a:xfrm>
                <a:custGeom>
                  <a:avLst/>
                  <a:gdLst>
                    <a:gd name="connsiteX0" fmla="*/ 748665 w 1690687"/>
                    <a:gd name="connsiteY0" fmla="*/ 0 h 1690687"/>
                    <a:gd name="connsiteX1" fmla="*/ 0 w 1690687"/>
                    <a:gd name="connsiteY1" fmla="*/ 0 h 1690687"/>
                    <a:gd name="connsiteX2" fmla="*/ 1690688 w 1690687"/>
                    <a:gd name="connsiteY2" fmla="*/ 1690688 h 1690687"/>
                    <a:gd name="connsiteX3" fmla="*/ 1690688 w 1690687"/>
                    <a:gd name="connsiteY3" fmla="*/ 942023 h 1690687"/>
                    <a:gd name="connsiteX4" fmla="*/ 748665 w 1690687"/>
                    <a:gd name="connsiteY4" fmla="*/ 0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748665" y="0"/>
                      </a:moveTo>
                      <a:lnTo>
                        <a:pt x="0" y="0"/>
                      </a:lnTo>
                      <a:cubicBezTo>
                        <a:pt x="0" y="933450"/>
                        <a:pt x="757238" y="1690688"/>
                        <a:pt x="1690688" y="1690688"/>
                      </a:cubicBezTo>
                      <a:lnTo>
                        <a:pt x="1690688" y="942023"/>
                      </a:lnTo>
                      <a:cubicBezTo>
                        <a:pt x="1170623" y="942023"/>
                        <a:pt x="748665" y="520065"/>
                        <a:pt x="748665" y="0"/>
                      </a:cubicBezTo>
                      <a:close/>
                    </a:path>
                  </a:pathLst>
                </a:custGeom>
                <a:solidFill>
                  <a:srgbClr val="0CA1AF"/>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A466D43-111C-97B6-CEE5-8E211598D6CF}"/>
                    </a:ext>
                  </a:extLst>
                </p:cNvPr>
                <p:cNvSpPr/>
                <p:nvPr/>
              </p:nvSpPr>
              <p:spPr>
                <a:xfrm>
                  <a:off x="4251959" y="2075497"/>
                  <a:ext cx="1690687" cy="1690687"/>
                </a:xfrm>
                <a:custGeom>
                  <a:avLst/>
                  <a:gdLst>
                    <a:gd name="connsiteX0" fmla="*/ 1690688 w 1690687"/>
                    <a:gd name="connsiteY0" fmla="*/ 748665 h 1690687"/>
                    <a:gd name="connsiteX1" fmla="*/ 1690688 w 1690687"/>
                    <a:gd name="connsiteY1" fmla="*/ 0 h 1690687"/>
                    <a:gd name="connsiteX2" fmla="*/ 0 w 1690687"/>
                    <a:gd name="connsiteY2" fmla="*/ 1690688 h 1690687"/>
                    <a:gd name="connsiteX3" fmla="*/ 748665 w 1690687"/>
                    <a:gd name="connsiteY3" fmla="*/ 1690688 h 1690687"/>
                    <a:gd name="connsiteX4" fmla="*/ 1690688 w 1690687"/>
                    <a:gd name="connsiteY4" fmla="*/ 748665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1690688" y="748665"/>
                      </a:moveTo>
                      <a:lnTo>
                        <a:pt x="1690688" y="0"/>
                      </a:lnTo>
                      <a:cubicBezTo>
                        <a:pt x="757238" y="0"/>
                        <a:pt x="0" y="757238"/>
                        <a:pt x="0" y="1690688"/>
                      </a:cubicBezTo>
                      <a:lnTo>
                        <a:pt x="748665" y="1690688"/>
                      </a:lnTo>
                      <a:cubicBezTo>
                        <a:pt x="748665" y="1170623"/>
                        <a:pt x="1170623" y="748665"/>
                        <a:pt x="1690688" y="748665"/>
                      </a:cubicBezTo>
                      <a:close/>
                    </a:path>
                  </a:pathLst>
                </a:custGeom>
                <a:solidFill>
                  <a:srgbClr val="10C4D5"/>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504BBDE-B69B-570F-3F5B-AE55912C8505}"/>
                    </a:ext>
                  </a:extLst>
                </p:cNvPr>
                <p:cNvSpPr/>
                <p:nvPr/>
              </p:nvSpPr>
              <p:spPr>
                <a:xfrm>
                  <a:off x="5942647" y="2075497"/>
                  <a:ext cx="1690687" cy="1690687"/>
                </a:xfrm>
                <a:custGeom>
                  <a:avLst/>
                  <a:gdLst>
                    <a:gd name="connsiteX0" fmla="*/ 0 w 1690687"/>
                    <a:gd name="connsiteY0" fmla="*/ 0 h 1690687"/>
                    <a:gd name="connsiteX1" fmla="*/ 0 w 1690687"/>
                    <a:gd name="connsiteY1" fmla="*/ 748665 h 1690687"/>
                    <a:gd name="connsiteX2" fmla="*/ 942022 w 1690687"/>
                    <a:gd name="connsiteY2" fmla="*/ 1690688 h 1690687"/>
                    <a:gd name="connsiteX3" fmla="*/ 1690688 w 1690687"/>
                    <a:gd name="connsiteY3" fmla="*/ 1690688 h 1690687"/>
                    <a:gd name="connsiteX4" fmla="*/ 0 w 1690687"/>
                    <a:gd name="connsiteY4" fmla="*/ 0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0" y="0"/>
                      </a:moveTo>
                      <a:lnTo>
                        <a:pt x="0" y="748665"/>
                      </a:lnTo>
                      <a:cubicBezTo>
                        <a:pt x="520065" y="748665"/>
                        <a:pt x="942022" y="1170623"/>
                        <a:pt x="942022" y="1690688"/>
                      </a:cubicBezTo>
                      <a:lnTo>
                        <a:pt x="1690688" y="1690688"/>
                      </a:lnTo>
                      <a:cubicBezTo>
                        <a:pt x="1690688" y="757238"/>
                        <a:pt x="933450" y="0"/>
                        <a:pt x="0" y="0"/>
                      </a:cubicBezTo>
                      <a:close/>
                    </a:path>
                  </a:pathLst>
                </a:custGeom>
                <a:solidFill>
                  <a:srgbClr val="065F68"/>
                </a:solidFill>
                <a:ln w="0" cap="flat">
                  <a:noFill/>
                  <a:prstDash val="solid"/>
                  <a:miter/>
                </a:ln>
              </p:spPr>
              <p:txBody>
                <a:bodyPr rtlCol="0" anchor="ctr"/>
                <a:lstStyle/>
                <a:p>
                  <a:endParaRPr lang="en-US"/>
                </a:p>
              </p:txBody>
            </p:sp>
          </p:grpSp>
          <p:sp>
            <p:nvSpPr>
              <p:cNvPr id="76" name="TextBox 75">
                <a:extLst>
                  <a:ext uri="{FF2B5EF4-FFF2-40B4-BE49-F238E27FC236}">
                    <a16:creationId xmlns:a16="http://schemas.microsoft.com/office/drawing/2014/main" id="{A9FC887C-7EF7-BD64-3973-67607C9BE531}"/>
                  </a:ext>
                </a:extLst>
              </p:cNvPr>
              <p:cNvSpPr txBox="1"/>
              <p:nvPr/>
            </p:nvSpPr>
            <p:spPr>
              <a:xfrm>
                <a:off x="4466517" y="2110683"/>
                <a:ext cx="598590" cy="830997"/>
              </a:xfrm>
              <a:prstGeom prst="rect">
                <a:avLst/>
              </a:prstGeom>
              <a:noFill/>
            </p:spPr>
            <p:txBody>
              <a:bodyPr wrap="square" rtlCol="0">
                <a:spAutoFit/>
              </a:bodyPr>
              <a:lstStyle/>
              <a:p>
                <a:pPr algn="ctr"/>
                <a:r>
                  <a:rPr lang="en-US" sz="4800" dirty="0">
                    <a:solidFill>
                      <a:srgbClr val="FFFB00"/>
                    </a:solidFill>
                    <a:latin typeface="Courier" pitchFamily="2" charset="0"/>
                  </a:rPr>
                  <a:t>1</a:t>
                </a:r>
              </a:p>
            </p:txBody>
          </p:sp>
          <p:sp>
            <p:nvSpPr>
              <p:cNvPr id="77" name="TextBox 76">
                <a:extLst>
                  <a:ext uri="{FF2B5EF4-FFF2-40B4-BE49-F238E27FC236}">
                    <a16:creationId xmlns:a16="http://schemas.microsoft.com/office/drawing/2014/main" id="{92BE5F79-A8B2-55BC-7CBD-D209CF3DCCDC}"/>
                  </a:ext>
                </a:extLst>
              </p:cNvPr>
              <p:cNvSpPr txBox="1"/>
              <p:nvPr/>
            </p:nvSpPr>
            <p:spPr>
              <a:xfrm>
                <a:off x="4472493" y="3979471"/>
                <a:ext cx="598590" cy="830997"/>
              </a:xfrm>
              <a:prstGeom prst="rect">
                <a:avLst/>
              </a:prstGeom>
              <a:noFill/>
            </p:spPr>
            <p:txBody>
              <a:bodyPr wrap="square" rtlCol="0">
                <a:spAutoFit/>
              </a:bodyPr>
              <a:lstStyle/>
              <a:p>
                <a:pPr algn="ctr"/>
                <a:r>
                  <a:rPr lang="en-US" sz="4800" dirty="0">
                    <a:solidFill>
                      <a:srgbClr val="FFFB00"/>
                    </a:solidFill>
                    <a:latin typeface="Courier" pitchFamily="2" charset="0"/>
                  </a:rPr>
                  <a:t>2</a:t>
                </a:r>
              </a:p>
            </p:txBody>
          </p:sp>
          <p:sp>
            <p:nvSpPr>
              <p:cNvPr id="78" name="TextBox 77">
                <a:extLst>
                  <a:ext uri="{FF2B5EF4-FFF2-40B4-BE49-F238E27FC236}">
                    <a16:creationId xmlns:a16="http://schemas.microsoft.com/office/drawing/2014/main" id="{8307969D-0F54-DFBD-D9BB-0B3D3A327AD9}"/>
                  </a:ext>
                </a:extLst>
              </p:cNvPr>
              <p:cNvSpPr txBox="1"/>
              <p:nvPr/>
            </p:nvSpPr>
            <p:spPr>
              <a:xfrm>
                <a:off x="6486150" y="2110683"/>
                <a:ext cx="598590" cy="830997"/>
              </a:xfrm>
              <a:prstGeom prst="rect">
                <a:avLst/>
              </a:prstGeom>
              <a:noFill/>
            </p:spPr>
            <p:txBody>
              <a:bodyPr wrap="square" rtlCol="0">
                <a:spAutoFit/>
              </a:bodyPr>
              <a:lstStyle/>
              <a:p>
                <a:pPr algn="ctr"/>
                <a:r>
                  <a:rPr lang="en-US" sz="4800" dirty="0">
                    <a:solidFill>
                      <a:srgbClr val="FFFB00"/>
                    </a:solidFill>
                    <a:latin typeface="Courier" pitchFamily="2" charset="0"/>
                  </a:rPr>
                  <a:t>4</a:t>
                </a:r>
              </a:p>
            </p:txBody>
          </p:sp>
          <p:sp>
            <p:nvSpPr>
              <p:cNvPr id="79" name="TextBox 78">
                <a:extLst>
                  <a:ext uri="{FF2B5EF4-FFF2-40B4-BE49-F238E27FC236}">
                    <a16:creationId xmlns:a16="http://schemas.microsoft.com/office/drawing/2014/main" id="{23582C59-A7F3-0300-6236-C67C22687811}"/>
                  </a:ext>
                </a:extLst>
              </p:cNvPr>
              <p:cNvSpPr txBox="1"/>
              <p:nvPr/>
            </p:nvSpPr>
            <p:spPr>
              <a:xfrm>
                <a:off x="6492126" y="3979471"/>
                <a:ext cx="598590" cy="830997"/>
              </a:xfrm>
              <a:prstGeom prst="rect">
                <a:avLst/>
              </a:prstGeom>
              <a:noFill/>
            </p:spPr>
            <p:txBody>
              <a:bodyPr wrap="square" rtlCol="0">
                <a:spAutoFit/>
              </a:bodyPr>
              <a:lstStyle/>
              <a:p>
                <a:pPr algn="ctr"/>
                <a:r>
                  <a:rPr lang="en-US" sz="4800" dirty="0">
                    <a:solidFill>
                      <a:srgbClr val="FFFB00"/>
                    </a:solidFill>
                    <a:latin typeface="Courier" pitchFamily="2" charset="0"/>
                  </a:rPr>
                  <a:t>3</a:t>
                </a:r>
              </a:p>
            </p:txBody>
          </p:sp>
        </p:grpSp>
        <p:grpSp>
          <p:nvGrpSpPr>
            <p:cNvPr id="49" name="Group 48">
              <a:extLst>
                <a:ext uri="{FF2B5EF4-FFF2-40B4-BE49-F238E27FC236}">
                  <a16:creationId xmlns:a16="http://schemas.microsoft.com/office/drawing/2014/main" id="{472A2141-6829-8117-16C4-8EC2B2E989CE}"/>
                </a:ext>
              </a:extLst>
            </p:cNvPr>
            <p:cNvGrpSpPr/>
            <p:nvPr/>
          </p:nvGrpSpPr>
          <p:grpSpPr>
            <a:xfrm>
              <a:off x="5499333" y="2798084"/>
              <a:ext cx="917042" cy="731138"/>
              <a:chOff x="10803643" y="3697640"/>
              <a:chExt cx="917042" cy="731138"/>
            </a:xfrm>
          </p:grpSpPr>
          <p:sp>
            <p:nvSpPr>
              <p:cNvPr id="50" name="Freeform 49">
                <a:extLst>
                  <a:ext uri="{FF2B5EF4-FFF2-40B4-BE49-F238E27FC236}">
                    <a16:creationId xmlns:a16="http://schemas.microsoft.com/office/drawing/2014/main" id="{A144277F-4DB4-D254-E46D-6CA253832B9B}"/>
                  </a:ext>
                </a:extLst>
              </p:cNvPr>
              <p:cNvSpPr/>
              <p:nvPr/>
            </p:nvSpPr>
            <p:spPr>
              <a:xfrm>
                <a:off x="10822748" y="3715048"/>
                <a:ext cx="878831" cy="87040"/>
              </a:xfrm>
              <a:custGeom>
                <a:avLst/>
                <a:gdLst>
                  <a:gd name="connsiteX0" fmla="*/ 0 w 878831"/>
                  <a:gd name="connsiteY0" fmla="*/ 0 h 87040"/>
                  <a:gd name="connsiteX1" fmla="*/ 878832 w 878831"/>
                  <a:gd name="connsiteY1" fmla="*/ 0 h 87040"/>
                  <a:gd name="connsiteX2" fmla="*/ 878832 w 878831"/>
                  <a:gd name="connsiteY2" fmla="*/ 87040 h 87040"/>
                  <a:gd name="connsiteX3" fmla="*/ 0 w 878831"/>
                  <a:gd name="connsiteY3" fmla="*/ 87040 h 87040"/>
                </a:gdLst>
                <a:ahLst/>
                <a:cxnLst>
                  <a:cxn ang="0">
                    <a:pos x="connsiteX0" y="connsiteY0"/>
                  </a:cxn>
                  <a:cxn ang="0">
                    <a:pos x="connsiteX1" y="connsiteY1"/>
                  </a:cxn>
                  <a:cxn ang="0">
                    <a:pos x="connsiteX2" y="connsiteY2"/>
                  </a:cxn>
                  <a:cxn ang="0">
                    <a:pos x="connsiteX3" y="connsiteY3"/>
                  </a:cxn>
                </a:cxnLst>
                <a:rect l="l" t="t" r="r" b="b"/>
                <a:pathLst>
                  <a:path w="878831" h="87040">
                    <a:moveTo>
                      <a:pt x="0" y="0"/>
                    </a:moveTo>
                    <a:lnTo>
                      <a:pt x="878832" y="0"/>
                    </a:lnTo>
                    <a:lnTo>
                      <a:pt x="878832" y="87040"/>
                    </a:lnTo>
                    <a:lnTo>
                      <a:pt x="0" y="87040"/>
                    </a:lnTo>
                    <a:close/>
                  </a:path>
                </a:pathLst>
              </a:custGeom>
              <a:solidFill>
                <a:srgbClr val="10C4D5">
                  <a:alpha val="24000"/>
                </a:srgbClr>
              </a:solidFill>
              <a:ln w="1905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39DD1FF-1A1A-5315-B64A-2515B8B04D92}"/>
                  </a:ext>
                </a:extLst>
              </p:cNvPr>
              <p:cNvSpPr/>
              <p:nvPr/>
            </p:nvSpPr>
            <p:spPr>
              <a:xfrm>
                <a:off x="10803643" y="3697640"/>
                <a:ext cx="917042" cy="731138"/>
              </a:xfrm>
              <a:custGeom>
                <a:avLst/>
                <a:gdLst>
                  <a:gd name="connsiteX0" fmla="*/ 897937 w 917042"/>
                  <a:gd name="connsiteY0" fmla="*/ 0 h 731138"/>
                  <a:gd name="connsiteX1" fmla="*/ 19105 w 917042"/>
                  <a:gd name="connsiteY1" fmla="*/ 0 h 731138"/>
                  <a:gd name="connsiteX2" fmla="*/ 0 w 917042"/>
                  <a:gd name="connsiteY2" fmla="*/ 17408 h 731138"/>
                  <a:gd name="connsiteX3" fmla="*/ 0 w 917042"/>
                  <a:gd name="connsiteY3" fmla="*/ 574466 h 731138"/>
                  <a:gd name="connsiteX4" fmla="*/ 19105 w 917042"/>
                  <a:gd name="connsiteY4" fmla="*/ 591874 h 731138"/>
                  <a:gd name="connsiteX5" fmla="*/ 439416 w 917042"/>
                  <a:gd name="connsiteY5" fmla="*/ 591874 h 731138"/>
                  <a:gd name="connsiteX6" fmla="*/ 439416 w 917042"/>
                  <a:gd name="connsiteY6" fmla="*/ 696323 h 731138"/>
                  <a:gd name="connsiteX7" fmla="*/ 305681 w 917042"/>
                  <a:gd name="connsiteY7" fmla="*/ 696323 h 731138"/>
                  <a:gd name="connsiteX8" fmla="*/ 286576 w 917042"/>
                  <a:gd name="connsiteY8" fmla="*/ 713731 h 731138"/>
                  <a:gd name="connsiteX9" fmla="*/ 305681 w 917042"/>
                  <a:gd name="connsiteY9" fmla="*/ 731139 h 731138"/>
                  <a:gd name="connsiteX10" fmla="*/ 611361 w 917042"/>
                  <a:gd name="connsiteY10" fmla="*/ 731139 h 731138"/>
                  <a:gd name="connsiteX11" fmla="*/ 630466 w 917042"/>
                  <a:gd name="connsiteY11" fmla="*/ 713731 h 731138"/>
                  <a:gd name="connsiteX12" fmla="*/ 611361 w 917042"/>
                  <a:gd name="connsiteY12" fmla="*/ 696323 h 731138"/>
                  <a:gd name="connsiteX13" fmla="*/ 477626 w 917042"/>
                  <a:gd name="connsiteY13" fmla="*/ 696323 h 731138"/>
                  <a:gd name="connsiteX14" fmla="*/ 477626 w 917042"/>
                  <a:gd name="connsiteY14" fmla="*/ 591874 h 731138"/>
                  <a:gd name="connsiteX15" fmla="*/ 897937 w 917042"/>
                  <a:gd name="connsiteY15" fmla="*/ 591874 h 731138"/>
                  <a:gd name="connsiteX16" fmla="*/ 917042 w 917042"/>
                  <a:gd name="connsiteY16" fmla="*/ 574466 h 731138"/>
                  <a:gd name="connsiteX17" fmla="*/ 917042 w 917042"/>
                  <a:gd name="connsiteY17" fmla="*/ 17408 h 731138"/>
                  <a:gd name="connsiteX18" fmla="*/ 897937 w 917042"/>
                  <a:gd name="connsiteY18" fmla="*/ 0 h 731138"/>
                  <a:gd name="connsiteX19" fmla="*/ 878832 w 917042"/>
                  <a:gd name="connsiteY19" fmla="*/ 557058 h 731138"/>
                  <a:gd name="connsiteX20" fmla="*/ 38210 w 917042"/>
                  <a:gd name="connsiteY20" fmla="*/ 557058 h 731138"/>
                  <a:gd name="connsiteX21" fmla="*/ 38210 w 917042"/>
                  <a:gd name="connsiteY21" fmla="*/ 34816 h 731138"/>
                  <a:gd name="connsiteX22" fmla="*/ 878832 w 917042"/>
                  <a:gd name="connsiteY22" fmla="*/ 34816 h 7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042" h="731138">
                    <a:moveTo>
                      <a:pt x="897937" y="0"/>
                    </a:moveTo>
                    <a:lnTo>
                      <a:pt x="19105" y="0"/>
                    </a:lnTo>
                    <a:cubicBezTo>
                      <a:pt x="8554" y="0"/>
                      <a:pt x="0" y="7794"/>
                      <a:pt x="0" y="17408"/>
                    </a:cubicBezTo>
                    <a:lnTo>
                      <a:pt x="0" y="574466"/>
                    </a:lnTo>
                    <a:cubicBezTo>
                      <a:pt x="0" y="584081"/>
                      <a:pt x="8554" y="591874"/>
                      <a:pt x="19105" y="591874"/>
                    </a:cubicBezTo>
                    <a:lnTo>
                      <a:pt x="439416" y="591874"/>
                    </a:lnTo>
                    <a:lnTo>
                      <a:pt x="439416" y="696323"/>
                    </a:lnTo>
                    <a:lnTo>
                      <a:pt x="305681" y="696323"/>
                    </a:lnTo>
                    <a:cubicBezTo>
                      <a:pt x="295129" y="696323"/>
                      <a:pt x="286576" y="704116"/>
                      <a:pt x="286576" y="713731"/>
                    </a:cubicBezTo>
                    <a:cubicBezTo>
                      <a:pt x="286576" y="723345"/>
                      <a:pt x="295129" y="731139"/>
                      <a:pt x="305681" y="731139"/>
                    </a:cubicBezTo>
                    <a:lnTo>
                      <a:pt x="611361" y="731139"/>
                    </a:lnTo>
                    <a:cubicBezTo>
                      <a:pt x="621913" y="731139"/>
                      <a:pt x="630466" y="723345"/>
                      <a:pt x="630466" y="713731"/>
                    </a:cubicBezTo>
                    <a:cubicBezTo>
                      <a:pt x="630466" y="704116"/>
                      <a:pt x="621913" y="696323"/>
                      <a:pt x="611361" y="696323"/>
                    </a:cubicBezTo>
                    <a:lnTo>
                      <a:pt x="477626" y="696323"/>
                    </a:lnTo>
                    <a:lnTo>
                      <a:pt x="477626" y="591874"/>
                    </a:lnTo>
                    <a:lnTo>
                      <a:pt x="897937" y="591874"/>
                    </a:lnTo>
                    <a:cubicBezTo>
                      <a:pt x="908489" y="591874"/>
                      <a:pt x="917042" y="584081"/>
                      <a:pt x="917042" y="574466"/>
                    </a:cubicBezTo>
                    <a:lnTo>
                      <a:pt x="917042" y="17408"/>
                    </a:lnTo>
                    <a:cubicBezTo>
                      <a:pt x="917042" y="7794"/>
                      <a:pt x="908489" y="0"/>
                      <a:pt x="897937" y="0"/>
                    </a:cubicBezTo>
                    <a:close/>
                    <a:moveTo>
                      <a:pt x="878832" y="557058"/>
                    </a:moveTo>
                    <a:lnTo>
                      <a:pt x="38210" y="557058"/>
                    </a:lnTo>
                    <a:lnTo>
                      <a:pt x="38210" y="34816"/>
                    </a:lnTo>
                    <a:lnTo>
                      <a:pt x="878832" y="34816"/>
                    </a:lnTo>
                    <a:close/>
                  </a:path>
                </a:pathLst>
              </a:custGeom>
              <a:gradFill>
                <a:gsLst>
                  <a:gs pos="29000">
                    <a:srgbClr val="065F68"/>
                  </a:gs>
                  <a:gs pos="99000">
                    <a:srgbClr val="10C4D5"/>
                  </a:gs>
                </a:gsLst>
                <a:lin ang="2700000" scaled="1"/>
              </a:gradFill>
              <a:ln w="1905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A9603C-055B-39A0-AAEB-CE0A6C0D3E8C}"/>
                  </a:ext>
                </a:extLst>
              </p:cNvPr>
              <p:cNvSpPr/>
              <p:nvPr/>
            </p:nvSpPr>
            <p:spPr>
              <a:xfrm>
                <a:off x="10899168" y="3871562"/>
                <a:ext cx="725991" cy="313661"/>
              </a:xfrm>
              <a:custGeom>
                <a:avLst/>
                <a:gdLst>
                  <a:gd name="connsiteX0" fmla="*/ 19105 w 725991"/>
                  <a:gd name="connsiteY0" fmla="*/ 174239 h 313661"/>
                  <a:gd name="connsiteX1" fmla="*/ 248366 w 725991"/>
                  <a:gd name="connsiteY1" fmla="*/ 174239 h 313661"/>
                  <a:gd name="connsiteX2" fmla="*/ 266324 w 725991"/>
                  <a:gd name="connsiteY2" fmla="*/ 162924 h 313661"/>
                  <a:gd name="connsiteX3" fmla="*/ 305681 w 725991"/>
                  <a:gd name="connsiteY3" fmla="*/ 67179 h 313661"/>
                  <a:gd name="connsiteX4" fmla="*/ 402352 w 725991"/>
                  <a:gd name="connsiteY4" fmla="*/ 302188 h 313661"/>
                  <a:gd name="connsiteX5" fmla="*/ 426830 w 725991"/>
                  <a:gd name="connsiteY5" fmla="*/ 312612 h 313661"/>
                  <a:gd name="connsiteX6" fmla="*/ 438270 w 725991"/>
                  <a:gd name="connsiteY6" fmla="*/ 302188 h 313661"/>
                  <a:gd name="connsiteX7" fmla="*/ 490809 w 725991"/>
                  <a:gd name="connsiteY7" fmla="*/ 174239 h 313661"/>
                  <a:gd name="connsiteX8" fmla="*/ 706887 w 725991"/>
                  <a:gd name="connsiteY8" fmla="*/ 174239 h 313661"/>
                  <a:gd name="connsiteX9" fmla="*/ 725992 w 725991"/>
                  <a:gd name="connsiteY9" fmla="*/ 156831 h 313661"/>
                  <a:gd name="connsiteX10" fmla="*/ 706887 w 725991"/>
                  <a:gd name="connsiteY10" fmla="*/ 139423 h 313661"/>
                  <a:gd name="connsiteX11" fmla="*/ 477626 w 725991"/>
                  <a:gd name="connsiteY11" fmla="*/ 139423 h 313661"/>
                  <a:gd name="connsiteX12" fmla="*/ 459667 w 725991"/>
                  <a:gd name="connsiteY12" fmla="*/ 150738 h 313661"/>
                  <a:gd name="connsiteX13" fmla="*/ 420311 w 725991"/>
                  <a:gd name="connsiteY13" fmla="*/ 246482 h 313661"/>
                  <a:gd name="connsiteX14" fmla="*/ 323639 w 725991"/>
                  <a:gd name="connsiteY14" fmla="*/ 11474 h 313661"/>
                  <a:gd name="connsiteX15" fmla="*/ 299162 w 725991"/>
                  <a:gd name="connsiteY15" fmla="*/ 1050 h 313661"/>
                  <a:gd name="connsiteX16" fmla="*/ 287722 w 725991"/>
                  <a:gd name="connsiteY16" fmla="*/ 11474 h 313661"/>
                  <a:gd name="connsiteX17" fmla="*/ 235183 w 725991"/>
                  <a:gd name="connsiteY17" fmla="*/ 139423 h 313661"/>
                  <a:gd name="connsiteX18" fmla="*/ 19105 w 725991"/>
                  <a:gd name="connsiteY18" fmla="*/ 139423 h 313661"/>
                  <a:gd name="connsiteX19" fmla="*/ 0 w 725991"/>
                  <a:gd name="connsiteY19" fmla="*/ 156831 h 313661"/>
                  <a:gd name="connsiteX20" fmla="*/ 19105 w 725991"/>
                  <a:gd name="connsiteY20" fmla="*/ 174239 h 31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5991" h="313661">
                    <a:moveTo>
                      <a:pt x="19105" y="174239"/>
                    </a:moveTo>
                    <a:lnTo>
                      <a:pt x="248366" y="174239"/>
                    </a:lnTo>
                    <a:cubicBezTo>
                      <a:pt x="256361" y="174263"/>
                      <a:pt x="263525" y="169748"/>
                      <a:pt x="266324" y="162924"/>
                    </a:cubicBezTo>
                    <a:lnTo>
                      <a:pt x="305681" y="67179"/>
                    </a:lnTo>
                    <a:lnTo>
                      <a:pt x="402352" y="302188"/>
                    </a:lnTo>
                    <a:cubicBezTo>
                      <a:pt x="405952" y="311225"/>
                      <a:pt x="416910" y="315894"/>
                      <a:pt x="426830" y="312612"/>
                    </a:cubicBezTo>
                    <a:cubicBezTo>
                      <a:pt x="432148" y="310854"/>
                      <a:pt x="436338" y="307035"/>
                      <a:pt x="438270" y="302188"/>
                    </a:cubicBezTo>
                    <a:lnTo>
                      <a:pt x="490809" y="174239"/>
                    </a:lnTo>
                    <a:lnTo>
                      <a:pt x="706887" y="174239"/>
                    </a:lnTo>
                    <a:cubicBezTo>
                      <a:pt x="717438" y="174239"/>
                      <a:pt x="725992" y="166445"/>
                      <a:pt x="725992" y="156831"/>
                    </a:cubicBezTo>
                    <a:cubicBezTo>
                      <a:pt x="725992" y="147217"/>
                      <a:pt x="717438" y="139423"/>
                      <a:pt x="706887" y="139423"/>
                    </a:cubicBezTo>
                    <a:lnTo>
                      <a:pt x="477626" y="139423"/>
                    </a:lnTo>
                    <a:cubicBezTo>
                      <a:pt x="469631" y="139399"/>
                      <a:pt x="462466" y="143914"/>
                      <a:pt x="459667" y="150738"/>
                    </a:cubicBezTo>
                    <a:lnTo>
                      <a:pt x="420311" y="246482"/>
                    </a:lnTo>
                    <a:lnTo>
                      <a:pt x="323639" y="11474"/>
                    </a:lnTo>
                    <a:cubicBezTo>
                      <a:pt x="320040" y="2437"/>
                      <a:pt x="309081" y="-2232"/>
                      <a:pt x="299162" y="1050"/>
                    </a:cubicBezTo>
                    <a:cubicBezTo>
                      <a:pt x="293843" y="2808"/>
                      <a:pt x="289653" y="6627"/>
                      <a:pt x="287722" y="11474"/>
                    </a:cubicBezTo>
                    <a:lnTo>
                      <a:pt x="235183" y="139423"/>
                    </a:lnTo>
                    <a:lnTo>
                      <a:pt x="19105" y="139423"/>
                    </a:lnTo>
                    <a:cubicBezTo>
                      <a:pt x="8554" y="139423"/>
                      <a:pt x="0" y="147217"/>
                      <a:pt x="0" y="156831"/>
                    </a:cubicBezTo>
                    <a:cubicBezTo>
                      <a:pt x="0" y="166445"/>
                      <a:pt x="8554" y="174239"/>
                      <a:pt x="19105" y="174239"/>
                    </a:cubicBezTo>
                    <a:close/>
                  </a:path>
                </a:pathLst>
              </a:custGeom>
              <a:gradFill>
                <a:gsLst>
                  <a:gs pos="0">
                    <a:srgbClr val="10C4D5">
                      <a:alpha val="75000"/>
                    </a:srgbClr>
                  </a:gs>
                  <a:gs pos="41000">
                    <a:srgbClr val="09808C"/>
                  </a:gs>
                  <a:gs pos="85000">
                    <a:srgbClr val="10C4D5">
                      <a:alpha val="22000"/>
                    </a:srgbClr>
                  </a:gs>
                </a:gsLst>
                <a:path path="circle">
                  <a:fillToRect l="50000" t="130000" r="50000" b="-30000"/>
                </a:path>
              </a:gradFill>
              <a:ln w="19050"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78F5DC7-A52D-B349-6685-CB0888CCE50B}"/>
                </a:ext>
              </a:extLst>
            </p:cNvPr>
            <p:cNvGrpSpPr/>
            <p:nvPr/>
          </p:nvGrpSpPr>
          <p:grpSpPr>
            <a:xfrm>
              <a:off x="5177668" y="3456768"/>
              <a:ext cx="725991" cy="682125"/>
              <a:chOff x="2585747" y="3679825"/>
              <a:chExt cx="871828" cy="819150"/>
            </a:xfrm>
          </p:grpSpPr>
          <p:sp>
            <p:nvSpPr>
              <p:cNvPr id="36" name="Freeform 35">
                <a:extLst>
                  <a:ext uri="{FF2B5EF4-FFF2-40B4-BE49-F238E27FC236}">
                    <a16:creationId xmlns:a16="http://schemas.microsoft.com/office/drawing/2014/main" id="{073012A3-E4AE-A810-E9CA-C8BE4C4E75EF}"/>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rgbClr val="10C4D5"/>
                  </a:gs>
                  <a:gs pos="100000">
                    <a:srgbClr val="065F68">
                      <a:alpha val="87000"/>
                    </a:srgbClr>
                  </a:gs>
                </a:gsLst>
                <a:path path="circle">
                  <a:fillToRect l="50000" t="130000" r="50000" b="-30000"/>
                </a:path>
              </a:grad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6B1AC25-E536-EF2B-726A-328665A1D443}"/>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99000">
                    <a:srgbClr val="10C4D5"/>
                  </a:gs>
                </a:gsLst>
                <a:lin ang="2700000" scaled="1"/>
                <a:tileRect/>
              </a:gra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85382A0-74AC-7203-ABF0-3A9E82025B59}"/>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33986">
                    <a:srgbClr val="09808C"/>
                  </a:gs>
                  <a:gs pos="4000">
                    <a:srgbClr val="10C4D5"/>
                  </a:gs>
                  <a:gs pos="63000">
                    <a:srgbClr val="10C4D5">
                      <a:alpha val="55000"/>
                    </a:srgbClr>
                  </a:gs>
                </a:gsLst>
                <a:path path="circle">
                  <a:fillToRect l="100000" t="100000"/>
                </a:path>
                <a:tileRect r="-100000" b="-100000"/>
              </a:gradFill>
              <a:ln w="0" cap="flat">
                <a:noFill/>
                <a:prstDash val="solid"/>
                <a:miter/>
              </a:ln>
            </p:spPr>
            <p:txBody>
              <a:bodyPr rtlCol="0" anchor="ctr"/>
              <a:lstStyle/>
              <a:p>
                <a:endParaRPr lang="en-US"/>
              </a:p>
            </p:txBody>
          </p:sp>
          <p:grpSp>
            <p:nvGrpSpPr>
              <p:cNvPr id="41" name="Graphic 77">
                <a:extLst>
                  <a:ext uri="{FF2B5EF4-FFF2-40B4-BE49-F238E27FC236}">
                    <a16:creationId xmlns:a16="http://schemas.microsoft.com/office/drawing/2014/main" id="{747A6248-5BAB-10AA-B7F9-CF5D54BD72AA}"/>
                  </a:ext>
                </a:extLst>
              </p:cNvPr>
              <p:cNvGrpSpPr/>
              <p:nvPr/>
            </p:nvGrpSpPr>
            <p:grpSpPr>
              <a:xfrm>
                <a:off x="2705490" y="3799569"/>
                <a:ext cx="503464" cy="257174"/>
                <a:chOff x="2821240" y="3904768"/>
                <a:chExt cx="352425" cy="180022"/>
              </a:xfrm>
              <a:solidFill>
                <a:srgbClr val="FFFFFF"/>
              </a:solidFill>
            </p:grpSpPr>
            <p:sp>
              <p:nvSpPr>
                <p:cNvPr id="46" name="Freeform 45">
                  <a:extLst>
                    <a:ext uri="{FF2B5EF4-FFF2-40B4-BE49-F238E27FC236}">
                      <a16:creationId xmlns:a16="http://schemas.microsoft.com/office/drawing/2014/main" id="{6117B797-1ED8-5795-D9A5-4CF0A9544EC9}"/>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10C4D5">
                    <a:alpha val="23000"/>
                  </a:srgbClr>
                </a:solid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2637FF4-84D7-D127-8119-3A3678B92C15}"/>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10C4D5">
                    <a:alpha val="24000"/>
                  </a:srgbClr>
                </a:solidFill>
                <a:ln w="0" cap="flat">
                  <a:noFill/>
                  <a:prstDash val="solid"/>
                  <a:miter/>
                </a:ln>
              </p:spPr>
              <p:txBody>
                <a:bodyPr rtlCol="0" anchor="ctr"/>
                <a:lstStyle/>
                <a:p>
                  <a:endParaRPr lang="en-US"/>
                </a:p>
              </p:txBody>
            </p:sp>
          </p:grpSp>
          <p:sp>
            <p:nvSpPr>
              <p:cNvPr id="42" name="Freeform 41">
                <a:extLst>
                  <a:ext uri="{FF2B5EF4-FFF2-40B4-BE49-F238E27FC236}">
                    <a16:creationId xmlns:a16="http://schemas.microsoft.com/office/drawing/2014/main" id="{CEAF1EB6-6DB5-5F0F-22E2-DD13C94CB99E}"/>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gradFill>
                <a:gsLst>
                  <a:gs pos="29000">
                    <a:srgbClr val="065F68"/>
                  </a:gs>
                  <a:gs pos="99000">
                    <a:srgbClr val="10C4D5"/>
                  </a:gs>
                </a:gsLst>
                <a:lin ang="2700000" scaled="1"/>
              </a:gra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E69980-1C46-1836-54FF-7BE1AA014781}"/>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10C4D5">
                  <a:alpha val="24000"/>
                </a:srgbClr>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0652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15191</TotalTime>
  <Words>445</Words>
  <Application>Microsoft Macintosh PowerPoint</Application>
  <PresentationFormat>Widescreen</PresentationFormat>
  <Paragraphs>31</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296</cp:revision>
  <cp:lastPrinted>2024-02-20T23:48:17Z</cp:lastPrinted>
  <dcterms:created xsi:type="dcterms:W3CDTF">2021-07-07T23:54:57Z</dcterms:created>
  <dcterms:modified xsi:type="dcterms:W3CDTF">2024-05-06T15:54:14Z</dcterms:modified>
</cp:coreProperties>
</file>