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6"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DCF8EB"/>
    <a:srgbClr val="AEDBE4"/>
    <a:srgbClr val="ABDDC9"/>
    <a:srgbClr val="66BBCC"/>
    <a:srgbClr val="0098C6"/>
    <a:srgbClr val="9CA58C"/>
    <a:srgbClr val="EBD9B6"/>
    <a:srgbClr val="654105"/>
    <a:srgbClr val="7C5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C77BA-AD80-4D5E-9BEF-47E057CA729D}" v="1" dt="2024-04-12T01:10:38.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12C77BA-AD80-4D5E-9BEF-47E057CA729D}"/>
    <pc:docChg chg="modSld">
      <pc:chgData name="Bess Dunlevy" userId="dd4b9a8537dbe9d0" providerId="LiveId" clId="{C12C77BA-AD80-4D5E-9BEF-47E057CA729D}" dt="2024-04-12T01:10:52.610" v="6" actId="14861"/>
      <pc:docMkLst>
        <pc:docMk/>
      </pc:docMkLst>
      <pc:sldChg chg="addSp modSp mod">
        <pc:chgData name="Bess Dunlevy" userId="dd4b9a8537dbe9d0" providerId="LiveId" clId="{C12C77BA-AD80-4D5E-9BEF-47E057CA729D}" dt="2024-04-12T01:10:52.610" v="6" actId="14861"/>
        <pc:sldMkLst>
          <pc:docMk/>
          <pc:sldMk cId="1508588292" sldId="342"/>
        </pc:sldMkLst>
        <pc:picChg chg="add mod">
          <ac:chgData name="Bess Dunlevy" userId="dd4b9a8537dbe9d0" providerId="LiveId" clId="{C12C77BA-AD80-4D5E-9BEF-47E057CA729D}" dt="2024-04-12T01:10:52.610" v="6" actId="14861"/>
          <ac:picMkLst>
            <pc:docMk/>
            <pc:sldMk cId="1508588292" sldId="342"/>
            <ac:picMk id="3" creationId="{77D959C8-23E7-7391-EABA-6D5C6089BED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49&amp;utm_source=template-powerpoint&amp;utm_medium=content&amp;utm_campaign=Sample+Business+Capability+Model-powerpoint-12049&amp;lpa=Sample+Business+Capability+Model+powerpoint+12049"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244190" y="497537"/>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BUSINESS CAPABILITY MODEL TEMPLATE EXAMPLE</a:t>
            </a:r>
          </a:p>
        </p:txBody>
      </p:sp>
      <p:pic>
        <p:nvPicPr>
          <p:cNvPr id="3" name="Picture 2" descr="A close-up of a chart&#10;&#10;Description automatically generated">
            <a:extLst>
              <a:ext uri="{FF2B5EF4-FFF2-40B4-BE49-F238E27FC236}">
                <a16:creationId xmlns:a16="http://schemas.microsoft.com/office/drawing/2014/main" id="{77D959C8-23E7-7391-EABA-6D5C6089BEDA}"/>
              </a:ext>
            </a:extLst>
          </p:cNvPr>
          <p:cNvPicPr>
            <a:picLocks noChangeAspect="1"/>
          </p:cNvPicPr>
          <p:nvPr/>
        </p:nvPicPr>
        <p:blipFill>
          <a:blip r:embed="rId5"/>
          <a:stretch>
            <a:fillRect/>
          </a:stretch>
        </p:blipFill>
        <p:spPr>
          <a:xfrm>
            <a:off x="4158711" y="2090058"/>
            <a:ext cx="7474053" cy="370370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85D4E4-7957-2398-9DB5-FAD5DFDBD41B}"/>
              </a:ext>
            </a:extLst>
          </p:cNvPr>
          <p:cNvSpPr txBox="1"/>
          <p:nvPr/>
        </p:nvSpPr>
        <p:spPr>
          <a:xfrm>
            <a:off x="341327" y="111009"/>
            <a:ext cx="1165921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CAPABILITY MODEL TEMPLATE EXAMPLE</a:t>
            </a:r>
            <a:endParaRPr lang="en-US" sz="1600" dirty="0">
              <a:solidFill>
                <a:schemeClr val="tx1">
                  <a:lumMod val="65000"/>
                  <a:lumOff val="35000"/>
                </a:schemeClr>
              </a:solidFill>
              <a:latin typeface="Century Gothic" panose="020B0502020202020204" pitchFamily="34" charset="0"/>
            </a:endParaRPr>
          </a:p>
        </p:txBody>
      </p:sp>
      <p:sp>
        <p:nvSpPr>
          <p:cNvPr id="6" name="Rectangle 5">
            <a:extLst>
              <a:ext uri="{FF2B5EF4-FFF2-40B4-BE49-F238E27FC236}">
                <a16:creationId xmlns:a16="http://schemas.microsoft.com/office/drawing/2014/main" id="{6C4AFCF3-BC2F-8567-8768-3C387F59B999}"/>
              </a:ext>
            </a:extLst>
          </p:cNvPr>
          <p:cNvSpPr/>
          <p:nvPr/>
        </p:nvSpPr>
        <p:spPr>
          <a:xfrm>
            <a:off x="368796" y="842348"/>
            <a:ext cx="11659219" cy="37173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741CFCC-0407-E9C6-11E7-031A29EC3379}"/>
              </a:ext>
            </a:extLst>
          </p:cNvPr>
          <p:cNvSpPr txBox="1"/>
          <p:nvPr/>
        </p:nvSpPr>
        <p:spPr>
          <a:xfrm>
            <a:off x="368798" y="849760"/>
            <a:ext cx="4631827" cy="369332"/>
          </a:xfrm>
          <a:prstGeom prst="rect">
            <a:avLst/>
          </a:prstGeom>
          <a:noFill/>
        </p:spPr>
        <p:txBody>
          <a:bodyPr wrap="square" rtlCol="0">
            <a:spAutoFit/>
          </a:bodyPr>
          <a:lstStyle/>
          <a:p>
            <a:r>
              <a:rPr lang="en-US" b="1" spc="400" dirty="0">
                <a:solidFill>
                  <a:schemeClr val="tx1">
                    <a:lumMod val="65000"/>
                    <a:lumOff val="35000"/>
                  </a:schemeClr>
                </a:solidFill>
                <a:latin typeface="Century Gothic" panose="020B0502020202020204" pitchFamily="34" charset="0"/>
              </a:rPr>
              <a:t>LEADERSHIP CAPABILITIES</a:t>
            </a:r>
          </a:p>
        </p:txBody>
      </p:sp>
      <p:sp>
        <p:nvSpPr>
          <p:cNvPr id="8" name="Rectangle: Diagonal Corners Rounded 1">
            <a:extLst>
              <a:ext uri="{FF2B5EF4-FFF2-40B4-BE49-F238E27FC236}">
                <a16:creationId xmlns:a16="http://schemas.microsoft.com/office/drawing/2014/main" id="{9FCEFCA4-B75B-51B8-8A9C-EE90A50E650F}"/>
              </a:ext>
            </a:extLst>
          </p:cNvPr>
          <p:cNvSpPr/>
          <p:nvPr/>
        </p:nvSpPr>
        <p:spPr>
          <a:xfrm>
            <a:off x="368798" y="1313698"/>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Rectangle: Diagonal Corners Rounded 1">
            <a:extLst>
              <a:ext uri="{FF2B5EF4-FFF2-40B4-BE49-F238E27FC236}">
                <a16:creationId xmlns:a16="http://schemas.microsoft.com/office/drawing/2014/main" id="{7E01C694-90D4-CBB3-0B27-08AD0E105C71}"/>
              </a:ext>
            </a:extLst>
          </p:cNvPr>
          <p:cNvSpPr/>
          <p:nvPr/>
        </p:nvSpPr>
        <p:spPr>
          <a:xfrm>
            <a:off x="368797" y="2030982"/>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1" name="Rectangle 40">
            <a:extLst>
              <a:ext uri="{FF2B5EF4-FFF2-40B4-BE49-F238E27FC236}">
                <a16:creationId xmlns:a16="http://schemas.microsoft.com/office/drawing/2014/main" id="{F40C1A60-C175-C700-CFBC-E2B54EA9EAF1}"/>
              </a:ext>
            </a:extLst>
          </p:cNvPr>
          <p:cNvSpPr/>
          <p:nvPr/>
        </p:nvSpPr>
        <p:spPr>
          <a:xfrm>
            <a:off x="379204" y="2855226"/>
            <a:ext cx="11659219" cy="37173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Diagonal Corners Rounded 1">
            <a:extLst>
              <a:ext uri="{FF2B5EF4-FFF2-40B4-BE49-F238E27FC236}">
                <a16:creationId xmlns:a16="http://schemas.microsoft.com/office/drawing/2014/main" id="{8E8F7F0D-80CA-C07C-EC45-1F8A6B9C6644}"/>
              </a:ext>
            </a:extLst>
          </p:cNvPr>
          <p:cNvSpPr/>
          <p:nvPr/>
        </p:nvSpPr>
        <p:spPr>
          <a:xfrm>
            <a:off x="379207" y="3326576"/>
            <a:ext cx="2260476"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3" name="Rectangle: Diagonal Corners Rounded 1">
            <a:extLst>
              <a:ext uri="{FF2B5EF4-FFF2-40B4-BE49-F238E27FC236}">
                <a16:creationId xmlns:a16="http://schemas.microsoft.com/office/drawing/2014/main" id="{9DABD91B-FCB3-970E-8B98-845E2A08F81E}"/>
              </a:ext>
            </a:extLst>
          </p:cNvPr>
          <p:cNvSpPr/>
          <p:nvPr/>
        </p:nvSpPr>
        <p:spPr>
          <a:xfrm>
            <a:off x="379206" y="4043860"/>
            <a:ext cx="2260476"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4" name="Rectangle: Diagonal Corners Rounded 1">
            <a:extLst>
              <a:ext uri="{FF2B5EF4-FFF2-40B4-BE49-F238E27FC236}">
                <a16:creationId xmlns:a16="http://schemas.microsoft.com/office/drawing/2014/main" id="{9942F5D3-7ADC-B7AB-E114-CFD3E6EC0154}"/>
              </a:ext>
            </a:extLst>
          </p:cNvPr>
          <p:cNvSpPr/>
          <p:nvPr/>
        </p:nvSpPr>
        <p:spPr>
          <a:xfrm>
            <a:off x="2715882" y="3326576"/>
            <a:ext cx="2270885"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5" name="Rectangle: Diagonal Corners Rounded 1">
            <a:extLst>
              <a:ext uri="{FF2B5EF4-FFF2-40B4-BE49-F238E27FC236}">
                <a16:creationId xmlns:a16="http://schemas.microsoft.com/office/drawing/2014/main" id="{145BC04D-62CF-F9B7-442C-F91CFA943B9D}"/>
              </a:ext>
            </a:extLst>
          </p:cNvPr>
          <p:cNvSpPr/>
          <p:nvPr/>
        </p:nvSpPr>
        <p:spPr>
          <a:xfrm>
            <a:off x="2715881" y="4043860"/>
            <a:ext cx="2270885"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6" name="Rectangle: Diagonal Corners Rounded 1">
            <a:extLst>
              <a:ext uri="{FF2B5EF4-FFF2-40B4-BE49-F238E27FC236}">
                <a16:creationId xmlns:a16="http://schemas.microsoft.com/office/drawing/2014/main" id="{81642299-50A4-A6FF-E08D-377455DE130C}"/>
              </a:ext>
            </a:extLst>
          </p:cNvPr>
          <p:cNvSpPr/>
          <p:nvPr/>
        </p:nvSpPr>
        <p:spPr>
          <a:xfrm>
            <a:off x="5062965" y="3331155"/>
            <a:ext cx="2270886"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 name="Rectangle: Diagonal Corners Rounded 1">
            <a:extLst>
              <a:ext uri="{FF2B5EF4-FFF2-40B4-BE49-F238E27FC236}">
                <a16:creationId xmlns:a16="http://schemas.microsoft.com/office/drawing/2014/main" id="{064F3272-456E-483C-ADD9-F2F08485FA93}"/>
              </a:ext>
            </a:extLst>
          </p:cNvPr>
          <p:cNvSpPr/>
          <p:nvPr/>
        </p:nvSpPr>
        <p:spPr>
          <a:xfrm>
            <a:off x="5062964" y="4048439"/>
            <a:ext cx="2270886"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 name="Rectangle: Diagonal Corners Rounded 1">
            <a:extLst>
              <a:ext uri="{FF2B5EF4-FFF2-40B4-BE49-F238E27FC236}">
                <a16:creationId xmlns:a16="http://schemas.microsoft.com/office/drawing/2014/main" id="{7892613E-9B4F-EFDD-3DB2-E0FB60033B48}"/>
              </a:ext>
            </a:extLst>
          </p:cNvPr>
          <p:cNvSpPr/>
          <p:nvPr/>
        </p:nvSpPr>
        <p:spPr>
          <a:xfrm>
            <a:off x="7410050" y="3331155"/>
            <a:ext cx="2270883"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 name="Rectangle: Diagonal Corners Rounded 1">
            <a:extLst>
              <a:ext uri="{FF2B5EF4-FFF2-40B4-BE49-F238E27FC236}">
                <a16:creationId xmlns:a16="http://schemas.microsoft.com/office/drawing/2014/main" id="{B75D4E21-4654-3D1A-B877-124635447062}"/>
              </a:ext>
            </a:extLst>
          </p:cNvPr>
          <p:cNvSpPr/>
          <p:nvPr/>
        </p:nvSpPr>
        <p:spPr>
          <a:xfrm>
            <a:off x="7410049" y="4048439"/>
            <a:ext cx="2270883"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 name="Rectangle 49">
            <a:extLst>
              <a:ext uri="{FF2B5EF4-FFF2-40B4-BE49-F238E27FC236}">
                <a16:creationId xmlns:a16="http://schemas.microsoft.com/office/drawing/2014/main" id="{B0B7AB68-40DC-3EBC-4A8A-7E0C84DC3665}"/>
              </a:ext>
            </a:extLst>
          </p:cNvPr>
          <p:cNvSpPr/>
          <p:nvPr/>
        </p:nvSpPr>
        <p:spPr>
          <a:xfrm>
            <a:off x="368793" y="4858744"/>
            <a:ext cx="11659219" cy="37173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Diagonal Corners Rounded 1">
            <a:extLst>
              <a:ext uri="{FF2B5EF4-FFF2-40B4-BE49-F238E27FC236}">
                <a16:creationId xmlns:a16="http://schemas.microsoft.com/office/drawing/2014/main" id="{3E61B7B7-83DE-A844-5F04-B7279E03548B}"/>
              </a:ext>
            </a:extLst>
          </p:cNvPr>
          <p:cNvSpPr/>
          <p:nvPr/>
        </p:nvSpPr>
        <p:spPr>
          <a:xfrm>
            <a:off x="368795" y="5330094"/>
            <a:ext cx="2270887" cy="622678"/>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 name="Rectangle: Diagonal Corners Rounded 1">
            <a:extLst>
              <a:ext uri="{FF2B5EF4-FFF2-40B4-BE49-F238E27FC236}">
                <a16:creationId xmlns:a16="http://schemas.microsoft.com/office/drawing/2014/main" id="{95DDE6E9-A454-FD37-7F54-953D66C5E5EE}"/>
              </a:ext>
            </a:extLst>
          </p:cNvPr>
          <p:cNvSpPr/>
          <p:nvPr/>
        </p:nvSpPr>
        <p:spPr>
          <a:xfrm>
            <a:off x="368794" y="6047378"/>
            <a:ext cx="2270887" cy="622678"/>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 name="Rectangle: Diagonal Corners Rounded 1">
            <a:extLst>
              <a:ext uri="{FF2B5EF4-FFF2-40B4-BE49-F238E27FC236}">
                <a16:creationId xmlns:a16="http://schemas.microsoft.com/office/drawing/2014/main" id="{129BB989-55F8-E05D-360E-6215181E0A22}"/>
              </a:ext>
            </a:extLst>
          </p:cNvPr>
          <p:cNvSpPr/>
          <p:nvPr/>
        </p:nvSpPr>
        <p:spPr>
          <a:xfrm>
            <a:off x="2715883" y="5330094"/>
            <a:ext cx="2270884" cy="622678"/>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 name="Rectangle: Diagonal Corners Rounded 1">
            <a:extLst>
              <a:ext uri="{FF2B5EF4-FFF2-40B4-BE49-F238E27FC236}">
                <a16:creationId xmlns:a16="http://schemas.microsoft.com/office/drawing/2014/main" id="{7C22BC84-9861-8634-852A-EF0CD384B93F}"/>
              </a:ext>
            </a:extLst>
          </p:cNvPr>
          <p:cNvSpPr/>
          <p:nvPr/>
        </p:nvSpPr>
        <p:spPr>
          <a:xfrm>
            <a:off x="2715882" y="6047378"/>
            <a:ext cx="2270884" cy="622678"/>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5" name="Rectangle: Diagonal Corners Rounded 1">
            <a:extLst>
              <a:ext uri="{FF2B5EF4-FFF2-40B4-BE49-F238E27FC236}">
                <a16:creationId xmlns:a16="http://schemas.microsoft.com/office/drawing/2014/main" id="{2110E65B-4CC5-617D-8997-327A31D237B3}"/>
              </a:ext>
            </a:extLst>
          </p:cNvPr>
          <p:cNvSpPr/>
          <p:nvPr/>
        </p:nvSpPr>
        <p:spPr>
          <a:xfrm>
            <a:off x="5062965" y="5334673"/>
            <a:ext cx="2270884" cy="622678"/>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6" name="Rectangle: Diagonal Corners Rounded 1">
            <a:extLst>
              <a:ext uri="{FF2B5EF4-FFF2-40B4-BE49-F238E27FC236}">
                <a16:creationId xmlns:a16="http://schemas.microsoft.com/office/drawing/2014/main" id="{BA16C005-9E19-8479-3152-1C50E64D4265}"/>
              </a:ext>
            </a:extLst>
          </p:cNvPr>
          <p:cNvSpPr/>
          <p:nvPr/>
        </p:nvSpPr>
        <p:spPr>
          <a:xfrm>
            <a:off x="5062964" y="6051957"/>
            <a:ext cx="2270884" cy="622678"/>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7" name="Rectangle: Diagonal Corners Rounded 1">
            <a:extLst>
              <a:ext uri="{FF2B5EF4-FFF2-40B4-BE49-F238E27FC236}">
                <a16:creationId xmlns:a16="http://schemas.microsoft.com/office/drawing/2014/main" id="{B909DEC0-9D37-66D6-8E3F-BB023D6D0F14}"/>
              </a:ext>
            </a:extLst>
          </p:cNvPr>
          <p:cNvSpPr/>
          <p:nvPr/>
        </p:nvSpPr>
        <p:spPr>
          <a:xfrm>
            <a:off x="7410047" y="5334673"/>
            <a:ext cx="2270887" cy="618099"/>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8" name="Rectangle: Diagonal Corners Rounded 1">
            <a:extLst>
              <a:ext uri="{FF2B5EF4-FFF2-40B4-BE49-F238E27FC236}">
                <a16:creationId xmlns:a16="http://schemas.microsoft.com/office/drawing/2014/main" id="{7F8081E9-F7E9-C91C-B72E-2E22BA47A338}"/>
              </a:ext>
            </a:extLst>
          </p:cNvPr>
          <p:cNvSpPr/>
          <p:nvPr/>
        </p:nvSpPr>
        <p:spPr>
          <a:xfrm>
            <a:off x="7410046" y="6051957"/>
            <a:ext cx="2270887" cy="618099"/>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1" name="TextBox 60">
            <a:extLst>
              <a:ext uri="{FF2B5EF4-FFF2-40B4-BE49-F238E27FC236}">
                <a16:creationId xmlns:a16="http://schemas.microsoft.com/office/drawing/2014/main" id="{526D137C-B9F1-3888-4364-75E1E48F0A22}"/>
              </a:ext>
            </a:extLst>
          </p:cNvPr>
          <p:cNvSpPr txBox="1"/>
          <p:nvPr/>
        </p:nvSpPr>
        <p:spPr>
          <a:xfrm>
            <a:off x="379203" y="2853045"/>
            <a:ext cx="4708031" cy="369332"/>
          </a:xfrm>
          <a:prstGeom prst="rect">
            <a:avLst/>
          </a:prstGeom>
          <a:noFill/>
        </p:spPr>
        <p:txBody>
          <a:bodyPr wrap="square" rtlCol="0">
            <a:spAutoFit/>
          </a:bodyPr>
          <a:lstStyle/>
          <a:p>
            <a:r>
              <a:rPr lang="en-US" b="1" spc="400" dirty="0">
                <a:solidFill>
                  <a:schemeClr val="tx1">
                    <a:lumMod val="65000"/>
                    <a:lumOff val="35000"/>
                  </a:schemeClr>
                </a:solidFill>
                <a:latin typeface="Century Gothic" panose="020B0502020202020204" pitchFamily="34" charset="0"/>
              </a:rPr>
              <a:t>OPERATING CAPABILITIES</a:t>
            </a:r>
          </a:p>
        </p:txBody>
      </p:sp>
      <p:sp>
        <p:nvSpPr>
          <p:cNvPr id="62" name="TextBox 61">
            <a:extLst>
              <a:ext uri="{FF2B5EF4-FFF2-40B4-BE49-F238E27FC236}">
                <a16:creationId xmlns:a16="http://schemas.microsoft.com/office/drawing/2014/main" id="{8ACCAEEA-6B18-6E6E-98A4-49805B018A70}"/>
              </a:ext>
            </a:extLst>
          </p:cNvPr>
          <p:cNvSpPr txBox="1"/>
          <p:nvPr/>
        </p:nvSpPr>
        <p:spPr>
          <a:xfrm>
            <a:off x="368798" y="4847042"/>
            <a:ext cx="6622552" cy="369332"/>
          </a:xfrm>
          <a:prstGeom prst="rect">
            <a:avLst/>
          </a:prstGeom>
          <a:noFill/>
        </p:spPr>
        <p:txBody>
          <a:bodyPr wrap="square" rtlCol="0">
            <a:spAutoFit/>
          </a:bodyPr>
          <a:lstStyle/>
          <a:p>
            <a:r>
              <a:rPr lang="en-US" b="1" spc="400" dirty="0">
                <a:solidFill>
                  <a:schemeClr val="tx1">
                    <a:lumMod val="65000"/>
                    <a:lumOff val="35000"/>
                  </a:schemeClr>
                </a:solidFill>
                <a:latin typeface="Century Gothic" panose="020B0502020202020204" pitchFamily="34" charset="0"/>
              </a:rPr>
              <a:t>PROPRIETARY ASSETS AND CAPABILITIES</a:t>
            </a:r>
          </a:p>
        </p:txBody>
      </p:sp>
      <p:sp>
        <p:nvSpPr>
          <p:cNvPr id="63" name="Text Box 2">
            <a:extLst>
              <a:ext uri="{FF2B5EF4-FFF2-40B4-BE49-F238E27FC236}">
                <a16:creationId xmlns:a16="http://schemas.microsoft.com/office/drawing/2014/main" id="{847249C3-03D3-BAB1-E256-96F894B46A79}"/>
              </a:ext>
            </a:extLst>
          </p:cNvPr>
          <p:cNvSpPr txBox="1"/>
          <p:nvPr/>
        </p:nvSpPr>
        <p:spPr>
          <a:xfrm>
            <a:off x="368793" y="1321765"/>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Strategic visioning</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Rectangle 63">
            <a:extLst>
              <a:ext uri="{FF2B5EF4-FFF2-40B4-BE49-F238E27FC236}">
                <a16:creationId xmlns:a16="http://schemas.microsoft.com/office/drawing/2014/main" id="{3011DA3F-3625-CBF0-1BE8-B3CEE440E8E0}"/>
              </a:ext>
            </a:extLst>
          </p:cNvPr>
          <p:cNvSpPr/>
          <p:nvPr/>
        </p:nvSpPr>
        <p:spPr>
          <a:xfrm>
            <a:off x="109015" y="842348"/>
            <a:ext cx="163983" cy="1811312"/>
          </a:xfrm>
          <a:prstGeom prst="rect">
            <a:avLst/>
          </a:prstGeom>
          <a:gradFill flip="none" rotWithShape="1">
            <a:gsLst>
              <a:gs pos="0">
                <a:srgbClr val="ABDDC9">
                  <a:shade val="30000"/>
                  <a:satMod val="115000"/>
                </a:srgbClr>
              </a:gs>
              <a:gs pos="50000">
                <a:srgbClr val="ABDDC9">
                  <a:shade val="67500"/>
                  <a:satMod val="115000"/>
                </a:srgbClr>
              </a:gs>
              <a:gs pos="100000">
                <a:srgbClr val="ABDDC9">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133F4A6-8C80-A69B-95F6-7B55989E247D}"/>
              </a:ext>
            </a:extLst>
          </p:cNvPr>
          <p:cNvSpPr/>
          <p:nvPr/>
        </p:nvSpPr>
        <p:spPr>
          <a:xfrm>
            <a:off x="109015" y="2861780"/>
            <a:ext cx="163983" cy="1803874"/>
          </a:xfrm>
          <a:prstGeom prst="rect">
            <a:avLst/>
          </a:prstGeom>
          <a:gradFill flip="none" rotWithShape="1">
            <a:gsLst>
              <a:gs pos="0">
                <a:srgbClr val="CBD6B5">
                  <a:shade val="30000"/>
                  <a:satMod val="115000"/>
                </a:srgbClr>
              </a:gs>
              <a:gs pos="50000">
                <a:srgbClr val="CBD6B5">
                  <a:shade val="67500"/>
                  <a:satMod val="115000"/>
                </a:srgbClr>
              </a:gs>
              <a:gs pos="100000">
                <a:srgbClr val="CBD6B5">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17419625-D6B3-1B43-7AA7-70F6F604C071}"/>
              </a:ext>
            </a:extLst>
          </p:cNvPr>
          <p:cNvSpPr/>
          <p:nvPr/>
        </p:nvSpPr>
        <p:spPr>
          <a:xfrm>
            <a:off x="109015" y="4858744"/>
            <a:ext cx="158149" cy="1819785"/>
          </a:xfrm>
          <a:prstGeom prst="rect">
            <a:avLst/>
          </a:prstGeom>
          <a:gradFill flip="none" rotWithShape="1">
            <a:gsLst>
              <a:gs pos="0">
                <a:srgbClr val="AEDBE4">
                  <a:shade val="30000"/>
                  <a:satMod val="115000"/>
                </a:srgbClr>
              </a:gs>
              <a:gs pos="50000">
                <a:srgbClr val="AEDBE4">
                  <a:shade val="67500"/>
                  <a:satMod val="115000"/>
                </a:srgbClr>
              </a:gs>
              <a:gs pos="100000">
                <a:srgbClr val="AEDBE4">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Diagonal Corners Rounded 1">
            <a:extLst>
              <a:ext uri="{FF2B5EF4-FFF2-40B4-BE49-F238E27FC236}">
                <a16:creationId xmlns:a16="http://schemas.microsoft.com/office/drawing/2014/main" id="{0618B274-EA44-039D-A6DF-B40BBE4F051D}"/>
              </a:ext>
            </a:extLst>
          </p:cNvPr>
          <p:cNvSpPr/>
          <p:nvPr/>
        </p:nvSpPr>
        <p:spPr>
          <a:xfrm>
            <a:off x="2715882" y="1310286"/>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Rectangle: Diagonal Corners Rounded 1">
            <a:extLst>
              <a:ext uri="{FF2B5EF4-FFF2-40B4-BE49-F238E27FC236}">
                <a16:creationId xmlns:a16="http://schemas.microsoft.com/office/drawing/2014/main" id="{97D119E4-723D-A659-E2F1-0FD2C21C8E8E}"/>
              </a:ext>
            </a:extLst>
          </p:cNvPr>
          <p:cNvSpPr/>
          <p:nvPr/>
        </p:nvSpPr>
        <p:spPr>
          <a:xfrm>
            <a:off x="2715881" y="2027570"/>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Rectangle: Diagonal Corners Rounded 1">
            <a:extLst>
              <a:ext uri="{FF2B5EF4-FFF2-40B4-BE49-F238E27FC236}">
                <a16:creationId xmlns:a16="http://schemas.microsoft.com/office/drawing/2014/main" id="{64CC8996-965E-A320-F8C7-76FFD3B18C57}"/>
              </a:ext>
            </a:extLst>
          </p:cNvPr>
          <p:cNvSpPr/>
          <p:nvPr/>
        </p:nvSpPr>
        <p:spPr>
          <a:xfrm>
            <a:off x="5062965" y="1311005"/>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Rectangle: Diagonal Corners Rounded 1">
            <a:extLst>
              <a:ext uri="{FF2B5EF4-FFF2-40B4-BE49-F238E27FC236}">
                <a16:creationId xmlns:a16="http://schemas.microsoft.com/office/drawing/2014/main" id="{B37F07D2-140B-3F95-C8B2-EE5F92A1D392}"/>
              </a:ext>
            </a:extLst>
          </p:cNvPr>
          <p:cNvSpPr/>
          <p:nvPr/>
        </p:nvSpPr>
        <p:spPr>
          <a:xfrm>
            <a:off x="5062964" y="2028289"/>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Diagonal Corners Rounded 1">
            <a:extLst>
              <a:ext uri="{FF2B5EF4-FFF2-40B4-BE49-F238E27FC236}">
                <a16:creationId xmlns:a16="http://schemas.microsoft.com/office/drawing/2014/main" id="{CEEB0448-5F6F-7707-D981-4CC14375E9CD}"/>
              </a:ext>
            </a:extLst>
          </p:cNvPr>
          <p:cNvSpPr/>
          <p:nvPr/>
        </p:nvSpPr>
        <p:spPr>
          <a:xfrm>
            <a:off x="7410049" y="1307593"/>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ectangle: Diagonal Corners Rounded 1">
            <a:extLst>
              <a:ext uri="{FF2B5EF4-FFF2-40B4-BE49-F238E27FC236}">
                <a16:creationId xmlns:a16="http://schemas.microsoft.com/office/drawing/2014/main" id="{7442241A-A391-73DB-575C-2314DC5C581D}"/>
              </a:ext>
            </a:extLst>
          </p:cNvPr>
          <p:cNvSpPr/>
          <p:nvPr/>
        </p:nvSpPr>
        <p:spPr>
          <a:xfrm>
            <a:off x="7410048" y="2024877"/>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Diagonal Corners Rounded 1">
            <a:extLst>
              <a:ext uri="{FF2B5EF4-FFF2-40B4-BE49-F238E27FC236}">
                <a16:creationId xmlns:a16="http://schemas.microsoft.com/office/drawing/2014/main" id="{0FC88A23-DE7E-2354-32BD-36DF53EAFB6A}"/>
              </a:ext>
            </a:extLst>
          </p:cNvPr>
          <p:cNvSpPr/>
          <p:nvPr/>
        </p:nvSpPr>
        <p:spPr>
          <a:xfrm>
            <a:off x="9757132" y="1304037"/>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ectangle: Diagonal Corners Rounded 1">
            <a:extLst>
              <a:ext uri="{FF2B5EF4-FFF2-40B4-BE49-F238E27FC236}">
                <a16:creationId xmlns:a16="http://schemas.microsoft.com/office/drawing/2014/main" id="{CEE189AB-AC4F-9E1D-7261-1FF0BB266990}"/>
              </a:ext>
            </a:extLst>
          </p:cNvPr>
          <p:cNvSpPr/>
          <p:nvPr/>
        </p:nvSpPr>
        <p:spPr>
          <a:xfrm>
            <a:off x="9757131" y="2021321"/>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Text Box 2">
            <a:extLst>
              <a:ext uri="{FF2B5EF4-FFF2-40B4-BE49-F238E27FC236}">
                <a16:creationId xmlns:a16="http://schemas.microsoft.com/office/drawing/2014/main" id="{C76FEE5E-DAC3-A783-77AC-59933EAE1301}"/>
              </a:ext>
            </a:extLst>
          </p:cNvPr>
          <p:cNvSpPr txBox="1"/>
          <p:nvPr/>
        </p:nvSpPr>
        <p:spPr>
          <a:xfrm>
            <a:off x="368792" y="2039431"/>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Diagonal Corners Rounded 1">
            <a:extLst>
              <a:ext uri="{FF2B5EF4-FFF2-40B4-BE49-F238E27FC236}">
                <a16:creationId xmlns:a16="http://schemas.microsoft.com/office/drawing/2014/main" id="{FDF62E66-9353-480A-5E42-015035514024}"/>
              </a:ext>
            </a:extLst>
          </p:cNvPr>
          <p:cNvSpPr/>
          <p:nvPr/>
        </p:nvSpPr>
        <p:spPr>
          <a:xfrm>
            <a:off x="9757134" y="3332611"/>
            <a:ext cx="2270883"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Rectangle: Diagonal Corners Rounded 1">
            <a:extLst>
              <a:ext uri="{FF2B5EF4-FFF2-40B4-BE49-F238E27FC236}">
                <a16:creationId xmlns:a16="http://schemas.microsoft.com/office/drawing/2014/main" id="{1ADF55EF-14A3-391F-4E4F-22CE918F63DA}"/>
              </a:ext>
            </a:extLst>
          </p:cNvPr>
          <p:cNvSpPr/>
          <p:nvPr/>
        </p:nvSpPr>
        <p:spPr>
          <a:xfrm>
            <a:off x="9757133" y="4049895"/>
            <a:ext cx="2270883"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Diagonal Corners Rounded 1">
            <a:extLst>
              <a:ext uri="{FF2B5EF4-FFF2-40B4-BE49-F238E27FC236}">
                <a16:creationId xmlns:a16="http://schemas.microsoft.com/office/drawing/2014/main" id="{8B0B6E8A-B010-E1EA-BFDE-F173206CB51E}"/>
              </a:ext>
            </a:extLst>
          </p:cNvPr>
          <p:cNvSpPr/>
          <p:nvPr/>
        </p:nvSpPr>
        <p:spPr>
          <a:xfrm>
            <a:off x="9757128" y="5330094"/>
            <a:ext cx="2270887" cy="618099"/>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Rectangle: Diagonal Corners Rounded 1">
            <a:extLst>
              <a:ext uri="{FF2B5EF4-FFF2-40B4-BE49-F238E27FC236}">
                <a16:creationId xmlns:a16="http://schemas.microsoft.com/office/drawing/2014/main" id="{033A448F-AAEA-58E2-515A-D01C46DA2527}"/>
              </a:ext>
            </a:extLst>
          </p:cNvPr>
          <p:cNvSpPr/>
          <p:nvPr/>
        </p:nvSpPr>
        <p:spPr>
          <a:xfrm>
            <a:off x="9757127" y="6047378"/>
            <a:ext cx="2270887" cy="618099"/>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Text Box 2">
            <a:extLst>
              <a:ext uri="{FF2B5EF4-FFF2-40B4-BE49-F238E27FC236}">
                <a16:creationId xmlns:a16="http://schemas.microsoft.com/office/drawing/2014/main" id="{69F2B182-BC1A-E54B-5568-62917CBC7978}"/>
              </a:ext>
            </a:extLst>
          </p:cNvPr>
          <p:cNvSpPr txBox="1"/>
          <p:nvPr/>
        </p:nvSpPr>
        <p:spPr>
          <a:xfrm>
            <a:off x="2715875" y="1316317"/>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Change management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3535ED2C-A5E1-A482-23C6-D636FA47FEC2}"/>
              </a:ext>
            </a:extLst>
          </p:cNvPr>
          <p:cNvSpPr txBox="1"/>
          <p:nvPr/>
        </p:nvSpPr>
        <p:spPr>
          <a:xfrm>
            <a:off x="2715874" y="2033983"/>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DB48C90C-4C79-B8D2-8F49-72ACC6096EF2}"/>
              </a:ext>
            </a:extLst>
          </p:cNvPr>
          <p:cNvSpPr txBox="1"/>
          <p:nvPr/>
        </p:nvSpPr>
        <p:spPr>
          <a:xfrm>
            <a:off x="5058355" y="1310694"/>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Decision-making</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8BCABB07-DF67-0C5C-B5F6-0280635BD0F0}"/>
              </a:ext>
            </a:extLst>
          </p:cNvPr>
          <p:cNvSpPr txBox="1"/>
          <p:nvPr/>
        </p:nvSpPr>
        <p:spPr>
          <a:xfrm>
            <a:off x="5058354" y="2028360"/>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id="{10244270-BDA7-5EA7-D3DA-31F4B3AB98B9}"/>
              </a:ext>
            </a:extLst>
          </p:cNvPr>
          <p:cNvSpPr txBox="1"/>
          <p:nvPr/>
        </p:nvSpPr>
        <p:spPr>
          <a:xfrm>
            <a:off x="7405437" y="1305246"/>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Talent development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
            <a:extLst>
              <a:ext uri="{FF2B5EF4-FFF2-40B4-BE49-F238E27FC236}">
                <a16:creationId xmlns:a16="http://schemas.microsoft.com/office/drawing/2014/main" id="{AEC9CA9C-E0D5-9915-E12C-70CDEA7B4963}"/>
              </a:ext>
            </a:extLst>
          </p:cNvPr>
          <p:cNvSpPr txBox="1"/>
          <p:nvPr/>
        </p:nvSpPr>
        <p:spPr>
          <a:xfrm>
            <a:off x="7405436" y="2022912"/>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id="{C4F1EDCC-6E1C-3ED9-4FAF-609DA2B1A5D8}"/>
              </a:ext>
            </a:extLst>
          </p:cNvPr>
          <p:cNvSpPr txBox="1"/>
          <p:nvPr/>
        </p:nvSpPr>
        <p:spPr>
          <a:xfrm>
            <a:off x="9758824" y="1304037"/>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Stakeholder management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2">
            <a:extLst>
              <a:ext uri="{FF2B5EF4-FFF2-40B4-BE49-F238E27FC236}">
                <a16:creationId xmlns:a16="http://schemas.microsoft.com/office/drawing/2014/main" id="{F1FADE18-EF75-B809-C8F4-FB2BF993D231}"/>
              </a:ext>
            </a:extLst>
          </p:cNvPr>
          <p:cNvSpPr txBox="1"/>
          <p:nvPr/>
        </p:nvSpPr>
        <p:spPr>
          <a:xfrm>
            <a:off x="9758823" y="2021703"/>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1FF30E5A-03EC-0635-95D0-FCA541C1FB82}"/>
              </a:ext>
            </a:extLst>
          </p:cNvPr>
          <p:cNvSpPr txBox="1"/>
          <p:nvPr/>
        </p:nvSpPr>
        <p:spPr>
          <a:xfrm>
            <a:off x="377501" y="3328099"/>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Customer service excellence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0603F793-CB4E-31DE-5B60-9BD43C5815CA}"/>
              </a:ext>
            </a:extLst>
          </p:cNvPr>
          <p:cNvSpPr txBox="1"/>
          <p:nvPr/>
        </p:nvSpPr>
        <p:spPr>
          <a:xfrm>
            <a:off x="377500" y="4045765"/>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Project management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DA3BB69F-C785-2813-DC18-EECE2C341AFA}"/>
              </a:ext>
            </a:extLst>
          </p:cNvPr>
          <p:cNvSpPr txBox="1"/>
          <p:nvPr/>
        </p:nvSpPr>
        <p:spPr>
          <a:xfrm>
            <a:off x="2724583" y="3322651"/>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Supply chain management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AA0CAA37-2D03-8253-C4E6-43CDED71A307}"/>
              </a:ext>
            </a:extLst>
          </p:cNvPr>
          <p:cNvSpPr txBox="1"/>
          <p:nvPr/>
        </p:nvSpPr>
        <p:spPr>
          <a:xfrm>
            <a:off x="2724582" y="4040317"/>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Data management and analytics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6BEC8153-2CDC-1980-2F22-937F94AA20E4}"/>
              </a:ext>
            </a:extLst>
          </p:cNvPr>
          <p:cNvSpPr txBox="1"/>
          <p:nvPr/>
        </p:nvSpPr>
        <p:spPr>
          <a:xfrm>
            <a:off x="5067063" y="3343155"/>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Quality management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CED77C47-0971-14FB-44C9-3B52E8D021A4}"/>
              </a:ext>
            </a:extLst>
          </p:cNvPr>
          <p:cNvSpPr txBox="1"/>
          <p:nvPr/>
        </p:nvSpPr>
        <p:spPr>
          <a:xfrm>
            <a:off x="5067062" y="4060821"/>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Marketing and sales execution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2BE2DB75-1FB8-4533-6B8B-57025E27D9F1}"/>
              </a:ext>
            </a:extLst>
          </p:cNvPr>
          <p:cNvSpPr txBox="1"/>
          <p:nvPr/>
        </p:nvSpPr>
        <p:spPr>
          <a:xfrm>
            <a:off x="7414145" y="3337707"/>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Process optimization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 Box 2">
            <a:extLst>
              <a:ext uri="{FF2B5EF4-FFF2-40B4-BE49-F238E27FC236}">
                <a16:creationId xmlns:a16="http://schemas.microsoft.com/office/drawing/2014/main" id="{7700879A-4908-2FC1-3193-286DABF88D80}"/>
              </a:ext>
            </a:extLst>
          </p:cNvPr>
          <p:cNvSpPr txBox="1"/>
          <p:nvPr/>
        </p:nvSpPr>
        <p:spPr>
          <a:xfrm>
            <a:off x="7414144" y="4055373"/>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Human resources management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 Box 2">
            <a:extLst>
              <a:ext uri="{FF2B5EF4-FFF2-40B4-BE49-F238E27FC236}">
                <a16:creationId xmlns:a16="http://schemas.microsoft.com/office/drawing/2014/main" id="{8FEA25A7-43D4-BE90-5B22-86126FEFFE5B}"/>
              </a:ext>
            </a:extLst>
          </p:cNvPr>
          <p:cNvSpPr txBox="1"/>
          <p:nvPr/>
        </p:nvSpPr>
        <p:spPr>
          <a:xfrm>
            <a:off x="9767532" y="3336498"/>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Product development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 Box 2">
            <a:extLst>
              <a:ext uri="{FF2B5EF4-FFF2-40B4-BE49-F238E27FC236}">
                <a16:creationId xmlns:a16="http://schemas.microsoft.com/office/drawing/2014/main" id="{FCFA5942-66F2-E1BE-B9E4-FF73474A120A}"/>
              </a:ext>
            </a:extLst>
          </p:cNvPr>
          <p:cNvSpPr txBox="1"/>
          <p:nvPr/>
        </p:nvSpPr>
        <p:spPr>
          <a:xfrm>
            <a:off x="9767531" y="4054164"/>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Risk management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 name="Text Box 2">
            <a:extLst>
              <a:ext uri="{FF2B5EF4-FFF2-40B4-BE49-F238E27FC236}">
                <a16:creationId xmlns:a16="http://schemas.microsoft.com/office/drawing/2014/main" id="{56524F1A-524D-6438-BE9D-8A0EA5D30178}"/>
              </a:ext>
            </a:extLst>
          </p:cNvPr>
          <p:cNvSpPr txBox="1"/>
          <p:nvPr/>
        </p:nvSpPr>
        <p:spPr>
          <a:xfrm>
            <a:off x="366874" y="5348338"/>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Intellectual property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Text Box 2">
            <a:extLst>
              <a:ext uri="{FF2B5EF4-FFF2-40B4-BE49-F238E27FC236}">
                <a16:creationId xmlns:a16="http://schemas.microsoft.com/office/drawing/2014/main" id="{1D0C9769-774F-D549-31B4-624F9D01D125}"/>
              </a:ext>
            </a:extLst>
          </p:cNvPr>
          <p:cNvSpPr txBox="1"/>
          <p:nvPr/>
        </p:nvSpPr>
        <p:spPr>
          <a:xfrm>
            <a:off x="366873" y="6066004"/>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Strategic partnerships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 Box 2">
            <a:extLst>
              <a:ext uri="{FF2B5EF4-FFF2-40B4-BE49-F238E27FC236}">
                <a16:creationId xmlns:a16="http://schemas.microsoft.com/office/drawing/2014/main" id="{876989D4-629B-2913-85FD-770FD2545461}"/>
              </a:ext>
            </a:extLst>
          </p:cNvPr>
          <p:cNvSpPr txBox="1"/>
          <p:nvPr/>
        </p:nvSpPr>
        <p:spPr>
          <a:xfrm>
            <a:off x="2713956" y="5342890"/>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Brand reputation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 name="Text Box 2">
            <a:extLst>
              <a:ext uri="{FF2B5EF4-FFF2-40B4-BE49-F238E27FC236}">
                <a16:creationId xmlns:a16="http://schemas.microsoft.com/office/drawing/2014/main" id="{E01A9A59-B7F7-9534-A364-A2E62E02DFA4}"/>
              </a:ext>
            </a:extLst>
          </p:cNvPr>
          <p:cNvSpPr txBox="1"/>
          <p:nvPr/>
        </p:nvSpPr>
        <p:spPr>
          <a:xfrm>
            <a:off x="2713955" y="6060556"/>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Customized software systems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 name="Text Box 2">
            <a:extLst>
              <a:ext uri="{FF2B5EF4-FFF2-40B4-BE49-F238E27FC236}">
                <a16:creationId xmlns:a16="http://schemas.microsoft.com/office/drawing/2014/main" id="{6EAD002B-4E9C-4272-BEB9-84EE5440E6CD}"/>
              </a:ext>
            </a:extLst>
          </p:cNvPr>
          <p:cNvSpPr txBox="1"/>
          <p:nvPr/>
        </p:nvSpPr>
        <p:spPr>
          <a:xfrm>
            <a:off x="5056436" y="5337267"/>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Unique technology platforms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 Box 2">
            <a:extLst>
              <a:ext uri="{FF2B5EF4-FFF2-40B4-BE49-F238E27FC236}">
                <a16:creationId xmlns:a16="http://schemas.microsoft.com/office/drawing/2014/main" id="{7D6366F0-90FA-81B2-5253-854AD508063A}"/>
              </a:ext>
            </a:extLst>
          </p:cNvPr>
          <p:cNvSpPr txBox="1"/>
          <p:nvPr/>
        </p:nvSpPr>
        <p:spPr>
          <a:xfrm>
            <a:off x="5056435" y="6054933"/>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Organizational culture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Text Box 2">
            <a:extLst>
              <a:ext uri="{FF2B5EF4-FFF2-40B4-BE49-F238E27FC236}">
                <a16:creationId xmlns:a16="http://schemas.microsoft.com/office/drawing/2014/main" id="{7D329C43-FF70-6F32-3132-70B49ECEE8B3}"/>
              </a:ext>
            </a:extLst>
          </p:cNvPr>
          <p:cNvSpPr txBox="1"/>
          <p:nvPr/>
        </p:nvSpPr>
        <p:spPr>
          <a:xfrm>
            <a:off x="7403518" y="5340528"/>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In-house research and development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 name="Text Box 2">
            <a:extLst>
              <a:ext uri="{FF2B5EF4-FFF2-40B4-BE49-F238E27FC236}">
                <a16:creationId xmlns:a16="http://schemas.microsoft.com/office/drawing/2014/main" id="{E46352AC-B8F0-F49D-06A3-10859F143060}"/>
              </a:ext>
            </a:extLst>
          </p:cNvPr>
          <p:cNvSpPr txBox="1"/>
          <p:nvPr/>
        </p:nvSpPr>
        <p:spPr>
          <a:xfrm>
            <a:off x="7403517" y="6058194"/>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Proprietary processes and methods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 Box 2">
            <a:extLst>
              <a:ext uri="{FF2B5EF4-FFF2-40B4-BE49-F238E27FC236}">
                <a16:creationId xmlns:a16="http://schemas.microsoft.com/office/drawing/2014/main" id="{B785F98B-12A1-64BB-83F1-08BE5D795E94}"/>
              </a:ext>
            </a:extLst>
          </p:cNvPr>
          <p:cNvSpPr txBox="1"/>
          <p:nvPr/>
        </p:nvSpPr>
        <p:spPr>
          <a:xfrm>
            <a:off x="9756905" y="5330610"/>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Customer data and insights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Text Box 2">
            <a:extLst>
              <a:ext uri="{FF2B5EF4-FFF2-40B4-BE49-F238E27FC236}">
                <a16:creationId xmlns:a16="http://schemas.microsoft.com/office/drawing/2014/main" id="{795DC16E-171D-4936-1880-CFAD846138A0}"/>
              </a:ext>
            </a:extLst>
          </p:cNvPr>
          <p:cNvSpPr txBox="1"/>
          <p:nvPr/>
        </p:nvSpPr>
        <p:spPr>
          <a:xfrm>
            <a:off x="9756904" y="6048276"/>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Exclusive supply chain elements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745</TotalTime>
  <Words>185</Words>
  <Application>Microsoft Macintosh PowerPoint</Application>
  <PresentationFormat>Widescreen</PresentationFormat>
  <Paragraphs>39</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38</cp:revision>
  <dcterms:created xsi:type="dcterms:W3CDTF">2022-05-22T18:55:25Z</dcterms:created>
  <dcterms:modified xsi:type="dcterms:W3CDTF">2024-05-20T21:57:23Z</dcterms:modified>
</cp:coreProperties>
</file>