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47"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6DDE9"/>
    <a:srgbClr val="A1F4EF"/>
    <a:srgbClr val="99EBDD"/>
    <a:srgbClr val="6CD5FC"/>
    <a:srgbClr val="FF7D3A"/>
    <a:srgbClr val="E4774A"/>
    <a:srgbClr val="EAEEF3"/>
    <a:srgbClr val="F7F9FB"/>
    <a:srgbClr val="56BFD2"/>
    <a:srgbClr val="ECD6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CA28C4C-3696-437D-990D-62A95725D6D1}" v="18" dt="2023-01-17T00:23:56.30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147" autoAdjust="0"/>
    <p:restoredTop sz="86447"/>
  </p:normalViewPr>
  <p:slideViewPr>
    <p:cSldViewPr snapToGrid="0" snapToObjects="1">
      <p:cViewPr varScale="1">
        <p:scale>
          <a:sx n="128" d="100"/>
          <a:sy n="128" d="100"/>
        </p:scale>
        <p:origin x="1016" y="17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ACA28C4C-3696-437D-990D-62A95725D6D1}"/>
    <pc:docChg chg="undo custSel addSld delSld modSld">
      <pc:chgData name="Bess Dunlevy" userId="dd4b9a8537dbe9d0" providerId="LiveId" clId="{ACA28C4C-3696-437D-990D-62A95725D6D1}" dt="2023-01-23T00:17:06.315" v="21" actId="1035"/>
      <pc:docMkLst>
        <pc:docMk/>
      </pc:docMkLst>
      <pc:sldChg chg="add del">
        <pc:chgData name="Bess Dunlevy" userId="dd4b9a8537dbe9d0" providerId="LiveId" clId="{ACA28C4C-3696-437D-990D-62A95725D6D1}" dt="2023-01-23T00:17:02.253" v="14" actId="47"/>
        <pc:sldMkLst>
          <pc:docMk/>
          <pc:sldMk cId="2929323684" sldId="295"/>
        </pc:sldMkLst>
      </pc:sldChg>
      <pc:sldChg chg="addSp delSp mod">
        <pc:chgData name="Bess Dunlevy" userId="dd4b9a8537dbe9d0" providerId="LiveId" clId="{ACA28C4C-3696-437D-990D-62A95725D6D1}" dt="2023-01-23T00:17:01.152" v="13" actId="478"/>
        <pc:sldMkLst>
          <pc:docMk/>
          <pc:sldMk cId="1925317832" sldId="342"/>
        </pc:sldMkLst>
        <pc:picChg chg="add del">
          <ac:chgData name="Bess Dunlevy" userId="dd4b9a8537dbe9d0" providerId="LiveId" clId="{ACA28C4C-3696-437D-990D-62A95725D6D1}" dt="2023-01-23T00:17:01.152" v="13" actId="478"/>
          <ac:picMkLst>
            <pc:docMk/>
            <pc:sldMk cId="1925317832" sldId="342"/>
            <ac:picMk id="4" creationId="{4AEB8225-3AA8-AF48-AD51-3F5F53316D6B}"/>
          </ac:picMkLst>
        </pc:picChg>
      </pc:sldChg>
      <pc:sldChg chg="modSp mod">
        <pc:chgData name="Bess Dunlevy" userId="dd4b9a8537dbe9d0" providerId="LiveId" clId="{ACA28C4C-3696-437D-990D-62A95725D6D1}" dt="2023-01-23T00:17:06.315" v="21" actId="1035"/>
        <pc:sldMkLst>
          <pc:docMk/>
          <pc:sldMk cId="577447176" sldId="347"/>
        </pc:sldMkLst>
        <pc:cxnChg chg="mod">
          <ac:chgData name="Bess Dunlevy" userId="dd4b9a8537dbe9d0" providerId="LiveId" clId="{ACA28C4C-3696-437D-990D-62A95725D6D1}" dt="2023-01-23T00:17:06.315" v="21" actId="1035"/>
          <ac:cxnSpMkLst>
            <pc:docMk/>
            <pc:sldMk cId="577447176" sldId="347"/>
            <ac:cxnSpMk id="23" creationId="{D949DA81-1AA4-B9E2-8038-347E5EC5A5B2}"/>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5/28/24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6165150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5/28/24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5/28/24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5/28/24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5/28/24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5/28/24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5/28/24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5/28/24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5/28/24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5/28/24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5/28/24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5/28/24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5/28/24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2037&amp;utm_source=template-powerpoint&amp;utm_medium=content&amp;utm_campaign=KPI+Dashboard+Presentation-powerpoint-12037&amp;lpa=KPI+Dashboard+Presentation+powerpoint+12037"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7747358" cy="1446550"/>
          </a:xfrm>
          <a:prstGeom prst="rect">
            <a:avLst/>
          </a:prstGeom>
          <a:noFill/>
        </p:spPr>
        <p:txBody>
          <a:bodyPr wrap="square" rtlCol="0">
            <a:spAutoFit/>
          </a:bodyPr>
          <a:lstStyle/>
          <a:p>
            <a:r>
              <a:rPr lang="en-US" sz="4400" b="1" dirty="0">
                <a:solidFill>
                  <a:schemeClr val="tx1">
                    <a:lumMod val="65000"/>
                    <a:lumOff val="35000"/>
                  </a:schemeClr>
                </a:solidFill>
                <a:latin typeface="Century Gothic" panose="020B0502020202020204" pitchFamily="34" charset="0"/>
              </a:rPr>
              <a:t>KPI DASHBOARD PRESENTATION TEMPLATE</a:t>
            </a:r>
          </a:p>
        </p:txBody>
      </p:sp>
      <p:sp>
        <p:nvSpPr>
          <p:cNvPr id="34" name="Rectangle 7">
            <a:extLst>
              <a:ext uri="{FF2B5EF4-FFF2-40B4-BE49-F238E27FC236}">
                <a16:creationId xmlns:a16="http://schemas.microsoft.com/office/drawing/2014/main" id="{1B92EE5E-7DC1-3142-3FDC-702B0C0B01D9}"/>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C489F44E-C32A-C2CC-DBE2-2062C8B7558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D5577CCE-9617-4CFE-FA1F-054C9431874C}"/>
              </a:ext>
            </a:extLst>
          </p:cNvPr>
          <p:cNvSpPr txBox="1"/>
          <p:nvPr/>
        </p:nvSpPr>
        <p:spPr>
          <a:xfrm>
            <a:off x="4800046" y="6477000"/>
            <a:ext cx="6947194" cy="369332"/>
          </a:xfrm>
          <a:prstGeom prst="rect">
            <a:avLst/>
          </a:prstGeom>
          <a:noFill/>
        </p:spPr>
        <p:txBody>
          <a:bodyPr wrap="square" rtlCol="0">
            <a:spAutoFit/>
          </a:bodyPr>
          <a:lstStyle/>
          <a:p>
            <a:pPr algn="r" fontAlgn="b"/>
            <a:r>
              <a:rPr lang="en-US" dirty="0">
                <a:solidFill>
                  <a:schemeClr val="bg1">
                    <a:lumMod val="95000"/>
                  </a:schemeClr>
                </a:solidFill>
                <a:latin typeface="Century Gothic" panose="020B0502020202020204" pitchFamily="34" charset="0"/>
              </a:rPr>
              <a:t>KPI DASHBOARD PRESENTATION</a:t>
            </a:r>
          </a:p>
        </p:txBody>
      </p:sp>
      <p:sp>
        <p:nvSpPr>
          <p:cNvPr id="9" name="TextBox 8">
            <a:extLst>
              <a:ext uri="{FF2B5EF4-FFF2-40B4-BE49-F238E27FC236}">
                <a16:creationId xmlns:a16="http://schemas.microsoft.com/office/drawing/2014/main" id="{49C08673-F274-9D31-00AF-62D0F45D88BA}"/>
              </a:ext>
            </a:extLst>
          </p:cNvPr>
          <p:cNvSpPr txBox="1"/>
          <p:nvPr/>
        </p:nvSpPr>
        <p:spPr>
          <a:xfrm>
            <a:off x="294961" y="2762129"/>
            <a:ext cx="9247166" cy="646331"/>
          </a:xfrm>
          <a:prstGeom prst="rect">
            <a:avLst/>
          </a:prstGeom>
          <a:noFill/>
        </p:spPr>
        <p:txBody>
          <a:bodyPr wrap="square" rtlCol="0">
            <a:spAutoFit/>
          </a:bodyPr>
          <a:lstStyle/>
          <a:p>
            <a:r>
              <a:rPr lang="en-US" sz="3600" dirty="0">
                <a:latin typeface="Century Gothic" panose="020B0502020202020204" pitchFamily="34" charset="0"/>
              </a:rPr>
              <a:t>Notes for Using This Template</a:t>
            </a:r>
          </a:p>
        </p:txBody>
      </p:sp>
      <p:sp>
        <p:nvSpPr>
          <p:cNvPr id="10" name="TextBox 9">
            <a:extLst>
              <a:ext uri="{FF2B5EF4-FFF2-40B4-BE49-F238E27FC236}">
                <a16:creationId xmlns:a16="http://schemas.microsoft.com/office/drawing/2014/main" id="{61915ACB-F59F-9E69-F9BB-58F77B741801}"/>
              </a:ext>
            </a:extLst>
          </p:cNvPr>
          <p:cNvSpPr txBox="1"/>
          <p:nvPr/>
        </p:nvSpPr>
        <p:spPr>
          <a:xfrm>
            <a:off x="331270" y="3639395"/>
            <a:ext cx="6016948" cy="1077218"/>
          </a:xfrm>
          <a:prstGeom prst="rect">
            <a:avLst/>
          </a:prstGeom>
          <a:noFill/>
        </p:spPr>
        <p:txBody>
          <a:bodyPr wrap="square" rtlCol="0">
            <a:spAutoFit/>
          </a:bodyPr>
          <a:lstStyle/>
          <a:p>
            <a:pPr>
              <a:spcAft>
                <a:spcPts val="1000"/>
              </a:spcAft>
            </a:pPr>
            <a:r>
              <a:rPr lang="en-US" sz="1600" dirty="0">
                <a:latin typeface="Century Gothic" panose="020B0502020202020204" pitchFamily="34" charset="0"/>
              </a:rPr>
              <a:t>Use the next slide to do the following: enter each area of focus; enter the percentage of success pertaining to each  area of focus; and adjust each graphic gauge line to reflect such relevant percentage.</a:t>
            </a:r>
            <a:endParaRPr lang="en-US" dirty="0">
              <a:latin typeface="Century Gothic" panose="020B0502020202020204" pitchFamily="34" charset="0"/>
            </a:endParaRPr>
          </a:p>
        </p:txBody>
      </p:sp>
      <p:pic>
        <p:nvPicPr>
          <p:cNvPr id="3" name="Picture 2">
            <a:hlinkClick r:id="rId2"/>
            <a:extLst>
              <a:ext uri="{FF2B5EF4-FFF2-40B4-BE49-F238E27FC236}">
                <a16:creationId xmlns:a16="http://schemas.microsoft.com/office/drawing/2014/main" id="{674EAF9F-78DF-99AE-0030-40851AEADB72}"/>
              </a:ext>
            </a:extLst>
          </p:cNvPr>
          <p:cNvPicPr>
            <a:picLocks noChangeAspect="1"/>
          </p:cNvPicPr>
          <p:nvPr/>
        </p:nvPicPr>
        <p:blipFill>
          <a:blip r:embed="rId3"/>
          <a:srcRect/>
          <a:stretch/>
        </p:blipFill>
        <p:spPr>
          <a:xfrm>
            <a:off x="8796054" y="310605"/>
            <a:ext cx="3074230" cy="611449"/>
          </a:xfrm>
          <a:prstGeom prst="rect">
            <a:avLst/>
          </a:prstGeom>
        </p:spPr>
      </p:pic>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947194" cy="369332"/>
          </a:xfrm>
          <a:prstGeom prst="rect">
            <a:avLst/>
          </a:prstGeom>
          <a:noFill/>
        </p:spPr>
        <p:txBody>
          <a:bodyPr wrap="square" rtlCol="0">
            <a:spAutoFit/>
          </a:bodyPr>
          <a:lstStyle/>
          <a:p>
            <a:pPr algn="r" fontAlgn="b"/>
            <a:r>
              <a:rPr lang="en-US" dirty="0">
                <a:solidFill>
                  <a:schemeClr val="bg1">
                    <a:lumMod val="95000"/>
                  </a:schemeClr>
                </a:solidFill>
                <a:latin typeface="Century Gothic" panose="020B0502020202020204" pitchFamily="34" charset="0"/>
              </a:rPr>
              <a:t>KPI DASHBOARD PRESENTATION</a:t>
            </a:r>
          </a:p>
        </p:txBody>
      </p:sp>
      <p:pic>
        <p:nvPicPr>
          <p:cNvPr id="1030" name="Straight Connector 62">
            <a:extLst>
              <a:ext uri="{FF2B5EF4-FFF2-40B4-BE49-F238E27FC236}">
                <a16:creationId xmlns:a16="http://schemas.microsoft.com/office/drawing/2014/main" id="{C684F1B2-79AF-4753-A2DF-1C0A0D5F3352}"/>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2217638" y="59072463"/>
            <a:ext cx="2016125" cy="137701337"/>
          </a:xfrm>
          <a:prstGeom prst="rect">
            <a:avLst/>
          </a:prstGeom>
          <a:noFill/>
          <a:extLst>
            <a:ext uri="{909E8E84-426E-40DD-AFC4-6F175D3DCCD1}">
              <a14:hiddenFill xmlns:a14="http://schemas.microsoft.com/office/drawing/2010/main">
                <a:solidFill>
                  <a:srgbClr val="FFFFFF"/>
                </a:solidFill>
              </a14:hiddenFill>
            </a:ext>
          </a:extLst>
        </p:spPr>
      </p:pic>
      <p:pic>
        <p:nvPicPr>
          <p:cNvPr id="1029" name="TextBox 2">
            <a:extLst>
              <a:ext uri="{FF2B5EF4-FFF2-40B4-BE49-F238E27FC236}">
                <a16:creationId xmlns:a16="http://schemas.microsoft.com/office/drawing/2014/main" id="{8875E1D1-A960-4069-A7FA-1FB27EEE06AA}"/>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3628925" y="58064400"/>
            <a:ext cx="10483850" cy="4637088"/>
          </a:xfrm>
          <a:prstGeom prst="rect">
            <a:avLst/>
          </a:prstGeom>
          <a:noFill/>
          <a:extLst>
            <a:ext uri="{909E8E84-426E-40DD-AFC4-6F175D3DCCD1}">
              <a14:hiddenFill xmlns:a14="http://schemas.microsoft.com/office/drawing/2010/main">
                <a:solidFill>
                  <a:srgbClr val="FFFFFF"/>
                </a:solidFill>
              </a14:hiddenFill>
            </a:ext>
          </a:extLst>
        </p:spPr>
      </p:pic>
      <p:pic>
        <p:nvPicPr>
          <p:cNvPr id="1028" name="Straight Connector 64">
            <a:extLst>
              <a:ext uri="{FF2B5EF4-FFF2-40B4-BE49-F238E27FC236}">
                <a16:creationId xmlns:a16="http://schemas.microsoft.com/office/drawing/2014/main" id="{28EABE3B-568A-4D1F-8B36-3E30FA3E4E2F}"/>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62567938" y="12126913"/>
            <a:ext cx="1878012" cy="174059850"/>
          </a:xfrm>
          <a:prstGeom prst="rect">
            <a:avLst/>
          </a:prstGeom>
          <a:noFill/>
          <a:extLst>
            <a:ext uri="{909E8E84-426E-40DD-AFC4-6F175D3DCCD1}">
              <a14:hiddenFill xmlns:a14="http://schemas.microsoft.com/office/drawing/2010/main">
                <a:solidFill>
                  <a:srgbClr val="FFFFFF"/>
                </a:solidFill>
              </a14:hiddenFill>
            </a:ext>
          </a:extLst>
        </p:spPr>
      </p:pic>
      <p:pic>
        <p:nvPicPr>
          <p:cNvPr id="1027" name="Display 65">
            <a:extLst>
              <a:ext uri="{FF2B5EF4-FFF2-40B4-BE49-F238E27FC236}">
                <a16:creationId xmlns:a16="http://schemas.microsoft.com/office/drawing/2014/main" id="{B902309F-BEB0-4791-9611-64079B265D5E}"/>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62567938" y="88580913"/>
            <a:ext cx="20283487" cy="18603912"/>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03CC79E3-BF54-6E10-BD0F-A79143D6518A}"/>
              </a:ext>
            </a:extLst>
          </p:cNvPr>
          <p:cNvSpPr txBox="1"/>
          <p:nvPr/>
        </p:nvSpPr>
        <p:spPr>
          <a:xfrm>
            <a:off x="0" y="51805"/>
            <a:ext cx="12191185" cy="1015663"/>
          </a:xfrm>
          <a:prstGeom prst="rect">
            <a:avLst/>
          </a:prstGeom>
          <a:noFill/>
        </p:spPr>
        <p:txBody>
          <a:bodyPr wrap="square" rtlCol="0">
            <a:spAutoFit/>
          </a:bodyPr>
          <a:lstStyle/>
          <a:p>
            <a:pPr algn="ctr"/>
            <a:r>
              <a:rPr lang="en-US" sz="6000" dirty="0">
                <a:solidFill>
                  <a:schemeClr val="accent5">
                    <a:lumMod val="75000"/>
                  </a:schemeClr>
                </a:solidFill>
                <a:latin typeface="Century Gothic" panose="020B0502020202020204" pitchFamily="34" charset="0"/>
              </a:rPr>
              <a:t>KPI DASHBOARD</a:t>
            </a:r>
          </a:p>
        </p:txBody>
      </p:sp>
      <p:graphicFrame>
        <p:nvGraphicFramePr>
          <p:cNvPr id="2" name="Table 2">
            <a:extLst>
              <a:ext uri="{FF2B5EF4-FFF2-40B4-BE49-F238E27FC236}">
                <a16:creationId xmlns:a16="http://schemas.microsoft.com/office/drawing/2014/main" id="{901951C1-5EE2-5B4C-2CBF-C84D30C42418}"/>
              </a:ext>
            </a:extLst>
          </p:cNvPr>
          <p:cNvGraphicFramePr>
            <a:graphicFrameLocks noGrp="1"/>
          </p:cNvGraphicFramePr>
          <p:nvPr>
            <p:extLst>
              <p:ext uri="{D42A27DB-BD31-4B8C-83A1-F6EECF244321}">
                <p14:modId xmlns:p14="http://schemas.microsoft.com/office/powerpoint/2010/main" val="2930226687"/>
              </p:ext>
            </p:extLst>
          </p:nvPr>
        </p:nvGraphicFramePr>
        <p:xfrm>
          <a:off x="150920" y="1203960"/>
          <a:ext cx="3133817" cy="2225040"/>
        </p:xfrm>
        <a:graphic>
          <a:graphicData uri="http://schemas.openxmlformats.org/drawingml/2006/table">
            <a:tbl>
              <a:tblPr firstRow="1" bandRow="1">
                <a:tableStyleId>{5C22544A-7EE6-4342-B048-85BDC9FD1C3A}</a:tableStyleId>
              </a:tblPr>
              <a:tblGrid>
                <a:gridCol w="2394534">
                  <a:extLst>
                    <a:ext uri="{9D8B030D-6E8A-4147-A177-3AD203B41FA5}">
                      <a16:colId xmlns:a16="http://schemas.microsoft.com/office/drawing/2014/main" val="607159747"/>
                    </a:ext>
                  </a:extLst>
                </a:gridCol>
                <a:gridCol w="739283">
                  <a:extLst>
                    <a:ext uri="{9D8B030D-6E8A-4147-A177-3AD203B41FA5}">
                      <a16:colId xmlns:a16="http://schemas.microsoft.com/office/drawing/2014/main" val="1583652849"/>
                    </a:ext>
                  </a:extLst>
                </a:gridCol>
              </a:tblGrid>
              <a:tr h="370840">
                <a:tc gridSpan="2">
                  <a:txBody>
                    <a:bodyPr/>
                    <a:lstStyle/>
                    <a:p>
                      <a:pPr algn="ctr"/>
                      <a:r>
                        <a:rPr lang="en-US" dirty="0">
                          <a:latin typeface="Century Gothic" panose="020B0502020202020204" pitchFamily="34" charset="0"/>
                        </a:rPr>
                        <a:t>FOCUS AREA A</a:t>
                      </a:r>
                    </a:p>
                  </a:txBody>
                  <a:tcPr>
                    <a:solidFill>
                      <a:schemeClr val="accent5">
                        <a:lumMod val="75000"/>
                      </a:schemeClr>
                    </a:solidFill>
                  </a:tcPr>
                </a:tc>
                <a:tc hMerge="1">
                  <a:txBody>
                    <a:bodyPr/>
                    <a:lstStyle/>
                    <a:p>
                      <a:endParaRPr lang="en-US" dirty="0"/>
                    </a:p>
                  </a:txBody>
                  <a:tcPr/>
                </a:tc>
                <a:extLst>
                  <a:ext uri="{0D108BD9-81ED-4DB2-BD59-A6C34878D82A}">
                    <a16:rowId xmlns:a16="http://schemas.microsoft.com/office/drawing/2014/main" val="6536917"/>
                  </a:ext>
                </a:extLst>
              </a:tr>
              <a:tr h="370840">
                <a:tc>
                  <a:txBody>
                    <a:bodyPr/>
                    <a:lstStyle/>
                    <a:p>
                      <a:pPr algn="r"/>
                      <a:r>
                        <a:rPr lang="en-US" sz="1400" dirty="0">
                          <a:latin typeface="Century Gothic" panose="020B0502020202020204" pitchFamily="34" charset="0"/>
                        </a:rPr>
                        <a:t>Objective</a:t>
                      </a:r>
                    </a:p>
                  </a:txBody>
                  <a:tcPr>
                    <a:solidFill>
                      <a:schemeClr val="accent5">
                        <a:lumMod val="20000"/>
                        <a:lumOff val="80000"/>
                      </a:schemeClr>
                    </a:solidFill>
                  </a:tcPr>
                </a:tc>
                <a:tc>
                  <a:txBody>
                    <a:bodyPr/>
                    <a:lstStyle/>
                    <a:p>
                      <a:pPr algn="ctr"/>
                      <a:r>
                        <a:rPr lang="en-US" dirty="0">
                          <a:solidFill>
                            <a:schemeClr val="accent5">
                              <a:lumMod val="75000"/>
                            </a:schemeClr>
                          </a:solidFill>
                          <a:latin typeface="Century Gothic" panose="020B0502020202020204" pitchFamily="34" charset="0"/>
                        </a:rPr>
                        <a:t>00</a:t>
                      </a:r>
                    </a:p>
                  </a:txBody>
                  <a:tcPr>
                    <a:solidFill>
                      <a:schemeClr val="accent5">
                        <a:lumMod val="20000"/>
                        <a:lumOff val="80000"/>
                      </a:schemeClr>
                    </a:solidFill>
                  </a:tcPr>
                </a:tc>
                <a:extLst>
                  <a:ext uri="{0D108BD9-81ED-4DB2-BD59-A6C34878D82A}">
                    <a16:rowId xmlns:a16="http://schemas.microsoft.com/office/drawing/2014/main" val="858424561"/>
                  </a:ext>
                </a:extLst>
              </a:tr>
              <a:tr h="370840">
                <a:tc>
                  <a:txBody>
                    <a:bodyPr/>
                    <a:lstStyle/>
                    <a:p>
                      <a:pPr algn="r"/>
                      <a:r>
                        <a:rPr lang="en-US" sz="1400" dirty="0">
                          <a:latin typeface="Century Gothic" panose="020B0502020202020204" pitchFamily="34" charset="0"/>
                        </a:rPr>
                        <a:t>Measure</a:t>
                      </a:r>
                    </a:p>
                  </a:txBody>
                  <a:tcPr>
                    <a:solidFill>
                      <a:schemeClr val="accent5">
                        <a:lumMod val="20000"/>
                        <a:lumOff val="80000"/>
                      </a:schemeClr>
                    </a:solidFill>
                  </a:tcPr>
                </a:tc>
                <a:tc>
                  <a:txBody>
                    <a:bodyPr/>
                    <a:lstStyle/>
                    <a:p>
                      <a:pPr algn="ctr"/>
                      <a:r>
                        <a:rPr lang="en-US" dirty="0">
                          <a:solidFill>
                            <a:schemeClr val="accent5">
                              <a:lumMod val="75000"/>
                            </a:schemeClr>
                          </a:solidFill>
                          <a:latin typeface="Century Gothic" panose="020B0502020202020204" pitchFamily="34" charset="0"/>
                        </a:rPr>
                        <a:t>00</a:t>
                      </a:r>
                    </a:p>
                  </a:txBody>
                  <a:tcPr>
                    <a:solidFill>
                      <a:schemeClr val="accent5">
                        <a:lumMod val="20000"/>
                        <a:lumOff val="80000"/>
                      </a:schemeClr>
                    </a:solidFill>
                  </a:tcPr>
                </a:tc>
                <a:extLst>
                  <a:ext uri="{0D108BD9-81ED-4DB2-BD59-A6C34878D82A}">
                    <a16:rowId xmlns:a16="http://schemas.microsoft.com/office/drawing/2014/main" val="2523141986"/>
                  </a:ext>
                </a:extLst>
              </a:tr>
              <a:tr h="370840">
                <a:tc>
                  <a:txBody>
                    <a:bodyPr/>
                    <a:lstStyle/>
                    <a:p>
                      <a:pPr algn="r"/>
                      <a:r>
                        <a:rPr lang="en-US" sz="1400" dirty="0">
                          <a:latin typeface="Century Gothic" panose="020B0502020202020204" pitchFamily="34" charset="0"/>
                        </a:rPr>
                        <a:t>Target</a:t>
                      </a:r>
                    </a:p>
                  </a:txBody>
                  <a:tcPr>
                    <a:solidFill>
                      <a:schemeClr val="accent5">
                        <a:lumMod val="20000"/>
                        <a:lumOff val="80000"/>
                      </a:schemeClr>
                    </a:solidFill>
                  </a:tcPr>
                </a:tc>
                <a:tc>
                  <a:txBody>
                    <a:bodyPr/>
                    <a:lstStyle/>
                    <a:p>
                      <a:pPr algn="ctr"/>
                      <a:r>
                        <a:rPr lang="en-US" dirty="0">
                          <a:solidFill>
                            <a:schemeClr val="accent5">
                              <a:lumMod val="75000"/>
                            </a:schemeClr>
                          </a:solidFill>
                          <a:latin typeface="Century Gothic" panose="020B0502020202020204" pitchFamily="34" charset="0"/>
                        </a:rPr>
                        <a:t>00</a:t>
                      </a:r>
                    </a:p>
                  </a:txBody>
                  <a:tcPr>
                    <a:solidFill>
                      <a:schemeClr val="accent5">
                        <a:lumMod val="20000"/>
                        <a:lumOff val="80000"/>
                      </a:schemeClr>
                    </a:solidFill>
                  </a:tcPr>
                </a:tc>
                <a:extLst>
                  <a:ext uri="{0D108BD9-81ED-4DB2-BD59-A6C34878D82A}">
                    <a16:rowId xmlns:a16="http://schemas.microsoft.com/office/drawing/2014/main" val="281226523"/>
                  </a:ext>
                </a:extLst>
              </a:tr>
              <a:tr h="370840">
                <a:tc>
                  <a:txBody>
                    <a:bodyPr/>
                    <a:lstStyle/>
                    <a:p>
                      <a:pPr algn="r"/>
                      <a:r>
                        <a:rPr lang="en-US" sz="1400" dirty="0">
                          <a:latin typeface="Century Gothic" panose="020B0502020202020204" pitchFamily="34" charset="0"/>
                        </a:rPr>
                        <a:t>Invites</a:t>
                      </a:r>
                    </a:p>
                  </a:txBody>
                  <a:tcPr>
                    <a:solidFill>
                      <a:schemeClr val="accent5">
                        <a:lumMod val="20000"/>
                        <a:lumOff val="80000"/>
                      </a:schemeClr>
                    </a:solidFill>
                  </a:tcPr>
                </a:tc>
                <a:tc>
                  <a:txBody>
                    <a:bodyPr/>
                    <a:lstStyle/>
                    <a:p>
                      <a:pPr algn="ctr"/>
                      <a:r>
                        <a:rPr lang="en-US" dirty="0">
                          <a:solidFill>
                            <a:schemeClr val="accent5">
                              <a:lumMod val="75000"/>
                            </a:schemeClr>
                          </a:solidFill>
                          <a:latin typeface="Century Gothic" panose="020B0502020202020204" pitchFamily="34" charset="0"/>
                        </a:rPr>
                        <a:t>00</a:t>
                      </a:r>
                    </a:p>
                  </a:txBody>
                  <a:tcPr>
                    <a:solidFill>
                      <a:schemeClr val="accent5">
                        <a:lumMod val="20000"/>
                        <a:lumOff val="80000"/>
                      </a:schemeClr>
                    </a:solidFill>
                  </a:tcPr>
                </a:tc>
                <a:extLst>
                  <a:ext uri="{0D108BD9-81ED-4DB2-BD59-A6C34878D82A}">
                    <a16:rowId xmlns:a16="http://schemas.microsoft.com/office/drawing/2014/main" val="2958124452"/>
                  </a:ext>
                </a:extLst>
              </a:tr>
              <a:tr h="370840">
                <a:tc>
                  <a:txBody>
                    <a:bodyPr/>
                    <a:lstStyle/>
                    <a:p>
                      <a:pPr algn="r"/>
                      <a:r>
                        <a:rPr lang="en-US" sz="1400" dirty="0">
                          <a:latin typeface="Century Gothic" panose="020B0502020202020204" pitchFamily="34" charset="0"/>
                        </a:rPr>
                        <a:t>Other</a:t>
                      </a:r>
                    </a:p>
                  </a:txBody>
                  <a:tcPr>
                    <a:solidFill>
                      <a:schemeClr val="accent5">
                        <a:lumMod val="20000"/>
                        <a:lumOff val="80000"/>
                      </a:schemeClr>
                    </a:solidFill>
                  </a:tcPr>
                </a:tc>
                <a:tc>
                  <a:txBody>
                    <a:bodyPr/>
                    <a:lstStyle/>
                    <a:p>
                      <a:pPr algn="ctr"/>
                      <a:r>
                        <a:rPr lang="en-US" dirty="0">
                          <a:solidFill>
                            <a:schemeClr val="accent5">
                              <a:lumMod val="75000"/>
                            </a:schemeClr>
                          </a:solidFill>
                          <a:latin typeface="Century Gothic" panose="020B0502020202020204" pitchFamily="34" charset="0"/>
                        </a:rPr>
                        <a:t>00</a:t>
                      </a:r>
                    </a:p>
                  </a:txBody>
                  <a:tcPr>
                    <a:solidFill>
                      <a:schemeClr val="accent5">
                        <a:lumMod val="20000"/>
                        <a:lumOff val="80000"/>
                      </a:schemeClr>
                    </a:solidFill>
                  </a:tcPr>
                </a:tc>
                <a:extLst>
                  <a:ext uri="{0D108BD9-81ED-4DB2-BD59-A6C34878D82A}">
                    <a16:rowId xmlns:a16="http://schemas.microsoft.com/office/drawing/2014/main" val="1278992183"/>
                  </a:ext>
                </a:extLst>
              </a:tr>
            </a:tbl>
          </a:graphicData>
        </a:graphic>
      </p:graphicFrame>
      <p:pic>
        <p:nvPicPr>
          <p:cNvPr id="16" name="Graphic 15" descr="Thermometer with solid fill">
            <a:extLst>
              <a:ext uri="{FF2B5EF4-FFF2-40B4-BE49-F238E27FC236}">
                <a16:creationId xmlns:a16="http://schemas.microsoft.com/office/drawing/2014/main" id="{678C8866-0F08-AF8A-E979-C554A9663D5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47935" y="4382434"/>
            <a:ext cx="1095624" cy="1095624"/>
          </a:xfrm>
          <a:prstGeom prst="rect">
            <a:avLst/>
          </a:prstGeom>
        </p:spPr>
      </p:pic>
      <p:sp>
        <p:nvSpPr>
          <p:cNvPr id="21" name="TextBox 20">
            <a:extLst>
              <a:ext uri="{FF2B5EF4-FFF2-40B4-BE49-F238E27FC236}">
                <a16:creationId xmlns:a16="http://schemas.microsoft.com/office/drawing/2014/main" id="{BDBF135C-E238-CBBC-1BB0-DAEA185A1E23}"/>
              </a:ext>
            </a:extLst>
          </p:cNvPr>
          <p:cNvSpPr txBox="1"/>
          <p:nvPr/>
        </p:nvSpPr>
        <p:spPr>
          <a:xfrm>
            <a:off x="150920" y="3786355"/>
            <a:ext cx="3133817" cy="369332"/>
          </a:xfrm>
          <a:prstGeom prst="rect">
            <a:avLst/>
          </a:prstGeom>
          <a:noFill/>
        </p:spPr>
        <p:txBody>
          <a:bodyPr wrap="square" rtlCol="0">
            <a:spAutoFit/>
          </a:bodyPr>
          <a:lstStyle/>
          <a:p>
            <a:pPr algn="ctr"/>
            <a:r>
              <a:rPr lang="en-US" b="1" dirty="0">
                <a:solidFill>
                  <a:schemeClr val="accent5">
                    <a:lumMod val="75000"/>
                  </a:schemeClr>
                </a:solidFill>
                <a:latin typeface="Century Gothic" panose="020B0502020202020204" pitchFamily="34" charset="0"/>
              </a:rPr>
              <a:t>FOCUS AREA A</a:t>
            </a:r>
          </a:p>
        </p:txBody>
      </p:sp>
      <p:cxnSp>
        <p:nvCxnSpPr>
          <p:cNvPr id="23" name="Straight Connector 22">
            <a:extLst>
              <a:ext uri="{FF2B5EF4-FFF2-40B4-BE49-F238E27FC236}">
                <a16:creationId xmlns:a16="http://schemas.microsoft.com/office/drawing/2014/main" id="{D949DA81-1AA4-B9E2-8038-347E5EC5A5B2}"/>
              </a:ext>
            </a:extLst>
          </p:cNvPr>
          <p:cNvCxnSpPr>
            <a:cxnSpLocks/>
          </p:cNvCxnSpPr>
          <p:nvPr/>
        </p:nvCxnSpPr>
        <p:spPr>
          <a:xfrm>
            <a:off x="838200" y="4869283"/>
            <a:ext cx="386309" cy="0"/>
          </a:xfrm>
          <a:prstGeom prst="line">
            <a:avLst/>
          </a:prstGeom>
          <a:ln w="381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3B677C01-D71A-ED40-D836-BC4542DA17C9}"/>
              </a:ext>
            </a:extLst>
          </p:cNvPr>
          <p:cNvSpPr txBox="1"/>
          <p:nvPr/>
        </p:nvSpPr>
        <p:spPr>
          <a:xfrm>
            <a:off x="1348230" y="4492976"/>
            <a:ext cx="1798970" cy="861774"/>
          </a:xfrm>
          <a:prstGeom prst="rect">
            <a:avLst/>
          </a:prstGeom>
          <a:noFill/>
        </p:spPr>
        <p:txBody>
          <a:bodyPr wrap="square" rtlCol="0">
            <a:spAutoFit/>
          </a:bodyPr>
          <a:lstStyle/>
          <a:p>
            <a:r>
              <a:rPr lang="en-US" sz="5000" b="1" dirty="0">
                <a:solidFill>
                  <a:schemeClr val="accent5">
                    <a:lumMod val="75000"/>
                  </a:schemeClr>
                </a:solidFill>
                <a:latin typeface="Century Gothic" panose="020B0502020202020204" pitchFamily="34" charset="0"/>
              </a:rPr>
              <a:t>50%</a:t>
            </a:r>
          </a:p>
        </p:txBody>
      </p:sp>
      <p:graphicFrame>
        <p:nvGraphicFramePr>
          <p:cNvPr id="27" name="Table 2">
            <a:extLst>
              <a:ext uri="{FF2B5EF4-FFF2-40B4-BE49-F238E27FC236}">
                <a16:creationId xmlns:a16="http://schemas.microsoft.com/office/drawing/2014/main" id="{76F6BC3D-0965-BB22-31A2-4101544759C7}"/>
              </a:ext>
            </a:extLst>
          </p:cNvPr>
          <p:cNvGraphicFramePr>
            <a:graphicFrameLocks noGrp="1"/>
          </p:cNvGraphicFramePr>
          <p:nvPr>
            <p:extLst>
              <p:ext uri="{D42A27DB-BD31-4B8C-83A1-F6EECF244321}">
                <p14:modId xmlns:p14="http://schemas.microsoft.com/office/powerpoint/2010/main" val="3029971678"/>
              </p:ext>
            </p:extLst>
          </p:nvPr>
        </p:nvGraphicFramePr>
        <p:xfrm>
          <a:off x="4473117" y="1203960"/>
          <a:ext cx="3133817" cy="2225040"/>
        </p:xfrm>
        <a:graphic>
          <a:graphicData uri="http://schemas.openxmlformats.org/drawingml/2006/table">
            <a:tbl>
              <a:tblPr firstRow="1" bandRow="1">
                <a:tableStyleId>{5C22544A-7EE6-4342-B048-85BDC9FD1C3A}</a:tableStyleId>
              </a:tblPr>
              <a:tblGrid>
                <a:gridCol w="2394534">
                  <a:extLst>
                    <a:ext uri="{9D8B030D-6E8A-4147-A177-3AD203B41FA5}">
                      <a16:colId xmlns:a16="http://schemas.microsoft.com/office/drawing/2014/main" val="607159747"/>
                    </a:ext>
                  </a:extLst>
                </a:gridCol>
                <a:gridCol w="739283">
                  <a:extLst>
                    <a:ext uri="{9D8B030D-6E8A-4147-A177-3AD203B41FA5}">
                      <a16:colId xmlns:a16="http://schemas.microsoft.com/office/drawing/2014/main" val="1583652849"/>
                    </a:ext>
                  </a:extLst>
                </a:gridCol>
              </a:tblGrid>
              <a:tr h="370840">
                <a:tc gridSpan="2">
                  <a:txBody>
                    <a:bodyPr/>
                    <a:lstStyle/>
                    <a:p>
                      <a:pPr algn="ctr"/>
                      <a:r>
                        <a:rPr lang="en-US" dirty="0">
                          <a:latin typeface="Century Gothic" panose="020B0502020202020204" pitchFamily="34" charset="0"/>
                        </a:rPr>
                        <a:t>FOCUS AREA B</a:t>
                      </a:r>
                    </a:p>
                  </a:txBody>
                  <a:tcPr>
                    <a:solidFill>
                      <a:schemeClr val="accent6"/>
                    </a:solidFill>
                  </a:tcPr>
                </a:tc>
                <a:tc hMerge="1">
                  <a:txBody>
                    <a:bodyPr/>
                    <a:lstStyle/>
                    <a:p>
                      <a:endParaRPr lang="en-US" dirty="0"/>
                    </a:p>
                  </a:txBody>
                  <a:tcPr/>
                </a:tc>
                <a:extLst>
                  <a:ext uri="{0D108BD9-81ED-4DB2-BD59-A6C34878D82A}">
                    <a16:rowId xmlns:a16="http://schemas.microsoft.com/office/drawing/2014/main" val="6536917"/>
                  </a:ext>
                </a:extLst>
              </a:tr>
              <a:tr h="370840">
                <a:tc>
                  <a:txBody>
                    <a:bodyPr/>
                    <a:lstStyle/>
                    <a:p>
                      <a:pPr algn="r"/>
                      <a:r>
                        <a:rPr lang="en-US" sz="1400" dirty="0">
                          <a:latin typeface="Century Gothic" panose="020B0502020202020204" pitchFamily="34" charset="0"/>
                        </a:rPr>
                        <a:t>Objective</a:t>
                      </a:r>
                    </a:p>
                  </a:txBody>
                  <a:tcPr>
                    <a:solidFill>
                      <a:schemeClr val="accent6">
                        <a:lumMod val="20000"/>
                        <a:lumOff val="80000"/>
                      </a:schemeClr>
                    </a:solidFill>
                  </a:tcPr>
                </a:tc>
                <a:tc>
                  <a:txBody>
                    <a:bodyPr/>
                    <a:lstStyle/>
                    <a:p>
                      <a:pPr algn="ctr"/>
                      <a:r>
                        <a:rPr lang="en-US" b="0" dirty="0">
                          <a:solidFill>
                            <a:schemeClr val="accent6"/>
                          </a:solidFill>
                          <a:latin typeface="Century Gothic" panose="020B0502020202020204" pitchFamily="34" charset="0"/>
                        </a:rPr>
                        <a:t>00</a:t>
                      </a:r>
                    </a:p>
                  </a:txBody>
                  <a:tcPr>
                    <a:solidFill>
                      <a:schemeClr val="accent6">
                        <a:lumMod val="20000"/>
                        <a:lumOff val="80000"/>
                      </a:schemeClr>
                    </a:solidFill>
                  </a:tcPr>
                </a:tc>
                <a:extLst>
                  <a:ext uri="{0D108BD9-81ED-4DB2-BD59-A6C34878D82A}">
                    <a16:rowId xmlns:a16="http://schemas.microsoft.com/office/drawing/2014/main" val="858424561"/>
                  </a:ext>
                </a:extLst>
              </a:tr>
              <a:tr h="370840">
                <a:tc>
                  <a:txBody>
                    <a:bodyPr/>
                    <a:lstStyle/>
                    <a:p>
                      <a:pPr algn="r"/>
                      <a:r>
                        <a:rPr lang="en-US" sz="1400" dirty="0">
                          <a:latin typeface="Century Gothic" panose="020B0502020202020204" pitchFamily="34" charset="0"/>
                        </a:rPr>
                        <a:t>Measure</a:t>
                      </a:r>
                    </a:p>
                  </a:txBody>
                  <a:tcPr>
                    <a:solidFill>
                      <a:schemeClr val="accent6">
                        <a:lumMod val="20000"/>
                        <a:lumOff val="80000"/>
                      </a:schemeClr>
                    </a:solidFill>
                  </a:tcPr>
                </a:tc>
                <a:tc>
                  <a:txBody>
                    <a:bodyPr/>
                    <a:lstStyle/>
                    <a:p>
                      <a:pPr algn="ctr"/>
                      <a:r>
                        <a:rPr lang="en-US" b="0" dirty="0">
                          <a:solidFill>
                            <a:schemeClr val="accent6"/>
                          </a:solidFill>
                          <a:latin typeface="Century Gothic" panose="020B0502020202020204" pitchFamily="34" charset="0"/>
                        </a:rPr>
                        <a:t>00</a:t>
                      </a:r>
                    </a:p>
                  </a:txBody>
                  <a:tcPr>
                    <a:solidFill>
                      <a:schemeClr val="accent6">
                        <a:lumMod val="20000"/>
                        <a:lumOff val="80000"/>
                      </a:schemeClr>
                    </a:solidFill>
                  </a:tcPr>
                </a:tc>
                <a:extLst>
                  <a:ext uri="{0D108BD9-81ED-4DB2-BD59-A6C34878D82A}">
                    <a16:rowId xmlns:a16="http://schemas.microsoft.com/office/drawing/2014/main" val="2523141986"/>
                  </a:ext>
                </a:extLst>
              </a:tr>
              <a:tr h="370840">
                <a:tc>
                  <a:txBody>
                    <a:bodyPr/>
                    <a:lstStyle/>
                    <a:p>
                      <a:pPr algn="r"/>
                      <a:r>
                        <a:rPr lang="en-US" sz="1400" dirty="0">
                          <a:latin typeface="Century Gothic" panose="020B0502020202020204" pitchFamily="34" charset="0"/>
                        </a:rPr>
                        <a:t>Target</a:t>
                      </a:r>
                    </a:p>
                  </a:txBody>
                  <a:tcPr>
                    <a:solidFill>
                      <a:schemeClr val="accent6">
                        <a:lumMod val="20000"/>
                        <a:lumOff val="80000"/>
                      </a:schemeClr>
                    </a:solidFill>
                  </a:tcPr>
                </a:tc>
                <a:tc>
                  <a:txBody>
                    <a:bodyPr/>
                    <a:lstStyle/>
                    <a:p>
                      <a:pPr algn="ctr"/>
                      <a:r>
                        <a:rPr lang="en-US" b="0" dirty="0">
                          <a:solidFill>
                            <a:schemeClr val="accent6"/>
                          </a:solidFill>
                          <a:latin typeface="Century Gothic" panose="020B0502020202020204" pitchFamily="34" charset="0"/>
                        </a:rPr>
                        <a:t>00</a:t>
                      </a:r>
                    </a:p>
                  </a:txBody>
                  <a:tcPr>
                    <a:solidFill>
                      <a:schemeClr val="accent6">
                        <a:lumMod val="20000"/>
                        <a:lumOff val="80000"/>
                      </a:schemeClr>
                    </a:solidFill>
                  </a:tcPr>
                </a:tc>
                <a:extLst>
                  <a:ext uri="{0D108BD9-81ED-4DB2-BD59-A6C34878D82A}">
                    <a16:rowId xmlns:a16="http://schemas.microsoft.com/office/drawing/2014/main" val="281226523"/>
                  </a:ext>
                </a:extLst>
              </a:tr>
              <a:tr h="370840">
                <a:tc>
                  <a:txBody>
                    <a:bodyPr/>
                    <a:lstStyle/>
                    <a:p>
                      <a:pPr algn="r"/>
                      <a:r>
                        <a:rPr lang="en-US" sz="1400" dirty="0">
                          <a:latin typeface="Century Gothic" panose="020B0502020202020204" pitchFamily="34" charset="0"/>
                        </a:rPr>
                        <a:t>Invites</a:t>
                      </a:r>
                    </a:p>
                  </a:txBody>
                  <a:tcPr>
                    <a:solidFill>
                      <a:schemeClr val="accent6">
                        <a:lumMod val="20000"/>
                        <a:lumOff val="80000"/>
                      </a:schemeClr>
                    </a:solidFill>
                  </a:tcPr>
                </a:tc>
                <a:tc>
                  <a:txBody>
                    <a:bodyPr/>
                    <a:lstStyle/>
                    <a:p>
                      <a:pPr algn="ctr"/>
                      <a:r>
                        <a:rPr lang="en-US" b="0" dirty="0">
                          <a:solidFill>
                            <a:schemeClr val="accent6"/>
                          </a:solidFill>
                          <a:latin typeface="Century Gothic" panose="020B0502020202020204" pitchFamily="34" charset="0"/>
                        </a:rPr>
                        <a:t>00</a:t>
                      </a:r>
                    </a:p>
                  </a:txBody>
                  <a:tcPr>
                    <a:solidFill>
                      <a:schemeClr val="accent6">
                        <a:lumMod val="20000"/>
                        <a:lumOff val="80000"/>
                      </a:schemeClr>
                    </a:solidFill>
                  </a:tcPr>
                </a:tc>
                <a:extLst>
                  <a:ext uri="{0D108BD9-81ED-4DB2-BD59-A6C34878D82A}">
                    <a16:rowId xmlns:a16="http://schemas.microsoft.com/office/drawing/2014/main" val="2958124452"/>
                  </a:ext>
                </a:extLst>
              </a:tr>
              <a:tr h="370840">
                <a:tc>
                  <a:txBody>
                    <a:bodyPr/>
                    <a:lstStyle/>
                    <a:p>
                      <a:pPr algn="r"/>
                      <a:r>
                        <a:rPr lang="en-US" sz="1400" dirty="0">
                          <a:latin typeface="Century Gothic" panose="020B0502020202020204" pitchFamily="34" charset="0"/>
                        </a:rPr>
                        <a:t>Other</a:t>
                      </a:r>
                    </a:p>
                  </a:txBody>
                  <a:tcPr>
                    <a:solidFill>
                      <a:schemeClr val="accent6">
                        <a:lumMod val="20000"/>
                        <a:lumOff val="80000"/>
                      </a:schemeClr>
                    </a:solidFill>
                  </a:tcPr>
                </a:tc>
                <a:tc>
                  <a:txBody>
                    <a:bodyPr/>
                    <a:lstStyle/>
                    <a:p>
                      <a:pPr algn="ctr"/>
                      <a:r>
                        <a:rPr lang="en-US" b="0" dirty="0">
                          <a:solidFill>
                            <a:schemeClr val="accent6"/>
                          </a:solidFill>
                          <a:latin typeface="Century Gothic" panose="020B0502020202020204" pitchFamily="34" charset="0"/>
                        </a:rPr>
                        <a:t>00</a:t>
                      </a:r>
                    </a:p>
                  </a:txBody>
                  <a:tcPr>
                    <a:solidFill>
                      <a:schemeClr val="accent6">
                        <a:lumMod val="20000"/>
                        <a:lumOff val="80000"/>
                      </a:schemeClr>
                    </a:solidFill>
                  </a:tcPr>
                </a:tc>
                <a:extLst>
                  <a:ext uri="{0D108BD9-81ED-4DB2-BD59-A6C34878D82A}">
                    <a16:rowId xmlns:a16="http://schemas.microsoft.com/office/drawing/2014/main" val="1278992183"/>
                  </a:ext>
                </a:extLst>
              </a:tr>
            </a:tbl>
          </a:graphicData>
        </a:graphic>
      </p:graphicFrame>
      <p:pic>
        <p:nvPicPr>
          <p:cNvPr id="28" name="Graphic 27" descr="Thermometer with solid fill">
            <a:extLst>
              <a:ext uri="{FF2B5EF4-FFF2-40B4-BE49-F238E27FC236}">
                <a16:creationId xmlns:a16="http://schemas.microsoft.com/office/drawing/2014/main" id="{886F33EE-6902-3E78-F5B3-632FF970929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470132" y="4382434"/>
            <a:ext cx="1095624" cy="1095624"/>
          </a:xfrm>
          <a:prstGeom prst="rect">
            <a:avLst/>
          </a:prstGeom>
        </p:spPr>
      </p:pic>
      <p:sp>
        <p:nvSpPr>
          <p:cNvPr id="29" name="TextBox 28">
            <a:extLst>
              <a:ext uri="{FF2B5EF4-FFF2-40B4-BE49-F238E27FC236}">
                <a16:creationId xmlns:a16="http://schemas.microsoft.com/office/drawing/2014/main" id="{3985CBE4-E90C-B345-E270-2D07A3E206E4}"/>
              </a:ext>
            </a:extLst>
          </p:cNvPr>
          <p:cNvSpPr txBox="1"/>
          <p:nvPr/>
        </p:nvSpPr>
        <p:spPr>
          <a:xfrm>
            <a:off x="4596573" y="3686955"/>
            <a:ext cx="2581829" cy="369332"/>
          </a:xfrm>
          <a:prstGeom prst="rect">
            <a:avLst/>
          </a:prstGeom>
          <a:noFill/>
        </p:spPr>
        <p:txBody>
          <a:bodyPr wrap="square" rtlCol="0">
            <a:spAutoFit/>
          </a:bodyPr>
          <a:lstStyle/>
          <a:p>
            <a:pPr algn="ctr"/>
            <a:r>
              <a:rPr lang="en-US" b="1" dirty="0">
                <a:solidFill>
                  <a:schemeClr val="accent6"/>
                </a:solidFill>
                <a:latin typeface="Century Gothic" panose="020B0502020202020204" pitchFamily="34" charset="0"/>
              </a:rPr>
              <a:t>FOCUS AREA B</a:t>
            </a:r>
          </a:p>
        </p:txBody>
      </p:sp>
      <p:graphicFrame>
        <p:nvGraphicFramePr>
          <p:cNvPr id="31" name="Table 2">
            <a:extLst>
              <a:ext uri="{FF2B5EF4-FFF2-40B4-BE49-F238E27FC236}">
                <a16:creationId xmlns:a16="http://schemas.microsoft.com/office/drawing/2014/main" id="{9105A8D5-8C27-7CFE-A362-A29B1C7791CA}"/>
              </a:ext>
            </a:extLst>
          </p:cNvPr>
          <p:cNvGraphicFramePr>
            <a:graphicFrameLocks noGrp="1"/>
          </p:cNvGraphicFramePr>
          <p:nvPr>
            <p:extLst>
              <p:ext uri="{D42A27DB-BD31-4B8C-83A1-F6EECF244321}">
                <p14:modId xmlns:p14="http://schemas.microsoft.com/office/powerpoint/2010/main" val="3169441782"/>
              </p:ext>
            </p:extLst>
          </p:nvPr>
        </p:nvGraphicFramePr>
        <p:xfrm>
          <a:off x="8674844" y="1203960"/>
          <a:ext cx="3133817" cy="2225040"/>
        </p:xfrm>
        <a:graphic>
          <a:graphicData uri="http://schemas.openxmlformats.org/drawingml/2006/table">
            <a:tbl>
              <a:tblPr firstRow="1" bandRow="1">
                <a:tableStyleId>{5C22544A-7EE6-4342-B048-85BDC9FD1C3A}</a:tableStyleId>
              </a:tblPr>
              <a:tblGrid>
                <a:gridCol w="2394534">
                  <a:extLst>
                    <a:ext uri="{9D8B030D-6E8A-4147-A177-3AD203B41FA5}">
                      <a16:colId xmlns:a16="http://schemas.microsoft.com/office/drawing/2014/main" val="607159747"/>
                    </a:ext>
                  </a:extLst>
                </a:gridCol>
                <a:gridCol w="739283">
                  <a:extLst>
                    <a:ext uri="{9D8B030D-6E8A-4147-A177-3AD203B41FA5}">
                      <a16:colId xmlns:a16="http://schemas.microsoft.com/office/drawing/2014/main" val="1583652849"/>
                    </a:ext>
                  </a:extLst>
                </a:gridCol>
              </a:tblGrid>
              <a:tr h="370840">
                <a:tc gridSpan="2">
                  <a:txBody>
                    <a:bodyPr/>
                    <a:lstStyle/>
                    <a:p>
                      <a:pPr algn="ctr"/>
                      <a:r>
                        <a:rPr lang="en-US" dirty="0">
                          <a:latin typeface="Century Gothic" panose="020B0502020202020204" pitchFamily="34" charset="0"/>
                        </a:rPr>
                        <a:t>FOCUS AREA C</a:t>
                      </a:r>
                    </a:p>
                  </a:txBody>
                  <a:tcPr>
                    <a:solidFill>
                      <a:schemeClr val="bg2">
                        <a:lumMod val="50000"/>
                      </a:schemeClr>
                    </a:solidFill>
                  </a:tcPr>
                </a:tc>
                <a:tc hMerge="1">
                  <a:txBody>
                    <a:bodyPr/>
                    <a:lstStyle/>
                    <a:p>
                      <a:endParaRPr lang="en-US" dirty="0"/>
                    </a:p>
                  </a:txBody>
                  <a:tcPr/>
                </a:tc>
                <a:extLst>
                  <a:ext uri="{0D108BD9-81ED-4DB2-BD59-A6C34878D82A}">
                    <a16:rowId xmlns:a16="http://schemas.microsoft.com/office/drawing/2014/main" val="6536917"/>
                  </a:ext>
                </a:extLst>
              </a:tr>
              <a:tr h="370840">
                <a:tc>
                  <a:txBody>
                    <a:bodyPr/>
                    <a:lstStyle/>
                    <a:p>
                      <a:pPr algn="r"/>
                      <a:r>
                        <a:rPr lang="en-US" sz="1400" dirty="0">
                          <a:latin typeface="Century Gothic" panose="020B0502020202020204" pitchFamily="34" charset="0"/>
                        </a:rPr>
                        <a:t>Objective</a:t>
                      </a:r>
                    </a:p>
                  </a:txBody>
                  <a:tcPr>
                    <a:solidFill>
                      <a:schemeClr val="bg2">
                        <a:lumMod val="90000"/>
                      </a:schemeClr>
                    </a:solidFill>
                  </a:tcPr>
                </a:tc>
                <a:tc>
                  <a:txBody>
                    <a:bodyPr/>
                    <a:lstStyle/>
                    <a:p>
                      <a:pPr algn="ctr"/>
                      <a:r>
                        <a:rPr lang="en-US" dirty="0">
                          <a:latin typeface="Century Gothic" panose="020B0502020202020204" pitchFamily="34" charset="0"/>
                        </a:rPr>
                        <a:t>00</a:t>
                      </a:r>
                    </a:p>
                  </a:txBody>
                  <a:tcPr>
                    <a:solidFill>
                      <a:schemeClr val="bg2">
                        <a:lumMod val="90000"/>
                      </a:schemeClr>
                    </a:solidFill>
                  </a:tcPr>
                </a:tc>
                <a:extLst>
                  <a:ext uri="{0D108BD9-81ED-4DB2-BD59-A6C34878D82A}">
                    <a16:rowId xmlns:a16="http://schemas.microsoft.com/office/drawing/2014/main" val="858424561"/>
                  </a:ext>
                </a:extLst>
              </a:tr>
              <a:tr h="370840">
                <a:tc>
                  <a:txBody>
                    <a:bodyPr/>
                    <a:lstStyle/>
                    <a:p>
                      <a:pPr algn="r"/>
                      <a:r>
                        <a:rPr lang="en-US" sz="1400" dirty="0">
                          <a:latin typeface="Century Gothic" panose="020B0502020202020204" pitchFamily="34" charset="0"/>
                        </a:rPr>
                        <a:t>Measure</a:t>
                      </a:r>
                    </a:p>
                  </a:txBody>
                  <a:tcPr>
                    <a:solidFill>
                      <a:schemeClr val="bg2">
                        <a:lumMod val="90000"/>
                      </a:schemeClr>
                    </a:solidFill>
                  </a:tcPr>
                </a:tc>
                <a:tc>
                  <a:txBody>
                    <a:bodyPr/>
                    <a:lstStyle/>
                    <a:p>
                      <a:pPr algn="ctr"/>
                      <a:r>
                        <a:rPr lang="en-US" dirty="0">
                          <a:latin typeface="Century Gothic" panose="020B0502020202020204" pitchFamily="34" charset="0"/>
                        </a:rPr>
                        <a:t>00</a:t>
                      </a:r>
                    </a:p>
                  </a:txBody>
                  <a:tcPr>
                    <a:solidFill>
                      <a:schemeClr val="bg2">
                        <a:lumMod val="90000"/>
                      </a:schemeClr>
                    </a:solidFill>
                  </a:tcPr>
                </a:tc>
                <a:extLst>
                  <a:ext uri="{0D108BD9-81ED-4DB2-BD59-A6C34878D82A}">
                    <a16:rowId xmlns:a16="http://schemas.microsoft.com/office/drawing/2014/main" val="2523141986"/>
                  </a:ext>
                </a:extLst>
              </a:tr>
              <a:tr h="370840">
                <a:tc>
                  <a:txBody>
                    <a:bodyPr/>
                    <a:lstStyle/>
                    <a:p>
                      <a:pPr algn="r"/>
                      <a:r>
                        <a:rPr lang="en-US" sz="1400" dirty="0">
                          <a:latin typeface="Century Gothic" panose="020B0502020202020204" pitchFamily="34" charset="0"/>
                        </a:rPr>
                        <a:t>Target</a:t>
                      </a:r>
                    </a:p>
                  </a:txBody>
                  <a:tcPr>
                    <a:solidFill>
                      <a:schemeClr val="bg2">
                        <a:lumMod val="90000"/>
                      </a:schemeClr>
                    </a:solidFill>
                  </a:tcPr>
                </a:tc>
                <a:tc>
                  <a:txBody>
                    <a:bodyPr/>
                    <a:lstStyle/>
                    <a:p>
                      <a:pPr algn="ctr"/>
                      <a:r>
                        <a:rPr lang="en-US" dirty="0">
                          <a:latin typeface="Century Gothic" panose="020B0502020202020204" pitchFamily="34" charset="0"/>
                        </a:rPr>
                        <a:t>00</a:t>
                      </a:r>
                    </a:p>
                  </a:txBody>
                  <a:tcPr>
                    <a:solidFill>
                      <a:schemeClr val="bg2">
                        <a:lumMod val="90000"/>
                      </a:schemeClr>
                    </a:solidFill>
                  </a:tcPr>
                </a:tc>
                <a:extLst>
                  <a:ext uri="{0D108BD9-81ED-4DB2-BD59-A6C34878D82A}">
                    <a16:rowId xmlns:a16="http://schemas.microsoft.com/office/drawing/2014/main" val="281226523"/>
                  </a:ext>
                </a:extLst>
              </a:tr>
              <a:tr h="370840">
                <a:tc>
                  <a:txBody>
                    <a:bodyPr/>
                    <a:lstStyle/>
                    <a:p>
                      <a:pPr algn="r"/>
                      <a:r>
                        <a:rPr lang="en-US" sz="1400" dirty="0">
                          <a:latin typeface="Century Gothic" panose="020B0502020202020204" pitchFamily="34" charset="0"/>
                        </a:rPr>
                        <a:t>Invites</a:t>
                      </a:r>
                    </a:p>
                  </a:txBody>
                  <a:tcPr>
                    <a:solidFill>
                      <a:schemeClr val="bg2">
                        <a:lumMod val="90000"/>
                      </a:schemeClr>
                    </a:solidFill>
                  </a:tcPr>
                </a:tc>
                <a:tc>
                  <a:txBody>
                    <a:bodyPr/>
                    <a:lstStyle/>
                    <a:p>
                      <a:pPr algn="ctr"/>
                      <a:r>
                        <a:rPr lang="en-US" dirty="0">
                          <a:latin typeface="Century Gothic" panose="020B0502020202020204" pitchFamily="34" charset="0"/>
                        </a:rPr>
                        <a:t>00</a:t>
                      </a:r>
                    </a:p>
                  </a:txBody>
                  <a:tcPr>
                    <a:solidFill>
                      <a:schemeClr val="bg2">
                        <a:lumMod val="90000"/>
                      </a:schemeClr>
                    </a:solidFill>
                  </a:tcPr>
                </a:tc>
                <a:extLst>
                  <a:ext uri="{0D108BD9-81ED-4DB2-BD59-A6C34878D82A}">
                    <a16:rowId xmlns:a16="http://schemas.microsoft.com/office/drawing/2014/main" val="2958124452"/>
                  </a:ext>
                </a:extLst>
              </a:tr>
              <a:tr h="370840">
                <a:tc>
                  <a:txBody>
                    <a:bodyPr/>
                    <a:lstStyle/>
                    <a:p>
                      <a:pPr algn="r"/>
                      <a:r>
                        <a:rPr lang="en-US" sz="1400" dirty="0">
                          <a:latin typeface="Century Gothic" panose="020B0502020202020204" pitchFamily="34" charset="0"/>
                        </a:rPr>
                        <a:t>Other</a:t>
                      </a:r>
                    </a:p>
                  </a:txBody>
                  <a:tcPr>
                    <a:solidFill>
                      <a:schemeClr val="bg2">
                        <a:lumMod val="90000"/>
                      </a:schemeClr>
                    </a:solidFill>
                  </a:tcPr>
                </a:tc>
                <a:tc>
                  <a:txBody>
                    <a:bodyPr/>
                    <a:lstStyle/>
                    <a:p>
                      <a:pPr algn="ctr"/>
                      <a:r>
                        <a:rPr lang="en-US" dirty="0">
                          <a:latin typeface="Century Gothic" panose="020B0502020202020204" pitchFamily="34" charset="0"/>
                        </a:rPr>
                        <a:t>00</a:t>
                      </a:r>
                    </a:p>
                  </a:txBody>
                  <a:tcPr>
                    <a:solidFill>
                      <a:schemeClr val="bg2">
                        <a:lumMod val="90000"/>
                      </a:schemeClr>
                    </a:solidFill>
                  </a:tcPr>
                </a:tc>
                <a:extLst>
                  <a:ext uri="{0D108BD9-81ED-4DB2-BD59-A6C34878D82A}">
                    <a16:rowId xmlns:a16="http://schemas.microsoft.com/office/drawing/2014/main" val="1278992183"/>
                  </a:ext>
                </a:extLst>
              </a:tr>
            </a:tbl>
          </a:graphicData>
        </a:graphic>
      </p:graphicFrame>
      <p:pic>
        <p:nvPicPr>
          <p:cNvPr id="32" name="Graphic 31" descr="Thermometer with solid fill">
            <a:extLst>
              <a:ext uri="{FF2B5EF4-FFF2-40B4-BE49-F238E27FC236}">
                <a16:creationId xmlns:a16="http://schemas.microsoft.com/office/drawing/2014/main" id="{FEB28CF8-8B1B-FF99-EF6B-AE8491754200}"/>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671859" y="4382434"/>
            <a:ext cx="1095624" cy="1095624"/>
          </a:xfrm>
          <a:prstGeom prst="rect">
            <a:avLst/>
          </a:prstGeom>
        </p:spPr>
      </p:pic>
      <p:sp>
        <p:nvSpPr>
          <p:cNvPr id="33" name="TextBox 32">
            <a:extLst>
              <a:ext uri="{FF2B5EF4-FFF2-40B4-BE49-F238E27FC236}">
                <a16:creationId xmlns:a16="http://schemas.microsoft.com/office/drawing/2014/main" id="{359A6EAE-A424-0BE3-4F94-7939C01A26F8}"/>
              </a:ext>
            </a:extLst>
          </p:cNvPr>
          <p:cNvSpPr txBox="1"/>
          <p:nvPr/>
        </p:nvSpPr>
        <p:spPr>
          <a:xfrm>
            <a:off x="8798300" y="3686955"/>
            <a:ext cx="2581829" cy="369332"/>
          </a:xfrm>
          <a:prstGeom prst="rect">
            <a:avLst/>
          </a:prstGeom>
          <a:noFill/>
        </p:spPr>
        <p:txBody>
          <a:bodyPr wrap="square" rtlCol="0">
            <a:spAutoFit/>
          </a:bodyPr>
          <a:lstStyle/>
          <a:p>
            <a:pPr algn="ctr"/>
            <a:r>
              <a:rPr lang="en-US" b="1" dirty="0">
                <a:solidFill>
                  <a:schemeClr val="bg2">
                    <a:lumMod val="50000"/>
                  </a:schemeClr>
                </a:solidFill>
                <a:latin typeface="Century Gothic" panose="020B0502020202020204" pitchFamily="34" charset="0"/>
              </a:rPr>
              <a:t>FOCUS AREA C</a:t>
            </a:r>
          </a:p>
        </p:txBody>
      </p:sp>
      <p:cxnSp>
        <p:nvCxnSpPr>
          <p:cNvPr id="35" name="Straight Connector 34">
            <a:extLst>
              <a:ext uri="{FF2B5EF4-FFF2-40B4-BE49-F238E27FC236}">
                <a16:creationId xmlns:a16="http://schemas.microsoft.com/office/drawing/2014/main" id="{1C562A9A-C070-37BE-5D23-7BBF9004DCA7}"/>
              </a:ext>
            </a:extLst>
          </p:cNvPr>
          <p:cNvCxnSpPr>
            <a:cxnSpLocks/>
          </p:cNvCxnSpPr>
          <p:nvPr/>
        </p:nvCxnSpPr>
        <p:spPr>
          <a:xfrm>
            <a:off x="150920" y="3680572"/>
            <a:ext cx="3133817" cy="6383"/>
          </a:xfrm>
          <a:prstGeom prst="line">
            <a:avLst/>
          </a:prstGeom>
          <a:ln w="762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E2632B3B-4DDA-6C41-F042-6007B3365E07}"/>
              </a:ext>
            </a:extLst>
          </p:cNvPr>
          <p:cNvCxnSpPr>
            <a:cxnSpLocks/>
          </p:cNvCxnSpPr>
          <p:nvPr/>
        </p:nvCxnSpPr>
        <p:spPr>
          <a:xfrm>
            <a:off x="4473117" y="3663490"/>
            <a:ext cx="3133817" cy="6383"/>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DE2912BC-8B81-3229-7460-EA5ED2C7EA9A}"/>
              </a:ext>
            </a:extLst>
          </p:cNvPr>
          <p:cNvCxnSpPr>
            <a:cxnSpLocks/>
          </p:cNvCxnSpPr>
          <p:nvPr/>
        </p:nvCxnSpPr>
        <p:spPr>
          <a:xfrm>
            <a:off x="5170516" y="5103261"/>
            <a:ext cx="386309" cy="0"/>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449442CE-B4FB-E331-13C7-B53F27EA1702}"/>
              </a:ext>
            </a:extLst>
          </p:cNvPr>
          <p:cNvSpPr txBox="1"/>
          <p:nvPr/>
        </p:nvSpPr>
        <p:spPr>
          <a:xfrm>
            <a:off x="5685498" y="4499359"/>
            <a:ext cx="1798970" cy="861774"/>
          </a:xfrm>
          <a:prstGeom prst="rect">
            <a:avLst/>
          </a:prstGeom>
          <a:noFill/>
        </p:spPr>
        <p:txBody>
          <a:bodyPr wrap="square" rtlCol="0">
            <a:spAutoFit/>
          </a:bodyPr>
          <a:lstStyle/>
          <a:p>
            <a:r>
              <a:rPr lang="en-US" sz="5000" b="1" dirty="0">
                <a:solidFill>
                  <a:schemeClr val="accent6"/>
                </a:solidFill>
                <a:latin typeface="Century Gothic" panose="020B0502020202020204" pitchFamily="34" charset="0"/>
              </a:rPr>
              <a:t>20%</a:t>
            </a:r>
          </a:p>
        </p:txBody>
      </p:sp>
      <p:cxnSp>
        <p:nvCxnSpPr>
          <p:cNvPr id="40" name="Straight Connector 39">
            <a:extLst>
              <a:ext uri="{FF2B5EF4-FFF2-40B4-BE49-F238E27FC236}">
                <a16:creationId xmlns:a16="http://schemas.microsoft.com/office/drawing/2014/main" id="{74A19C74-1A0C-F9EC-BAE5-DCF41C96CDBC}"/>
              </a:ext>
            </a:extLst>
          </p:cNvPr>
          <p:cNvCxnSpPr>
            <a:cxnSpLocks/>
          </p:cNvCxnSpPr>
          <p:nvPr/>
        </p:nvCxnSpPr>
        <p:spPr>
          <a:xfrm>
            <a:off x="9300112" y="4604819"/>
            <a:ext cx="386309" cy="0"/>
          </a:xfrm>
          <a:prstGeom prst="line">
            <a:avLst/>
          </a:prstGeom>
          <a:ln w="381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
        <p:nvSpPr>
          <p:cNvPr id="41" name="TextBox 40">
            <a:extLst>
              <a:ext uri="{FF2B5EF4-FFF2-40B4-BE49-F238E27FC236}">
                <a16:creationId xmlns:a16="http://schemas.microsoft.com/office/drawing/2014/main" id="{2B8AB268-FC5A-82B1-B352-4B33975624C9}"/>
              </a:ext>
            </a:extLst>
          </p:cNvPr>
          <p:cNvSpPr txBox="1"/>
          <p:nvPr/>
        </p:nvSpPr>
        <p:spPr>
          <a:xfrm>
            <a:off x="10258493" y="4499359"/>
            <a:ext cx="1798970" cy="861774"/>
          </a:xfrm>
          <a:prstGeom prst="rect">
            <a:avLst/>
          </a:prstGeom>
          <a:noFill/>
        </p:spPr>
        <p:txBody>
          <a:bodyPr wrap="square" rtlCol="0">
            <a:spAutoFit/>
          </a:bodyPr>
          <a:lstStyle/>
          <a:p>
            <a:r>
              <a:rPr lang="en-US" sz="5000" b="1" dirty="0">
                <a:solidFill>
                  <a:schemeClr val="bg2">
                    <a:lumMod val="50000"/>
                  </a:schemeClr>
                </a:solidFill>
                <a:latin typeface="Century Gothic" panose="020B0502020202020204" pitchFamily="34" charset="0"/>
              </a:rPr>
              <a:t>95%</a:t>
            </a:r>
          </a:p>
        </p:txBody>
      </p:sp>
      <p:cxnSp>
        <p:nvCxnSpPr>
          <p:cNvPr id="42" name="Straight Connector 41">
            <a:extLst>
              <a:ext uri="{FF2B5EF4-FFF2-40B4-BE49-F238E27FC236}">
                <a16:creationId xmlns:a16="http://schemas.microsoft.com/office/drawing/2014/main" id="{37C35458-3106-00F1-2A3F-4BC636F91100}"/>
              </a:ext>
            </a:extLst>
          </p:cNvPr>
          <p:cNvCxnSpPr>
            <a:cxnSpLocks/>
          </p:cNvCxnSpPr>
          <p:nvPr/>
        </p:nvCxnSpPr>
        <p:spPr>
          <a:xfrm>
            <a:off x="8691584" y="3640961"/>
            <a:ext cx="3133817" cy="6383"/>
          </a:xfrm>
          <a:prstGeom prst="line">
            <a:avLst/>
          </a:prstGeom>
          <a:ln w="762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B90E1DEF-DE4A-20F9-0B2A-B03526DBC4DD}"/>
              </a:ext>
            </a:extLst>
          </p:cNvPr>
          <p:cNvCxnSpPr>
            <a:cxnSpLocks/>
          </p:cNvCxnSpPr>
          <p:nvPr/>
        </p:nvCxnSpPr>
        <p:spPr>
          <a:xfrm>
            <a:off x="206894" y="5848746"/>
            <a:ext cx="3133817" cy="6383"/>
          </a:xfrm>
          <a:prstGeom prst="line">
            <a:avLst/>
          </a:prstGeom>
          <a:ln w="762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F4F71936-A71A-5AE6-B96E-77FF953088D0}"/>
              </a:ext>
            </a:extLst>
          </p:cNvPr>
          <p:cNvCxnSpPr>
            <a:cxnSpLocks/>
          </p:cNvCxnSpPr>
          <p:nvPr/>
        </p:nvCxnSpPr>
        <p:spPr>
          <a:xfrm>
            <a:off x="4529091" y="5831664"/>
            <a:ext cx="3133817" cy="6383"/>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BE644230-F159-484F-FA5F-6979D504CFB5}"/>
              </a:ext>
            </a:extLst>
          </p:cNvPr>
          <p:cNvCxnSpPr>
            <a:cxnSpLocks/>
          </p:cNvCxnSpPr>
          <p:nvPr/>
        </p:nvCxnSpPr>
        <p:spPr>
          <a:xfrm>
            <a:off x="8747558" y="5809135"/>
            <a:ext cx="3133817" cy="6383"/>
          </a:xfrm>
          <a:prstGeom prst="line">
            <a:avLst/>
          </a:prstGeom>
          <a:ln w="762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39" name="Straight Connector 1038">
            <a:extLst>
              <a:ext uri="{FF2B5EF4-FFF2-40B4-BE49-F238E27FC236}">
                <a16:creationId xmlns:a16="http://schemas.microsoft.com/office/drawing/2014/main" id="{71CBDD59-0BE5-FAB5-5028-E913A7F45138}"/>
              </a:ext>
            </a:extLst>
          </p:cNvPr>
          <p:cNvCxnSpPr>
            <a:cxnSpLocks/>
          </p:cNvCxnSpPr>
          <p:nvPr/>
        </p:nvCxnSpPr>
        <p:spPr>
          <a:xfrm flipV="1">
            <a:off x="3924300" y="1203960"/>
            <a:ext cx="0" cy="5111115"/>
          </a:xfrm>
          <a:prstGeom prst="line">
            <a:avLst/>
          </a:prstGeom>
          <a:ln w="12700">
            <a:solidFill>
              <a:schemeClr val="accent5">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043" name="Straight Connector 1042">
            <a:extLst>
              <a:ext uri="{FF2B5EF4-FFF2-40B4-BE49-F238E27FC236}">
                <a16:creationId xmlns:a16="http://schemas.microsoft.com/office/drawing/2014/main" id="{F136EE08-FE3E-D008-D976-B245A244E540}"/>
              </a:ext>
            </a:extLst>
          </p:cNvPr>
          <p:cNvCxnSpPr>
            <a:cxnSpLocks/>
          </p:cNvCxnSpPr>
          <p:nvPr/>
        </p:nvCxnSpPr>
        <p:spPr>
          <a:xfrm flipV="1">
            <a:off x="8220075" y="1203960"/>
            <a:ext cx="0" cy="5111115"/>
          </a:xfrm>
          <a:prstGeom prst="line">
            <a:avLst/>
          </a:prstGeom>
          <a:ln w="12700">
            <a:solidFill>
              <a:schemeClr val="accent5">
                <a:lumMod val="75000"/>
              </a:schemeClr>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77447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12048</TotalTime>
  <Words>207</Words>
  <Application>Microsoft Macintosh PowerPoint</Application>
  <PresentationFormat>Widescreen</PresentationFormat>
  <Paragraphs>50</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Allison Okonczak</cp:lastModifiedBy>
  <cp:revision>25</cp:revision>
  <cp:lastPrinted>2020-08-31T22:23:58Z</cp:lastPrinted>
  <dcterms:created xsi:type="dcterms:W3CDTF">2021-07-07T23:54:57Z</dcterms:created>
  <dcterms:modified xsi:type="dcterms:W3CDTF">2024-05-28T16:16:14Z</dcterms:modified>
</cp:coreProperties>
</file>