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4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094"/>
    <a:srgbClr val="E4E438"/>
    <a:srgbClr val="F0A622"/>
    <a:srgbClr val="F10002"/>
    <a:srgbClr val="FFC0E3"/>
    <a:srgbClr val="00E7F2"/>
    <a:srgbClr val="00BD32"/>
    <a:srgbClr val="5B7191"/>
    <a:srgbClr val="EAEEF3"/>
    <a:srgbClr val="CE1D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57" autoAdjust="0"/>
    <p:restoredTop sz="86447"/>
  </p:normalViewPr>
  <p:slideViewPr>
    <p:cSldViewPr snapToGrid="0" snapToObjects="1">
      <p:cViewPr varScale="1">
        <p:scale>
          <a:sx n="128" d="100"/>
          <a:sy n="128" d="100"/>
        </p:scale>
        <p:origin x="56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5/29/24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5/29/24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5/29/24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5/29/24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5/29/24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5/29/24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5/29/24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5/29/24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69&amp;utm_source=template-powerpoint&amp;utm_medium=content&amp;utm_campaign=Blank+30-60-90-Day+Plan+Timeline-powerpoint-12069&amp;lpa=Blank+30-60-90-Day+Plan+Timeline+powerpoint+12069" TargetMode="External"/><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bstract gray gradient hexagon on white background with soft light blur">
            <a:extLst>
              <a:ext uri="{FF2B5EF4-FFF2-40B4-BE49-F238E27FC236}">
                <a16:creationId xmlns:a16="http://schemas.microsoft.com/office/drawing/2014/main" id="{2A7E2222-ACA3-CFF3-3C81-5341D52AFCA8}"/>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rot="5400000">
            <a:off x="2667000" y="-2667000"/>
            <a:ext cx="6858000" cy="12192000"/>
          </a:xfrm>
          <a:prstGeom prst="rect">
            <a:avLst/>
          </a:prstGeom>
        </p:spPr>
      </p:pic>
      <p:pic>
        <p:nvPicPr>
          <p:cNvPr id="6" name="Picture 5" descr="A blue and white sign&#10;&#10;Description automatically generated">
            <a:hlinkClick r:id="rId3"/>
            <a:extLst>
              <a:ext uri="{FF2B5EF4-FFF2-40B4-BE49-F238E27FC236}">
                <a16:creationId xmlns:a16="http://schemas.microsoft.com/office/drawing/2014/main" id="{C7488F18-0D47-7BFE-AF73-DD20B0AAEBC2}"/>
              </a:ext>
            </a:extLst>
          </p:cNvPr>
          <p:cNvPicPr>
            <a:picLocks noChangeAspect="1"/>
          </p:cNvPicPr>
          <p:nvPr/>
        </p:nvPicPr>
        <p:blipFill>
          <a:blip r:embed="rId4"/>
          <a:stretch>
            <a:fillRect/>
          </a:stretch>
        </p:blipFill>
        <p:spPr>
          <a:xfrm>
            <a:off x="8640723" y="353237"/>
            <a:ext cx="3124156" cy="621379"/>
          </a:xfrm>
          <a:prstGeom prst="rect">
            <a:avLst/>
          </a:prstGeom>
        </p:spPr>
      </p:pic>
      <p:sp>
        <p:nvSpPr>
          <p:cNvPr id="7" name="TextBox 6">
            <a:extLst>
              <a:ext uri="{FF2B5EF4-FFF2-40B4-BE49-F238E27FC236}">
                <a16:creationId xmlns:a16="http://schemas.microsoft.com/office/drawing/2014/main" id="{9E64F989-6DD3-1C42-D777-863266561D84}"/>
              </a:ext>
            </a:extLst>
          </p:cNvPr>
          <p:cNvSpPr txBox="1"/>
          <p:nvPr/>
        </p:nvSpPr>
        <p:spPr>
          <a:xfrm>
            <a:off x="345218" y="1728216"/>
            <a:ext cx="4263358" cy="4801314"/>
          </a:xfrm>
          <a:prstGeom prst="rect">
            <a:avLst/>
          </a:prstGeom>
          <a:noFill/>
        </p:spPr>
        <p:txBody>
          <a:bodyPr wrap="square">
            <a:spAutoFit/>
          </a:bodyPr>
          <a:lstStyle/>
          <a:p>
            <a:r>
              <a:rPr lang="en-US" sz="1800" b="1" i="0" u="none" strike="noStrike" dirty="0">
                <a:solidFill>
                  <a:schemeClr val="accent5"/>
                </a:solidFill>
                <a:effectLst/>
                <a:latin typeface="Century Gothic" panose="020B0502020202020204" pitchFamily="34" charset="0"/>
              </a:rPr>
              <a:t>When to Use This Template: </a:t>
            </a:r>
            <a:r>
              <a:rPr lang="en-US" sz="1800" b="0" i="0" u="none" strike="noStrike" dirty="0">
                <a:solidFill>
                  <a:schemeClr val="accent5"/>
                </a:solidFill>
                <a:effectLst/>
                <a:latin typeface="Century Gothic" panose="020B0502020202020204" pitchFamily="34" charset="0"/>
              </a:rPr>
              <a:t>Use this template to create a detailed plan for key activities during the critical first 30, 60, </a:t>
            </a:r>
            <a:r>
              <a:rPr lang="en-US" dirty="0">
                <a:solidFill>
                  <a:schemeClr val="accent5"/>
                </a:solidFill>
                <a:latin typeface="Century Gothic" panose="020B0502020202020204" pitchFamily="34" charset="0"/>
              </a:rPr>
              <a:t>and</a:t>
            </a:r>
            <a:r>
              <a:rPr lang="en-US" sz="1800" b="0" i="0" u="none" strike="noStrike" dirty="0">
                <a:solidFill>
                  <a:schemeClr val="accent5"/>
                </a:solidFill>
                <a:effectLst/>
                <a:latin typeface="Century Gothic" panose="020B0502020202020204" pitchFamily="34" charset="0"/>
              </a:rPr>
              <a:t> 90 days of your project.</a:t>
            </a:r>
          </a:p>
          <a:p>
            <a:endParaRPr lang="en-US" sz="1800" b="0" i="0" u="none" strike="noStrike" dirty="0">
              <a:solidFill>
                <a:schemeClr val="accent5"/>
              </a:solidFill>
              <a:effectLst/>
              <a:latin typeface="Century Gothic" panose="020B0502020202020204" pitchFamily="34" charset="0"/>
            </a:endParaRPr>
          </a:p>
          <a:p>
            <a:r>
              <a:rPr lang="en-US" sz="1800" b="1" i="0" u="none" strike="noStrike" dirty="0">
                <a:solidFill>
                  <a:schemeClr val="accent5"/>
                </a:solidFill>
                <a:effectLst/>
                <a:latin typeface="Century Gothic" panose="020B0502020202020204" pitchFamily="34" charset="0"/>
              </a:rPr>
              <a:t>Notable Template Features: </a:t>
            </a:r>
            <a:r>
              <a:rPr lang="en-US" sz="1800" b="0" i="0" u="none" strike="noStrike" dirty="0">
                <a:solidFill>
                  <a:schemeClr val="accent5"/>
                </a:solidFill>
                <a:effectLst/>
                <a:latin typeface="Century Gothic" panose="020B0502020202020204" pitchFamily="34" charset="0"/>
              </a:rPr>
              <a:t>This template simplifies the process of setting and tracking key project activities and goals for 30, 60, and 90 days in a single slide. It allows the user to make precise adjustments to task durations and create a clear visualization of milestones. The template also includes sample text for each stage for additional guidance.</a:t>
            </a:r>
            <a:endParaRPr lang="en-US" dirty="0">
              <a:solidFill>
                <a:schemeClr val="accent5"/>
              </a:solidFill>
              <a:latin typeface="Century Gothic" panose="020B0502020202020204" pitchFamily="34" charset="0"/>
            </a:endParaRPr>
          </a:p>
        </p:txBody>
      </p:sp>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8230947" cy="830997"/>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PowerPoint 30-60-90 Day Plan </a:t>
            </a:r>
            <a:br>
              <a:rPr lang="en-US" sz="2400" b="1" dirty="0">
                <a:solidFill>
                  <a:schemeClr val="tx1">
                    <a:lumMod val="65000"/>
                    <a:lumOff val="35000"/>
                  </a:schemeClr>
                </a:solidFill>
                <a:latin typeface="Century Gothic" panose="020B0502020202020204" pitchFamily="34" charset="0"/>
              </a:rPr>
            </a:br>
            <a:r>
              <a:rPr lang="en-US" sz="2400" b="1" dirty="0">
                <a:solidFill>
                  <a:schemeClr val="tx1">
                    <a:lumMod val="65000"/>
                    <a:lumOff val="35000"/>
                  </a:schemeClr>
                </a:solidFill>
                <a:latin typeface="Century Gothic" panose="020B0502020202020204" pitchFamily="34" charset="0"/>
              </a:rPr>
              <a:t>Timeline Template</a:t>
            </a:r>
          </a:p>
        </p:txBody>
      </p:sp>
      <p:pic>
        <p:nvPicPr>
          <p:cNvPr id="3" name="Picture 2" descr="A diagram of a schedule&#10;&#10;Description automatically generated with medium confidence">
            <a:extLst>
              <a:ext uri="{FF2B5EF4-FFF2-40B4-BE49-F238E27FC236}">
                <a16:creationId xmlns:a16="http://schemas.microsoft.com/office/drawing/2014/main" id="{5FFB985A-DAA5-A4A8-FA55-721236047488}"/>
              </a:ext>
            </a:extLst>
          </p:cNvPr>
          <p:cNvPicPr>
            <a:picLocks noChangeAspect="1"/>
          </p:cNvPicPr>
          <p:nvPr/>
        </p:nvPicPr>
        <p:blipFill>
          <a:blip r:embed="rId5"/>
          <a:stretch>
            <a:fillRect/>
          </a:stretch>
        </p:blipFill>
        <p:spPr>
          <a:xfrm>
            <a:off x="5112906" y="1728216"/>
            <a:ext cx="6733876" cy="3764688"/>
          </a:xfrm>
          <a:prstGeom prst="rect">
            <a:avLst/>
          </a:prstGeom>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AA400185-CC23-3144-C849-A583C241C37B}"/>
              </a:ext>
            </a:extLst>
          </p:cNvPr>
          <p:cNvSpPr/>
          <p:nvPr/>
        </p:nvSpPr>
        <p:spPr>
          <a:xfrm>
            <a:off x="67052" y="246888"/>
            <a:ext cx="3913632" cy="713232"/>
          </a:xfrm>
          <a:prstGeom prst="roundRect">
            <a:avLst/>
          </a:prstGeom>
          <a:solidFill>
            <a:srgbClr val="E4E438"/>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spc="400" dirty="0">
                <a:solidFill>
                  <a:schemeClr val="tx1">
                    <a:lumMod val="65000"/>
                    <a:lumOff val="35000"/>
                  </a:schemeClr>
                </a:solidFill>
                <a:latin typeface="Century Gothic" panose="020B0502020202020204" pitchFamily="34" charset="0"/>
              </a:rPr>
              <a:t>FIRST</a:t>
            </a:r>
            <a:r>
              <a:rPr lang="en-US" sz="2200" dirty="0">
                <a:solidFill>
                  <a:schemeClr val="tx1">
                    <a:lumMod val="65000"/>
                    <a:lumOff val="35000"/>
                  </a:schemeClr>
                </a:solidFill>
                <a:latin typeface="Century Gothic" panose="020B0502020202020204" pitchFamily="34" charset="0"/>
              </a:rPr>
              <a:t> </a:t>
            </a:r>
            <a:r>
              <a:rPr lang="en-US" sz="4200" b="1" dirty="0">
                <a:ln w="19050">
                  <a:solidFill>
                    <a:schemeClr val="bg1"/>
                  </a:solidFill>
                </a:ln>
                <a:solidFill>
                  <a:schemeClr val="tx1">
                    <a:lumMod val="65000"/>
                    <a:lumOff val="35000"/>
                  </a:schemeClr>
                </a:solidFill>
                <a:latin typeface="Century Gothic" panose="020B0502020202020204" pitchFamily="34" charset="0"/>
              </a:rPr>
              <a:t>30</a:t>
            </a:r>
            <a:r>
              <a:rPr lang="en-US" sz="2200" dirty="0">
                <a:solidFill>
                  <a:schemeClr val="tx1">
                    <a:lumMod val="65000"/>
                    <a:lumOff val="35000"/>
                  </a:schemeClr>
                </a:solidFill>
                <a:latin typeface="Century Gothic" panose="020B0502020202020204" pitchFamily="34" charset="0"/>
              </a:rPr>
              <a:t> </a:t>
            </a:r>
            <a:r>
              <a:rPr lang="en-US" sz="2200" spc="400" dirty="0">
                <a:solidFill>
                  <a:schemeClr val="tx1">
                    <a:lumMod val="65000"/>
                    <a:lumOff val="35000"/>
                  </a:schemeClr>
                </a:solidFill>
                <a:latin typeface="Century Gothic" panose="020B0502020202020204" pitchFamily="34" charset="0"/>
              </a:rPr>
              <a:t>DAYS</a:t>
            </a:r>
          </a:p>
        </p:txBody>
      </p:sp>
      <p:sp>
        <p:nvSpPr>
          <p:cNvPr id="5" name="Rectangle: Rounded Corners 4">
            <a:extLst>
              <a:ext uri="{FF2B5EF4-FFF2-40B4-BE49-F238E27FC236}">
                <a16:creationId xmlns:a16="http://schemas.microsoft.com/office/drawing/2014/main" id="{A926372C-AEA0-658C-2138-D9B4F400073C}"/>
              </a:ext>
            </a:extLst>
          </p:cNvPr>
          <p:cNvSpPr/>
          <p:nvPr/>
        </p:nvSpPr>
        <p:spPr>
          <a:xfrm>
            <a:off x="4139184" y="246888"/>
            <a:ext cx="3913632" cy="713232"/>
          </a:xfrm>
          <a:prstGeom prst="roundRect">
            <a:avLst/>
          </a:prstGeom>
          <a:solidFill>
            <a:schemeClr val="accent5"/>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spc="400" dirty="0">
                <a:solidFill>
                  <a:schemeClr val="tx1">
                    <a:lumMod val="65000"/>
                    <a:lumOff val="35000"/>
                  </a:schemeClr>
                </a:solidFill>
                <a:latin typeface="Century Gothic" panose="020B0502020202020204" pitchFamily="34" charset="0"/>
              </a:rPr>
              <a:t>FIRST</a:t>
            </a:r>
            <a:r>
              <a:rPr lang="en-US" sz="1800" dirty="0">
                <a:solidFill>
                  <a:schemeClr val="tx1">
                    <a:lumMod val="65000"/>
                    <a:lumOff val="35000"/>
                  </a:schemeClr>
                </a:solidFill>
                <a:latin typeface="Century Gothic" panose="020B0502020202020204" pitchFamily="34" charset="0"/>
              </a:rPr>
              <a:t> </a:t>
            </a:r>
            <a:r>
              <a:rPr lang="en-US" sz="3600" b="1" dirty="0">
                <a:ln w="19050">
                  <a:solidFill>
                    <a:schemeClr val="bg1"/>
                  </a:solidFill>
                </a:ln>
                <a:solidFill>
                  <a:schemeClr val="tx1">
                    <a:lumMod val="65000"/>
                    <a:lumOff val="35000"/>
                  </a:schemeClr>
                </a:solidFill>
                <a:latin typeface="Century Gothic" panose="020B0502020202020204" pitchFamily="34" charset="0"/>
              </a:rPr>
              <a:t>60</a:t>
            </a:r>
            <a:r>
              <a:rPr lang="en-US" sz="1800" dirty="0">
                <a:solidFill>
                  <a:schemeClr val="tx1">
                    <a:lumMod val="65000"/>
                    <a:lumOff val="35000"/>
                  </a:schemeClr>
                </a:solidFill>
                <a:latin typeface="Century Gothic" panose="020B0502020202020204" pitchFamily="34" charset="0"/>
              </a:rPr>
              <a:t> </a:t>
            </a:r>
            <a:r>
              <a:rPr lang="en-US" sz="1800" spc="400" dirty="0">
                <a:solidFill>
                  <a:schemeClr val="tx1">
                    <a:lumMod val="65000"/>
                    <a:lumOff val="35000"/>
                  </a:schemeClr>
                </a:solidFill>
                <a:latin typeface="Century Gothic" panose="020B0502020202020204" pitchFamily="34" charset="0"/>
              </a:rPr>
              <a:t>DAYS</a:t>
            </a:r>
          </a:p>
        </p:txBody>
      </p:sp>
      <p:sp>
        <p:nvSpPr>
          <p:cNvPr id="6" name="Rectangle: Rounded Corners 5">
            <a:extLst>
              <a:ext uri="{FF2B5EF4-FFF2-40B4-BE49-F238E27FC236}">
                <a16:creationId xmlns:a16="http://schemas.microsoft.com/office/drawing/2014/main" id="{39FB6E13-2CC5-F960-AB0E-5636FFEC4F9A}"/>
              </a:ext>
            </a:extLst>
          </p:cNvPr>
          <p:cNvSpPr/>
          <p:nvPr/>
        </p:nvSpPr>
        <p:spPr>
          <a:xfrm>
            <a:off x="8211319" y="246888"/>
            <a:ext cx="3913632" cy="713232"/>
          </a:xfrm>
          <a:prstGeom prst="roundRect">
            <a:avLst/>
          </a:prstGeom>
          <a:solidFill>
            <a:schemeClr val="accent2"/>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spc="400" dirty="0">
                <a:solidFill>
                  <a:schemeClr val="tx1">
                    <a:lumMod val="65000"/>
                    <a:lumOff val="35000"/>
                  </a:schemeClr>
                </a:solidFill>
                <a:latin typeface="Century Gothic" panose="020B0502020202020204" pitchFamily="34" charset="0"/>
              </a:rPr>
              <a:t>FIRST</a:t>
            </a:r>
            <a:r>
              <a:rPr lang="en-US" sz="1800" dirty="0">
                <a:solidFill>
                  <a:schemeClr val="tx1">
                    <a:lumMod val="65000"/>
                    <a:lumOff val="35000"/>
                  </a:schemeClr>
                </a:solidFill>
                <a:latin typeface="Century Gothic" panose="020B0502020202020204" pitchFamily="34" charset="0"/>
              </a:rPr>
              <a:t> </a:t>
            </a:r>
            <a:r>
              <a:rPr lang="en-US" sz="3600" b="1" dirty="0">
                <a:ln w="19050">
                  <a:solidFill>
                    <a:schemeClr val="bg1"/>
                  </a:solidFill>
                </a:ln>
                <a:solidFill>
                  <a:schemeClr val="tx1">
                    <a:lumMod val="65000"/>
                    <a:lumOff val="35000"/>
                  </a:schemeClr>
                </a:solidFill>
                <a:latin typeface="Century Gothic" panose="020B0502020202020204" pitchFamily="34" charset="0"/>
              </a:rPr>
              <a:t>90</a:t>
            </a:r>
            <a:r>
              <a:rPr lang="en-US" sz="1800" dirty="0">
                <a:solidFill>
                  <a:schemeClr val="tx1">
                    <a:lumMod val="65000"/>
                    <a:lumOff val="35000"/>
                  </a:schemeClr>
                </a:solidFill>
                <a:latin typeface="Century Gothic" panose="020B0502020202020204" pitchFamily="34" charset="0"/>
              </a:rPr>
              <a:t> </a:t>
            </a:r>
            <a:r>
              <a:rPr lang="en-US" sz="1800" spc="400" dirty="0">
                <a:solidFill>
                  <a:schemeClr val="tx1">
                    <a:lumMod val="65000"/>
                    <a:lumOff val="35000"/>
                  </a:schemeClr>
                </a:solidFill>
                <a:latin typeface="Century Gothic" panose="020B0502020202020204" pitchFamily="34" charset="0"/>
              </a:rPr>
              <a:t>DAYS</a:t>
            </a:r>
          </a:p>
        </p:txBody>
      </p:sp>
      <p:grpSp>
        <p:nvGrpSpPr>
          <p:cNvPr id="18" name="Group 17">
            <a:extLst>
              <a:ext uri="{FF2B5EF4-FFF2-40B4-BE49-F238E27FC236}">
                <a16:creationId xmlns:a16="http://schemas.microsoft.com/office/drawing/2014/main" id="{30FBA5C2-7CC4-E1A6-0838-CACB03DFD002}"/>
              </a:ext>
            </a:extLst>
          </p:cNvPr>
          <p:cNvGrpSpPr/>
          <p:nvPr/>
        </p:nvGrpSpPr>
        <p:grpSpPr>
          <a:xfrm>
            <a:off x="131078" y="1069848"/>
            <a:ext cx="758952" cy="832104"/>
            <a:chOff x="67052" y="1069848"/>
            <a:chExt cx="758952" cy="832104"/>
          </a:xfrm>
        </p:grpSpPr>
        <p:sp>
          <p:nvSpPr>
            <p:cNvPr id="17" name="Flowchart: Off-page Connector 16">
              <a:extLst>
                <a:ext uri="{FF2B5EF4-FFF2-40B4-BE49-F238E27FC236}">
                  <a16:creationId xmlns:a16="http://schemas.microsoft.com/office/drawing/2014/main" id="{D4490572-FC9E-5063-12AC-F0A4E91F7FA8}"/>
                </a:ext>
              </a:extLst>
            </p:cNvPr>
            <p:cNvSpPr/>
            <p:nvPr/>
          </p:nvSpPr>
          <p:spPr>
            <a:xfrm>
              <a:off x="67052"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Off-page Connector 6">
              <a:extLst>
                <a:ext uri="{FF2B5EF4-FFF2-40B4-BE49-F238E27FC236}">
                  <a16:creationId xmlns:a16="http://schemas.microsoft.com/office/drawing/2014/main" id="{26654406-78A3-A1BE-6225-FA56AC415217}"/>
                </a:ext>
              </a:extLst>
            </p:cNvPr>
            <p:cNvSpPr/>
            <p:nvPr/>
          </p:nvSpPr>
          <p:spPr>
            <a:xfrm>
              <a:off x="67052" y="1069848"/>
              <a:ext cx="758952" cy="713232"/>
            </a:xfrm>
            <a:prstGeom prst="flowChartOffpageConnector">
              <a:avLst/>
            </a:prstGeom>
            <a:solidFill>
              <a:srgbClr val="F2F094"/>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1</a:t>
              </a:r>
            </a:p>
          </p:txBody>
        </p:sp>
      </p:grpSp>
      <p:grpSp>
        <p:nvGrpSpPr>
          <p:cNvPr id="28" name="Group 27">
            <a:extLst>
              <a:ext uri="{FF2B5EF4-FFF2-40B4-BE49-F238E27FC236}">
                <a16:creationId xmlns:a16="http://schemas.microsoft.com/office/drawing/2014/main" id="{750451FF-2744-B361-11BB-879DDC5D1C40}"/>
              </a:ext>
            </a:extLst>
          </p:cNvPr>
          <p:cNvGrpSpPr/>
          <p:nvPr/>
        </p:nvGrpSpPr>
        <p:grpSpPr>
          <a:xfrm>
            <a:off x="4204716" y="1069848"/>
            <a:ext cx="758952" cy="832104"/>
            <a:chOff x="4181853" y="1069848"/>
            <a:chExt cx="758952" cy="832104"/>
          </a:xfrm>
        </p:grpSpPr>
        <p:sp>
          <p:nvSpPr>
            <p:cNvPr id="15" name="Flowchart: Off-page Connector 14">
              <a:extLst>
                <a:ext uri="{FF2B5EF4-FFF2-40B4-BE49-F238E27FC236}">
                  <a16:creationId xmlns:a16="http://schemas.microsoft.com/office/drawing/2014/main" id="{4CAB6357-17E1-32DA-94A3-6E66FF424AAC}"/>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11" name="Flowchart: Off-page Connector 10">
              <a:extLst>
                <a:ext uri="{FF2B5EF4-FFF2-40B4-BE49-F238E27FC236}">
                  <a16:creationId xmlns:a16="http://schemas.microsoft.com/office/drawing/2014/main" id="{4A5EC325-3420-DAC1-87DC-D0F118D9108C}"/>
                </a:ext>
              </a:extLst>
            </p:cNvPr>
            <p:cNvSpPr/>
            <p:nvPr/>
          </p:nvSpPr>
          <p:spPr>
            <a:xfrm>
              <a:off x="4181853" y="1069848"/>
              <a:ext cx="758952" cy="713232"/>
            </a:xfrm>
            <a:prstGeom prst="flowChartOffpageConnector">
              <a:avLst/>
            </a:prstGeom>
            <a:solidFill>
              <a:schemeClr val="accent5">
                <a:lumMod val="60000"/>
                <a:lumOff val="4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5</a:t>
              </a:r>
            </a:p>
          </p:txBody>
        </p:sp>
      </p:grpSp>
      <p:grpSp>
        <p:nvGrpSpPr>
          <p:cNvPr id="19" name="Group 18">
            <a:extLst>
              <a:ext uri="{FF2B5EF4-FFF2-40B4-BE49-F238E27FC236}">
                <a16:creationId xmlns:a16="http://schemas.microsoft.com/office/drawing/2014/main" id="{64F1E35F-5A9A-F1E6-4D5C-98F9EEF33275}"/>
              </a:ext>
            </a:extLst>
          </p:cNvPr>
          <p:cNvGrpSpPr/>
          <p:nvPr/>
        </p:nvGrpSpPr>
        <p:grpSpPr>
          <a:xfrm>
            <a:off x="1133868" y="1069848"/>
            <a:ext cx="758952" cy="832104"/>
            <a:chOff x="67052" y="1069848"/>
            <a:chExt cx="758952" cy="832104"/>
          </a:xfrm>
        </p:grpSpPr>
        <p:sp>
          <p:nvSpPr>
            <p:cNvPr id="20" name="Flowchart: Off-page Connector 19">
              <a:extLst>
                <a:ext uri="{FF2B5EF4-FFF2-40B4-BE49-F238E27FC236}">
                  <a16:creationId xmlns:a16="http://schemas.microsoft.com/office/drawing/2014/main" id="{026E8962-FC9A-377C-78AF-32FC9BD3D4BF}"/>
                </a:ext>
              </a:extLst>
            </p:cNvPr>
            <p:cNvSpPr/>
            <p:nvPr/>
          </p:nvSpPr>
          <p:spPr>
            <a:xfrm>
              <a:off x="67052"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21" name="Flowchart: Off-page Connector 20">
              <a:extLst>
                <a:ext uri="{FF2B5EF4-FFF2-40B4-BE49-F238E27FC236}">
                  <a16:creationId xmlns:a16="http://schemas.microsoft.com/office/drawing/2014/main" id="{248FC610-A44D-32A4-4C4C-55A8F028492B}"/>
                </a:ext>
              </a:extLst>
            </p:cNvPr>
            <p:cNvSpPr/>
            <p:nvPr/>
          </p:nvSpPr>
          <p:spPr>
            <a:xfrm>
              <a:off x="67052" y="1069848"/>
              <a:ext cx="758952" cy="713232"/>
            </a:xfrm>
            <a:prstGeom prst="flowChartOffpageConnector">
              <a:avLst/>
            </a:prstGeom>
            <a:solidFill>
              <a:srgbClr val="F2F094"/>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2</a:t>
              </a:r>
            </a:p>
          </p:txBody>
        </p:sp>
      </p:grpSp>
      <p:grpSp>
        <p:nvGrpSpPr>
          <p:cNvPr id="22" name="Group 21">
            <a:extLst>
              <a:ext uri="{FF2B5EF4-FFF2-40B4-BE49-F238E27FC236}">
                <a16:creationId xmlns:a16="http://schemas.microsoft.com/office/drawing/2014/main" id="{5C5BD3E7-4E0A-4714-B297-DB3DEC652193}"/>
              </a:ext>
            </a:extLst>
          </p:cNvPr>
          <p:cNvGrpSpPr/>
          <p:nvPr/>
        </p:nvGrpSpPr>
        <p:grpSpPr>
          <a:xfrm>
            <a:off x="2150368" y="1069848"/>
            <a:ext cx="758952" cy="832104"/>
            <a:chOff x="67052" y="1069848"/>
            <a:chExt cx="758952" cy="832104"/>
          </a:xfrm>
        </p:grpSpPr>
        <p:sp>
          <p:nvSpPr>
            <p:cNvPr id="23" name="Flowchart: Off-page Connector 22">
              <a:extLst>
                <a:ext uri="{FF2B5EF4-FFF2-40B4-BE49-F238E27FC236}">
                  <a16:creationId xmlns:a16="http://schemas.microsoft.com/office/drawing/2014/main" id="{214193B0-D45C-431A-1402-900B542562C4}"/>
                </a:ext>
              </a:extLst>
            </p:cNvPr>
            <p:cNvSpPr/>
            <p:nvPr/>
          </p:nvSpPr>
          <p:spPr>
            <a:xfrm>
              <a:off x="67052"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24" name="Flowchart: Off-page Connector 23">
              <a:extLst>
                <a:ext uri="{FF2B5EF4-FFF2-40B4-BE49-F238E27FC236}">
                  <a16:creationId xmlns:a16="http://schemas.microsoft.com/office/drawing/2014/main" id="{1CCE9A80-70C8-E8D0-E0C8-74FCC5122FC8}"/>
                </a:ext>
              </a:extLst>
            </p:cNvPr>
            <p:cNvSpPr/>
            <p:nvPr/>
          </p:nvSpPr>
          <p:spPr>
            <a:xfrm>
              <a:off x="67052" y="1069848"/>
              <a:ext cx="758952" cy="713232"/>
            </a:xfrm>
            <a:prstGeom prst="flowChartOffpageConnector">
              <a:avLst/>
            </a:prstGeom>
            <a:solidFill>
              <a:srgbClr val="F2F094"/>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3</a:t>
              </a:r>
            </a:p>
          </p:txBody>
        </p:sp>
      </p:grpSp>
      <p:grpSp>
        <p:nvGrpSpPr>
          <p:cNvPr id="25" name="Group 24">
            <a:extLst>
              <a:ext uri="{FF2B5EF4-FFF2-40B4-BE49-F238E27FC236}">
                <a16:creationId xmlns:a16="http://schemas.microsoft.com/office/drawing/2014/main" id="{F97DCA02-06A6-7CC7-33F8-00F1ECD3C6C2}"/>
              </a:ext>
            </a:extLst>
          </p:cNvPr>
          <p:cNvGrpSpPr/>
          <p:nvPr/>
        </p:nvGrpSpPr>
        <p:grpSpPr>
          <a:xfrm>
            <a:off x="3166868" y="1069848"/>
            <a:ext cx="758952" cy="832104"/>
            <a:chOff x="67052" y="1069848"/>
            <a:chExt cx="758952" cy="832104"/>
          </a:xfrm>
        </p:grpSpPr>
        <p:sp>
          <p:nvSpPr>
            <p:cNvPr id="26" name="Flowchart: Off-page Connector 25">
              <a:extLst>
                <a:ext uri="{FF2B5EF4-FFF2-40B4-BE49-F238E27FC236}">
                  <a16:creationId xmlns:a16="http://schemas.microsoft.com/office/drawing/2014/main" id="{7B90F016-96C5-E6A8-20A4-1C72BF437989}"/>
                </a:ext>
              </a:extLst>
            </p:cNvPr>
            <p:cNvSpPr/>
            <p:nvPr/>
          </p:nvSpPr>
          <p:spPr>
            <a:xfrm>
              <a:off x="67052"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27" name="Flowchart: Off-page Connector 26">
              <a:extLst>
                <a:ext uri="{FF2B5EF4-FFF2-40B4-BE49-F238E27FC236}">
                  <a16:creationId xmlns:a16="http://schemas.microsoft.com/office/drawing/2014/main" id="{7208DE40-35E3-14EB-BC7E-64A1FBD6C1C0}"/>
                </a:ext>
              </a:extLst>
            </p:cNvPr>
            <p:cNvSpPr/>
            <p:nvPr/>
          </p:nvSpPr>
          <p:spPr>
            <a:xfrm>
              <a:off x="67052" y="1069848"/>
              <a:ext cx="758952" cy="713232"/>
            </a:xfrm>
            <a:prstGeom prst="flowChartOffpageConnector">
              <a:avLst/>
            </a:prstGeom>
            <a:solidFill>
              <a:srgbClr val="F2F094"/>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4</a:t>
              </a:r>
            </a:p>
          </p:txBody>
        </p:sp>
      </p:grpSp>
      <p:grpSp>
        <p:nvGrpSpPr>
          <p:cNvPr id="29" name="Group 28">
            <a:extLst>
              <a:ext uri="{FF2B5EF4-FFF2-40B4-BE49-F238E27FC236}">
                <a16:creationId xmlns:a16="http://schemas.microsoft.com/office/drawing/2014/main" id="{C61F5607-BCD0-6026-1ABB-CC63D98050A9}"/>
              </a:ext>
            </a:extLst>
          </p:cNvPr>
          <p:cNvGrpSpPr/>
          <p:nvPr/>
        </p:nvGrpSpPr>
        <p:grpSpPr>
          <a:xfrm>
            <a:off x="5219701" y="1069848"/>
            <a:ext cx="758952" cy="832104"/>
            <a:chOff x="4181853" y="1069848"/>
            <a:chExt cx="758952" cy="832104"/>
          </a:xfrm>
        </p:grpSpPr>
        <p:sp>
          <p:nvSpPr>
            <p:cNvPr id="30" name="Flowchart: Off-page Connector 29">
              <a:extLst>
                <a:ext uri="{FF2B5EF4-FFF2-40B4-BE49-F238E27FC236}">
                  <a16:creationId xmlns:a16="http://schemas.microsoft.com/office/drawing/2014/main" id="{7FBA8B62-8DAA-E24D-1703-30DBDCB02DB9}"/>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31" name="Flowchart: Off-page Connector 30">
              <a:extLst>
                <a:ext uri="{FF2B5EF4-FFF2-40B4-BE49-F238E27FC236}">
                  <a16:creationId xmlns:a16="http://schemas.microsoft.com/office/drawing/2014/main" id="{D03FDA41-44AE-9EFE-5F00-A22778610034}"/>
                </a:ext>
              </a:extLst>
            </p:cNvPr>
            <p:cNvSpPr/>
            <p:nvPr/>
          </p:nvSpPr>
          <p:spPr>
            <a:xfrm>
              <a:off x="4181853" y="1069848"/>
              <a:ext cx="758952" cy="713232"/>
            </a:xfrm>
            <a:prstGeom prst="flowChartOffpageConnector">
              <a:avLst/>
            </a:prstGeom>
            <a:solidFill>
              <a:schemeClr val="accent5">
                <a:lumMod val="60000"/>
                <a:lumOff val="4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6</a:t>
              </a:r>
            </a:p>
          </p:txBody>
        </p:sp>
      </p:grpSp>
      <p:grpSp>
        <p:nvGrpSpPr>
          <p:cNvPr id="32" name="Group 31">
            <a:extLst>
              <a:ext uri="{FF2B5EF4-FFF2-40B4-BE49-F238E27FC236}">
                <a16:creationId xmlns:a16="http://schemas.microsoft.com/office/drawing/2014/main" id="{DF269ED8-E4C8-D72B-7FAD-A5602921EFFF}"/>
              </a:ext>
            </a:extLst>
          </p:cNvPr>
          <p:cNvGrpSpPr/>
          <p:nvPr/>
        </p:nvGrpSpPr>
        <p:grpSpPr>
          <a:xfrm>
            <a:off x="6234686" y="1069848"/>
            <a:ext cx="758952" cy="832104"/>
            <a:chOff x="4181853" y="1069848"/>
            <a:chExt cx="758952" cy="832104"/>
          </a:xfrm>
        </p:grpSpPr>
        <p:sp>
          <p:nvSpPr>
            <p:cNvPr id="33" name="Flowchart: Off-page Connector 32">
              <a:extLst>
                <a:ext uri="{FF2B5EF4-FFF2-40B4-BE49-F238E27FC236}">
                  <a16:creationId xmlns:a16="http://schemas.microsoft.com/office/drawing/2014/main" id="{F3DAB4C7-CA82-CFAF-DB32-3254EABB6C53}"/>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34" name="Flowchart: Off-page Connector 33">
              <a:extLst>
                <a:ext uri="{FF2B5EF4-FFF2-40B4-BE49-F238E27FC236}">
                  <a16:creationId xmlns:a16="http://schemas.microsoft.com/office/drawing/2014/main" id="{DAA9EA06-3426-1CF7-5349-B4FCE42AC9BF}"/>
                </a:ext>
              </a:extLst>
            </p:cNvPr>
            <p:cNvSpPr/>
            <p:nvPr/>
          </p:nvSpPr>
          <p:spPr>
            <a:xfrm>
              <a:off x="4181853" y="1069848"/>
              <a:ext cx="758952" cy="713232"/>
            </a:xfrm>
            <a:prstGeom prst="flowChartOffpageConnector">
              <a:avLst/>
            </a:prstGeom>
            <a:solidFill>
              <a:schemeClr val="accent5">
                <a:lumMod val="60000"/>
                <a:lumOff val="4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7</a:t>
              </a:r>
            </a:p>
          </p:txBody>
        </p:sp>
      </p:grpSp>
      <p:grpSp>
        <p:nvGrpSpPr>
          <p:cNvPr id="35" name="Group 34">
            <a:extLst>
              <a:ext uri="{FF2B5EF4-FFF2-40B4-BE49-F238E27FC236}">
                <a16:creationId xmlns:a16="http://schemas.microsoft.com/office/drawing/2014/main" id="{3DFE2CCC-ED7C-19EC-1CD5-7E138B5875CF}"/>
              </a:ext>
            </a:extLst>
          </p:cNvPr>
          <p:cNvGrpSpPr/>
          <p:nvPr/>
        </p:nvGrpSpPr>
        <p:grpSpPr>
          <a:xfrm>
            <a:off x="7239000" y="1069848"/>
            <a:ext cx="758952" cy="832104"/>
            <a:chOff x="4181853" y="1069848"/>
            <a:chExt cx="758952" cy="832104"/>
          </a:xfrm>
        </p:grpSpPr>
        <p:sp>
          <p:nvSpPr>
            <p:cNvPr id="36" name="Flowchart: Off-page Connector 35">
              <a:extLst>
                <a:ext uri="{FF2B5EF4-FFF2-40B4-BE49-F238E27FC236}">
                  <a16:creationId xmlns:a16="http://schemas.microsoft.com/office/drawing/2014/main" id="{FB5DED28-4F06-11EB-7DDD-F520C9F50382}"/>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37" name="Flowchart: Off-page Connector 36">
              <a:extLst>
                <a:ext uri="{FF2B5EF4-FFF2-40B4-BE49-F238E27FC236}">
                  <a16:creationId xmlns:a16="http://schemas.microsoft.com/office/drawing/2014/main" id="{802EA4FF-F0BE-FC4A-FC52-AA5DF3DC1B0D}"/>
                </a:ext>
              </a:extLst>
            </p:cNvPr>
            <p:cNvSpPr/>
            <p:nvPr/>
          </p:nvSpPr>
          <p:spPr>
            <a:xfrm>
              <a:off x="4181853" y="1069848"/>
              <a:ext cx="758952" cy="713232"/>
            </a:xfrm>
            <a:prstGeom prst="flowChartOffpageConnector">
              <a:avLst/>
            </a:prstGeom>
            <a:solidFill>
              <a:schemeClr val="accent5">
                <a:lumMod val="60000"/>
                <a:lumOff val="4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8</a:t>
              </a:r>
            </a:p>
          </p:txBody>
        </p:sp>
      </p:grpSp>
      <p:grpSp>
        <p:nvGrpSpPr>
          <p:cNvPr id="38" name="Group 37">
            <a:extLst>
              <a:ext uri="{FF2B5EF4-FFF2-40B4-BE49-F238E27FC236}">
                <a16:creationId xmlns:a16="http://schemas.microsoft.com/office/drawing/2014/main" id="{315F6A8A-4E71-1062-F364-0C0C1ADE35E8}"/>
              </a:ext>
            </a:extLst>
          </p:cNvPr>
          <p:cNvGrpSpPr/>
          <p:nvPr/>
        </p:nvGrpSpPr>
        <p:grpSpPr>
          <a:xfrm>
            <a:off x="8249419" y="1069848"/>
            <a:ext cx="758952" cy="832104"/>
            <a:chOff x="4181853" y="1069848"/>
            <a:chExt cx="758952" cy="832104"/>
          </a:xfrm>
        </p:grpSpPr>
        <p:sp>
          <p:nvSpPr>
            <p:cNvPr id="39" name="Flowchart: Off-page Connector 38">
              <a:extLst>
                <a:ext uri="{FF2B5EF4-FFF2-40B4-BE49-F238E27FC236}">
                  <a16:creationId xmlns:a16="http://schemas.microsoft.com/office/drawing/2014/main" id="{AE005FF7-492B-A21E-AE69-B704E74A88A1}"/>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40" name="Flowchart: Off-page Connector 39">
              <a:extLst>
                <a:ext uri="{FF2B5EF4-FFF2-40B4-BE49-F238E27FC236}">
                  <a16:creationId xmlns:a16="http://schemas.microsoft.com/office/drawing/2014/main" id="{B45134B6-9BBF-0A97-9580-B27F669B07DA}"/>
                </a:ext>
              </a:extLst>
            </p:cNvPr>
            <p:cNvSpPr/>
            <p:nvPr/>
          </p:nvSpPr>
          <p:spPr>
            <a:xfrm>
              <a:off x="4181853" y="1069848"/>
              <a:ext cx="758952" cy="713232"/>
            </a:xfrm>
            <a:prstGeom prst="flowChartOffpageConnector">
              <a:avLst/>
            </a:prstGeom>
            <a:solidFill>
              <a:schemeClr val="accent2">
                <a:lumMod val="40000"/>
                <a:lumOff val="6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a:t>
              </a:r>
              <a:br>
                <a:rPr lang="en-US" sz="1200" dirty="0">
                  <a:solidFill>
                    <a:schemeClr val="tx1">
                      <a:lumMod val="65000"/>
                      <a:lumOff val="35000"/>
                    </a:schemeClr>
                  </a:solidFill>
                  <a:latin typeface="Century Gothic" panose="020B0502020202020204" pitchFamily="34" charset="0"/>
                </a:rPr>
              </a:br>
              <a:r>
                <a:rPr lang="en-US" sz="1200" dirty="0">
                  <a:solidFill>
                    <a:schemeClr val="tx1">
                      <a:lumMod val="65000"/>
                      <a:lumOff val="35000"/>
                    </a:schemeClr>
                  </a:solidFill>
                  <a:latin typeface="Century Gothic" panose="020B0502020202020204" pitchFamily="34" charset="0"/>
                </a:rPr>
                <a:t> </a:t>
              </a:r>
              <a:r>
                <a:rPr lang="en-US" sz="1200" b="1" dirty="0">
                  <a:solidFill>
                    <a:schemeClr val="tx1">
                      <a:lumMod val="65000"/>
                      <a:lumOff val="35000"/>
                    </a:schemeClr>
                  </a:solidFill>
                  <a:latin typeface="Century Gothic" panose="020B0502020202020204" pitchFamily="34" charset="0"/>
                </a:rPr>
                <a:t>9</a:t>
              </a:r>
            </a:p>
          </p:txBody>
        </p:sp>
      </p:grpSp>
      <p:grpSp>
        <p:nvGrpSpPr>
          <p:cNvPr id="41" name="Group 40">
            <a:extLst>
              <a:ext uri="{FF2B5EF4-FFF2-40B4-BE49-F238E27FC236}">
                <a16:creationId xmlns:a16="http://schemas.microsoft.com/office/drawing/2014/main" id="{5F6A047B-4139-7A1B-2C01-A93DC6B26AFE}"/>
              </a:ext>
            </a:extLst>
          </p:cNvPr>
          <p:cNvGrpSpPr/>
          <p:nvPr/>
        </p:nvGrpSpPr>
        <p:grpSpPr>
          <a:xfrm>
            <a:off x="9246116" y="1069848"/>
            <a:ext cx="758952" cy="832104"/>
            <a:chOff x="4181853" y="1069848"/>
            <a:chExt cx="758952" cy="832104"/>
          </a:xfrm>
        </p:grpSpPr>
        <p:sp>
          <p:nvSpPr>
            <p:cNvPr id="42" name="Flowchart: Off-page Connector 41">
              <a:extLst>
                <a:ext uri="{FF2B5EF4-FFF2-40B4-BE49-F238E27FC236}">
                  <a16:creationId xmlns:a16="http://schemas.microsoft.com/office/drawing/2014/main" id="{614739C7-6BF8-A0EC-E52A-CCB6776A247D}"/>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43" name="Flowchart: Off-page Connector 42">
              <a:extLst>
                <a:ext uri="{FF2B5EF4-FFF2-40B4-BE49-F238E27FC236}">
                  <a16:creationId xmlns:a16="http://schemas.microsoft.com/office/drawing/2014/main" id="{142F403D-9BDC-6E9A-CC5F-1D2D0200D119}"/>
                </a:ext>
              </a:extLst>
            </p:cNvPr>
            <p:cNvSpPr/>
            <p:nvPr/>
          </p:nvSpPr>
          <p:spPr>
            <a:xfrm>
              <a:off x="4181853" y="1069848"/>
              <a:ext cx="758952" cy="713232"/>
            </a:xfrm>
            <a:prstGeom prst="flowChartOffpageConnector">
              <a:avLst/>
            </a:prstGeom>
            <a:solidFill>
              <a:schemeClr val="accent2">
                <a:lumMod val="40000"/>
                <a:lumOff val="6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r>
                <a:rPr lang="en-US" sz="1200" b="1" dirty="0">
                  <a:solidFill>
                    <a:schemeClr val="tx1">
                      <a:lumMod val="65000"/>
                      <a:lumOff val="35000"/>
                    </a:schemeClr>
                  </a:solidFill>
                  <a:latin typeface="Century Gothic" panose="020B0502020202020204" pitchFamily="34" charset="0"/>
                </a:rPr>
                <a:t>10</a:t>
              </a:r>
            </a:p>
          </p:txBody>
        </p:sp>
      </p:grpSp>
      <p:grpSp>
        <p:nvGrpSpPr>
          <p:cNvPr id="44" name="Group 43">
            <a:extLst>
              <a:ext uri="{FF2B5EF4-FFF2-40B4-BE49-F238E27FC236}">
                <a16:creationId xmlns:a16="http://schemas.microsoft.com/office/drawing/2014/main" id="{C23FE24C-0337-34F7-00E1-A94BDDDD10FC}"/>
              </a:ext>
            </a:extLst>
          </p:cNvPr>
          <p:cNvGrpSpPr/>
          <p:nvPr/>
        </p:nvGrpSpPr>
        <p:grpSpPr>
          <a:xfrm>
            <a:off x="10261101" y="1069848"/>
            <a:ext cx="758952" cy="832104"/>
            <a:chOff x="4181853" y="1069848"/>
            <a:chExt cx="758952" cy="832104"/>
          </a:xfrm>
        </p:grpSpPr>
        <p:sp>
          <p:nvSpPr>
            <p:cNvPr id="45" name="Flowchart: Off-page Connector 44">
              <a:extLst>
                <a:ext uri="{FF2B5EF4-FFF2-40B4-BE49-F238E27FC236}">
                  <a16:creationId xmlns:a16="http://schemas.microsoft.com/office/drawing/2014/main" id="{F76D5862-11E6-2B66-1905-E8718AAECD05}"/>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46" name="Flowchart: Off-page Connector 45">
              <a:extLst>
                <a:ext uri="{FF2B5EF4-FFF2-40B4-BE49-F238E27FC236}">
                  <a16:creationId xmlns:a16="http://schemas.microsoft.com/office/drawing/2014/main" id="{18225E52-B645-31EF-923A-BA24CA1864E3}"/>
                </a:ext>
              </a:extLst>
            </p:cNvPr>
            <p:cNvSpPr/>
            <p:nvPr/>
          </p:nvSpPr>
          <p:spPr>
            <a:xfrm>
              <a:off x="4181853" y="1069848"/>
              <a:ext cx="758952" cy="713232"/>
            </a:xfrm>
            <a:prstGeom prst="flowChartOffpageConnector">
              <a:avLst/>
            </a:prstGeom>
            <a:solidFill>
              <a:schemeClr val="accent2">
                <a:lumMod val="40000"/>
                <a:lumOff val="6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r>
                <a:rPr lang="en-US" sz="1200" b="1" dirty="0">
                  <a:solidFill>
                    <a:schemeClr val="tx1">
                      <a:lumMod val="65000"/>
                      <a:lumOff val="35000"/>
                    </a:schemeClr>
                  </a:solidFill>
                  <a:latin typeface="Century Gothic" panose="020B0502020202020204" pitchFamily="34" charset="0"/>
                </a:rPr>
                <a:t>11</a:t>
              </a:r>
            </a:p>
          </p:txBody>
        </p:sp>
      </p:grpSp>
      <p:grpSp>
        <p:nvGrpSpPr>
          <p:cNvPr id="47" name="Group 46">
            <a:extLst>
              <a:ext uri="{FF2B5EF4-FFF2-40B4-BE49-F238E27FC236}">
                <a16:creationId xmlns:a16="http://schemas.microsoft.com/office/drawing/2014/main" id="{1339E60D-A7EC-CA95-3055-41D933E52C28}"/>
              </a:ext>
            </a:extLst>
          </p:cNvPr>
          <p:cNvGrpSpPr/>
          <p:nvPr/>
        </p:nvGrpSpPr>
        <p:grpSpPr>
          <a:xfrm>
            <a:off x="11274559" y="1069848"/>
            <a:ext cx="758952" cy="832104"/>
            <a:chOff x="4181853" y="1069848"/>
            <a:chExt cx="758952" cy="832104"/>
          </a:xfrm>
        </p:grpSpPr>
        <p:sp>
          <p:nvSpPr>
            <p:cNvPr id="48" name="Flowchart: Off-page Connector 47">
              <a:extLst>
                <a:ext uri="{FF2B5EF4-FFF2-40B4-BE49-F238E27FC236}">
                  <a16:creationId xmlns:a16="http://schemas.microsoft.com/office/drawing/2014/main" id="{0E1A234C-EFA7-70A7-80B9-0E02B5BC9112}"/>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49" name="Flowchart: Off-page Connector 48">
              <a:extLst>
                <a:ext uri="{FF2B5EF4-FFF2-40B4-BE49-F238E27FC236}">
                  <a16:creationId xmlns:a16="http://schemas.microsoft.com/office/drawing/2014/main" id="{21E8AC4A-28EE-6E9E-D275-416CEFE0430C}"/>
                </a:ext>
              </a:extLst>
            </p:cNvPr>
            <p:cNvSpPr/>
            <p:nvPr/>
          </p:nvSpPr>
          <p:spPr>
            <a:xfrm>
              <a:off x="4181853" y="1069848"/>
              <a:ext cx="758952" cy="713232"/>
            </a:xfrm>
            <a:prstGeom prst="flowChartOffpageConnector">
              <a:avLst/>
            </a:prstGeom>
            <a:solidFill>
              <a:schemeClr val="accent2">
                <a:lumMod val="40000"/>
                <a:lumOff val="6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r>
                <a:rPr lang="en-US" sz="1200" b="1" dirty="0">
                  <a:solidFill>
                    <a:schemeClr val="tx1">
                      <a:lumMod val="65000"/>
                      <a:lumOff val="35000"/>
                    </a:schemeClr>
                  </a:solidFill>
                  <a:latin typeface="Century Gothic" panose="020B0502020202020204" pitchFamily="34" charset="0"/>
                </a:rPr>
                <a:t>12</a:t>
              </a:r>
            </a:p>
          </p:txBody>
        </p:sp>
      </p:grpSp>
      <p:cxnSp>
        <p:nvCxnSpPr>
          <p:cNvPr id="51" name="Straight Connector 50">
            <a:extLst>
              <a:ext uri="{FF2B5EF4-FFF2-40B4-BE49-F238E27FC236}">
                <a16:creationId xmlns:a16="http://schemas.microsoft.com/office/drawing/2014/main" id="{B1753D94-DE34-F2CB-83A2-838A804A240A}"/>
              </a:ext>
            </a:extLst>
          </p:cNvPr>
          <p:cNvCxnSpPr>
            <a:cxnSpLocks/>
          </p:cNvCxnSpPr>
          <p:nvPr/>
        </p:nvCxnSpPr>
        <p:spPr>
          <a:xfrm>
            <a:off x="502920" y="2011680"/>
            <a:ext cx="0" cy="392277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3B47C14D-0A32-1EB4-2712-36C85E6B287A}"/>
              </a:ext>
            </a:extLst>
          </p:cNvPr>
          <p:cNvSpPr/>
          <p:nvPr/>
        </p:nvSpPr>
        <p:spPr>
          <a:xfrm>
            <a:off x="131078" y="5788152"/>
            <a:ext cx="3849606" cy="941833"/>
          </a:xfrm>
          <a:prstGeom prst="rect">
            <a:avLst/>
          </a:prstGeom>
          <a:solidFill>
            <a:srgbClr val="F2F094"/>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1.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Enter the initial setup tasks to establish the groundwork for the project.</a:t>
            </a:r>
            <a:endParaRPr lang="en-US" sz="1200" dirty="0">
              <a:solidFill>
                <a:schemeClr val="tx1">
                  <a:lumMod val="65000"/>
                  <a:lumOff val="35000"/>
                </a:schemeClr>
              </a:solidFill>
              <a:latin typeface="Century Gothic" panose="020B0502020202020204" pitchFamily="34" charset="0"/>
            </a:endParaRPr>
          </a:p>
        </p:txBody>
      </p:sp>
      <p:cxnSp>
        <p:nvCxnSpPr>
          <p:cNvPr id="54" name="Straight Connector 53">
            <a:extLst>
              <a:ext uri="{FF2B5EF4-FFF2-40B4-BE49-F238E27FC236}">
                <a16:creationId xmlns:a16="http://schemas.microsoft.com/office/drawing/2014/main" id="{97EC07A9-B660-018A-6C81-B531BAB88392}"/>
              </a:ext>
            </a:extLst>
          </p:cNvPr>
          <p:cNvCxnSpPr>
            <a:cxnSpLocks/>
          </p:cNvCxnSpPr>
          <p:nvPr/>
        </p:nvCxnSpPr>
        <p:spPr>
          <a:xfrm>
            <a:off x="1501144" y="1984248"/>
            <a:ext cx="0" cy="355701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5" name="Rectangle 54">
            <a:extLst>
              <a:ext uri="{FF2B5EF4-FFF2-40B4-BE49-F238E27FC236}">
                <a16:creationId xmlns:a16="http://schemas.microsoft.com/office/drawing/2014/main" id="{E8EACBF0-1E8E-2E30-7692-31395458979C}"/>
              </a:ext>
            </a:extLst>
          </p:cNvPr>
          <p:cNvSpPr/>
          <p:nvPr/>
        </p:nvSpPr>
        <p:spPr>
          <a:xfrm>
            <a:off x="667512" y="4736592"/>
            <a:ext cx="3313171" cy="941833"/>
          </a:xfrm>
          <a:prstGeom prst="rect">
            <a:avLst/>
          </a:prstGeom>
          <a:solidFill>
            <a:srgbClr val="F2F094"/>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2.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Document key interactions and early achievements.</a:t>
            </a:r>
            <a:endParaRPr lang="en-US" sz="1200" dirty="0">
              <a:solidFill>
                <a:schemeClr val="tx1">
                  <a:lumMod val="65000"/>
                  <a:lumOff val="35000"/>
                </a:schemeClr>
              </a:solidFill>
              <a:latin typeface="Century Gothic" panose="020B0502020202020204" pitchFamily="34" charset="0"/>
            </a:endParaRPr>
          </a:p>
        </p:txBody>
      </p:sp>
      <p:cxnSp>
        <p:nvCxnSpPr>
          <p:cNvPr id="57" name="Straight Connector 56">
            <a:extLst>
              <a:ext uri="{FF2B5EF4-FFF2-40B4-BE49-F238E27FC236}">
                <a16:creationId xmlns:a16="http://schemas.microsoft.com/office/drawing/2014/main" id="{31C5DD62-9382-7332-BD52-6EEA82A910C7}"/>
              </a:ext>
            </a:extLst>
          </p:cNvPr>
          <p:cNvCxnSpPr>
            <a:cxnSpLocks/>
          </p:cNvCxnSpPr>
          <p:nvPr/>
        </p:nvCxnSpPr>
        <p:spPr>
          <a:xfrm>
            <a:off x="2522210" y="2011680"/>
            <a:ext cx="0" cy="2459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8" name="Rectangle 57">
            <a:extLst>
              <a:ext uri="{FF2B5EF4-FFF2-40B4-BE49-F238E27FC236}">
                <a16:creationId xmlns:a16="http://schemas.microsoft.com/office/drawing/2014/main" id="{D1700AC3-4388-8F86-422B-7461438E816D}"/>
              </a:ext>
            </a:extLst>
          </p:cNvPr>
          <p:cNvSpPr/>
          <p:nvPr/>
        </p:nvSpPr>
        <p:spPr>
          <a:xfrm>
            <a:off x="1609344" y="3666743"/>
            <a:ext cx="2371341" cy="941834"/>
          </a:xfrm>
          <a:prstGeom prst="rect">
            <a:avLst/>
          </a:prstGeom>
          <a:solidFill>
            <a:srgbClr val="F2F094"/>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3.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Focus on refining strategies based on initial feedback.</a:t>
            </a:r>
            <a:endParaRPr lang="en-US" sz="1200" dirty="0">
              <a:solidFill>
                <a:schemeClr val="tx1">
                  <a:lumMod val="65000"/>
                  <a:lumOff val="35000"/>
                </a:schemeClr>
              </a:solidFill>
              <a:latin typeface="Century Gothic" panose="020B0502020202020204" pitchFamily="34" charset="0"/>
            </a:endParaRPr>
          </a:p>
        </p:txBody>
      </p:sp>
      <p:cxnSp>
        <p:nvCxnSpPr>
          <p:cNvPr id="62" name="Straight Connector 61">
            <a:extLst>
              <a:ext uri="{FF2B5EF4-FFF2-40B4-BE49-F238E27FC236}">
                <a16:creationId xmlns:a16="http://schemas.microsoft.com/office/drawing/2014/main" id="{00D63D60-AF2E-1DE5-197C-06A902676A85}"/>
              </a:ext>
            </a:extLst>
          </p:cNvPr>
          <p:cNvCxnSpPr>
            <a:cxnSpLocks/>
          </p:cNvCxnSpPr>
          <p:nvPr/>
        </p:nvCxnSpPr>
        <p:spPr>
          <a:xfrm>
            <a:off x="3538708" y="2011680"/>
            <a:ext cx="0" cy="1316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1" name="Rectangle 60">
            <a:extLst>
              <a:ext uri="{FF2B5EF4-FFF2-40B4-BE49-F238E27FC236}">
                <a16:creationId xmlns:a16="http://schemas.microsoft.com/office/drawing/2014/main" id="{386539A1-1D53-3BEE-C17B-A34A22791E78}"/>
              </a:ext>
            </a:extLst>
          </p:cNvPr>
          <p:cNvSpPr/>
          <p:nvPr/>
        </p:nvSpPr>
        <p:spPr>
          <a:xfrm>
            <a:off x="2671564" y="2249424"/>
            <a:ext cx="1309121" cy="1293876"/>
          </a:xfrm>
          <a:prstGeom prst="rect">
            <a:avLst/>
          </a:prstGeom>
          <a:solidFill>
            <a:srgbClr val="F2F094"/>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spc="-100" dirty="0">
                <a:solidFill>
                  <a:schemeClr val="tx1">
                    <a:lumMod val="65000"/>
                    <a:lumOff val="35000"/>
                  </a:schemeClr>
                </a:solidFill>
                <a:latin typeface="Century Gothic" panose="020B0502020202020204" pitchFamily="34" charset="0"/>
              </a:rPr>
              <a:t>4.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Compile a monthly review of goals met and outline adjustments needed.</a:t>
            </a:r>
          </a:p>
        </p:txBody>
      </p:sp>
      <p:cxnSp>
        <p:nvCxnSpPr>
          <p:cNvPr id="65" name="Straight Connector 64">
            <a:extLst>
              <a:ext uri="{FF2B5EF4-FFF2-40B4-BE49-F238E27FC236}">
                <a16:creationId xmlns:a16="http://schemas.microsoft.com/office/drawing/2014/main" id="{B24D6F39-0C84-8698-B04D-789D95BBDE2D}"/>
              </a:ext>
            </a:extLst>
          </p:cNvPr>
          <p:cNvCxnSpPr>
            <a:cxnSpLocks/>
          </p:cNvCxnSpPr>
          <p:nvPr/>
        </p:nvCxnSpPr>
        <p:spPr>
          <a:xfrm>
            <a:off x="4576558" y="2011680"/>
            <a:ext cx="0" cy="392277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6" name="Rectangle 65">
            <a:extLst>
              <a:ext uri="{FF2B5EF4-FFF2-40B4-BE49-F238E27FC236}">
                <a16:creationId xmlns:a16="http://schemas.microsoft.com/office/drawing/2014/main" id="{0766192A-9263-BC4D-5FD7-F8039EFAA42E}"/>
              </a:ext>
            </a:extLst>
          </p:cNvPr>
          <p:cNvSpPr/>
          <p:nvPr/>
        </p:nvSpPr>
        <p:spPr>
          <a:xfrm>
            <a:off x="4204716" y="5788152"/>
            <a:ext cx="3849606" cy="941833"/>
          </a:xfrm>
          <a:prstGeom prst="rect">
            <a:avLst/>
          </a:prstGeom>
          <a:solidFill>
            <a:schemeClr val="accent5">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5.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Begin implementing more complex project elements.</a:t>
            </a:r>
            <a:endParaRPr lang="en-US" sz="1200" dirty="0">
              <a:solidFill>
                <a:schemeClr val="tx1">
                  <a:lumMod val="65000"/>
                  <a:lumOff val="35000"/>
                </a:schemeClr>
              </a:solidFill>
              <a:latin typeface="Century Gothic" panose="020B0502020202020204" pitchFamily="34" charset="0"/>
            </a:endParaRPr>
          </a:p>
        </p:txBody>
      </p:sp>
      <p:cxnSp>
        <p:nvCxnSpPr>
          <p:cNvPr id="67" name="Straight Connector 66">
            <a:extLst>
              <a:ext uri="{FF2B5EF4-FFF2-40B4-BE49-F238E27FC236}">
                <a16:creationId xmlns:a16="http://schemas.microsoft.com/office/drawing/2014/main" id="{E08595AD-6B1C-0D74-834D-CB900B873898}"/>
              </a:ext>
            </a:extLst>
          </p:cNvPr>
          <p:cNvCxnSpPr>
            <a:cxnSpLocks/>
          </p:cNvCxnSpPr>
          <p:nvPr/>
        </p:nvCxnSpPr>
        <p:spPr>
          <a:xfrm>
            <a:off x="5574782" y="1984248"/>
            <a:ext cx="0" cy="355701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8" name="Rectangle 67">
            <a:extLst>
              <a:ext uri="{FF2B5EF4-FFF2-40B4-BE49-F238E27FC236}">
                <a16:creationId xmlns:a16="http://schemas.microsoft.com/office/drawing/2014/main" id="{91B613EF-498B-D499-619E-7E5F4E36348A}"/>
              </a:ext>
            </a:extLst>
          </p:cNvPr>
          <p:cNvSpPr/>
          <p:nvPr/>
        </p:nvSpPr>
        <p:spPr>
          <a:xfrm>
            <a:off x="4741150" y="4736592"/>
            <a:ext cx="3313171" cy="941833"/>
          </a:xfrm>
          <a:prstGeom prst="rect">
            <a:avLst/>
          </a:prstGeom>
          <a:solidFill>
            <a:schemeClr val="accent5">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6.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Strengthen collaborations and check progress against targets.</a:t>
            </a:r>
            <a:endParaRPr lang="en-US" sz="1200" dirty="0">
              <a:solidFill>
                <a:schemeClr val="tx1">
                  <a:lumMod val="65000"/>
                  <a:lumOff val="35000"/>
                </a:schemeClr>
              </a:solidFill>
              <a:latin typeface="Century Gothic" panose="020B0502020202020204" pitchFamily="34" charset="0"/>
            </a:endParaRPr>
          </a:p>
        </p:txBody>
      </p:sp>
      <p:cxnSp>
        <p:nvCxnSpPr>
          <p:cNvPr id="69" name="Straight Connector 68">
            <a:extLst>
              <a:ext uri="{FF2B5EF4-FFF2-40B4-BE49-F238E27FC236}">
                <a16:creationId xmlns:a16="http://schemas.microsoft.com/office/drawing/2014/main" id="{F1A57123-863A-E52E-16A2-C6945DEA18C5}"/>
              </a:ext>
            </a:extLst>
          </p:cNvPr>
          <p:cNvCxnSpPr>
            <a:cxnSpLocks/>
          </p:cNvCxnSpPr>
          <p:nvPr/>
        </p:nvCxnSpPr>
        <p:spPr>
          <a:xfrm>
            <a:off x="6595848" y="2011680"/>
            <a:ext cx="0" cy="2459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0" name="Rectangle 69">
            <a:extLst>
              <a:ext uri="{FF2B5EF4-FFF2-40B4-BE49-F238E27FC236}">
                <a16:creationId xmlns:a16="http://schemas.microsoft.com/office/drawing/2014/main" id="{83F5DE5F-41A7-BCF6-5284-7A9F2A4F4A3A}"/>
              </a:ext>
            </a:extLst>
          </p:cNvPr>
          <p:cNvSpPr/>
          <p:nvPr/>
        </p:nvSpPr>
        <p:spPr>
          <a:xfrm>
            <a:off x="5682982" y="3666743"/>
            <a:ext cx="2371341" cy="941834"/>
          </a:xfrm>
          <a:prstGeom prst="rect">
            <a:avLst/>
          </a:prstGeom>
          <a:solidFill>
            <a:schemeClr val="accent5">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7.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Address challenges and engage more deeply with key stakeholders.</a:t>
            </a:r>
          </a:p>
        </p:txBody>
      </p:sp>
      <p:cxnSp>
        <p:nvCxnSpPr>
          <p:cNvPr id="71" name="Straight Connector 70">
            <a:extLst>
              <a:ext uri="{FF2B5EF4-FFF2-40B4-BE49-F238E27FC236}">
                <a16:creationId xmlns:a16="http://schemas.microsoft.com/office/drawing/2014/main" id="{2269E21D-F34F-2028-BD51-0FA0540710CD}"/>
              </a:ext>
            </a:extLst>
          </p:cNvPr>
          <p:cNvCxnSpPr>
            <a:cxnSpLocks/>
          </p:cNvCxnSpPr>
          <p:nvPr/>
        </p:nvCxnSpPr>
        <p:spPr>
          <a:xfrm>
            <a:off x="7612346" y="2011680"/>
            <a:ext cx="0" cy="1316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2" name="Rectangle 71">
            <a:extLst>
              <a:ext uri="{FF2B5EF4-FFF2-40B4-BE49-F238E27FC236}">
                <a16:creationId xmlns:a16="http://schemas.microsoft.com/office/drawing/2014/main" id="{DA698EC3-F835-1777-5457-9ECB9B9B81CB}"/>
              </a:ext>
            </a:extLst>
          </p:cNvPr>
          <p:cNvSpPr/>
          <p:nvPr/>
        </p:nvSpPr>
        <p:spPr>
          <a:xfrm>
            <a:off x="6745202" y="2249424"/>
            <a:ext cx="1309121" cy="1293876"/>
          </a:xfrm>
          <a:prstGeom prst="rect">
            <a:avLst/>
          </a:prstGeom>
          <a:solidFill>
            <a:schemeClr val="accent5">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spc="-100" dirty="0">
                <a:solidFill>
                  <a:schemeClr val="tx1">
                    <a:lumMod val="65000"/>
                    <a:lumOff val="35000"/>
                  </a:schemeClr>
                </a:solidFill>
                <a:latin typeface="Century Gothic" panose="020B0502020202020204" pitchFamily="34" charset="0"/>
              </a:rPr>
              <a:t>8.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Evaluate progress against project benchmarks.</a:t>
            </a:r>
          </a:p>
        </p:txBody>
      </p:sp>
      <p:cxnSp>
        <p:nvCxnSpPr>
          <p:cNvPr id="73" name="Straight Connector 72">
            <a:extLst>
              <a:ext uri="{FF2B5EF4-FFF2-40B4-BE49-F238E27FC236}">
                <a16:creationId xmlns:a16="http://schemas.microsoft.com/office/drawing/2014/main" id="{7CADF6E7-262B-6D11-8757-0558711123AF}"/>
              </a:ext>
            </a:extLst>
          </p:cNvPr>
          <p:cNvCxnSpPr>
            <a:cxnSpLocks/>
          </p:cNvCxnSpPr>
          <p:nvPr/>
        </p:nvCxnSpPr>
        <p:spPr>
          <a:xfrm>
            <a:off x="8595360" y="2011680"/>
            <a:ext cx="0" cy="392277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4" name="Rectangle 73">
            <a:extLst>
              <a:ext uri="{FF2B5EF4-FFF2-40B4-BE49-F238E27FC236}">
                <a16:creationId xmlns:a16="http://schemas.microsoft.com/office/drawing/2014/main" id="{C0C93EDC-C5D5-E5D2-041D-83ABF3BC5D9F}"/>
              </a:ext>
            </a:extLst>
          </p:cNvPr>
          <p:cNvSpPr/>
          <p:nvPr/>
        </p:nvSpPr>
        <p:spPr>
          <a:xfrm>
            <a:off x="8223518" y="5788152"/>
            <a:ext cx="3849606" cy="941833"/>
          </a:xfrm>
          <a:prstGeom prst="rect">
            <a:avLst/>
          </a:prstGeom>
          <a:solidFill>
            <a:schemeClr val="accent2">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9.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Initiate the final phase implementations and critical evaluations.</a:t>
            </a:r>
            <a:endParaRPr lang="en-US" sz="1200" dirty="0">
              <a:solidFill>
                <a:schemeClr val="tx1">
                  <a:lumMod val="65000"/>
                  <a:lumOff val="35000"/>
                </a:schemeClr>
              </a:solidFill>
              <a:latin typeface="Century Gothic" panose="020B0502020202020204" pitchFamily="34" charset="0"/>
            </a:endParaRPr>
          </a:p>
        </p:txBody>
      </p:sp>
      <p:cxnSp>
        <p:nvCxnSpPr>
          <p:cNvPr id="75" name="Straight Connector 74">
            <a:extLst>
              <a:ext uri="{FF2B5EF4-FFF2-40B4-BE49-F238E27FC236}">
                <a16:creationId xmlns:a16="http://schemas.microsoft.com/office/drawing/2014/main" id="{51991546-2D6A-63C3-98FE-B0A2D736DB55}"/>
              </a:ext>
            </a:extLst>
          </p:cNvPr>
          <p:cNvCxnSpPr>
            <a:cxnSpLocks/>
          </p:cNvCxnSpPr>
          <p:nvPr/>
        </p:nvCxnSpPr>
        <p:spPr>
          <a:xfrm>
            <a:off x="9593584" y="1984248"/>
            <a:ext cx="0" cy="355701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6" name="Rectangle 75">
            <a:extLst>
              <a:ext uri="{FF2B5EF4-FFF2-40B4-BE49-F238E27FC236}">
                <a16:creationId xmlns:a16="http://schemas.microsoft.com/office/drawing/2014/main" id="{9B134FDB-8D4A-28A3-EF28-8D966312A5E2}"/>
              </a:ext>
            </a:extLst>
          </p:cNvPr>
          <p:cNvSpPr/>
          <p:nvPr/>
        </p:nvSpPr>
        <p:spPr>
          <a:xfrm>
            <a:off x="8759952" y="4736592"/>
            <a:ext cx="3313171" cy="941833"/>
          </a:xfrm>
          <a:prstGeom prst="rect">
            <a:avLst/>
          </a:prstGeom>
          <a:solidFill>
            <a:schemeClr val="accent2">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10.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Start wrapping up the main project deliverables and begin final assessments.</a:t>
            </a:r>
          </a:p>
        </p:txBody>
      </p:sp>
      <p:cxnSp>
        <p:nvCxnSpPr>
          <p:cNvPr id="77" name="Straight Connector 76">
            <a:extLst>
              <a:ext uri="{FF2B5EF4-FFF2-40B4-BE49-F238E27FC236}">
                <a16:creationId xmlns:a16="http://schemas.microsoft.com/office/drawing/2014/main" id="{5199F839-DA5F-F6CE-B3BC-0D754986E718}"/>
              </a:ext>
            </a:extLst>
          </p:cNvPr>
          <p:cNvCxnSpPr>
            <a:cxnSpLocks/>
          </p:cNvCxnSpPr>
          <p:nvPr/>
        </p:nvCxnSpPr>
        <p:spPr>
          <a:xfrm>
            <a:off x="10614650" y="2011680"/>
            <a:ext cx="0" cy="2459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8" name="Rectangle 77">
            <a:extLst>
              <a:ext uri="{FF2B5EF4-FFF2-40B4-BE49-F238E27FC236}">
                <a16:creationId xmlns:a16="http://schemas.microsoft.com/office/drawing/2014/main" id="{1341FE19-DB0C-AF28-CC6F-6A91F6773BEB}"/>
              </a:ext>
            </a:extLst>
          </p:cNvPr>
          <p:cNvSpPr/>
          <p:nvPr/>
        </p:nvSpPr>
        <p:spPr>
          <a:xfrm>
            <a:off x="9701784" y="3666743"/>
            <a:ext cx="2371341" cy="941834"/>
          </a:xfrm>
          <a:prstGeom prst="rect">
            <a:avLst/>
          </a:prstGeom>
          <a:solidFill>
            <a:schemeClr val="accent2">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65000"/>
                    <a:lumOff val="35000"/>
                  </a:schemeClr>
                </a:solidFill>
                <a:latin typeface="Century Gothic" panose="020B0502020202020204" pitchFamily="34" charset="0"/>
              </a:rPr>
              <a:t>11. KEY ACTIVITIES</a:t>
            </a:r>
            <a:br>
              <a:rPr lang="en-US" sz="1200" dirty="0">
                <a:solidFill>
                  <a:schemeClr val="tx1">
                    <a:lumMod val="65000"/>
                    <a:lumOff val="35000"/>
                  </a:schemeClr>
                </a:solidFill>
                <a:latin typeface="Century Gothic" panose="020B0502020202020204" pitchFamily="34" charset="0"/>
              </a:rPr>
            </a:br>
            <a:r>
              <a:rPr lang="en-US" sz="1200" b="0" i="0" u="none" strike="noStrike" dirty="0">
                <a:solidFill>
                  <a:schemeClr val="tx1">
                    <a:lumMod val="65000"/>
                    <a:lumOff val="35000"/>
                  </a:schemeClr>
                </a:solidFill>
                <a:effectLst/>
                <a:latin typeface="Century Gothic" panose="020B0502020202020204" pitchFamily="34" charset="0"/>
              </a:rPr>
              <a:t>Finalize all project components and gather feedback.</a:t>
            </a:r>
          </a:p>
        </p:txBody>
      </p:sp>
      <p:cxnSp>
        <p:nvCxnSpPr>
          <p:cNvPr id="79" name="Straight Connector 78">
            <a:extLst>
              <a:ext uri="{FF2B5EF4-FFF2-40B4-BE49-F238E27FC236}">
                <a16:creationId xmlns:a16="http://schemas.microsoft.com/office/drawing/2014/main" id="{5E561063-2E0C-5B6D-FA93-5F029B7D882E}"/>
              </a:ext>
            </a:extLst>
          </p:cNvPr>
          <p:cNvCxnSpPr>
            <a:cxnSpLocks/>
          </p:cNvCxnSpPr>
          <p:nvPr/>
        </p:nvCxnSpPr>
        <p:spPr>
          <a:xfrm>
            <a:off x="11631148" y="2011680"/>
            <a:ext cx="0" cy="1316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80" name="Rectangle 79">
            <a:extLst>
              <a:ext uri="{FF2B5EF4-FFF2-40B4-BE49-F238E27FC236}">
                <a16:creationId xmlns:a16="http://schemas.microsoft.com/office/drawing/2014/main" id="{4D30AE45-4FB5-0D7E-ADE6-98B7A22DEB15}"/>
              </a:ext>
            </a:extLst>
          </p:cNvPr>
          <p:cNvSpPr/>
          <p:nvPr/>
        </p:nvSpPr>
        <p:spPr>
          <a:xfrm>
            <a:off x="10764004" y="2249424"/>
            <a:ext cx="1309121" cy="1293876"/>
          </a:xfrm>
          <a:prstGeom prst="rect">
            <a:avLst/>
          </a:prstGeom>
          <a:solidFill>
            <a:schemeClr val="accent2">
              <a:lumMod val="40000"/>
              <a:lumOff val="6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spc="-100" dirty="0">
                <a:solidFill>
                  <a:schemeClr val="tx1">
                    <a:lumMod val="65000"/>
                    <a:lumOff val="35000"/>
                  </a:schemeClr>
                </a:solidFill>
                <a:latin typeface="Century Gothic" panose="020B0502020202020204" pitchFamily="34" charset="0"/>
              </a:rPr>
              <a:t>12. KEY ACTIVITIES</a:t>
            </a:r>
            <a:br>
              <a:rPr lang="en-US" sz="1200" dirty="0">
                <a:solidFill>
                  <a:schemeClr val="tx1">
                    <a:lumMod val="65000"/>
                    <a:lumOff val="35000"/>
                  </a:schemeClr>
                </a:solidFill>
                <a:latin typeface="Century Gothic" panose="020B0502020202020204" pitchFamily="34" charset="0"/>
              </a:rPr>
            </a:br>
            <a:r>
              <a:rPr lang="en-US" sz="1200" dirty="0">
                <a:solidFill>
                  <a:schemeClr val="tx1">
                    <a:lumMod val="65000"/>
                    <a:lumOff val="35000"/>
                  </a:schemeClr>
                </a:solidFill>
                <a:latin typeface="Century Gothic" panose="020B0502020202020204" pitchFamily="34" charset="0"/>
              </a:rPr>
              <a:t>Prepare </a:t>
            </a:r>
            <a:r>
              <a:rPr lang="en-US" sz="1200" b="0" i="0" u="none" strike="noStrike" dirty="0">
                <a:solidFill>
                  <a:schemeClr val="tx1">
                    <a:lumMod val="65000"/>
                    <a:lumOff val="35000"/>
                  </a:schemeClr>
                </a:solidFill>
                <a:effectLst/>
                <a:latin typeface="Century Gothic" panose="020B0502020202020204" pitchFamily="34" charset="0"/>
              </a:rPr>
              <a:t>a detailed report on outcomes and future proposals.</a:t>
            </a:r>
          </a:p>
        </p:txBody>
      </p:sp>
    </p:spTree>
    <p:extLst>
      <p:ext uri="{BB962C8B-B14F-4D97-AF65-F5344CB8AC3E}">
        <p14:creationId xmlns:p14="http://schemas.microsoft.com/office/powerpoint/2010/main" val="1730947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0AC44026-2A50-4B18-9335-71F7C3698EF7}" vid="{627BE862-221D-4A98-B64A-0C8EDBA5BD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IC-Simple-Gantt-Chart-Template_PowerPoint - SR edits</Template>
  <TotalTime>67</TotalTime>
  <Words>412</Words>
  <Application>Microsoft Macintosh PowerPoint</Application>
  <PresentationFormat>Widescreen</PresentationFormat>
  <Paragraphs>35</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Allison Okonczak</cp:lastModifiedBy>
  <cp:revision>14</cp:revision>
  <cp:lastPrinted>2020-08-31T22:23:58Z</cp:lastPrinted>
  <dcterms:created xsi:type="dcterms:W3CDTF">2020-10-13T17:45:05Z</dcterms:created>
  <dcterms:modified xsi:type="dcterms:W3CDTF">2024-05-29T21:23:34Z</dcterms:modified>
</cp:coreProperties>
</file>