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68" r:id="rId3"/>
    <p:sldId id="353" r:id="rId4"/>
    <p:sldId id="369" r:id="rId5"/>
    <p:sldId id="370" r:id="rId6"/>
    <p:sldId id="371" r:id="rId7"/>
    <p:sldId id="373" r:id="rId8"/>
    <p:sldId id="374" r:id="rId9"/>
    <p:sldId id="375" r:id="rId10"/>
    <p:sldId id="376" r:id="rId11"/>
    <p:sldId id="377" r:id="rId12"/>
    <p:sldId id="378" r:id="rId13"/>
    <p:sldId id="37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F4F2A4"/>
    <a:srgbClr val="DCF8EB"/>
    <a:srgbClr val="66BBCC"/>
    <a:srgbClr val="CBD6B5"/>
    <a:srgbClr val="9CA58C"/>
    <a:srgbClr val="EBD9B6"/>
    <a:srgbClr val="0098C6"/>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0C40B-CD38-4BB7-B05B-E2B93B07E35F}" v="6" dt="2024-05-11T22:10:16.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slide" Target="slides/slide14.xml"/><Relationship Id="rId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E90C40B-CD38-4BB7-B05B-E2B93B07E35F}"/>
    <pc:docChg chg="modSld">
      <pc:chgData name="Bess Dunlevy" userId="dd4b9a8537dbe9d0" providerId="LiveId" clId="{9E90C40B-CD38-4BB7-B05B-E2B93B07E35F}" dt="2024-05-11T22:08:41.644" v="38" actId="1076"/>
      <pc:docMkLst>
        <pc:docMk/>
      </pc:docMkLst>
      <pc:sldChg chg="addSp modSp mod">
        <pc:chgData name="Bess Dunlevy" userId="dd4b9a8537dbe9d0" providerId="LiveId" clId="{9E90C40B-CD38-4BB7-B05B-E2B93B07E35F}" dt="2024-05-11T22:08:41.644" v="38" actId="1076"/>
        <pc:sldMkLst>
          <pc:docMk/>
          <pc:sldMk cId="1508588292" sldId="342"/>
        </pc:sldMkLst>
        <pc:picChg chg="mod">
          <ac:chgData name="Bess Dunlevy" userId="dd4b9a8537dbe9d0" providerId="LiveId" clId="{9E90C40B-CD38-4BB7-B05B-E2B93B07E35F}" dt="2024-05-11T22:06:38.535" v="2" actId="1076"/>
          <ac:picMkLst>
            <pc:docMk/>
            <pc:sldMk cId="1508588292" sldId="342"/>
            <ac:picMk id="4" creationId="{4AEB8225-3AA8-AF48-AD51-3F5F53316D6B}"/>
          </ac:picMkLst>
        </pc:picChg>
        <pc:picChg chg="add mod modCrop">
          <ac:chgData name="Bess Dunlevy" userId="dd4b9a8537dbe9d0" providerId="LiveId" clId="{9E90C40B-CD38-4BB7-B05B-E2B93B07E35F}" dt="2024-05-11T22:08:34.372" v="36" actId="1076"/>
          <ac:picMkLst>
            <pc:docMk/>
            <pc:sldMk cId="1508588292" sldId="342"/>
            <ac:picMk id="6" creationId="{74E6D619-0410-79AE-7F4C-12C2BBCCB0A1}"/>
          </ac:picMkLst>
        </pc:picChg>
        <pc:picChg chg="add mod modCrop">
          <ac:chgData name="Bess Dunlevy" userId="dd4b9a8537dbe9d0" providerId="LiveId" clId="{9E90C40B-CD38-4BB7-B05B-E2B93B07E35F}" dt="2024-05-11T22:08:38.517" v="37" actId="1076"/>
          <ac:picMkLst>
            <pc:docMk/>
            <pc:sldMk cId="1508588292" sldId="342"/>
            <ac:picMk id="8" creationId="{326C8F68-AB7B-6673-83E0-7FBC88DC986F}"/>
          </ac:picMkLst>
        </pc:picChg>
        <pc:picChg chg="add mod modCrop">
          <ac:chgData name="Bess Dunlevy" userId="dd4b9a8537dbe9d0" providerId="LiveId" clId="{9E90C40B-CD38-4BB7-B05B-E2B93B07E35F}" dt="2024-05-11T22:08:41.644" v="38" actId="1076"/>
          <ac:picMkLst>
            <pc:docMk/>
            <pc:sldMk cId="1508588292" sldId="342"/>
            <ac:picMk id="10" creationId="{13D4CCF2-104B-E377-E332-6D18350096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5380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2339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34804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073&amp;utm_source=template-powerpoint&amp;utm_medium=content&amp;utm_campaign=5-Year+Strategic+Plan-powerpoint-12073&amp;lpa=5-Year+Strategic+Plan+powerpoint+12073"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68481" y="317165"/>
            <a:ext cx="2925496" cy="58186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5-Year Strategic Plan Template</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7" y="5461324"/>
            <a:ext cx="11493530" cy="1107996"/>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This template will help guide you through the process of creating a comprehensive five-year </a:t>
            </a:r>
            <a:r>
              <a:rPr lang="en-US" sz="2200" dirty="0">
                <a:solidFill>
                  <a:schemeClr val="tx1">
                    <a:lumMod val="65000"/>
                    <a:lumOff val="35000"/>
                  </a:schemeClr>
                </a:solidFill>
                <a:latin typeface="Century Gothic" panose="020B0502020202020204" pitchFamily="34" charset="0"/>
              </a:rPr>
              <a:t>s</a:t>
            </a:r>
            <a:r>
              <a:rPr lang="en-US" sz="2200" b="0" i="0" u="none" strike="noStrike" dirty="0">
                <a:solidFill>
                  <a:schemeClr val="tx1">
                    <a:lumMod val="65000"/>
                    <a:lumOff val="35000"/>
                  </a:schemeClr>
                </a:solidFill>
                <a:effectLst/>
                <a:latin typeface="Century Gothic" panose="020B0502020202020204" pitchFamily="34" charset="0"/>
              </a:rPr>
              <a:t>trategic </a:t>
            </a:r>
            <a:r>
              <a:rPr lang="en-US" sz="2200" dirty="0">
                <a:solidFill>
                  <a:schemeClr val="tx1">
                    <a:lumMod val="65000"/>
                    <a:lumOff val="35000"/>
                  </a:schemeClr>
                </a:solidFill>
                <a:latin typeface="Century Gothic" panose="020B0502020202020204" pitchFamily="34" charset="0"/>
              </a:rPr>
              <a:t>p</a:t>
            </a:r>
            <a:r>
              <a:rPr lang="en-US" sz="2200" b="0" i="0" u="none" strike="noStrike" dirty="0">
                <a:solidFill>
                  <a:schemeClr val="tx1">
                    <a:lumMod val="65000"/>
                    <a:lumOff val="35000"/>
                  </a:schemeClr>
                </a:solidFill>
                <a:effectLst/>
                <a:latin typeface="Century Gothic" panose="020B0502020202020204" pitchFamily="34" charset="0"/>
              </a:rPr>
              <a:t>lan. Each slide is crafted to help your team cover all critical aspects of strategic planning.</a:t>
            </a:r>
            <a:endParaRPr lang="en-US" sz="2200" dirty="0">
              <a:solidFill>
                <a:schemeClr val="tx1">
                  <a:lumMod val="65000"/>
                  <a:lumOff val="35000"/>
                </a:schemeClr>
              </a:solidFill>
              <a:latin typeface="Century Gothic" panose="020B0502020202020204" pitchFamily="34" charset="0"/>
            </a:endParaRPr>
          </a:p>
        </p:txBody>
      </p:sp>
      <p:pic>
        <p:nvPicPr>
          <p:cNvPr id="2" name="Graphic 1" descr="A lightbulb">
            <a:extLst>
              <a:ext uri="{FF2B5EF4-FFF2-40B4-BE49-F238E27FC236}">
                <a16:creationId xmlns:a16="http://schemas.microsoft.com/office/drawing/2014/main" id="{3081F4AD-C499-E4FB-E016-00F3703AF4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3" y="1017369"/>
            <a:ext cx="4205416" cy="4205416"/>
          </a:xfrm>
          <a:prstGeom prst="rect">
            <a:avLst/>
          </a:prstGeom>
        </p:spPr>
      </p:pic>
      <p:pic>
        <p:nvPicPr>
          <p:cNvPr id="6" name="Picture 5" descr="A diagram of a business strategy&#10;&#10;Description automatically generated with medium confidence">
            <a:extLst>
              <a:ext uri="{FF2B5EF4-FFF2-40B4-BE49-F238E27FC236}">
                <a16:creationId xmlns:a16="http://schemas.microsoft.com/office/drawing/2014/main" id="{74E6D619-0410-79AE-7F4C-12C2BBCCB0A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15768"/>
          <a:stretch/>
        </p:blipFill>
        <p:spPr>
          <a:xfrm>
            <a:off x="3912322" y="3408257"/>
            <a:ext cx="4022306" cy="1903204"/>
          </a:xfrm>
          <a:prstGeom prst="rect">
            <a:avLst/>
          </a:prstGeom>
          <a:effectLst>
            <a:outerShdw blurRad="63500" sx="102000" sy="102000" algn="ctr" rotWithShape="0">
              <a:prstClr val="black">
                <a:alpha val="40000"/>
              </a:prstClr>
            </a:outerShdw>
          </a:effectLst>
        </p:spPr>
      </p:pic>
      <p:pic>
        <p:nvPicPr>
          <p:cNvPr id="8" name="Picture 7" descr="A close-up of a chart&#10;&#10;Description automatically generated">
            <a:extLst>
              <a:ext uri="{FF2B5EF4-FFF2-40B4-BE49-F238E27FC236}">
                <a16:creationId xmlns:a16="http://schemas.microsoft.com/office/drawing/2014/main" id="{326C8F68-AB7B-6673-83E0-7FBC88DC986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283615" y="991161"/>
            <a:ext cx="4772096" cy="2298759"/>
          </a:xfrm>
          <a:prstGeom prst="rect">
            <a:avLst/>
          </a:prstGeom>
          <a:effectLst>
            <a:outerShdw blurRad="63500" sx="102000" sy="102000" algn="ctr" rotWithShape="0">
              <a:prstClr val="black">
                <a:alpha val="40000"/>
              </a:prstClr>
            </a:outerShdw>
          </a:effectLst>
        </p:spPr>
      </p:pic>
      <p:pic>
        <p:nvPicPr>
          <p:cNvPr id="10" name="Picture 9" descr="A close-up of a chart&#10;&#10;Description automatically generated">
            <a:extLst>
              <a:ext uri="{FF2B5EF4-FFF2-40B4-BE49-F238E27FC236}">
                <a16:creationId xmlns:a16="http://schemas.microsoft.com/office/drawing/2014/main" id="{13D4CCF2-104B-E377-E332-6D18350096B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286931" y="2654747"/>
            <a:ext cx="4507046" cy="21584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00948-3A8F-8342-0171-AF91367BB0C4}"/>
              </a:ext>
            </a:extLst>
          </p:cNvPr>
          <p:cNvSpPr txBox="1"/>
          <p:nvPr/>
        </p:nvSpPr>
        <p:spPr>
          <a:xfrm>
            <a:off x="161597" y="111009"/>
            <a:ext cx="895768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8. RESOURCE ALLOCATION AND BUDGET PLANNING</a:t>
            </a:r>
          </a:p>
        </p:txBody>
      </p:sp>
      <p:sp>
        <p:nvSpPr>
          <p:cNvPr id="3" name="TextBox 2">
            <a:extLst>
              <a:ext uri="{FF2B5EF4-FFF2-40B4-BE49-F238E27FC236}">
                <a16:creationId xmlns:a16="http://schemas.microsoft.com/office/drawing/2014/main" id="{7C68695A-A158-28C0-3F40-CE5BBECA11FC}"/>
              </a:ext>
            </a:extLst>
          </p:cNvPr>
          <p:cNvSpPr txBox="1"/>
          <p:nvPr/>
        </p:nvSpPr>
        <p:spPr>
          <a:xfrm>
            <a:off x="161597" y="541896"/>
            <a:ext cx="11030277"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Provide an overview of the resources required (financial, human, technological) across the five-year span. Include budget forecasts and highlight any significant investments or resource changes needed.</a:t>
            </a:r>
            <a:endParaRPr lang="en-US" sz="12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4812EA30-2D6C-60B8-4726-CE77A0604FE5}"/>
              </a:ext>
            </a:extLst>
          </p:cNvPr>
          <p:cNvGraphicFramePr>
            <a:graphicFrameLocks noGrp="1"/>
          </p:cNvGraphicFramePr>
          <p:nvPr>
            <p:extLst>
              <p:ext uri="{D42A27DB-BD31-4B8C-83A1-F6EECF244321}">
                <p14:modId xmlns:p14="http://schemas.microsoft.com/office/powerpoint/2010/main" val="2429285489"/>
              </p:ext>
            </p:extLst>
          </p:nvPr>
        </p:nvGraphicFramePr>
        <p:xfrm>
          <a:off x="225110" y="1075209"/>
          <a:ext cx="11741781" cy="5516990"/>
        </p:xfrm>
        <a:graphic>
          <a:graphicData uri="http://schemas.openxmlformats.org/drawingml/2006/table">
            <a:tbl>
              <a:tblPr firstRow="1" firstCol="1" bandRow="1"/>
              <a:tblGrid>
                <a:gridCol w="827007">
                  <a:extLst>
                    <a:ext uri="{9D8B030D-6E8A-4147-A177-3AD203B41FA5}">
                      <a16:colId xmlns:a16="http://schemas.microsoft.com/office/drawing/2014/main" val="1927112255"/>
                    </a:ext>
                  </a:extLst>
                </a:gridCol>
                <a:gridCol w="1212436">
                  <a:extLst>
                    <a:ext uri="{9D8B030D-6E8A-4147-A177-3AD203B41FA5}">
                      <a16:colId xmlns:a16="http://schemas.microsoft.com/office/drawing/2014/main" val="3004751967"/>
                    </a:ext>
                  </a:extLst>
                </a:gridCol>
                <a:gridCol w="1212436">
                  <a:extLst>
                    <a:ext uri="{9D8B030D-6E8A-4147-A177-3AD203B41FA5}">
                      <a16:colId xmlns:a16="http://schemas.microsoft.com/office/drawing/2014/main" val="1074656242"/>
                    </a:ext>
                  </a:extLst>
                </a:gridCol>
                <a:gridCol w="1212436">
                  <a:extLst>
                    <a:ext uri="{9D8B030D-6E8A-4147-A177-3AD203B41FA5}">
                      <a16:colId xmlns:a16="http://schemas.microsoft.com/office/drawing/2014/main" val="1322328880"/>
                    </a:ext>
                  </a:extLst>
                </a:gridCol>
                <a:gridCol w="1212911">
                  <a:extLst>
                    <a:ext uri="{9D8B030D-6E8A-4147-A177-3AD203B41FA5}">
                      <a16:colId xmlns:a16="http://schemas.microsoft.com/office/drawing/2014/main" val="3001611167"/>
                    </a:ext>
                  </a:extLst>
                </a:gridCol>
                <a:gridCol w="1212911">
                  <a:extLst>
                    <a:ext uri="{9D8B030D-6E8A-4147-A177-3AD203B41FA5}">
                      <a16:colId xmlns:a16="http://schemas.microsoft.com/office/drawing/2014/main" val="2900256625"/>
                    </a:ext>
                  </a:extLst>
                </a:gridCol>
                <a:gridCol w="1212911">
                  <a:extLst>
                    <a:ext uri="{9D8B030D-6E8A-4147-A177-3AD203B41FA5}">
                      <a16:colId xmlns:a16="http://schemas.microsoft.com/office/drawing/2014/main" val="3874500724"/>
                    </a:ext>
                  </a:extLst>
                </a:gridCol>
                <a:gridCol w="1212911">
                  <a:extLst>
                    <a:ext uri="{9D8B030D-6E8A-4147-A177-3AD203B41FA5}">
                      <a16:colId xmlns:a16="http://schemas.microsoft.com/office/drawing/2014/main" val="3930542425"/>
                    </a:ext>
                  </a:extLst>
                </a:gridCol>
                <a:gridCol w="1212911">
                  <a:extLst>
                    <a:ext uri="{9D8B030D-6E8A-4147-A177-3AD203B41FA5}">
                      <a16:colId xmlns:a16="http://schemas.microsoft.com/office/drawing/2014/main" val="1228361950"/>
                    </a:ext>
                  </a:extLst>
                </a:gridCol>
                <a:gridCol w="1212911">
                  <a:extLst>
                    <a:ext uri="{9D8B030D-6E8A-4147-A177-3AD203B41FA5}">
                      <a16:colId xmlns:a16="http://schemas.microsoft.com/office/drawing/2014/main" val="2494015063"/>
                    </a:ext>
                  </a:extLst>
                </a:gridCol>
              </a:tblGrid>
              <a:tr h="410101">
                <a:tc>
                  <a:txBody>
                    <a:bodyPr/>
                    <a:lstStyle/>
                    <a:p>
                      <a:pPr marL="0" marR="0">
                        <a:lnSpc>
                          <a:spcPct val="115000"/>
                        </a:lnSpc>
                        <a:spcBef>
                          <a:spcPts val="0"/>
                        </a:spcBef>
                        <a:spcAft>
                          <a:spcPts val="0"/>
                        </a:spcAft>
                      </a:pP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chemeClr val="bg1">
                          <a:lumMod val="75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marL="0" marR="0" algn="ctr">
                        <a:lnSpc>
                          <a:spcPct val="115000"/>
                        </a:lnSpc>
                        <a:spcBef>
                          <a:spcPts val="0"/>
                        </a:spcBef>
                        <a:spcAft>
                          <a:spcPts val="0"/>
                        </a:spcAft>
                      </a:pPr>
                      <a:r>
                        <a:rPr lang="en-US" sz="1500" b="1" spc="400" baseline="0" dirty="0">
                          <a:solidFill>
                            <a:schemeClr val="tx1">
                              <a:lumMod val="50000"/>
                              <a:lumOff val="50000"/>
                            </a:schemeClr>
                          </a:solidFill>
                          <a:effectLst/>
                          <a:highlight>
                            <a:srgbClr val="E2E23A"/>
                          </a:highlight>
                          <a:latin typeface="Century Gothic" panose="020B0502020202020204" pitchFamily="34" charset="0"/>
                          <a:ea typeface="Arial" panose="020B0604020202020204" pitchFamily="34" charset="0"/>
                          <a:cs typeface="Arial" panose="020B0604020202020204" pitchFamily="34" charset="0"/>
                        </a:rPr>
                        <a:t>RESOURCE ALLOCATION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extLst>
                  <a:ext uri="{0D108BD9-81ED-4DB2-BD59-A6C34878D82A}">
                    <a16:rowId xmlns:a16="http://schemas.microsoft.com/office/drawing/2014/main" val="1584665065"/>
                  </a:ext>
                </a:extLst>
              </a:tr>
              <a:tr h="327014">
                <a:tc>
                  <a:txBody>
                    <a:bodyPr/>
                    <a:lstStyle/>
                    <a:p>
                      <a:pPr marL="0" marR="0">
                        <a:lnSpc>
                          <a:spcPct val="115000"/>
                        </a:lnSpc>
                        <a:spcBef>
                          <a:spcPts val="0"/>
                        </a:spcBef>
                        <a:spcAft>
                          <a:spcPts val="0"/>
                        </a:spcAft>
                      </a:pP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FINANCIAL</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HUMAN</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6BBCC"/>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TECHNOLOGICAL</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extLst>
                  <a:ext uri="{0D108BD9-81ED-4DB2-BD59-A6C34878D82A}">
                    <a16:rowId xmlns:a16="http://schemas.microsoft.com/office/drawing/2014/main" val="2477204552"/>
                  </a:ext>
                </a:extLst>
              </a:tr>
              <a:tr h="519407">
                <a:tc>
                  <a:txBody>
                    <a:bodyPr/>
                    <a:lstStyle/>
                    <a:p>
                      <a:pPr marL="0" marR="0">
                        <a:lnSpc>
                          <a:spcPct val="115000"/>
                        </a:lnSpc>
                        <a:spcBef>
                          <a:spcPts val="0"/>
                        </a:spcBef>
                        <a:spcAft>
                          <a:spcPts val="0"/>
                        </a:spcAft>
                      </a:pPr>
                      <a:r>
                        <a:rPr lang="en-US" sz="2000" dirty="0">
                          <a:solidFill>
                            <a:srgbClr val="90A6A9"/>
                          </a:solidFill>
                          <a:effectLst/>
                          <a:latin typeface="Century Gothic" panose="020B0502020202020204" pitchFamily="34" charset="0"/>
                          <a:ea typeface="Cambria" panose="02040503050406030204" pitchFamily="18" charset="0"/>
                          <a:cs typeface="Times New Roman" panose="02020603050405020304" pitchFamily="18" charset="0"/>
                        </a:rPr>
                        <a:t>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5561018"/>
                  </a:ext>
                </a:extLst>
              </a:tr>
              <a:tr h="850003">
                <a:tc>
                  <a:txBody>
                    <a:bodyPr/>
                    <a:lstStyle/>
                    <a:p>
                      <a:pPr marL="0" marR="0" algn="ctr">
                        <a:lnSpc>
                          <a:spcPct val="115000"/>
                        </a:lnSpc>
                        <a:spcBef>
                          <a:spcPts val="0"/>
                        </a:spcBef>
                        <a:spcAft>
                          <a:spcPts val="0"/>
                        </a:spcAft>
                      </a:pPr>
                      <a:r>
                        <a:rPr lang="en-US" sz="110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rPr>
                        <a:t>20XX</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77093491"/>
                  </a:ext>
                </a:extLst>
              </a:tr>
              <a:tr h="823784">
                <a:tc>
                  <a:txBody>
                    <a:bodyPr/>
                    <a:lstStyle/>
                    <a:p>
                      <a:pPr marL="0" marR="0" algn="ctr">
                        <a:lnSpc>
                          <a:spcPct val="115000"/>
                        </a:lnSpc>
                        <a:spcBef>
                          <a:spcPts val="0"/>
                        </a:spcBef>
                        <a:spcAft>
                          <a:spcPts val="0"/>
                        </a:spcAft>
                      </a:pPr>
                      <a:r>
                        <a:rPr lang="en-US" sz="105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rPr>
                        <a:t>20XX</a:t>
                      </a:r>
                      <a:endParaRPr lang="en-US" sz="110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1416789"/>
                  </a:ext>
                </a:extLst>
              </a:tr>
              <a:tr h="84025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5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rPr>
                        <a:t>20XX</a:t>
                      </a:r>
                      <a:endParaRPr lang="en-US" sz="110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39993666"/>
                  </a:ext>
                </a:extLst>
              </a:tr>
              <a:tr h="8896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5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rPr>
                        <a:t>20XX</a:t>
                      </a:r>
                      <a:endParaRPr lang="en-US" sz="110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6094156"/>
                  </a:ext>
                </a:extLst>
              </a:tr>
              <a:tr h="85673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5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rPr>
                        <a:t>20XX</a:t>
                      </a:r>
                      <a:endParaRPr lang="en-US" sz="1100" b="1" dirty="0">
                        <a:solidFill>
                          <a:schemeClr val="tx1">
                            <a:lumMod val="50000"/>
                            <a:lumOff val="50000"/>
                          </a:schemeClr>
                        </a:solidFill>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4358733"/>
                  </a:ext>
                </a:extLst>
              </a:tr>
            </a:tbl>
          </a:graphicData>
        </a:graphic>
      </p:graphicFrame>
      <p:pic>
        <p:nvPicPr>
          <p:cNvPr id="6" name="Graphic 5" descr="A collection of circles in various sizes">
            <a:extLst>
              <a:ext uri="{FF2B5EF4-FFF2-40B4-BE49-F238E27FC236}">
                <a16:creationId xmlns:a16="http://schemas.microsoft.com/office/drawing/2014/main" id="{0371B975-C3FD-72D4-52D6-170DA3745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spTree>
    <p:extLst>
      <p:ext uri="{BB962C8B-B14F-4D97-AF65-F5344CB8AC3E}">
        <p14:creationId xmlns:p14="http://schemas.microsoft.com/office/powerpoint/2010/main" val="54740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9D4664-EEE9-8F50-3E9E-AA41FC71B6B4}"/>
              </a:ext>
            </a:extLst>
          </p:cNvPr>
          <p:cNvSpPr txBox="1"/>
          <p:nvPr/>
        </p:nvSpPr>
        <p:spPr>
          <a:xfrm>
            <a:off x="161597" y="111009"/>
            <a:ext cx="895768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9. RISK MANAGEMENT AND MITIGATION STRATEGIES</a:t>
            </a:r>
          </a:p>
        </p:txBody>
      </p:sp>
      <p:sp>
        <p:nvSpPr>
          <p:cNvPr id="3" name="TextBox 2">
            <a:extLst>
              <a:ext uri="{FF2B5EF4-FFF2-40B4-BE49-F238E27FC236}">
                <a16:creationId xmlns:a16="http://schemas.microsoft.com/office/drawing/2014/main" id="{B4F44720-6081-E1C7-B82A-CFB3C487804A}"/>
              </a:ext>
            </a:extLst>
          </p:cNvPr>
          <p:cNvSpPr txBox="1"/>
          <p:nvPr/>
        </p:nvSpPr>
        <p:spPr>
          <a:xfrm>
            <a:off x="161597" y="541896"/>
            <a:ext cx="11030277"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Identify potential risks and outline strategies for mitigation. This proactive approach ensures preparedness for challenges, emphasizing adaptability in your strategic planning.</a:t>
            </a:r>
            <a:endParaRPr lang="en-US" sz="1200" dirty="0">
              <a:latin typeface="Century Gothic" panose="020B0502020202020204" pitchFamily="34" charset="0"/>
            </a:endParaRPr>
          </a:p>
        </p:txBody>
      </p:sp>
      <p:pic>
        <p:nvPicPr>
          <p:cNvPr id="4" name="Graphic 3" descr="A collection of circles in various sizes">
            <a:extLst>
              <a:ext uri="{FF2B5EF4-FFF2-40B4-BE49-F238E27FC236}">
                <a16:creationId xmlns:a16="http://schemas.microsoft.com/office/drawing/2014/main" id="{18086440-623B-6B7D-79B6-2D4063DBF4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graphicFrame>
        <p:nvGraphicFramePr>
          <p:cNvPr id="6" name="Table 5">
            <a:extLst>
              <a:ext uri="{FF2B5EF4-FFF2-40B4-BE49-F238E27FC236}">
                <a16:creationId xmlns:a16="http://schemas.microsoft.com/office/drawing/2014/main" id="{701F2EB6-108B-22AA-96D4-5C0E27100721}"/>
              </a:ext>
            </a:extLst>
          </p:cNvPr>
          <p:cNvGraphicFramePr>
            <a:graphicFrameLocks noGrp="1"/>
          </p:cNvGraphicFramePr>
          <p:nvPr>
            <p:extLst>
              <p:ext uri="{D42A27DB-BD31-4B8C-83A1-F6EECF244321}">
                <p14:modId xmlns:p14="http://schemas.microsoft.com/office/powerpoint/2010/main" val="1969125683"/>
              </p:ext>
            </p:extLst>
          </p:nvPr>
        </p:nvGraphicFramePr>
        <p:xfrm>
          <a:off x="234778" y="1145059"/>
          <a:ext cx="11722444" cy="5296502"/>
        </p:xfrm>
        <a:graphic>
          <a:graphicData uri="http://schemas.openxmlformats.org/drawingml/2006/table">
            <a:tbl>
              <a:tblPr firstRow="1" firstCol="1" bandRow="1"/>
              <a:tblGrid>
                <a:gridCol w="3733816">
                  <a:extLst>
                    <a:ext uri="{9D8B030D-6E8A-4147-A177-3AD203B41FA5}">
                      <a16:colId xmlns:a16="http://schemas.microsoft.com/office/drawing/2014/main" val="2015242113"/>
                    </a:ext>
                  </a:extLst>
                </a:gridCol>
                <a:gridCol w="3364776">
                  <a:extLst>
                    <a:ext uri="{9D8B030D-6E8A-4147-A177-3AD203B41FA5}">
                      <a16:colId xmlns:a16="http://schemas.microsoft.com/office/drawing/2014/main" val="2473200661"/>
                    </a:ext>
                  </a:extLst>
                </a:gridCol>
                <a:gridCol w="4623852">
                  <a:extLst>
                    <a:ext uri="{9D8B030D-6E8A-4147-A177-3AD203B41FA5}">
                      <a16:colId xmlns:a16="http://schemas.microsoft.com/office/drawing/2014/main" val="675710510"/>
                    </a:ext>
                  </a:extLst>
                </a:gridCol>
              </a:tblGrid>
              <a:tr h="403655">
                <a:tc gridSpan="3">
                  <a:txBody>
                    <a:bodyPr/>
                    <a:lstStyle/>
                    <a:p>
                      <a:pPr marL="0" marR="0" indent="127000">
                        <a:lnSpc>
                          <a:spcPct val="107000"/>
                        </a:lnSpc>
                        <a:spcBef>
                          <a:spcPts val="0"/>
                        </a:spcBef>
                        <a:spcAft>
                          <a:spcPts val="0"/>
                        </a:spcAft>
                      </a:pPr>
                      <a:r>
                        <a:rPr lang="en-US" sz="11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RISK IDENTIFICATION</a:t>
                      </a:r>
                      <a:endParaRPr lang="en-US"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615562"/>
                  </a:ext>
                </a:extLst>
              </a:tr>
              <a:tr h="254227">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IDENTIFIED RISK</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CURRENT STATUS</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RISK MITIGATION STRATEGIES</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extLst>
                  <a:ext uri="{0D108BD9-81ED-4DB2-BD59-A6C34878D82A}">
                    <a16:rowId xmlns:a16="http://schemas.microsoft.com/office/drawing/2014/main" val="2998129151"/>
                  </a:ext>
                </a:extLst>
              </a:tr>
              <a:tr h="753993">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Risk description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Complete / Overdue / In Progress / On Hold</a:t>
                      </a:r>
                      <a:endParaRPr lang="en-US" sz="1000" b="1"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Mitigation strategy description</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76953253"/>
                  </a:ext>
                </a:extLst>
              </a:tr>
              <a:tr h="753993">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4893058"/>
                  </a:ext>
                </a:extLst>
              </a:tr>
              <a:tr h="753993">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56959494"/>
                  </a:ext>
                </a:extLst>
              </a:tr>
              <a:tr h="753993">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05866789"/>
                  </a:ext>
                </a:extLst>
              </a:tr>
              <a:tr h="868655">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59618587"/>
                  </a:ext>
                </a:extLst>
              </a:tr>
              <a:tr h="753993">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28704135"/>
                  </a:ext>
                </a:extLst>
              </a:tr>
            </a:tbl>
          </a:graphicData>
        </a:graphic>
      </p:graphicFrame>
    </p:spTree>
    <p:extLst>
      <p:ext uri="{BB962C8B-B14F-4D97-AF65-F5344CB8AC3E}">
        <p14:creationId xmlns:p14="http://schemas.microsoft.com/office/powerpoint/2010/main" val="149165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08650-0309-7E20-F3B2-81673FB42156}"/>
              </a:ext>
            </a:extLst>
          </p:cNvPr>
          <p:cNvSpPr/>
          <p:nvPr/>
        </p:nvSpPr>
        <p:spPr>
          <a:xfrm>
            <a:off x="336885" y="1155032"/>
            <a:ext cx="11418590" cy="5293894"/>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537422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10. CONCLUSION AND ACTION STEPS</a:t>
            </a:r>
          </a:p>
        </p:txBody>
      </p:sp>
      <p:sp>
        <p:nvSpPr>
          <p:cNvPr id="2" name="TextBox 1">
            <a:extLst>
              <a:ext uri="{FF2B5EF4-FFF2-40B4-BE49-F238E27FC236}">
                <a16:creationId xmlns:a16="http://schemas.microsoft.com/office/drawing/2014/main" id="{44D73FA1-9DDC-61B3-153E-D1B179FCE89F}"/>
              </a:ext>
            </a:extLst>
          </p:cNvPr>
          <p:cNvSpPr txBox="1"/>
          <p:nvPr/>
        </p:nvSpPr>
        <p:spPr>
          <a:xfrm>
            <a:off x="770021" y="3247981"/>
            <a:ext cx="10565243" cy="1446550"/>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Summarize the strategic plan's key points and outline the immediate next steps. Motivate your team with a </a:t>
            </a:r>
            <a:r>
              <a:rPr lang="en-US" sz="2200" b="1" i="0" u="none" strike="noStrike" dirty="0">
                <a:solidFill>
                  <a:schemeClr val="tx1">
                    <a:lumMod val="65000"/>
                    <a:lumOff val="35000"/>
                  </a:schemeClr>
                </a:solidFill>
                <a:effectLst/>
                <a:latin typeface="Century Gothic" panose="020B0502020202020204" pitchFamily="34" charset="0"/>
              </a:rPr>
              <a:t>call to action </a:t>
            </a:r>
            <a:r>
              <a:rPr lang="en-US" sz="2200" b="0" i="0" u="none" strike="noStrike" dirty="0">
                <a:solidFill>
                  <a:schemeClr val="tx1">
                    <a:lumMod val="65000"/>
                    <a:lumOff val="35000"/>
                  </a:schemeClr>
                </a:solidFill>
                <a:effectLst/>
                <a:latin typeface="Century Gothic" panose="020B0502020202020204" pitchFamily="34" charset="0"/>
              </a:rPr>
              <a:t>that emphasizes the importance of </a:t>
            </a:r>
            <a:r>
              <a:rPr lang="en-US" sz="2200" b="1" i="0" u="none" strike="noStrike" dirty="0">
                <a:solidFill>
                  <a:schemeClr val="tx1">
                    <a:lumMod val="65000"/>
                    <a:lumOff val="35000"/>
                  </a:schemeClr>
                </a:solidFill>
                <a:effectLst/>
                <a:latin typeface="Century Gothic" panose="020B0502020202020204" pitchFamily="34" charset="0"/>
              </a:rPr>
              <a:t>collaboration</a:t>
            </a:r>
            <a:r>
              <a:rPr lang="en-US" sz="2200" b="0" i="0" u="none" strike="noStrike" dirty="0">
                <a:solidFill>
                  <a:schemeClr val="tx1">
                    <a:lumMod val="65000"/>
                    <a:lumOff val="35000"/>
                  </a:schemeClr>
                </a:solidFill>
                <a:effectLst/>
                <a:latin typeface="Century Gothic" panose="020B0502020202020204" pitchFamily="34" charset="0"/>
              </a:rPr>
              <a:t>, </a:t>
            </a:r>
            <a:r>
              <a:rPr lang="en-US" sz="2200" b="1" i="0" u="none" strike="noStrike" dirty="0">
                <a:solidFill>
                  <a:schemeClr val="tx1">
                    <a:lumMod val="65000"/>
                    <a:lumOff val="35000"/>
                  </a:schemeClr>
                </a:solidFill>
                <a:effectLst/>
                <a:latin typeface="Century Gothic" panose="020B0502020202020204" pitchFamily="34" charset="0"/>
              </a:rPr>
              <a:t>accountability</a:t>
            </a:r>
            <a:r>
              <a:rPr lang="en-US" sz="2200" b="0" i="0" u="none" strike="noStrike" dirty="0">
                <a:solidFill>
                  <a:schemeClr val="tx1">
                    <a:lumMod val="65000"/>
                    <a:lumOff val="35000"/>
                  </a:schemeClr>
                </a:solidFill>
                <a:effectLst/>
                <a:latin typeface="Century Gothic" panose="020B0502020202020204" pitchFamily="34" charset="0"/>
              </a:rPr>
              <a:t>, and </a:t>
            </a:r>
            <a:r>
              <a:rPr lang="en-US" sz="2200" b="1" i="0" u="none" strike="noStrike" dirty="0">
                <a:solidFill>
                  <a:schemeClr val="tx1">
                    <a:lumMod val="65000"/>
                    <a:lumOff val="35000"/>
                  </a:schemeClr>
                </a:solidFill>
                <a:effectLst/>
                <a:latin typeface="Century Gothic" panose="020B0502020202020204" pitchFamily="34" charset="0"/>
              </a:rPr>
              <a:t>agility</a:t>
            </a:r>
            <a:r>
              <a:rPr lang="en-US" sz="2200" b="0" i="0" u="none" strike="noStrike" dirty="0">
                <a:solidFill>
                  <a:schemeClr val="tx1">
                    <a:lumMod val="65000"/>
                    <a:lumOff val="35000"/>
                  </a:schemeClr>
                </a:solidFill>
                <a:effectLst/>
                <a:latin typeface="Century Gothic" panose="020B0502020202020204" pitchFamily="34" charset="0"/>
              </a:rPr>
              <a:t> in achieving the five-year objectives.</a:t>
            </a:r>
            <a:endParaRPr lang="en-US" sz="2200" dirty="0">
              <a:solidFill>
                <a:schemeClr val="tx1">
                  <a:lumMod val="65000"/>
                  <a:lumOff val="35000"/>
                </a:schemeClr>
              </a:solidFill>
              <a:latin typeface="Century Gothic" panose="020B0502020202020204" pitchFamily="34" charset="0"/>
            </a:endParaRPr>
          </a:p>
        </p:txBody>
      </p:sp>
      <p:pic>
        <p:nvPicPr>
          <p:cNvPr id="7" name="Graphic 6" descr="A collection of circles in various sizes">
            <a:extLst>
              <a:ext uri="{FF2B5EF4-FFF2-40B4-BE49-F238E27FC236}">
                <a16:creationId xmlns:a16="http://schemas.microsoft.com/office/drawing/2014/main" id="{125F7273-6230-FF91-73FC-E67A71922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6530" y="0"/>
            <a:ext cx="3053104" cy="3053104"/>
          </a:xfrm>
          <a:prstGeom prst="rect">
            <a:avLst/>
          </a:prstGeom>
        </p:spPr>
      </p:pic>
    </p:spTree>
    <p:extLst>
      <p:ext uri="{BB962C8B-B14F-4D97-AF65-F5344CB8AC3E}">
        <p14:creationId xmlns:p14="http://schemas.microsoft.com/office/powerpoint/2010/main" val="323090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A collection of circles in various sizes">
            <a:extLst>
              <a:ext uri="{FF2B5EF4-FFF2-40B4-BE49-F238E27FC236}">
                <a16:creationId xmlns:a16="http://schemas.microsoft.com/office/drawing/2014/main" id="{2D7C8FA4-8774-813C-C776-EF748460D4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8780" y="2028147"/>
            <a:ext cx="4670854" cy="4670854"/>
          </a:xfrm>
          <a:prstGeom prst="rect">
            <a:avLst/>
          </a:prstGeom>
        </p:spPr>
      </p:pic>
      <p:pic>
        <p:nvPicPr>
          <p:cNvPr id="4" name="Graphic 3" descr="A lightbulb">
            <a:extLst>
              <a:ext uri="{FF2B5EF4-FFF2-40B4-BE49-F238E27FC236}">
                <a16:creationId xmlns:a16="http://schemas.microsoft.com/office/drawing/2014/main" id="{A95828FC-405A-37DE-8FDE-4924265370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925" y="162697"/>
            <a:ext cx="3422822" cy="3422822"/>
          </a:xfrm>
          <a:prstGeom prst="rect">
            <a:avLst/>
          </a:prstGeom>
        </p:spPr>
      </p:pic>
      <p:sp>
        <p:nvSpPr>
          <p:cNvPr id="5" name="TextBox 4">
            <a:extLst>
              <a:ext uri="{FF2B5EF4-FFF2-40B4-BE49-F238E27FC236}">
                <a16:creationId xmlns:a16="http://schemas.microsoft.com/office/drawing/2014/main" id="{4D48E67C-AEE8-8825-9CCE-25F73DED22E6}"/>
              </a:ext>
            </a:extLst>
          </p:cNvPr>
          <p:cNvSpPr txBox="1"/>
          <p:nvPr/>
        </p:nvSpPr>
        <p:spPr>
          <a:xfrm>
            <a:off x="3571104" y="485822"/>
            <a:ext cx="7030035" cy="738664"/>
          </a:xfrm>
          <a:prstGeom prst="rect">
            <a:avLst/>
          </a:prstGeom>
          <a:noFill/>
        </p:spPr>
        <p:txBody>
          <a:bodyPr wrap="square" rtlCol="0">
            <a:spAutoFit/>
          </a:bodyPr>
          <a:lstStyle/>
          <a:p>
            <a:r>
              <a:rPr lang="en-US" sz="4200" b="1" dirty="0">
                <a:solidFill>
                  <a:schemeClr val="tx1">
                    <a:lumMod val="65000"/>
                    <a:lumOff val="35000"/>
                  </a:schemeClr>
                </a:solidFill>
                <a:latin typeface="Century Gothic" panose="020B0502020202020204" pitchFamily="34" charset="0"/>
              </a:rPr>
              <a:t>TIPS</a:t>
            </a:r>
            <a:r>
              <a:rPr lang="en-US" sz="4200" dirty="0">
                <a:solidFill>
                  <a:schemeClr val="tx1">
                    <a:lumMod val="65000"/>
                    <a:lumOff val="35000"/>
                  </a:schemeClr>
                </a:solidFill>
                <a:latin typeface="Century Gothic" panose="020B0502020202020204" pitchFamily="34" charset="0"/>
              </a:rPr>
              <a:t> for using this template</a:t>
            </a:r>
          </a:p>
        </p:txBody>
      </p:sp>
      <p:sp>
        <p:nvSpPr>
          <p:cNvPr id="8" name="Speech Bubble: Rectangle 7">
            <a:extLst>
              <a:ext uri="{FF2B5EF4-FFF2-40B4-BE49-F238E27FC236}">
                <a16:creationId xmlns:a16="http://schemas.microsoft.com/office/drawing/2014/main" id="{6E78908E-54EE-705A-E418-98EA1F19BC50}"/>
              </a:ext>
            </a:extLst>
          </p:cNvPr>
          <p:cNvSpPr/>
          <p:nvPr/>
        </p:nvSpPr>
        <p:spPr>
          <a:xfrm>
            <a:off x="3558747" y="1804326"/>
            <a:ext cx="1062681" cy="832021"/>
          </a:xfrm>
          <a:prstGeom prst="wedgeRectCallout">
            <a:avLst/>
          </a:prstGeom>
          <a:solidFill>
            <a:srgbClr val="F4F2A4"/>
          </a:solidFill>
          <a:ln w="38100">
            <a:solidFill>
              <a:srgbClr val="E2E2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421375C-3CC5-5DF0-C218-A589ECF3EFDD}"/>
              </a:ext>
            </a:extLst>
          </p:cNvPr>
          <p:cNvSpPr txBox="1"/>
          <p:nvPr/>
        </p:nvSpPr>
        <p:spPr>
          <a:xfrm>
            <a:off x="3772931" y="1807271"/>
            <a:ext cx="774356" cy="707886"/>
          </a:xfrm>
          <a:prstGeom prst="rect">
            <a:avLst/>
          </a:prstGeom>
          <a:noFill/>
        </p:spPr>
        <p:txBody>
          <a:bodyPr wrap="square">
            <a:spAutoFit/>
          </a:bodyPr>
          <a:lstStyle/>
          <a:p>
            <a:r>
              <a:rPr lang="en-US" sz="4000" b="1" dirty="0">
                <a:solidFill>
                  <a:schemeClr val="tx1">
                    <a:lumMod val="65000"/>
                    <a:lumOff val="35000"/>
                  </a:schemeClr>
                </a:solidFill>
                <a:latin typeface="Century Gothic" panose="020B0502020202020204" pitchFamily="34" charset="0"/>
              </a:rPr>
              <a:t>1.</a:t>
            </a:r>
          </a:p>
        </p:txBody>
      </p:sp>
      <p:sp>
        <p:nvSpPr>
          <p:cNvPr id="12" name="TextBox 11">
            <a:extLst>
              <a:ext uri="{FF2B5EF4-FFF2-40B4-BE49-F238E27FC236}">
                <a16:creationId xmlns:a16="http://schemas.microsoft.com/office/drawing/2014/main" id="{668F0C84-88EC-D631-E108-692906A2AB26}"/>
              </a:ext>
            </a:extLst>
          </p:cNvPr>
          <p:cNvSpPr txBox="1"/>
          <p:nvPr/>
        </p:nvSpPr>
        <p:spPr>
          <a:xfrm>
            <a:off x="4761471" y="1767006"/>
            <a:ext cx="6096000" cy="923330"/>
          </a:xfrm>
          <a:prstGeom prst="rect">
            <a:avLst/>
          </a:prstGeom>
          <a:noFill/>
        </p:spPr>
        <p:txBody>
          <a:bodyPr wrap="square">
            <a:spAutoFit/>
          </a:bodyPr>
          <a:lstStyle/>
          <a:p>
            <a:pP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Visual Consistency</a:t>
            </a:r>
            <a:endParaRPr lang="en-US"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800" b="0" i="0" u="none" strike="noStrike" dirty="0">
                <a:solidFill>
                  <a:schemeClr val="tx1">
                    <a:lumMod val="65000"/>
                    <a:lumOff val="35000"/>
                  </a:schemeClr>
                </a:solidFill>
                <a:effectLst/>
                <a:latin typeface="Century Gothic" panose="020B0502020202020204" pitchFamily="34" charset="0"/>
              </a:rPr>
              <a:t>Ensure all slides have a cohesive look for brand consistency.</a:t>
            </a:r>
            <a:endParaRPr lang="en-US" dirty="0">
              <a:solidFill>
                <a:schemeClr val="tx1">
                  <a:lumMod val="65000"/>
                  <a:lumOff val="35000"/>
                </a:schemeClr>
              </a:solidFill>
              <a:effectLst/>
              <a:latin typeface="Century Gothic" panose="020B0502020202020204" pitchFamily="34" charset="0"/>
            </a:endParaRPr>
          </a:p>
        </p:txBody>
      </p:sp>
      <p:sp>
        <p:nvSpPr>
          <p:cNvPr id="13" name="Speech Bubble: Rectangle 12">
            <a:extLst>
              <a:ext uri="{FF2B5EF4-FFF2-40B4-BE49-F238E27FC236}">
                <a16:creationId xmlns:a16="http://schemas.microsoft.com/office/drawing/2014/main" id="{F85B61E3-C969-2916-93BA-C44396A7B430}"/>
              </a:ext>
            </a:extLst>
          </p:cNvPr>
          <p:cNvSpPr/>
          <p:nvPr/>
        </p:nvSpPr>
        <p:spPr>
          <a:xfrm>
            <a:off x="3571104" y="3281655"/>
            <a:ext cx="1062681" cy="832021"/>
          </a:xfrm>
          <a:prstGeom prst="wedgeRectCallout">
            <a:avLst/>
          </a:prstGeom>
          <a:solidFill>
            <a:srgbClr val="F4F2A4"/>
          </a:solidFill>
          <a:ln w="38100">
            <a:solidFill>
              <a:srgbClr val="E2E2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22DD6C8-7697-909B-F82B-D4094C979B79}"/>
              </a:ext>
            </a:extLst>
          </p:cNvPr>
          <p:cNvSpPr txBox="1"/>
          <p:nvPr/>
        </p:nvSpPr>
        <p:spPr>
          <a:xfrm>
            <a:off x="3785288" y="3284600"/>
            <a:ext cx="774356" cy="707886"/>
          </a:xfrm>
          <a:prstGeom prst="rect">
            <a:avLst/>
          </a:prstGeom>
          <a:noFill/>
        </p:spPr>
        <p:txBody>
          <a:bodyPr wrap="square">
            <a:spAutoFit/>
          </a:bodyPr>
          <a:lstStyle/>
          <a:p>
            <a:r>
              <a:rPr lang="en-US" sz="4000" b="1" dirty="0">
                <a:solidFill>
                  <a:schemeClr val="tx1">
                    <a:lumMod val="65000"/>
                    <a:lumOff val="35000"/>
                  </a:schemeClr>
                </a:solidFill>
                <a:latin typeface="Century Gothic" panose="020B0502020202020204" pitchFamily="34" charset="0"/>
              </a:rPr>
              <a:t>2.</a:t>
            </a:r>
          </a:p>
        </p:txBody>
      </p:sp>
      <p:sp>
        <p:nvSpPr>
          <p:cNvPr id="15" name="TextBox 14">
            <a:extLst>
              <a:ext uri="{FF2B5EF4-FFF2-40B4-BE49-F238E27FC236}">
                <a16:creationId xmlns:a16="http://schemas.microsoft.com/office/drawing/2014/main" id="{983C76F3-F65F-D6E2-9D91-76B8B0196E2F}"/>
              </a:ext>
            </a:extLst>
          </p:cNvPr>
          <p:cNvSpPr txBox="1"/>
          <p:nvPr/>
        </p:nvSpPr>
        <p:spPr>
          <a:xfrm>
            <a:off x="4773828" y="3244335"/>
            <a:ext cx="6096000" cy="923330"/>
          </a:xfrm>
          <a:prstGeom prst="rect">
            <a:avLst/>
          </a:prstGeom>
          <a:noFill/>
        </p:spPr>
        <p:txBody>
          <a:bodyPr wrap="square">
            <a:spAutoFit/>
          </a:bodyPr>
          <a:lstStyle/>
          <a:p>
            <a:pP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Engaging Visuals</a:t>
            </a:r>
            <a:endParaRPr lang="en-US"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800" b="0" i="0" u="none" strike="noStrike" dirty="0">
                <a:solidFill>
                  <a:schemeClr val="tx1">
                    <a:lumMod val="65000"/>
                    <a:lumOff val="35000"/>
                  </a:schemeClr>
                </a:solidFill>
                <a:effectLst/>
                <a:latin typeface="Century Gothic" panose="020B0502020202020204" pitchFamily="34" charset="0"/>
              </a:rPr>
              <a:t>Use charts, icons, and infographics to make data more digestible.</a:t>
            </a:r>
            <a:endParaRPr lang="en-US" dirty="0">
              <a:solidFill>
                <a:schemeClr val="tx1">
                  <a:lumMod val="65000"/>
                  <a:lumOff val="35000"/>
                </a:schemeClr>
              </a:solidFill>
              <a:effectLst/>
              <a:latin typeface="Century Gothic" panose="020B0502020202020204" pitchFamily="34" charset="0"/>
            </a:endParaRPr>
          </a:p>
        </p:txBody>
      </p:sp>
      <p:sp>
        <p:nvSpPr>
          <p:cNvPr id="16" name="Speech Bubble: Rectangle 15">
            <a:extLst>
              <a:ext uri="{FF2B5EF4-FFF2-40B4-BE49-F238E27FC236}">
                <a16:creationId xmlns:a16="http://schemas.microsoft.com/office/drawing/2014/main" id="{648B47A5-942B-B452-87A9-9D04C18910DD}"/>
              </a:ext>
            </a:extLst>
          </p:cNvPr>
          <p:cNvSpPr/>
          <p:nvPr/>
        </p:nvSpPr>
        <p:spPr>
          <a:xfrm>
            <a:off x="3583461" y="4932417"/>
            <a:ext cx="1062681" cy="832021"/>
          </a:xfrm>
          <a:prstGeom prst="wedgeRectCallout">
            <a:avLst/>
          </a:prstGeom>
          <a:solidFill>
            <a:srgbClr val="F4F2A4"/>
          </a:solidFill>
          <a:ln w="38100">
            <a:solidFill>
              <a:srgbClr val="E2E2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B5E2EC-8121-C9B3-E31D-9C3AB33E1016}"/>
              </a:ext>
            </a:extLst>
          </p:cNvPr>
          <p:cNvSpPr txBox="1"/>
          <p:nvPr/>
        </p:nvSpPr>
        <p:spPr>
          <a:xfrm>
            <a:off x="3797645" y="4935362"/>
            <a:ext cx="774356" cy="707886"/>
          </a:xfrm>
          <a:prstGeom prst="rect">
            <a:avLst/>
          </a:prstGeom>
          <a:noFill/>
        </p:spPr>
        <p:txBody>
          <a:bodyPr wrap="square">
            <a:spAutoFit/>
          </a:bodyPr>
          <a:lstStyle/>
          <a:p>
            <a:r>
              <a:rPr lang="en-US" sz="4000" b="1" dirty="0">
                <a:solidFill>
                  <a:schemeClr val="tx1">
                    <a:lumMod val="65000"/>
                    <a:lumOff val="35000"/>
                  </a:schemeClr>
                </a:solidFill>
                <a:latin typeface="Century Gothic" panose="020B0502020202020204" pitchFamily="34" charset="0"/>
              </a:rPr>
              <a:t>3.</a:t>
            </a:r>
          </a:p>
        </p:txBody>
      </p:sp>
      <p:sp>
        <p:nvSpPr>
          <p:cNvPr id="18" name="TextBox 17">
            <a:extLst>
              <a:ext uri="{FF2B5EF4-FFF2-40B4-BE49-F238E27FC236}">
                <a16:creationId xmlns:a16="http://schemas.microsoft.com/office/drawing/2014/main" id="{22E56C8F-AE7D-7DC3-5EEA-60F094B7BE93}"/>
              </a:ext>
            </a:extLst>
          </p:cNvPr>
          <p:cNvSpPr txBox="1"/>
          <p:nvPr/>
        </p:nvSpPr>
        <p:spPr>
          <a:xfrm>
            <a:off x="4786185" y="4895097"/>
            <a:ext cx="6096000" cy="1200329"/>
          </a:xfrm>
          <a:prstGeom prst="rect">
            <a:avLst/>
          </a:prstGeom>
          <a:noFill/>
        </p:spPr>
        <p:txBody>
          <a:bodyPr wrap="square">
            <a:spAutoFit/>
          </a:bodyPr>
          <a:lstStyle/>
          <a:p>
            <a:pP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Interactive Elements</a:t>
            </a:r>
            <a:endParaRPr lang="en-US"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800" b="0" i="0" u="none" strike="noStrike" dirty="0">
                <a:solidFill>
                  <a:schemeClr val="tx1">
                    <a:lumMod val="65000"/>
                    <a:lumOff val="35000"/>
                  </a:schemeClr>
                </a:solidFill>
                <a:effectLst/>
                <a:latin typeface="Century Gothic" panose="020B0502020202020204" pitchFamily="34" charset="0"/>
              </a:rPr>
              <a:t>Consider adding hyperlinks to detailed reports or external documents for those who wish to dive deeper into specific areas.</a:t>
            </a:r>
            <a:endParaRPr lang="en-US" dirty="0">
              <a:solidFill>
                <a:schemeClr val="tx1">
                  <a:lumMod val="65000"/>
                  <a:lumOff val="35000"/>
                </a:schemeClr>
              </a:solidFill>
              <a:effectLst/>
              <a:latin typeface="Century Gothic" panose="020B0502020202020204" pitchFamily="34" charset="0"/>
            </a:endParaRPr>
          </a:p>
        </p:txBody>
      </p:sp>
    </p:spTree>
    <p:extLst>
      <p:ext uri="{BB962C8B-B14F-4D97-AF65-F5344CB8AC3E}">
        <p14:creationId xmlns:p14="http://schemas.microsoft.com/office/powerpoint/2010/main" val="35001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8125A9-3305-D51F-257C-D24466616B81}"/>
              </a:ext>
            </a:extLst>
          </p:cNvPr>
          <p:cNvSpPr/>
          <p:nvPr/>
        </p:nvSpPr>
        <p:spPr>
          <a:xfrm>
            <a:off x="0" y="0"/>
            <a:ext cx="12192000" cy="6858000"/>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A collection of circles in various sizes">
            <a:extLst>
              <a:ext uri="{FF2B5EF4-FFF2-40B4-BE49-F238E27FC236}">
                <a16:creationId xmlns:a16="http://schemas.microsoft.com/office/drawing/2014/main" id="{3274DCFB-B2C1-0D91-2C52-08B1D71B7D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2623751"/>
            <a:ext cx="4234249" cy="4234249"/>
          </a:xfrm>
          <a:prstGeom prst="rect">
            <a:avLst/>
          </a:prstGeom>
        </p:spPr>
      </p:pic>
      <p:sp>
        <p:nvSpPr>
          <p:cNvPr id="2" name="TextBox 1">
            <a:extLst>
              <a:ext uri="{FF2B5EF4-FFF2-40B4-BE49-F238E27FC236}">
                <a16:creationId xmlns:a16="http://schemas.microsoft.com/office/drawing/2014/main" id="{B41213C6-929C-63DC-CAE2-3AE56BDB7F24}"/>
              </a:ext>
            </a:extLst>
          </p:cNvPr>
          <p:cNvSpPr txBox="1"/>
          <p:nvPr/>
        </p:nvSpPr>
        <p:spPr>
          <a:xfrm>
            <a:off x="161597" y="111009"/>
            <a:ext cx="118389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CONTENTS</a:t>
            </a:r>
            <a:endParaRPr kumimoji="0" lang="en-US"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2808FFD0-70EE-010E-F4F3-644CE571EE22}"/>
              </a:ext>
            </a:extLst>
          </p:cNvPr>
          <p:cNvSpPr txBox="1"/>
          <p:nvPr/>
        </p:nvSpPr>
        <p:spPr>
          <a:xfrm>
            <a:off x="4203344" y="1275681"/>
            <a:ext cx="2971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INTRODUCTION</a:t>
            </a:r>
          </a:p>
        </p:txBody>
      </p:sp>
      <p:sp>
        <p:nvSpPr>
          <p:cNvPr id="6" name="TextBox 5">
            <a:extLst>
              <a:ext uri="{FF2B5EF4-FFF2-40B4-BE49-F238E27FC236}">
                <a16:creationId xmlns:a16="http://schemas.microsoft.com/office/drawing/2014/main" id="{A9A1EE7E-CBF5-7402-C26A-77C35D0F1E17}"/>
              </a:ext>
            </a:extLst>
          </p:cNvPr>
          <p:cNvSpPr txBox="1"/>
          <p:nvPr/>
        </p:nvSpPr>
        <p:spPr>
          <a:xfrm>
            <a:off x="3679140" y="1214279"/>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1</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4DB88848-906C-8856-4883-2DCAFB6BE3FF}"/>
              </a:ext>
            </a:extLst>
          </p:cNvPr>
          <p:cNvSpPr txBox="1"/>
          <p:nvPr/>
        </p:nvSpPr>
        <p:spPr>
          <a:xfrm>
            <a:off x="4203344" y="2399066"/>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VISION AND MISSION STATEMENT</a:t>
            </a:r>
          </a:p>
        </p:txBody>
      </p:sp>
      <p:sp>
        <p:nvSpPr>
          <p:cNvPr id="15" name="TextBox 14">
            <a:extLst>
              <a:ext uri="{FF2B5EF4-FFF2-40B4-BE49-F238E27FC236}">
                <a16:creationId xmlns:a16="http://schemas.microsoft.com/office/drawing/2014/main" id="{719F7F35-A047-7205-7E71-0955B057F236}"/>
              </a:ext>
            </a:extLst>
          </p:cNvPr>
          <p:cNvSpPr txBox="1"/>
          <p:nvPr/>
        </p:nvSpPr>
        <p:spPr>
          <a:xfrm>
            <a:off x="3679140" y="2399066"/>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2</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00BEED8-B366-58E4-F519-DEA58EF791BC}"/>
              </a:ext>
            </a:extLst>
          </p:cNvPr>
          <p:cNvSpPr txBox="1"/>
          <p:nvPr/>
        </p:nvSpPr>
        <p:spPr>
          <a:xfrm>
            <a:off x="4203344" y="3583995"/>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MARKET ANALYSIS </a:t>
            </a:r>
            <a:b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AND TRENDS</a:t>
            </a:r>
          </a:p>
        </p:txBody>
      </p:sp>
      <p:sp>
        <p:nvSpPr>
          <p:cNvPr id="17" name="TextBox 16">
            <a:extLst>
              <a:ext uri="{FF2B5EF4-FFF2-40B4-BE49-F238E27FC236}">
                <a16:creationId xmlns:a16="http://schemas.microsoft.com/office/drawing/2014/main" id="{1CDA9122-F2F5-AB18-4B89-44DC0247A94E}"/>
              </a:ext>
            </a:extLst>
          </p:cNvPr>
          <p:cNvSpPr txBox="1"/>
          <p:nvPr/>
        </p:nvSpPr>
        <p:spPr>
          <a:xfrm>
            <a:off x="3679140" y="3583995"/>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3</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DCF07B7B-0B19-4730-8363-7DDB2881617C}"/>
              </a:ext>
            </a:extLst>
          </p:cNvPr>
          <p:cNvSpPr txBox="1"/>
          <p:nvPr/>
        </p:nvSpPr>
        <p:spPr>
          <a:xfrm>
            <a:off x="4203344" y="4617234"/>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COMPREHENSIVE SWOT ANALYSIS</a:t>
            </a:r>
          </a:p>
        </p:txBody>
      </p:sp>
      <p:sp>
        <p:nvSpPr>
          <p:cNvPr id="19" name="TextBox 18">
            <a:extLst>
              <a:ext uri="{FF2B5EF4-FFF2-40B4-BE49-F238E27FC236}">
                <a16:creationId xmlns:a16="http://schemas.microsoft.com/office/drawing/2014/main" id="{68CC8BCB-DA32-6162-3440-3E876EAE7862}"/>
              </a:ext>
            </a:extLst>
          </p:cNvPr>
          <p:cNvSpPr txBox="1"/>
          <p:nvPr/>
        </p:nvSpPr>
        <p:spPr>
          <a:xfrm>
            <a:off x="3679140" y="4617234"/>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4</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81C0FAEA-061F-BB8B-6D1D-581CBCE3EAE5}"/>
              </a:ext>
            </a:extLst>
          </p:cNvPr>
          <p:cNvSpPr txBox="1"/>
          <p:nvPr/>
        </p:nvSpPr>
        <p:spPr>
          <a:xfrm>
            <a:off x="4265936" y="5769187"/>
            <a:ext cx="2909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entury Gothic" panose="020B0502020202020204" pitchFamily="34" charset="0"/>
              </a:rPr>
              <a:t>YEAR-OVER-YEAR STRATEGIC FOCUS</a:t>
            </a:r>
            <a:endPar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9C7DD9C2-0F11-9500-98E2-A774853B1CDB}"/>
              </a:ext>
            </a:extLst>
          </p:cNvPr>
          <p:cNvSpPr txBox="1"/>
          <p:nvPr/>
        </p:nvSpPr>
        <p:spPr>
          <a:xfrm>
            <a:off x="3679140" y="5692243"/>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5</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0B4A0E54-12F4-B792-F8BD-E86619A3C4F3}"/>
              </a:ext>
            </a:extLst>
          </p:cNvPr>
          <p:cNvSpPr txBox="1"/>
          <p:nvPr/>
        </p:nvSpPr>
        <p:spPr>
          <a:xfrm>
            <a:off x="8162979" y="1225426"/>
            <a:ext cx="27919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STRATEGIC OBJECTIVES AND KEY INITIATIVES</a:t>
            </a:r>
          </a:p>
        </p:txBody>
      </p:sp>
      <p:sp>
        <p:nvSpPr>
          <p:cNvPr id="23" name="TextBox 22">
            <a:extLst>
              <a:ext uri="{FF2B5EF4-FFF2-40B4-BE49-F238E27FC236}">
                <a16:creationId xmlns:a16="http://schemas.microsoft.com/office/drawing/2014/main" id="{7ED91C19-6D62-6992-3CE9-8C3E50D9B7C7}"/>
              </a:ext>
            </a:extLst>
          </p:cNvPr>
          <p:cNvSpPr txBox="1"/>
          <p:nvPr/>
        </p:nvSpPr>
        <p:spPr>
          <a:xfrm>
            <a:off x="7458903" y="1225426"/>
            <a:ext cx="4524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6</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BEC12D96-8839-6F26-BB3C-727244C5E636}"/>
              </a:ext>
            </a:extLst>
          </p:cNvPr>
          <p:cNvSpPr txBox="1"/>
          <p:nvPr/>
        </p:nvSpPr>
        <p:spPr>
          <a:xfrm>
            <a:off x="8162979" y="2285710"/>
            <a:ext cx="27919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PERFORMANCE METRICS AND KPIs</a:t>
            </a:r>
          </a:p>
        </p:txBody>
      </p:sp>
      <p:sp>
        <p:nvSpPr>
          <p:cNvPr id="25" name="TextBox 24">
            <a:extLst>
              <a:ext uri="{FF2B5EF4-FFF2-40B4-BE49-F238E27FC236}">
                <a16:creationId xmlns:a16="http://schemas.microsoft.com/office/drawing/2014/main" id="{644EFF3D-2590-E884-A6AD-74533994456A}"/>
              </a:ext>
            </a:extLst>
          </p:cNvPr>
          <p:cNvSpPr txBox="1"/>
          <p:nvPr/>
        </p:nvSpPr>
        <p:spPr>
          <a:xfrm>
            <a:off x="7356119" y="2285710"/>
            <a:ext cx="7306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7</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08FDF008-2795-C96D-2D64-F92887AD3AC3}"/>
              </a:ext>
            </a:extLst>
          </p:cNvPr>
          <p:cNvSpPr txBox="1"/>
          <p:nvPr/>
        </p:nvSpPr>
        <p:spPr>
          <a:xfrm>
            <a:off x="8162978" y="4622554"/>
            <a:ext cx="41661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RISK MANAGEMENT AND MITIGATION STRATEGIES</a:t>
            </a:r>
          </a:p>
        </p:txBody>
      </p:sp>
      <p:sp>
        <p:nvSpPr>
          <p:cNvPr id="27" name="TextBox 26">
            <a:extLst>
              <a:ext uri="{FF2B5EF4-FFF2-40B4-BE49-F238E27FC236}">
                <a16:creationId xmlns:a16="http://schemas.microsoft.com/office/drawing/2014/main" id="{66E8E115-29D9-4C57-FD9F-4E9A950162A1}"/>
              </a:ext>
            </a:extLst>
          </p:cNvPr>
          <p:cNvSpPr txBox="1"/>
          <p:nvPr/>
        </p:nvSpPr>
        <p:spPr>
          <a:xfrm>
            <a:off x="7470760" y="3441445"/>
            <a:ext cx="6160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8</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16AFC671-44F1-FB00-95BA-5872B76E1980}"/>
              </a:ext>
            </a:extLst>
          </p:cNvPr>
          <p:cNvSpPr txBox="1"/>
          <p:nvPr/>
        </p:nvSpPr>
        <p:spPr>
          <a:xfrm>
            <a:off x="8160157" y="5710002"/>
            <a:ext cx="36500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CONCLUSION AND ACTION STEPS</a:t>
            </a:r>
          </a:p>
        </p:txBody>
      </p:sp>
      <p:sp>
        <p:nvSpPr>
          <p:cNvPr id="4" name="TextBox 3">
            <a:extLst>
              <a:ext uri="{FF2B5EF4-FFF2-40B4-BE49-F238E27FC236}">
                <a16:creationId xmlns:a16="http://schemas.microsoft.com/office/drawing/2014/main" id="{F33E3D6C-B9FA-60EF-2FD9-EFFE58E9F38B}"/>
              </a:ext>
            </a:extLst>
          </p:cNvPr>
          <p:cNvSpPr txBox="1"/>
          <p:nvPr/>
        </p:nvSpPr>
        <p:spPr>
          <a:xfrm>
            <a:off x="7467939" y="4528893"/>
            <a:ext cx="6160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9</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A107A6A7-E72A-3E4B-3238-AA18AD3385C9}"/>
              </a:ext>
            </a:extLst>
          </p:cNvPr>
          <p:cNvSpPr txBox="1"/>
          <p:nvPr/>
        </p:nvSpPr>
        <p:spPr>
          <a:xfrm>
            <a:off x="7426734" y="5655178"/>
            <a:ext cx="7306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10</a:t>
            </a:r>
            <a:endParaRPr kumimoji="0" lang="en-US" sz="16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2C0A5057-FDAE-3EA9-1C52-ADF5A72B4660}"/>
              </a:ext>
            </a:extLst>
          </p:cNvPr>
          <p:cNvSpPr txBox="1"/>
          <p:nvPr/>
        </p:nvSpPr>
        <p:spPr>
          <a:xfrm>
            <a:off x="8162979" y="3455014"/>
            <a:ext cx="27919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RESOURCE ALLOCATION AND BUDGET PLANNING</a:t>
            </a:r>
          </a:p>
        </p:txBody>
      </p:sp>
    </p:spTree>
    <p:extLst>
      <p:ext uri="{BB962C8B-B14F-4D97-AF65-F5344CB8AC3E}">
        <p14:creationId xmlns:p14="http://schemas.microsoft.com/office/powerpoint/2010/main" val="236938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08650-0309-7E20-F3B2-81673FB42156}"/>
              </a:ext>
            </a:extLst>
          </p:cNvPr>
          <p:cNvSpPr/>
          <p:nvPr/>
        </p:nvSpPr>
        <p:spPr>
          <a:xfrm>
            <a:off x="336885" y="1155032"/>
            <a:ext cx="11418590" cy="5293894"/>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8" y="111009"/>
            <a:ext cx="3955292"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1. INTRODUCTION</a:t>
            </a:r>
          </a:p>
        </p:txBody>
      </p:sp>
      <p:sp>
        <p:nvSpPr>
          <p:cNvPr id="2" name="TextBox 1">
            <a:extLst>
              <a:ext uri="{FF2B5EF4-FFF2-40B4-BE49-F238E27FC236}">
                <a16:creationId xmlns:a16="http://schemas.microsoft.com/office/drawing/2014/main" id="{44D73FA1-9DDC-61B3-153E-D1B179FCE89F}"/>
              </a:ext>
            </a:extLst>
          </p:cNvPr>
          <p:cNvSpPr txBox="1"/>
          <p:nvPr/>
        </p:nvSpPr>
        <p:spPr>
          <a:xfrm>
            <a:off x="770022" y="3247981"/>
            <a:ext cx="9243282" cy="1107996"/>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Start with a concise overview of your company's goals and strategic objectives over the next five years. Highlight your company's vision and how this plan aligns with it.</a:t>
            </a:r>
            <a:endParaRPr lang="en-US" sz="2200" dirty="0">
              <a:solidFill>
                <a:schemeClr val="tx1">
                  <a:lumMod val="65000"/>
                  <a:lumOff val="35000"/>
                </a:schemeClr>
              </a:solidFill>
              <a:latin typeface="Century Gothic" panose="020B0502020202020204" pitchFamily="34" charset="0"/>
            </a:endParaRPr>
          </a:p>
        </p:txBody>
      </p:sp>
      <p:pic>
        <p:nvPicPr>
          <p:cNvPr id="7" name="Graphic 6" descr="A collection of circles in various sizes">
            <a:extLst>
              <a:ext uri="{FF2B5EF4-FFF2-40B4-BE49-F238E27FC236}">
                <a16:creationId xmlns:a16="http://schemas.microsoft.com/office/drawing/2014/main" id="{125F7273-6230-FF91-73FC-E67A71922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6530" y="0"/>
            <a:ext cx="3053104" cy="3053104"/>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493EE63B-5660-928A-E4B5-2D79EEDA0E4D}"/>
              </a:ext>
            </a:extLst>
          </p:cNvPr>
          <p:cNvSpPr/>
          <p:nvPr/>
        </p:nvSpPr>
        <p:spPr>
          <a:xfrm rot="17254350">
            <a:off x="6122832" y="1358873"/>
            <a:ext cx="158817" cy="262404"/>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15F692A4-3E38-E7FD-347E-981554C49FA5}"/>
              </a:ext>
            </a:extLst>
          </p:cNvPr>
          <p:cNvSpPr/>
          <p:nvPr/>
        </p:nvSpPr>
        <p:spPr>
          <a:xfrm rot="17254350">
            <a:off x="229699" y="1369223"/>
            <a:ext cx="158817" cy="262404"/>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908650-0309-7E20-F3B2-81673FB42156}"/>
              </a:ext>
            </a:extLst>
          </p:cNvPr>
          <p:cNvSpPr/>
          <p:nvPr/>
        </p:nvSpPr>
        <p:spPr>
          <a:xfrm>
            <a:off x="336885" y="1155032"/>
            <a:ext cx="5611527" cy="5293894"/>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578681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2. VISION AND MISSION STATEMENTS</a:t>
            </a:r>
          </a:p>
        </p:txBody>
      </p:sp>
      <p:sp>
        <p:nvSpPr>
          <p:cNvPr id="4" name="Rectangle 3">
            <a:extLst>
              <a:ext uri="{FF2B5EF4-FFF2-40B4-BE49-F238E27FC236}">
                <a16:creationId xmlns:a16="http://schemas.microsoft.com/office/drawing/2014/main" id="{015A4665-81C5-8D5A-1559-E6A5CED43FC5}"/>
              </a:ext>
            </a:extLst>
          </p:cNvPr>
          <p:cNvSpPr/>
          <p:nvPr/>
        </p:nvSpPr>
        <p:spPr>
          <a:xfrm>
            <a:off x="6243588" y="1155032"/>
            <a:ext cx="5611527" cy="5293894"/>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Off-page Connector 5">
            <a:extLst>
              <a:ext uri="{FF2B5EF4-FFF2-40B4-BE49-F238E27FC236}">
                <a16:creationId xmlns:a16="http://schemas.microsoft.com/office/drawing/2014/main" id="{F91AFF9B-08F7-562B-7052-661BD418483E}"/>
              </a:ext>
            </a:extLst>
          </p:cNvPr>
          <p:cNvSpPr/>
          <p:nvPr/>
        </p:nvSpPr>
        <p:spPr>
          <a:xfrm rot="16200000">
            <a:off x="469953" y="563078"/>
            <a:ext cx="600137" cy="1183907"/>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D73FA1-9DDC-61B3-153E-D1B179FCE89F}"/>
              </a:ext>
            </a:extLst>
          </p:cNvPr>
          <p:cNvSpPr txBox="1"/>
          <p:nvPr/>
        </p:nvSpPr>
        <p:spPr>
          <a:xfrm>
            <a:off x="649190" y="2890140"/>
            <a:ext cx="4811628" cy="1477328"/>
          </a:xfrm>
          <a:prstGeom prst="rect">
            <a:avLst/>
          </a:prstGeom>
          <a:noFill/>
        </p:spPr>
        <p:txBody>
          <a:bodyPr wrap="square">
            <a:spAutoFit/>
          </a:bodyPr>
          <a:lstStyle/>
          <a:p>
            <a:r>
              <a:rPr lang="en-US" b="0" i="0" u="none" strike="noStrike" dirty="0">
                <a:solidFill>
                  <a:schemeClr val="tx1">
                    <a:lumMod val="65000"/>
                    <a:lumOff val="35000"/>
                  </a:schemeClr>
                </a:solidFill>
                <a:effectLst/>
                <a:latin typeface="Century Gothic" panose="020B0502020202020204" pitchFamily="34" charset="0"/>
              </a:rPr>
              <a:t>Detail your company's vision statement and explain its relevance to your strategic goals. Discuss how this vision will guide decision-making over the next five years.</a:t>
            </a:r>
            <a:endParaRPr lang="en-US" dirty="0">
              <a:solidFill>
                <a:schemeClr val="tx1">
                  <a:lumMod val="65000"/>
                  <a:lumOff val="3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04A50970-F529-8F16-FF16-83A10FB1772D}"/>
              </a:ext>
            </a:extLst>
          </p:cNvPr>
          <p:cNvSpPr txBox="1"/>
          <p:nvPr/>
        </p:nvSpPr>
        <p:spPr>
          <a:xfrm>
            <a:off x="6811865" y="2890140"/>
            <a:ext cx="4811628" cy="1477328"/>
          </a:xfrm>
          <a:prstGeom prst="rect">
            <a:avLst/>
          </a:prstGeom>
          <a:noFill/>
        </p:spPr>
        <p:txBody>
          <a:bodyPr wrap="square">
            <a:spAutoFit/>
          </a:bodyPr>
          <a:lstStyle/>
          <a:p>
            <a:r>
              <a:rPr lang="en-US" b="0" i="0" u="none" strike="noStrike" dirty="0">
                <a:solidFill>
                  <a:schemeClr val="tx1">
                    <a:lumMod val="65000"/>
                    <a:lumOff val="35000"/>
                  </a:schemeClr>
                </a:solidFill>
                <a:effectLst/>
                <a:latin typeface="Century Gothic" panose="020B0502020202020204" pitchFamily="34" charset="0"/>
              </a:rPr>
              <a:t>Detail your company’s mission statement and explain how it aligns with your strategic goals. Discuss how this</a:t>
            </a:r>
            <a:r>
              <a:rPr lang="en-US" dirty="0">
                <a:solidFill>
                  <a:schemeClr val="tx1">
                    <a:lumMod val="65000"/>
                    <a:lumOff val="35000"/>
                  </a:schemeClr>
                </a:solidFill>
                <a:latin typeface="Century Gothic" panose="020B0502020202020204" pitchFamily="34" charset="0"/>
              </a:rPr>
              <a:t> mission will guide </a:t>
            </a:r>
            <a:r>
              <a:rPr lang="en-US" b="0" i="0" u="none" strike="noStrike" dirty="0">
                <a:solidFill>
                  <a:schemeClr val="tx1">
                    <a:lumMod val="65000"/>
                    <a:lumOff val="35000"/>
                  </a:schemeClr>
                </a:solidFill>
                <a:effectLst/>
                <a:latin typeface="Century Gothic" panose="020B0502020202020204" pitchFamily="34" charset="0"/>
              </a:rPr>
              <a:t>decision-making over the next five years.</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650B7701-C789-BAF1-C4EE-DBFB6818AE89}"/>
              </a:ext>
            </a:extLst>
          </p:cNvPr>
          <p:cNvSpPr txBox="1"/>
          <p:nvPr/>
        </p:nvSpPr>
        <p:spPr>
          <a:xfrm>
            <a:off x="336885" y="1374998"/>
            <a:ext cx="5611527"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VISION</a:t>
            </a:r>
          </a:p>
        </p:txBody>
      </p:sp>
      <p:sp>
        <p:nvSpPr>
          <p:cNvPr id="12" name="TextBox 11">
            <a:extLst>
              <a:ext uri="{FF2B5EF4-FFF2-40B4-BE49-F238E27FC236}">
                <a16:creationId xmlns:a16="http://schemas.microsoft.com/office/drawing/2014/main" id="{B4ACCB82-D8A7-B2B3-2F53-626E5E02C79B}"/>
              </a:ext>
            </a:extLst>
          </p:cNvPr>
          <p:cNvSpPr txBox="1"/>
          <p:nvPr/>
        </p:nvSpPr>
        <p:spPr>
          <a:xfrm>
            <a:off x="6243587" y="1378712"/>
            <a:ext cx="5611527"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MISSION</a:t>
            </a:r>
          </a:p>
        </p:txBody>
      </p:sp>
      <p:sp>
        <p:nvSpPr>
          <p:cNvPr id="14" name="Flowchart: Off-page Connector 13">
            <a:extLst>
              <a:ext uri="{FF2B5EF4-FFF2-40B4-BE49-F238E27FC236}">
                <a16:creationId xmlns:a16="http://schemas.microsoft.com/office/drawing/2014/main" id="{758AEE0B-18AA-86D9-0925-812C99561792}"/>
              </a:ext>
            </a:extLst>
          </p:cNvPr>
          <p:cNvSpPr/>
          <p:nvPr/>
        </p:nvSpPr>
        <p:spPr>
          <a:xfrm rot="16200000">
            <a:off x="6363086" y="552728"/>
            <a:ext cx="600137" cy="1183907"/>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A collection of circles in various sizes">
            <a:extLst>
              <a:ext uri="{FF2B5EF4-FFF2-40B4-BE49-F238E27FC236}">
                <a16:creationId xmlns:a16="http://schemas.microsoft.com/office/drawing/2014/main" id="{752BF9F1-B829-1E52-CBD4-7DEBC14E2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7356" y="5553846"/>
            <a:ext cx="957759" cy="957759"/>
          </a:xfrm>
          <a:prstGeom prst="rect">
            <a:avLst/>
          </a:prstGeom>
        </p:spPr>
      </p:pic>
      <p:pic>
        <p:nvPicPr>
          <p:cNvPr id="16" name="Graphic 15" descr="A collection of circles in various sizes">
            <a:extLst>
              <a:ext uri="{FF2B5EF4-FFF2-40B4-BE49-F238E27FC236}">
                <a16:creationId xmlns:a16="http://schemas.microsoft.com/office/drawing/2014/main" id="{2D286A65-3CE7-89FA-1673-196122A34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938" y="5455914"/>
            <a:ext cx="957759" cy="957759"/>
          </a:xfrm>
          <a:prstGeom prst="rect">
            <a:avLst/>
          </a:prstGeom>
        </p:spPr>
      </p:pic>
    </p:spTree>
    <p:extLst>
      <p:ext uri="{BB962C8B-B14F-4D97-AF65-F5344CB8AC3E}">
        <p14:creationId xmlns:p14="http://schemas.microsoft.com/office/powerpoint/2010/main" val="18790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11009"/>
            <a:ext cx="578681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3. MARKET ANALYSIS AND TRENDS</a:t>
            </a:r>
          </a:p>
        </p:txBody>
      </p:sp>
      <p:sp>
        <p:nvSpPr>
          <p:cNvPr id="9" name="TextBox 8">
            <a:extLst>
              <a:ext uri="{FF2B5EF4-FFF2-40B4-BE49-F238E27FC236}">
                <a16:creationId xmlns:a16="http://schemas.microsoft.com/office/drawing/2014/main" id="{FE313EFE-2D43-3634-A8F2-D7F5A1D8EEDF}"/>
              </a:ext>
            </a:extLst>
          </p:cNvPr>
          <p:cNvSpPr txBox="1"/>
          <p:nvPr/>
        </p:nvSpPr>
        <p:spPr>
          <a:xfrm>
            <a:off x="161597" y="541896"/>
            <a:ext cx="8429953"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Analyze current market conditions, highlighting trends, challenges, and opportunities that could impact your strategy. Use visual aids like graphs or charts to communicate your findings in an engaging way.</a:t>
            </a:r>
            <a:endParaRPr lang="en-US" sz="1200" dirty="0">
              <a:latin typeface="Century Gothic" panose="020B0502020202020204" pitchFamily="34" charset="0"/>
            </a:endParaRPr>
          </a:p>
        </p:txBody>
      </p:sp>
      <p:grpSp>
        <p:nvGrpSpPr>
          <p:cNvPr id="19" name="Group 18">
            <a:extLst>
              <a:ext uri="{FF2B5EF4-FFF2-40B4-BE49-F238E27FC236}">
                <a16:creationId xmlns:a16="http://schemas.microsoft.com/office/drawing/2014/main" id="{150A75A7-2A0C-A5A4-73F5-0C2968CD0E6A}"/>
              </a:ext>
            </a:extLst>
          </p:cNvPr>
          <p:cNvGrpSpPr/>
          <p:nvPr/>
        </p:nvGrpSpPr>
        <p:grpSpPr>
          <a:xfrm>
            <a:off x="161598" y="1212118"/>
            <a:ext cx="1886278" cy="652555"/>
            <a:chOff x="161598" y="1212118"/>
            <a:chExt cx="1886278" cy="652555"/>
          </a:xfrm>
        </p:grpSpPr>
        <p:sp>
          <p:nvSpPr>
            <p:cNvPr id="17" name="Flowchart: Off-page Connector 16">
              <a:extLst>
                <a:ext uri="{FF2B5EF4-FFF2-40B4-BE49-F238E27FC236}">
                  <a16:creationId xmlns:a16="http://schemas.microsoft.com/office/drawing/2014/main" id="{F3873FD9-DD30-BA8F-B505-7F2FC32818FF}"/>
                </a:ext>
              </a:extLst>
            </p:cNvPr>
            <p:cNvSpPr/>
            <p:nvPr/>
          </p:nvSpPr>
          <p:spPr>
            <a:xfrm rot="16200000">
              <a:off x="822429" y="639227"/>
              <a:ext cx="600137" cy="1850756"/>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Off-page Connector 17">
              <a:extLst>
                <a:ext uri="{FF2B5EF4-FFF2-40B4-BE49-F238E27FC236}">
                  <a16:creationId xmlns:a16="http://schemas.microsoft.com/office/drawing/2014/main" id="{F0334A3B-2ECF-912B-AA1F-CDE0269C4618}"/>
                </a:ext>
              </a:extLst>
            </p:cNvPr>
            <p:cNvSpPr/>
            <p:nvPr/>
          </p:nvSpPr>
          <p:spPr>
            <a:xfrm rot="16200000">
              <a:off x="786907" y="586809"/>
              <a:ext cx="600137" cy="1850756"/>
            </a:xfrm>
            <a:prstGeom prst="flowChartOffpageConnector">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2210673-29F9-CA52-4ED2-0F2DCF176F22}"/>
              </a:ext>
            </a:extLst>
          </p:cNvPr>
          <p:cNvSpPr txBox="1"/>
          <p:nvPr/>
        </p:nvSpPr>
        <p:spPr>
          <a:xfrm>
            <a:off x="197119" y="1214220"/>
            <a:ext cx="1472865" cy="553998"/>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MARKET CONDITIONS</a:t>
            </a:r>
          </a:p>
        </p:txBody>
      </p:sp>
      <p:grpSp>
        <p:nvGrpSpPr>
          <p:cNvPr id="21" name="Group 20">
            <a:extLst>
              <a:ext uri="{FF2B5EF4-FFF2-40B4-BE49-F238E27FC236}">
                <a16:creationId xmlns:a16="http://schemas.microsoft.com/office/drawing/2014/main" id="{2A52B23C-8990-6609-99F4-8FB0E0A45ED3}"/>
              </a:ext>
            </a:extLst>
          </p:cNvPr>
          <p:cNvGrpSpPr/>
          <p:nvPr/>
        </p:nvGrpSpPr>
        <p:grpSpPr>
          <a:xfrm>
            <a:off x="161597" y="2569446"/>
            <a:ext cx="1886278" cy="652555"/>
            <a:chOff x="161598" y="1212118"/>
            <a:chExt cx="1886278" cy="652555"/>
          </a:xfrm>
        </p:grpSpPr>
        <p:sp>
          <p:nvSpPr>
            <p:cNvPr id="22" name="Flowchart: Off-page Connector 21">
              <a:extLst>
                <a:ext uri="{FF2B5EF4-FFF2-40B4-BE49-F238E27FC236}">
                  <a16:creationId xmlns:a16="http://schemas.microsoft.com/office/drawing/2014/main" id="{D71C8493-1413-EA34-C349-A9AA0B20F805}"/>
                </a:ext>
              </a:extLst>
            </p:cNvPr>
            <p:cNvSpPr/>
            <p:nvPr/>
          </p:nvSpPr>
          <p:spPr>
            <a:xfrm rot="16200000">
              <a:off x="822429" y="639227"/>
              <a:ext cx="600137" cy="1850756"/>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Off-page Connector 22">
              <a:extLst>
                <a:ext uri="{FF2B5EF4-FFF2-40B4-BE49-F238E27FC236}">
                  <a16:creationId xmlns:a16="http://schemas.microsoft.com/office/drawing/2014/main" id="{FDAB2723-F595-EE33-495F-4FD60097E310}"/>
                </a:ext>
              </a:extLst>
            </p:cNvPr>
            <p:cNvSpPr/>
            <p:nvPr/>
          </p:nvSpPr>
          <p:spPr>
            <a:xfrm rot="16200000">
              <a:off x="786907" y="586809"/>
              <a:ext cx="600137" cy="1850756"/>
            </a:xfrm>
            <a:prstGeom prst="flowChartOffpageConnector">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07C26B56-E13E-33B7-B188-C9565D107FC9}"/>
              </a:ext>
            </a:extLst>
          </p:cNvPr>
          <p:cNvSpPr txBox="1"/>
          <p:nvPr/>
        </p:nvSpPr>
        <p:spPr>
          <a:xfrm>
            <a:off x="197118" y="2704342"/>
            <a:ext cx="1472865"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TRENDS</a:t>
            </a:r>
          </a:p>
        </p:txBody>
      </p:sp>
      <p:grpSp>
        <p:nvGrpSpPr>
          <p:cNvPr id="25" name="Group 24">
            <a:extLst>
              <a:ext uri="{FF2B5EF4-FFF2-40B4-BE49-F238E27FC236}">
                <a16:creationId xmlns:a16="http://schemas.microsoft.com/office/drawing/2014/main" id="{394E85AF-1E35-F0C2-568E-D76F0302819C}"/>
              </a:ext>
            </a:extLst>
          </p:cNvPr>
          <p:cNvGrpSpPr/>
          <p:nvPr/>
        </p:nvGrpSpPr>
        <p:grpSpPr>
          <a:xfrm>
            <a:off x="126075" y="4114088"/>
            <a:ext cx="1886278" cy="652555"/>
            <a:chOff x="161598" y="1212118"/>
            <a:chExt cx="1886278" cy="652555"/>
          </a:xfrm>
        </p:grpSpPr>
        <p:sp>
          <p:nvSpPr>
            <p:cNvPr id="26" name="Flowchart: Off-page Connector 25">
              <a:extLst>
                <a:ext uri="{FF2B5EF4-FFF2-40B4-BE49-F238E27FC236}">
                  <a16:creationId xmlns:a16="http://schemas.microsoft.com/office/drawing/2014/main" id="{8B20A6F5-DBED-631F-5C14-E84830EEA7F9}"/>
                </a:ext>
              </a:extLst>
            </p:cNvPr>
            <p:cNvSpPr/>
            <p:nvPr/>
          </p:nvSpPr>
          <p:spPr>
            <a:xfrm rot="16200000">
              <a:off x="822429" y="639227"/>
              <a:ext cx="600137" cy="1850756"/>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Off-page Connector 26">
              <a:extLst>
                <a:ext uri="{FF2B5EF4-FFF2-40B4-BE49-F238E27FC236}">
                  <a16:creationId xmlns:a16="http://schemas.microsoft.com/office/drawing/2014/main" id="{2B0FED3F-DBF9-255E-B608-F2334F7DF9E8}"/>
                </a:ext>
              </a:extLst>
            </p:cNvPr>
            <p:cNvSpPr/>
            <p:nvPr/>
          </p:nvSpPr>
          <p:spPr>
            <a:xfrm rot="16200000">
              <a:off x="786907" y="586809"/>
              <a:ext cx="600137" cy="1850756"/>
            </a:xfrm>
            <a:prstGeom prst="flowChartOffpageConnector">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DA504EA5-FCE8-51EA-C4DF-A425CC6740CD}"/>
              </a:ext>
            </a:extLst>
          </p:cNvPr>
          <p:cNvSpPr txBox="1"/>
          <p:nvPr/>
        </p:nvSpPr>
        <p:spPr>
          <a:xfrm>
            <a:off x="161596" y="4224685"/>
            <a:ext cx="1472865"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CHALLENGES</a:t>
            </a:r>
          </a:p>
        </p:txBody>
      </p:sp>
      <p:grpSp>
        <p:nvGrpSpPr>
          <p:cNvPr id="29" name="Group 28">
            <a:extLst>
              <a:ext uri="{FF2B5EF4-FFF2-40B4-BE49-F238E27FC236}">
                <a16:creationId xmlns:a16="http://schemas.microsoft.com/office/drawing/2014/main" id="{90E56A37-E5D2-EF3F-DF13-53260969C890}"/>
              </a:ext>
            </a:extLst>
          </p:cNvPr>
          <p:cNvGrpSpPr/>
          <p:nvPr/>
        </p:nvGrpSpPr>
        <p:grpSpPr>
          <a:xfrm>
            <a:off x="90553" y="5712827"/>
            <a:ext cx="1886278" cy="652555"/>
            <a:chOff x="161598" y="1212118"/>
            <a:chExt cx="1886278" cy="652555"/>
          </a:xfrm>
        </p:grpSpPr>
        <p:sp>
          <p:nvSpPr>
            <p:cNvPr id="30" name="Flowchart: Off-page Connector 29">
              <a:extLst>
                <a:ext uri="{FF2B5EF4-FFF2-40B4-BE49-F238E27FC236}">
                  <a16:creationId xmlns:a16="http://schemas.microsoft.com/office/drawing/2014/main" id="{A7342F9F-C2C7-4166-656E-8A4C1892861C}"/>
                </a:ext>
              </a:extLst>
            </p:cNvPr>
            <p:cNvSpPr/>
            <p:nvPr/>
          </p:nvSpPr>
          <p:spPr>
            <a:xfrm rot="16200000">
              <a:off x="822429" y="639227"/>
              <a:ext cx="600137" cy="1850756"/>
            </a:xfrm>
            <a:prstGeom prst="flowChartOffpageConnector">
              <a:avLst/>
            </a:prstGeom>
            <a:solidFill>
              <a:srgbClr val="E2E23A"/>
            </a:solidFill>
            <a:ln>
              <a:solidFill>
                <a:srgbClr val="F4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Off-page Connector 30">
              <a:extLst>
                <a:ext uri="{FF2B5EF4-FFF2-40B4-BE49-F238E27FC236}">
                  <a16:creationId xmlns:a16="http://schemas.microsoft.com/office/drawing/2014/main" id="{2839BB06-1ECE-857E-272A-E6D0422752B0}"/>
                </a:ext>
              </a:extLst>
            </p:cNvPr>
            <p:cNvSpPr/>
            <p:nvPr/>
          </p:nvSpPr>
          <p:spPr>
            <a:xfrm rot="16200000">
              <a:off x="786907" y="586809"/>
              <a:ext cx="600137" cy="1850756"/>
            </a:xfrm>
            <a:prstGeom prst="flowChartOffpageConnector">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a:extLst>
              <a:ext uri="{FF2B5EF4-FFF2-40B4-BE49-F238E27FC236}">
                <a16:creationId xmlns:a16="http://schemas.microsoft.com/office/drawing/2014/main" id="{448DCE19-366A-AE01-CF45-B3E7961ABEF0}"/>
              </a:ext>
            </a:extLst>
          </p:cNvPr>
          <p:cNvSpPr txBox="1"/>
          <p:nvPr/>
        </p:nvSpPr>
        <p:spPr>
          <a:xfrm>
            <a:off x="126074" y="5844146"/>
            <a:ext cx="167415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OPPORTUNITIES</a:t>
            </a:r>
          </a:p>
        </p:txBody>
      </p:sp>
      <p:graphicFrame>
        <p:nvGraphicFramePr>
          <p:cNvPr id="33" name="Table 32">
            <a:extLst>
              <a:ext uri="{FF2B5EF4-FFF2-40B4-BE49-F238E27FC236}">
                <a16:creationId xmlns:a16="http://schemas.microsoft.com/office/drawing/2014/main" id="{14B8EB7D-A643-80EF-565A-8C0615F70715}"/>
              </a:ext>
            </a:extLst>
          </p:cNvPr>
          <p:cNvGraphicFramePr>
            <a:graphicFrameLocks noGrp="1"/>
          </p:cNvGraphicFramePr>
          <p:nvPr>
            <p:extLst>
              <p:ext uri="{D42A27DB-BD31-4B8C-83A1-F6EECF244321}">
                <p14:modId xmlns:p14="http://schemas.microsoft.com/office/powerpoint/2010/main" val="2068441692"/>
              </p:ext>
            </p:extLst>
          </p:nvPr>
        </p:nvGraphicFramePr>
        <p:xfrm>
          <a:off x="2155825" y="1202009"/>
          <a:ext cx="9702801" cy="600138"/>
        </p:xfrm>
        <a:graphic>
          <a:graphicData uri="http://schemas.openxmlformats.org/drawingml/2006/table">
            <a:tbl>
              <a:tblPr firstRow="1" bandRow="1">
                <a:tableStyleId>{5C22544A-7EE6-4342-B048-85BDC9FD1C3A}</a:tableStyleId>
              </a:tblPr>
              <a:tblGrid>
                <a:gridCol w="3234267">
                  <a:extLst>
                    <a:ext uri="{9D8B030D-6E8A-4147-A177-3AD203B41FA5}">
                      <a16:colId xmlns:a16="http://schemas.microsoft.com/office/drawing/2014/main" val="192925396"/>
                    </a:ext>
                  </a:extLst>
                </a:gridCol>
                <a:gridCol w="3234267">
                  <a:extLst>
                    <a:ext uri="{9D8B030D-6E8A-4147-A177-3AD203B41FA5}">
                      <a16:colId xmlns:a16="http://schemas.microsoft.com/office/drawing/2014/main" val="2909526966"/>
                    </a:ext>
                  </a:extLst>
                </a:gridCol>
                <a:gridCol w="3234267">
                  <a:extLst>
                    <a:ext uri="{9D8B030D-6E8A-4147-A177-3AD203B41FA5}">
                      <a16:colId xmlns:a16="http://schemas.microsoft.com/office/drawing/2014/main" val="1696658041"/>
                    </a:ext>
                  </a:extLst>
                </a:gridCol>
              </a:tblGrid>
              <a:tr h="600138">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7467325"/>
                  </a:ext>
                </a:extLst>
              </a:tr>
            </a:tbl>
          </a:graphicData>
        </a:graphic>
      </p:graphicFrame>
      <p:graphicFrame>
        <p:nvGraphicFramePr>
          <p:cNvPr id="34" name="Table 33">
            <a:extLst>
              <a:ext uri="{FF2B5EF4-FFF2-40B4-BE49-F238E27FC236}">
                <a16:creationId xmlns:a16="http://schemas.microsoft.com/office/drawing/2014/main" id="{C768831D-5012-88F1-1609-ABFC4523F171}"/>
              </a:ext>
            </a:extLst>
          </p:cNvPr>
          <p:cNvGraphicFramePr>
            <a:graphicFrameLocks noGrp="1"/>
          </p:cNvGraphicFramePr>
          <p:nvPr>
            <p:extLst>
              <p:ext uri="{D42A27DB-BD31-4B8C-83A1-F6EECF244321}">
                <p14:modId xmlns:p14="http://schemas.microsoft.com/office/powerpoint/2010/main" val="3852130740"/>
              </p:ext>
            </p:extLst>
          </p:nvPr>
        </p:nvGraphicFramePr>
        <p:xfrm>
          <a:off x="2155825" y="2565855"/>
          <a:ext cx="9702801" cy="600138"/>
        </p:xfrm>
        <a:graphic>
          <a:graphicData uri="http://schemas.openxmlformats.org/drawingml/2006/table">
            <a:tbl>
              <a:tblPr firstRow="1" bandRow="1">
                <a:tableStyleId>{5C22544A-7EE6-4342-B048-85BDC9FD1C3A}</a:tableStyleId>
              </a:tblPr>
              <a:tblGrid>
                <a:gridCol w="3234267">
                  <a:extLst>
                    <a:ext uri="{9D8B030D-6E8A-4147-A177-3AD203B41FA5}">
                      <a16:colId xmlns:a16="http://schemas.microsoft.com/office/drawing/2014/main" val="192925396"/>
                    </a:ext>
                  </a:extLst>
                </a:gridCol>
                <a:gridCol w="3234267">
                  <a:extLst>
                    <a:ext uri="{9D8B030D-6E8A-4147-A177-3AD203B41FA5}">
                      <a16:colId xmlns:a16="http://schemas.microsoft.com/office/drawing/2014/main" val="2909526966"/>
                    </a:ext>
                  </a:extLst>
                </a:gridCol>
                <a:gridCol w="3234267">
                  <a:extLst>
                    <a:ext uri="{9D8B030D-6E8A-4147-A177-3AD203B41FA5}">
                      <a16:colId xmlns:a16="http://schemas.microsoft.com/office/drawing/2014/main" val="1696658041"/>
                    </a:ext>
                  </a:extLst>
                </a:gridCol>
              </a:tblGrid>
              <a:tr h="600138">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7467325"/>
                  </a:ext>
                </a:extLst>
              </a:tr>
            </a:tbl>
          </a:graphicData>
        </a:graphic>
      </p:graphicFrame>
      <p:graphicFrame>
        <p:nvGraphicFramePr>
          <p:cNvPr id="35" name="Table 34">
            <a:extLst>
              <a:ext uri="{FF2B5EF4-FFF2-40B4-BE49-F238E27FC236}">
                <a16:creationId xmlns:a16="http://schemas.microsoft.com/office/drawing/2014/main" id="{D383BD01-B804-382F-D99D-B5E837CA14F2}"/>
              </a:ext>
            </a:extLst>
          </p:cNvPr>
          <p:cNvGraphicFramePr>
            <a:graphicFrameLocks noGrp="1"/>
          </p:cNvGraphicFramePr>
          <p:nvPr>
            <p:extLst>
              <p:ext uri="{D42A27DB-BD31-4B8C-83A1-F6EECF244321}">
                <p14:modId xmlns:p14="http://schemas.microsoft.com/office/powerpoint/2010/main" val="2664871810"/>
              </p:ext>
            </p:extLst>
          </p:nvPr>
        </p:nvGraphicFramePr>
        <p:xfrm>
          <a:off x="2155825" y="4086198"/>
          <a:ext cx="9702801" cy="600138"/>
        </p:xfrm>
        <a:graphic>
          <a:graphicData uri="http://schemas.openxmlformats.org/drawingml/2006/table">
            <a:tbl>
              <a:tblPr firstRow="1" bandRow="1">
                <a:tableStyleId>{5C22544A-7EE6-4342-B048-85BDC9FD1C3A}</a:tableStyleId>
              </a:tblPr>
              <a:tblGrid>
                <a:gridCol w="3234267">
                  <a:extLst>
                    <a:ext uri="{9D8B030D-6E8A-4147-A177-3AD203B41FA5}">
                      <a16:colId xmlns:a16="http://schemas.microsoft.com/office/drawing/2014/main" val="192925396"/>
                    </a:ext>
                  </a:extLst>
                </a:gridCol>
                <a:gridCol w="3234267">
                  <a:extLst>
                    <a:ext uri="{9D8B030D-6E8A-4147-A177-3AD203B41FA5}">
                      <a16:colId xmlns:a16="http://schemas.microsoft.com/office/drawing/2014/main" val="2909526966"/>
                    </a:ext>
                  </a:extLst>
                </a:gridCol>
                <a:gridCol w="3234267">
                  <a:extLst>
                    <a:ext uri="{9D8B030D-6E8A-4147-A177-3AD203B41FA5}">
                      <a16:colId xmlns:a16="http://schemas.microsoft.com/office/drawing/2014/main" val="1696658041"/>
                    </a:ext>
                  </a:extLst>
                </a:gridCol>
              </a:tblGrid>
              <a:tr h="600138">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7467325"/>
                  </a:ext>
                </a:extLst>
              </a:tr>
            </a:tbl>
          </a:graphicData>
        </a:graphic>
      </p:graphicFrame>
      <p:graphicFrame>
        <p:nvGraphicFramePr>
          <p:cNvPr id="36" name="Table 35">
            <a:extLst>
              <a:ext uri="{FF2B5EF4-FFF2-40B4-BE49-F238E27FC236}">
                <a16:creationId xmlns:a16="http://schemas.microsoft.com/office/drawing/2014/main" id="{0ADDCE2E-962C-3CDB-1D50-424D9B32119E}"/>
              </a:ext>
            </a:extLst>
          </p:cNvPr>
          <p:cNvGraphicFramePr>
            <a:graphicFrameLocks noGrp="1"/>
          </p:cNvGraphicFramePr>
          <p:nvPr>
            <p:extLst>
              <p:ext uri="{D42A27DB-BD31-4B8C-83A1-F6EECF244321}">
                <p14:modId xmlns:p14="http://schemas.microsoft.com/office/powerpoint/2010/main" val="2263109445"/>
              </p:ext>
            </p:extLst>
          </p:nvPr>
        </p:nvGraphicFramePr>
        <p:xfrm>
          <a:off x="2155824" y="5712827"/>
          <a:ext cx="9702801" cy="600138"/>
        </p:xfrm>
        <a:graphic>
          <a:graphicData uri="http://schemas.openxmlformats.org/drawingml/2006/table">
            <a:tbl>
              <a:tblPr firstRow="1" bandRow="1">
                <a:tableStyleId>{5C22544A-7EE6-4342-B048-85BDC9FD1C3A}</a:tableStyleId>
              </a:tblPr>
              <a:tblGrid>
                <a:gridCol w="3234267">
                  <a:extLst>
                    <a:ext uri="{9D8B030D-6E8A-4147-A177-3AD203B41FA5}">
                      <a16:colId xmlns:a16="http://schemas.microsoft.com/office/drawing/2014/main" val="192925396"/>
                    </a:ext>
                  </a:extLst>
                </a:gridCol>
                <a:gridCol w="3234267">
                  <a:extLst>
                    <a:ext uri="{9D8B030D-6E8A-4147-A177-3AD203B41FA5}">
                      <a16:colId xmlns:a16="http://schemas.microsoft.com/office/drawing/2014/main" val="2909526966"/>
                    </a:ext>
                  </a:extLst>
                </a:gridCol>
                <a:gridCol w="3234267">
                  <a:extLst>
                    <a:ext uri="{9D8B030D-6E8A-4147-A177-3AD203B41FA5}">
                      <a16:colId xmlns:a16="http://schemas.microsoft.com/office/drawing/2014/main" val="1696658041"/>
                    </a:ext>
                  </a:extLst>
                </a:gridCol>
              </a:tblGrid>
              <a:tr h="600138">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7467325"/>
                  </a:ext>
                </a:extLst>
              </a:tr>
            </a:tbl>
          </a:graphicData>
        </a:graphic>
      </p:graphicFrame>
      <p:pic>
        <p:nvPicPr>
          <p:cNvPr id="37" name="Graphic 36" descr="A collection of circles in various sizes">
            <a:extLst>
              <a:ext uri="{FF2B5EF4-FFF2-40B4-BE49-F238E27FC236}">
                <a16:creationId xmlns:a16="http://schemas.microsoft.com/office/drawing/2014/main" id="{A8C8CAC6-C697-317E-3CD5-2FA496BFD3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1874" y="0"/>
            <a:ext cx="957759" cy="957759"/>
          </a:xfrm>
          <a:prstGeom prst="rect">
            <a:avLst/>
          </a:prstGeom>
        </p:spPr>
      </p:pic>
    </p:spTree>
    <p:extLst>
      <p:ext uri="{BB962C8B-B14F-4D97-AF65-F5344CB8AC3E}">
        <p14:creationId xmlns:p14="http://schemas.microsoft.com/office/powerpoint/2010/main" val="303443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6159A-A39D-FAFE-1AF3-76D9A04514FE}"/>
              </a:ext>
            </a:extLst>
          </p:cNvPr>
          <p:cNvSpPr txBox="1"/>
          <p:nvPr/>
        </p:nvSpPr>
        <p:spPr>
          <a:xfrm>
            <a:off x="161597" y="111009"/>
            <a:ext cx="578681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4. COMPREHENSIVE SWOT ANALYSIS</a:t>
            </a:r>
          </a:p>
        </p:txBody>
      </p:sp>
      <p:sp>
        <p:nvSpPr>
          <p:cNvPr id="3" name="TextBox 2">
            <a:extLst>
              <a:ext uri="{FF2B5EF4-FFF2-40B4-BE49-F238E27FC236}">
                <a16:creationId xmlns:a16="http://schemas.microsoft.com/office/drawing/2014/main" id="{0615DF80-1690-F389-492E-C73A0E56DB94}"/>
              </a:ext>
            </a:extLst>
          </p:cNvPr>
          <p:cNvSpPr txBox="1"/>
          <p:nvPr/>
        </p:nvSpPr>
        <p:spPr>
          <a:xfrm>
            <a:off x="161597" y="541896"/>
            <a:ext cx="8429953"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Present a thorough SWOT analysis to assess internal strengths and weaknesses, alongside external opportunities and threats. This will help in shaping your strategic focus.</a:t>
            </a:r>
            <a:endParaRPr lang="en-US" sz="1200" dirty="0">
              <a:latin typeface="Century Gothic" panose="020B0502020202020204" pitchFamily="34" charset="0"/>
            </a:endParaRPr>
          </a:p>
        </p:txBody>
      </p:sp>
      <p:sp>
        <p:nvSpPr>
          <p:cNvPr id="79" name="Rectangle 78">
            <a:extLst>
              <a:ext uri="{FF2B5EF4-FFF2-40B4-BE49-F238E27FC236}">
                <a16:creationId xmlns:a16="http://schemas.microsoft.com/office/drawing/2014/main" id="{DC66B8DD-23CE-8167-4C63-176F498A5172}"/>
              </a:ext>
            </a:extLst>
          </p:cNvPr>
          <p:cNvSpPr/>
          <p:nvPr/>
        </p:nvSpPr>
        <p:spPr>
          <a:xfrm>
            <a:off x="832018" y="5479873"/>
            <a:ext cx="10792291"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0" name="Rectangle 79">
            <a:extLst>
              <a:ext uri="{FF2B5EF4-FFF2-40B4-BE49-F238E27FC236}">
                <a16:creationId xmlns:a16="http://schemas.microsoft.com/office/drawing/2014/main" id="{641B80B9-7701-AFD8-875B-19883CD7D070}"/>
              </a:ext>
            </a:extLst>
          </p:cNvPr>
          <p:cNvSpPr/>
          <p:nvPr/>
        </p:nvSpPr>
        <p:spPr>
          <a:xfrm>
            <a:off x="832018" y="4058092"/>
            <a:ext cx="10792291"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1" name="Rectangle 80">
            <a:extLst>
              <a:ext uri="{FF2B5EF4-FFF2-40B4-BE49-F238E27FC236}">
                <a16:creationId xmlns:a16="http://schemas.microsoft.com/office/drawing/2014/main" id="{39F5C00B-13B4-536C-0ABF-3E9424AA47E0}"/>
              </a:ext>
            </a:extLst>
          </p:cNvPr>
          <p:cNvSpPr/>
          <p:nvPr/>
        </p:nvSpPr>
        <p:spPr>
          <a:xfrm>
            <a:off x="831906" y="2489284"/>
            <a:ext cx="10792403"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Rectangle 81">
            <a:extLst>
              <a:ext uri="{FF2B5EF4-FFF2-40B4-BE49-F238E27FC236}">
                <a16:creationId xmlns:a16="http://schemas.microsoft.com/office/drawing/2014/main" id="{8DA3465C-F643-A76A-7B2E-B16DC5F1AE0E}"/>
              </a:ext>
            </a:extLst>
          </p:cNvPr>
          <p:cNvSpPr/>
          <p:nvPr/>
        </p:nvSpPr>
        <p:spPr>
          <a:xfrm>
            <a:off x="832018" y="1141038"/>
            <a:ext cx="10792404" cy="1003193"/>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3" name="Rectangle 82">
            <a:extLst>
              <a:ext uri="{FF2B5EF4-FFF2-40B4-BE49-F238E27FC236}">
                <a16:creationId xmlns:a16="http://schemas.microsoft.com/office/drawing/2014/main" id="{1A20FFC7-B34B-1BC4-1AC8-98C44D27CD55}"/>
              </a:ext>
            </a:extLst>
          </p:cNvPr>
          <p:cNvSpPr/>
          <p:nvPr/>
        </p:nvSpPr>
        <p:spPr>
          <a:xfrm>
            <a:off x="1003521" y="1185142"/>
            <a:ext cx="8186651" cy="958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Text</a:t>
            </a: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4973D85F-2379-282B-0585-1290E052D454}"/>
              </a:ext>
            </a:extLst>
          </p:cNvPr>
          <p:cNvSpPr/>
          <p:nvPr/>
        </p:nvSpPr>
        <p:spPr>
          <a:xfrm>
            <a:off x="1003521" y="2544854"/>
            <a:ext cx="8186651" cy="95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Text</a:t>
            </a: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F450572-F0D0-9F8E-166D-BB60B1C0CE72}"/>
              </a:ext>
            </a:extLst>
          </p:cNvPr>
          <p:cNvSpPr/>
          <p:nvPr/>
        </p:nvSpPr>
        <p:spPr>
          <a:xfrm>
            <a:off x="961372" y="4102234"/>
            <a:ext cx="8228800" cy="9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Text</a:t>
            </a: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F0703A1C-6D9F-838D-1116-775E97A78C8A}"/>
              </a:ext>
            </a:extLst>
          </p:cNvPr>
          <p:cNvSpPr/>
          <p:nvPr/>
        </p:nvSpPr>
        <p:spPr>
          <a:xfrm>
            <a:off x="950787" y="5535590"/>
            <a:ext cx="8239385" cy="9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Text</a:t>
            </a: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7" name="Rectangle 86">
            <a:extLst>
              <a:ext uri="{FF2B5EF4-FFF2-40B4-BE49-F238E27FC236}">
                <a16:creationId xmlns:a16="http://schemas.microsoft.com/office/drawing/2014/main" id="{C0B39C22-C023-6BEF-6F96-87BBF360B741}"/>
              </a:ext>
            </a:extLst>
          </p:cNvPr>
          <p:cNvSpPr/>
          <p:nvPr/>
        </p:nvSpPr>
        <p:spPr>
          <a:xfrm>
            <a:off x="832017" y="2093776"/>
            <a:ext cx="10792292" cy="45719"/>
          </a:xfrm>
          <a:prstGeom prst="rect">
            <a:avLst/>
          </a:prstGeom>
          <a:solidFill>
            <a:srgbClr val="F4F2A4"/>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9" name="Freeform 71">
            <a:extLst>
              <a:ext uri="{FF2B5EF4-FFF2-40B4-BE49-F238E27FC236}">
                <a16:creationId xmlns:a16="http://schemas.microsoft.com/office/drawing/2014/main" id="{A1E67C5F-52B2-A747-9F81-7E004D5AAE64}"/>
              </a:ext>
            </a:extLst>
          </p:cNvPr>
          <p:cNvSpPr/>
          <p:nvPr/>
        </p:nvSpPr>
        <p:spPr>
          <a:xfrm>
            <a:off x="11043640" y="1142378"/>
            <a:ext cx="563387"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rgbClr val="66BBCC"/>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90" name="Graphic 72">
            <a:extLst>
              <a:ext uri="{FF2B5EF4-FFF2-40B4-BE49-F238E27FC236}">
                <a16:creationId xmlns:a16="http://schemas.microsoft.com/office/drawing/2014/main" id="{2F5E23B2-73DC-EC24-3EFE-6D0A5EA5EC36}"/>
              </a:ext>
            </a:extLst>
          </p:cNvPr>
          <p:cNvGrpSpPr/>
          <p:nvPr/>
        </p:nvGrpSpPr>
        <p:grpSpPr>
          <a:xfrm>
            <a:off x="11172366" y="1230856"/>
            <a:ext cx="246609" cy="594524"/>
            <a:chOff x="7807090" y="318998"/>
            <a:chExt cx="388482" cy="935442"/>
          </a:xfrm>
          <a:solidFill>
            <a:srgbClr val="F1F7FA"/>
          </a:solidFill>
        </p:grpSpPr>
        <p:sp>
          <p:nvSpPr>
            <p:cNvPr id="91" name="Freeform 76">
              <a:extLst>
                <a:ext uri="{FF2B5EF4-FFF2-40B4-BE49-F238E27FC236}">
                  <a16:creationId xmlns:a16="http://schemas.microsoft.com/office/drawing/2014/main" id="{6E9600F2-41CF-2310-5880-87DAFFA67605}"/>
                </a:ext>
              </a:extLst>
            </p:cNvPr>
            <p:cNvSpPr/>
            <p:nvPr/>
          </p:nvSpPr>
          <p:spPr>
            <a:xfrm>
              <a:off x="7807090" y="318998"/>
              <a:ext cx="199718" cy="91234"/>
            </a:xfrm>
            <a:custGeom>
              <a:avLst/>
              <a:gdLst>
                <a:gd name="connsiteX0" fmla="*/ 149383 w 199718"/>
                <a:gd name="connsiteY0" fmla="*/ 58642 h 91234"/>
                <a:gd name="connsiteX1" fmla="*/ 151697 w 199718"/>
                <a:gd name="connsiteY1" fmla="*/ 58642 h 91234"/>
                <a:gd name="connsiteX2" fmla="*/ 167508 w 199718"/>
                <a:gd name="connsiteY2" fmla="*/ 47478 h 91234"/>
                <a:gd name="connsiteX3" fmla="*/ 147455 w 199718"/>
                <a:gd name="connsiteY3" fmla="*/ 36315 h 91234"/>
                <a:gd name="connsiteX4" fmla="*/ 120202 w 199718"/>
                <a:gd name="connsiteY4" fmla="*/ 50173 h 91234"/>
                <a:gd name="connsiteX5" fmla="*/ 108762 w 199718"/>
                <a:gd name="connsiteY5" fmla="*/ 63647 h 91234"/>
                <a:gd name="connsiteX6" fmla="*/ 58885 w 199718"/>
                <a:gd name="connsiteY6" fmla="*/ 91235 h 91234"/>
                <a:gd name="connsiteX7" fmla="*/ 910 w 199718"/>
                <a:gd name="connsiteY7" fmla="*/ 44912 h 91234"/>
                <a:gd name="connsiteX8" fmla="*/ 39603 w 199718"/>
                <a:gd name="connsiteY8" fmla="*/ 1 h 91234"/>
                <a:gd name="connsiteX9" fmla="*/ 44360 w 199718"/>
                <a:gd name="connsiteY9" fmla="*/ 386 h 91234"/>
                <a:gd name="connsiteX10" fmla="*/ 52457 w 199718"/>
                <a:gd name="connsiteY10" fmla="*/ 32722 h 91234"/>
                <a:gd name="connsiteX11" fmla="*/ 46545 w 199718"/>
                <a:gd name="connsiteY11" fmla="*/ 32337 h 91234"/>
                <a:gd name="connsiteX12" fmla="*/ 31761 w 199718"/>
                <a:gd name="connsiteY12" fmla="*/ 45040 h 91234"/>
                <a:gd name="connsiteX13" fmla="*/ 50658 w 199718"/>
                <a:gd name="connsiteY13" fmla="*/ 57744 h 91234"/>
                <a:gd name="connsiteX14" fmla="*/ 82281 w 199718"/>
                <a:gd name="connsiteY14" fmla="*/ 38496 h 91234"/>
                <a:gd name="connsiteX15" fmla="*/ 93464 w 199718"/>
                <a:gd name="connsiteY15" fmla="*/ 25408 h 91234"/>
                <a:gd name="connsiteX16" fmla="*/ 142056 w 199718"/>
                <a:gd name="connsiteY16" fmla="*/ 3594 h 91234"/>
                <a:gd name="connsiteX17" fmla="*/ 198874 w 199718"/>
                <a:gd name="connsiteY17" fmla="*/ 49917 h 91234"/>
                <a:gd name="connsiteX18" fmla="*/ 182291 w 199718"/>
                <a:gd name="connsiteY18" fmla="*/ 87257 h 91234"/>
                <a:gd name="connsiteX19" fmla="*/ 157482 w 199718"/>
                <a:gd name="connsiteY19" fmla="*/ 90722 h 91234"/>
                <a:gd name="connsiteX20" fmla="*/ 149512 w 199718"/>
                <a:gd name="connsiteY20" fmla="*/ 587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18" h="91234">
                  <a:moveTo>
                    <a:pt x="149383" y="58642"/>
                  </a:moveTo>
                  <a:lnTo>
                    <a:pt x="151697" y="58642"/>
                  </a:lnTo>
                  <a:cubicBezTo>
                    <a:pt x="163652" y="58642"/>
                    <a:pt x="168794" y="55178"/>
                    <a:pt x="167508" y="47478"/>
                  </a:cubicBezTo>
                  <a:cubicBezTo>
                    <a:pt x="166223" y="39779"/>
                    <a:pt x="160181" y="36315"/>
                    <a:pt x="147455" y="36315"/>
                  </a:cubicBezTo>
                  <a:cubicBezTo>
                    <a:pt x="135886" y="36315"/>
                    <a:pt x="129586" y="39779"/>
                    <a:pt x="120202" y="50173"/>
                  </a:cubicBezTo>
                  <a:lnTo>
                    <a:pt x="108762" y="63647"/>
                  </a:lnTo>
                  <a:cubicBezTo>
                    <a:pt x="90765" y="84049"/>
                    <a:pt x="77782" y="91235"/>
                    <a:pt x="58885" y="91235"/>
                  </a:cubicBezTo>
                  <a:cubicBezTo>
                    <a:pt x="28805" y="91235"/>
                    <a:pt x="5795" y="72629"/>
                    <a:pt x="910" y="44912"/>
                  </a:cubicBezTo>
                  <a:cubicBezTo>
                    <a:pt x="-3974" y="17580"/>
                    <a:pt x="11065" y="-128"/>
                    <a:pt x="39603" y="1"/>
                  </a:cubicBezTo>
                  <a:cubicBezTo>
                    <a:pt x="41531" y="1"/>
                    <a:pt x="42302" y="1"/>
                    <a:pt x="44360" y="386"/>
                  </a:cubicBezTo>
                  <a:lnTo>
                    <a:pt x="52457" y="32722"/>
                  </a:lnTo>
                  <a:cubicBezTo>
                    <a:pt x="49758" y="32337"/>
                    <a:pt x="48087" y="32337"/>
                    <a:pt x="46545" y="32337"/>
                  </a:cubicBezTo>
                  <a:cubicBezTo>
                    <a:pt x="35746" y="32337"/>
                    <a:pt x="30348" y="36956"/>
                    <a:pt x="31761" y="45040"/>
                  </a:cubicBezTo>
                  <a:cubicBezTo>
                    <a:pt x="33175" y="52739"/>
                    <a:pt x="40631" y="57744"/>
                    <a:pt x="50658" y="57744"/>
                  </a:cubicBezTo>
                  <a:cubicBezTo>
                    <a:pt x="62613" y="57744"/>
                    <a:pt x="68526" y="54279"/>
                    <a:pt x="82281" y="38496"/>
                  </a:cubicBezTo>
                  <a:lnTo>
                    <a:pt x="93464" y="25408"/>
                  </a:lnTo>
                  <a:cubicBezTo>
                    <a:pt x="106319" y="10779"/>
                    <a:pt x="122388" y="3465"/>
                    <a:pt x="142056" y="3594"/>
                  </a:cubicBezTo>
                  <a:cubicBezTo>
                    <a:pt x="174450" y="3594"/>
                    <a:pt x="193346" y="19120"/>
                    <a:pt x="198874" y="49917"/>
                  </a:cubicBezTo>
                  <a:cubicBezTo>
                    <a:pt x="202087" y="68009"/>
                    <a:pt x="196046" y="81483"/>
                    <a:pt x="182291" y="87257"/>
                  </a:cubicBezTo>
                  <a:cubicBezTo>
                    <a:pt x="175478" y="89952"/>
                    <a:pt x="169822" y="90722"/>
                    <a:pt x="157482" y="90722"/>
                  </a:cubicBezTo>
                  <a:lnTo>
                    <a:pt x="149512"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2" name="Freeform 77">
              <a:extLst>
                <a:ext uri="{FF2B5EF4-FFF2-40B4-BE49-F238E27FC236}">
                  <a16:creationId xmlns:a16="http://schemas.microsoft.com/office/drawing/2014/main" id="{F889023F-E40A-E2A3-ABEC-D9F5A192A6ED}"/>
                </a:ext>
              </a:extLst>
            </p:cNvPr>
            <p:cNvSpPr/>
            <p:nvPr/>
          </p:nvSpPr>
          <p:spPr>
            <a:xfrm>
              <a:off x="7828158" y="429609"/>
              <a:ext cx="246964" cy="73141"/>
            </a:xfrm>
            <a:custGeom>
              <a:avLst/>
              <a:gdLst>
                <a:gd name="connsiteX0" fmla="*/ 163666 w 246964"/>
                <a:gd name="connsiteY0" fmla="*/ 49659 h 73141"/>
                <a:gd name="connsiteX1" fmla="*/ 51057 w 246964"/>
                <a:gd name="connsiteY1" fmla="*/ 49403 h 73141"/>
                <a:gd name="connsiteX2" fmla="*/ 36146 w 246964"/>
                <a:gd name="connsiteY2" fmla="*/ 65186 h 73141"/>
                <a:gd name="connsiteX3" fmla="*/ 37945 w 246964"/>
                <a:gd name="connsiteY3" fmla="*/ 72885 h 73141"/>
                <a:gd name="connsiteX4" fmla="*/ 7094 w 246964"/>
                <a:gd name="connsiteY4" fmla="*/ 72885 h 73141"/>
                <a:gd name="connsiteX5" fmla="*/ 923 w 246964"/>
                <a:gd name="connsiteY5" fmla="*/ 53637 h 73141"/>
                <a:gd name="connsiteX6" fmla="*/ 33575 w 246964"/>
                <a:gd name="connsiteY6" fmla="*/ 15911 h 73141"/>
                <a:gd name="connsiteX7" fmla="*/ 157752 w 246964"/>
                <a:gd name="connsiteY7" fmla="*/ 16168 h 73141"/>
                <a:gd name="connsiteX8" fmla="*/ 154924 w 246964"/>
                <a:gd name="connsiteY8" fmla="*/ 0 h 73141"/>
                <a:gd name="connsiteX9" fmla="*/ 185775 w 246964"/>
                <a:gd name="connsiteY9" fmla="*/ 0 h 73141"/>
                <a:gd name="connsiteX10" fmla="*/ 188604 w 246964"/>
                <a:gd name="connsiteY10" fmla="*/ 16168 h 73141"/>
                <a:gd name="connsiteX11" fmla="*/ 241051 w 246964"/>
                <a:gd name="connsiteY11" fmla="*/ 16168 h 73141"/>
                <a:gd name="connsiteX12" fmla="*/ 246964 w 246964"/>
                <a:gd name="connsiteY12" fmla="*/ 49788 h 73141"/>
                <a:gd name="connsiteX13" fmla="*/ 194517 w 246964"/>
                <a:gd name="connsiteY13" fmla="*/ 49788 h 73141"/>
                <a:gd name="connsiteX14" fmla="*/ 198630 w 246964"/>
                <a:gd name="connsiteY14" fmla="*/ 73141 h 73141"/>
                <a:gd name="connsiteX15" fmla="*/ 167779 w 246964"/>
                <a:gd name="connsiteY15" fmla="*/ 73141 h 73141"/>
                <a:gd name="connsiteX16" fmla="*/ 163666 w 246964"/>
                <a:gd name="connsiteY16" fmla="*/ 49531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666" y="49659"/>
                  </a:moveTo>
                  <a:lnTo>
                    <a:pt x="51057" y="49403"/>
                  </a:lnTo>
                  <a:cubicBezTo>
                    <a:pt x="39103" y="49403"/>
                    <a:pt x="34218" y="54792"/>
                    <a:pt x="36146" y="65186"/>
                  </a:cubicBezTo>
                  <a:cubicBezTo>
                    <a:pt x="36403" y="66726"/>
                    <a:pt x="37045" y="70190"/>
                    <a:pt x="37945" y="72885"/>
                  </a:cubicBezTo>
                  <a:lnTo>
                    <a:pt x="7094" y="72885"/>
                  </a:lnTo>
                  <a:cubicBezTo>
                    <a:pt x="3495" y="63261"/>
                    <a:pt x="1952" y="59026"/>
                    <a:pt x="923" y="53637"/>
                  </a:cubicBezTo>
                  <a:cubicBezTo>
                    <a:pt x="-3447" y="29000"/>
                    <a:pt x="7737" y="15911"/>
                    <a:pt x="33575" y="15911"/>
                  </a:cubicBezTo>
                  <a:lnTo>
                    <a:pt x="157752" y="16168"/>
                  </a:lnTo>
                  <a:lnTo>
                    <a:pt x="154924" y="0"/>
                  </a:lnTo>
                  <a:lnTo>
                    <a:pt x="185775" y="0"/>
                  </a:lnTo>
                  <a:cubicBezTo>
                    <a:pt x="185775" y="0"/>
                    <a:pt x="188604" y="16168"/>
                    <a:pt x="188604" y="16168"/>
                  </a:cubicBezTo>
                  <a:lnTo>
                    <a:pt x="241051" y="16168"/>
                  </a:lnTo>
                  <a:cubicBezTo>
                    <a:pt x="241051" y="16168"/>
                    <a:pt x="246964" y="49788"/>
                    <a:pt x="246964" y="49788"/>
                  </a:cubicBezTo>
                  <a:lnTo>
                    <a:pt x="194517" y="49788"/>
                  </a:lnTo>
                  <a:cubicBezTo>
                    <a:pt x="194517" y="49788"/>
                    <a:pt x="198630" y="73141"/>
                    <a:pt x="198630" y="73141"/>
                  </a:cubicBezTo>
                  <a:lnTo>
                    <a:pt x="167779" y="73141"/>
                  </a:lnTo>
                  <a:cubicBezTo>
                    <a:pt x="167779" y="73141"/>
                    <a:pt x="163666" y="49531"/>
                    <a:pt x="163666" y="49531"/>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3" name="Freeform 78">
              <a:extLst>
                <a:ext uri="{FF2B5EF4-FFF2-40B4-BE49-F238E27FC236}">
                  <a16:creationId xmlns:a16="http://schemas.microsoft.com/office/drawing/2014/main" id="{E4DC52B5-9FD7-9ADC-CDDE-9089112039D9}"/>
                </a:ext>
              </a:extLst>
            </p:cNvPr>
            <p:cNvSpPr/>
            <p:nvPr/>
          </p:nvSpPr>
          <p:spPr>
            <a:xfrm>
              <a:off x="7838338" y="519817"/>
              <a:ext cx="206319" cy="67752"/>
            </a:xfrm>
            <a:custGeom>
              <a:avLst/>
              <a:gdLst>
                <a:gd name="connsiteX0" fmla="*/ 197578 w 206319"/>
                <a:gd name="connsiteY0" fmla="*/ 33876 h 67752"/>
                <a:gd name="connsiteX1" fmla="*/ 173668 w 206319"/>
                <a:gd name="connsiteY1" fmla="*/ 33876 h 67752"/>
                <a:gd name="connsiteX2" fmla="*/ 206319 w 206319"/>
                <a:gd name="connsiteY2" fmla="*/ 67752 h 67752"/>
                <a:gd name="connsiteX3" fmla="*/ 168912 w 206319"/>
                <a:gd name="connsiteY3" fmla="*/ 67752 h 67752"/>
                <a:gd name="connsiteX4" fmla="*/ 168269 w 206319"/>
                <a:gd name="connsiteY4" fmla="*/ 55305 h 67752"/>
                <a:gd name="connsiteX5" fmla="*/ 135875 w 206319"/>
                <a:gd name="connsiteY5" fmla="*/ 33748 h 67752"/>
                <a:gd name="connsiteX6" fmla="*/ 5913 w 206319"/>
                <a:gd name="connsiteY6" fmla="*/ 33491 h 67752"/>
                <a:gd name="connsiteX7" fmla="*/ 0 w 206319"/>
                <a:gd name="connsiteY7" fmla="*/ 0 h 67752"/>
                <a:gd name="connsiteX8" fmla="*/ 191793 w 206319"/>
                <a:gd name="connsiteY8" fmla="*/ 385 h 67752"/>
                <a:gd name="connsiteX9" fmla="*/ 197707 w 206319"/>
                <a:gd name="connsiteY9" fmla="*/ 33876 h 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19" h="67752">
                  <a:moveTo>
                    <a:pt x="197578" y="33876"/>
                  </a:moveTo>
                  <a:lnTo>
                    <a:pt x="173668" y="33876"/>
                  </a:lnTo>
                  <a:cubicBezTo>
                    <a:pt x="193722" y="42730"/>
                    <a:pt x="204648" y="53894"/>
                    <a:pt x="206319" y="67752"/>
                  </a:cubicBezTo>
                  <a:lnTo>
                    <a:pt x="168912" y="67752"/>
                  </a:lnTo>
                  <a:cubicBezTo>
                    <a:pt x="168912" y="60695"/>
                    <a:pt x="168912" y="58385"/>
                    <a:pt x="168269" y="55305"/>
                  </a:cubicBezTo>
                  <a:cubicBezTo>
                    <a:pt x="165698" y="40677"/>
                    <a:pt x="155157" y="33748"/>
                    <a:pt x="135875" y="33748"/>
                  </a:cubicBezTo>
                  <a:lnTo>
                    <a:pt x="5913" y="33491"/>
                  </a:lnTo>
                  <a:lnTo>
                    <a:pt x="0" y="0"/>
                  </a:lnTo>
                  <a:lnTo>
                    <a:pt x="191793" y="385"/>
                  </a:lnTo>
                  <a:lnTo>
                    <a:pt x="197707"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4" name="Freeform 79">
              <a:extLst>
                <a:ext uri="{FF2B5EF4-FFF2-40B4-BE49-F238E27FC236}">
                  <a16:creationId xmlns:a16="http://schemas.microsoft.com/office/drawing/2014/main" id="{BD897992-D252-A414-19DA-DDAEA7E3A5B8}"/>
                </a:ext>
              </a:extLst>
            </p:cNvPr>
            <p:cNvSpPr/>
            <p:nvPr/>
          </p:nvSpPr>
          <p:spPr>
            <a:xfrm>
              <a:off x="7858195" y="607326"/>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6 w 199067"/>
                <a:gd name="connsiteY3" fmla="*/ 10270 h 91623"/>
                <a:gd name="connsiteX4" fmla="*/ 46859 w 199067"/>
                <a:gd name="connsiteY4" fmla="*/ 4 h 91623"/>
                <a:gd name="connsiteX5" fmla="*/ 136328 w 199067"/>
                <a:gd name="connsiteY5" fmla="*/ 4 h 91623"/>
                <a:gd name="connsiteX6" fmla="*/ 198159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2 w 199067"/>
                <a:gd name="connsiteY11" fmla="*/ 45301 h 91623"/>
                <a:gd name="connsiteX12" fmla="*/ 56629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60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1" y="91624"/>
                    <a:pt x="65755" y="91624"/>
                    <a:pt x="61513" y="91624"/>
                  </a:cubicBezTo>
                  <a:cubicBezTo>
                    <a:pt x="27577" y="91624"/>
                    <a:pt x="6109" y="74942"/>
                    <a:pt x="838" y="44916"/>
                  </a:cubicBezTo>
                  <a:cubicBezTo>
                    <a:pt x="-1733" y="30287"/>
                    <a:pt x="1610" y="18739"/>
                    <a:pt x="10866" y="10270"/>
                  </a:cubicBezTo>
                  <a:cubicBezTo>
                    <a:pt x="19092" y="2571"/>
                    <a:pt x="29119" y="-124"/>
                    <a:pt x="46859" y="4"/>
                  </a:cubicBezTo>
                  <a:lnTo>
                    <a:pt x="136328" y="4"/>
                  </a:lnTo>
                  <a:cubicBezTo>
                    <a:pt x="172193" y="261"/>
                    <a:pt x="192632" y="15659"/>
                    <a:pt x="198159" y="46841"/>
                  </a:cubicBezTo>
                  <a:cubicBezTo>
                    <a:pt x="203044" y="74557"/>
                    <a:pt x="188004" y="91495"/>
                    <a:pt x="158181" y="91367"/>
                  </a:cubicBezTo>
                  <a:lnTo>
                    <a:pt x="101877" y="91367"/>
                  </a:lnTo>
                  <a:cubicBezTo>
                    <a:pt x="101877" y="91367"/>
                    <a:pt x="91593" y="33495"/>
                    <a:pt x="91593" y="33495"/>
                  </a:cubicBezTo>
                  <a:lnTo>
                    <a:pt x="49173" y="33495"/>
                  </a:lnTo>
                  <a:cubicBezTo>
                    <a:pt x="35289" y="33495"/>
                    <a:pt x="30148" y="36832"/>
                    <a:pt x="31562" y="45301"/>
                  </a:cubicBezTo>
                  <a:cubicBezTo>
                    <a:pt x="33104" y="54155"/>
                    <a:pt x="40431" y="58004"/>
                    <a:pt x="56629" y="58004"/>
                  </a:cubicBezTo>
                  <a:lnTo>
                    <a:pt x="65112" y="58004"/>
                  </a:lnTo>
                  <a:cubicBezTo>
                    <a:pt x="65112" y="58004"/>
                    <a:pt x="72825" y="58004"/>
                    <a:pt x="72825" y="58004"/>
                  </a:cubicBezTo>
                  <a:lnTo>
                    <a:pt x="78738" y="91110"/>
                  </a:lnTo>
                  <a:close/>
                  <a:moveTo>
                    <a:pt x="122702" y="57876"/>
                  </a:moveTo>
                  <a:lnTo>
                    <a:pt x="155096" y="57876"/>
                  </a:lnTo>
                  <a:cubicBezTo>
                    <a:pt x="164352" y="57876"/>
                    <a:pt x="168593" y="53770"/>
                    <a:pt x="167308" y="46071"/>
                  </a:cubicBezTo>
                  <a:cubicBezTo>
                    <a:pt x="165894" y="38371"/>
                    <a:pt x="159723"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5" name="Freeform 80">
              <a:extLst>
                <a:ext uri="{FF2B5EF4-FFF2-40B4-BE49-F238E27FC236}">
                  <a16:creationId xmlns:a16="http://schemas.microsoft.com/office/drawing/2014/main" id="{22B5A37D-AE03-2E7D-9314-613A2B638CE8}"/>
                </a:ext>
              </a:extLst>
            </p:cNvPr>
            <p:cNvSpPr/>
            <p:nvPr/>
          </p:nvSpPr>
          <p:spPr>
            <a:xfrm>
              <a:off x="7875102" y="727051"/>
              <a:ext cx="206267" cy="90721"/>
            </a:xfrm>
            <a:custGeom>
              <a:avLst/>
              <a:gdLst>
                <a:gd name="connsiteX0" fmla="*/ 197449 w 206267"/>
                <a:gd name="connsiteY0" fmla="*/ 32978 h 90721"/>
                <a:gd name="connsiteX1" fmla="*/ 180996 w 206267"/>
                <a:gd name="connsiteY1" fmla="*/ 33748 h 90721"/>
                <a:gd name="connsiteX2" fmla="*/ 205934 w 206267"/>
                <a:gd name="connsiteY2" fmla="*/ 65314 h 90721"/>
                <a:gd name="connsiteX3" fmla="*/ 198735 w 206267"/>
                <a:gd name="connsiteY3" fmla="*/ 85332 h 90721"/>
                <a:gd name="connsiteX4" fmla="*/ 166470 w 206267"/>
                <a:gd name="connsiteY4" fmla="*/ 90721 h 90721"/>
                <a:gd name="connsiteX5" fmla="*/ 15940 w 206267"/>
                <a:gd name="connsiteY5" fmla="*/ 90464 h 90721"/>
                <a:gd name="connsiteX6" fmla="*/ 10027 w 206267"/>
                <a:gd name="connsiteY6" fmla="*/ 56973 h 90721"/>
                <a:gd name="connsiteX7" fmla="*/ 159400 w 206267"/>
                <a:gd name="connsiteY7" fmla="*/ 57230 h 90721"/>
                <a:gd name="connsiteX8" fmla="*/ 172126 w 206267"/>
                <a:gd name="connsiteY8" fmla="*/ 48376 h 90721"/>
                <a:gd name="connsiteX9" fmla="*/ 161842 w 206267"/>
                <a:gd name="connsiteY9" fmla="*/ 33748 h 90721"/>
                <a:gd name="connsiteX10" fmla="*/ 5913 w 206267"/>
                <a:gd name="connsiteY10" fmla="*/ 33491 h 90721"/>
                <a:gd name="connsiteX11" fmla="*/ 0 w 206267"/>
                <a:gd name="connsiteY11" fmla="*/ 0 h 90721"/>
                <a:gd name="connsiteX12" fmla="*/ 191793 w 206267"/>
                <a:gd name="connsiteY12" fmla="*/ 385 h 90721"/>
                <a:gd name="connsiteX13" fmla="*/ 197578 w 206267"/>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1">
                  <a:moveTo>
                    <a:pt x="197449" y="32978"/>
                  </a:moveTo>
                  <a:lnTo>
                    <a:pt x="180996" y="33748"/>
                  </a:lnTo>
                  <a:cubicBezTo>
                    <a:pt x="198093" y="47606"/>
                    <a:pt x="204134" y="55305"/>
                    <a:pt x="205934" y="65314"/>
                  </a:cubicBezTo>
                  <a:cubicBezTo>
                    <a:pt x="207348" y="73013"/>
                    <a:pt x="204134" y="81482"/>
                    <a:pt x="198735" y="85332"/>
                  </a:cubicBezTo>
                  <a:cubicBezTo>
                    <a:pt x="192951" y="89566"/>
                    <a:pt x="185752" y="90721"/>
                    <a:pt x="166470" y="90721"/>
                  </a:cubicBezTo>
                  <a:lnTo>
                    <a:pt x="15940" y="90464"/>
                  </a:lnTo>
                  <a:lnTo>
                    <a:pt x="10027" y="56973"/>
                  </a:lnTo>
                  <a:lnTo>
                    <a:pt x="159400" y="57230"/>
                  </a:lnTo>
                  <a:cubicBezTo>
                    <a:pt x="169041" y="57230"/>
                    <a:pt x="173154" y="54535"/>
                    <a:pt x="172126" y="48376"/>
                  </a:cubicBezTo>
                  <a:cubicBezTo>
                    <a:pt x="171355" y="44141"/>
                    <a:pt x="168783" y="40677"/>
                    <a:pt x="161842" y="33748"/>
                  </a:cubicBezTo>
                  <a:lnTo>
                    <a:pt x="5913" y="33491"/>
                  </a:lnTo>
                  <a:lnTo>
                    <a:pt x="0" y="0"/>
                  </a:lnTo>
                  <a:lnTo>
                    <a:pt x="191793"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6" name="Freeform 81">
              <a:extLst>
                <a:ext uri="{FF2B5EF4-FFF2-40B4-BE49-F238E27FC236}">
                  <a16:creationId xmlns:a16="http://schemas.microsoft.com/office/drawing/2014/main" id="{52A8B508-4B76-AD67-3FB7-7FDAE70DF0BF}"/>
                </a:ext>
              </a:extLst>
            </p:cNvPr>
            <p:cNvSpPr/>
            <p:nvPr/>
          </p:nvSpPr>
          <p:spPr>
            <a:xfrm>
              <a:off x="7834055" y="838175"/>
              <a:ext cx="274490" cy="112150"/>
            </a:xfrm>
            <a:custGeom>
              <a:avLst/>
              <a:gdLst>
                <a:gd name="connsiteX0" fmla="*/ 242996 w 274490"/>
                <a:gd name="connsiteY0" fmla="*/ 110482 h 112150"/>
                <a:gd name="connsiteX1" fmla="*/ 242996 w 274490"/>
                <a:gd name="connsiteY1" fmla="*/ 102398 h 112150"/>
                <a:gd name="connsiteX2" fmla="*/ 237726 w 274490"/>
                <a:gd name="connsiteY2" fmla="*/ 92389 h 112150"/>
                <a:gd name="connsiteX3" fmla="*/ 224614 w 274490"/>
                <a:gd name="connsiteY3" fmla="*/ 92389 h 112150"/>
                <a:gd name="connsiteX4" fmla="*/ 177565 w 274490"/>
                <a:gd name="connsiteY4" fmla="*/ 92389 h 112150"/>
                <a:gd name="connsiteX5" fmla="*/ 118819 w 274490"/>
                <a:gd name="connsiteY5" fmla="*/ 52610 h 112150"/>
                <a:gd name="connsiteX6" fmla="*/ 117662 w 274490"/>
                <a:gd name="connsiteY6" fmla="*/ 43757 h 112150"/>
                <a:gd name="connsiteX7" fmla="*/ 106735 w 274490"/>
                <a:gd name="connsiteY7" fmla="*/ 34133 h 112150"/>
                <a:gd name="connsiteX8" fmla="*/ 97609 w 274490"/>
                <a:gd name="connsiteY8" fmla="*/ 45681 h 112150"/>
                <a:gd name="connsiteX9" fmla="*/ 98251 w 274490"/>
                <a:gd name="connsiteY9" fmla="*/ 73013 h 112150"/>
                <a:gd name="connsiteX10" fmla="*/ 61615 w 274490"/>
                <a:gd name="connsiteY10" fmla="*/ 112150 h 112150"/>
                <a:gd name="connsiteX11" fmla="*/ 1712 w 274490"/>
                <a:gd name="connsiteY11" fmla="*/ 53124 h 112150"/>
                <a:gd name="connsiteX12" fmla="*/ 27036 w 274490"/>
                <a:gd name="connsiteY12" fmla="*/ 0 h 112150"/>
                <a:gd name="connsiteX13" fmla="*/ 65600 w 274490"/>
                <a:gd name="connsiteY13" fmla="*/ 28487 h 112150"/>
                <a:gd name="connsiteX14" fmla="*/ 84368 w 274490"/>
                <a:gd name="connsiteY14" fmla="*/ 5774 h 112150"/>
                <a:gd name="connsiteX15" fmla="*/ 119590 w 274490"/>
                <a:gd name="connsiteY15" fmla="*/ 28615 h 112150"/>
                <a:gd name="connsiteX16" fmla="*/ 157512 w 274490"/>
                <a:gd name="connsiteY16" fmla="*/ 9880 h 112150"/>
                <a:gd name="connsiteX17" fmla="*/ 213045 w 274490"/>
                <a:gd name="connsiteY17" fmla="*/ 9880 h 112150"/>
                <a:gd name="connsiteX18" fmla="*/ 263821 w 274490"/>
                <a:gd name="connsiteY18" fmla="*/ 50942 h 112150"/>
                <a:gd name="connsiteX19" fmla="*/ 252251 w 274490"/>
                <a:gd name="connsiteY19" fmla="*/ 85588 h 112150"/>
                <a:gd name="connsiteX20" fmla="*/ 274491 w 274490"/>
                <a:gd name="connsiteY20" fmla="*/ 110610 h 112150"/>
                <a:gd name="connsiteX21" fmla="*/ 242868 w 274490"/>
                <a:gd name="connsiteY21" fmla="*/ 110610 h 112150"/>
                <a:gd name="connsiteX22" fmla="*/ 43747 w 274490"/>
                <a:gd name="connsiteY22" fmla="*/ 33106 h 112150"/>
                <a:gd name="connsiteX23" fmla="*/ 30378 w 274490"/>
                <a:gd name="connsiteY23" fmla="*/ 55818 h 112150"/>
                <a:gd name="connsiteX24" fmla="*/ 54159 w 274490"/>
                <a:gd name="connsiteY24" fmla="*/ 80841 h 112150"/>
                <a:gd name="connsiteX25" fmla="*/ 66500 w 274490"/>
                <a:gd name="connsiteY25" fmla="*/ 50044 h 112150"/>
                <a:gd name="connsiteX26" fmla="*/ 43876 w 274490"/>
                <a:gd name="connsiteY26" fmla="*/ 33106 h 112150"/>
                <a:gd name="connsiteX27" fmla="*/ 221528 w 274490"/>
                <a:gd name="connsiteY27" fmla="*/ 63133 h 112150"/>
                <a:gd name="connsiteX28" fmla="*/ 233741 w 274490"/>
                <a:gd name="connsiteY28" fmla="*/ 51199 h 112150"/>
                <a:gd name="connsiteX29" fmla="*/ 217287 w 274490"/>
                <a:gd name="connsiteY29" fmla="*/ 39265 h 112150"/>
                <a:gd name="connsiteX30" fmla="*/ 161754 w 274490"/>
                <a:gd name="connsiteY30" fmla="*/ 39265 h 112150"/>
                <a:gd name="connsiteX31" fmla="*/ 149157 w 274490"/>
                <a:gd name="connsiteY31" fmla="*/ 51071 h 112150"/>
                <a:gd name="connsiteX32" fmla="*/ 165996 w 274490"/>
                <a:gd name="connsiteY32" fmla="*/ 63004 h 112150"/>
                <a:gd name="connsiteX33" fmla="*/ 221528 w 274490"/>
                <a:gd name="connsiteY33" fmla="*/ 63004 h 1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490" h="112150">
                  <a:moveTo>
                    <a:pt x="242996" y="110482"/>
                  </a:moveTo>
                  <a:cubicBezTo>
                    <a:pt x="243510" y="106632"/>
                    <a:pt x="243510" y="105093"/>
                    <a:pt x="242996" y="102398"/>
                  </a:cubicBezTo>
                  <a:cubicBezTo>
                    <a:pt x="242354" y="98933"/>
                    <a:pt x="241197" y="96624"/>
                    <a:pt x="237726" y="92389"/>
                  </a:cubicBezTo>
                  <a:lnTo>
                    <a:pt x="224614" y="92389"/>
                  </a:lnTo>
                  <a:cubicBezTo>
                    <a:pt x="224614" y="92389"/>
                    <a:pt x="177565" y="92389"/>
                    <a:pt x="177565" y="92389"/>
                  </a:cubicBezTo>
                  <a:cubicBezTo>
                    <a:pt x="144786" y="92389"/>
                    <a:pt x="123318" y="77633"/>
                    <a:pt x="118819" y="52610"/>
                  </a:cubicBezTo>
                  <a:cubicBezTo>
                    <a:pt x="118433" y="50301"/>
                    <a:pt x="117919" y="47221"/>
                    <a:pt x="117662" y="43757"/>
                  </a:cubicBezTo>
                  <a:cubicBezTo>
                    <a:pt x="115348" y="37212"/>
                    <a:pt x="111749" y="34133"/>
                    <a:pt x="106735" y="34133"/>
                  </a:cubicBezTo>
                  <a:cubicBezTo>
                    <a:pt x="101336" y="34133"/>
                    <a:pt x="97865" y="38367"/>
                    <a:pt x="97609" y="45681"/>
                  </a:cubicBezTo>
                  <a:cubicBezTo>
                    <a:pt x="97442" y="49018"/>
                    <a:pt x="97647" y="58128"/>
                    <a:pt x="98251" y="73013"/>
                  </a:cubicBezTo>
                  <a:cubicBezTo>
                    <a:pt x="99408" y="97265"/>
                    <a:pt x="85525" y="112279"/>
                    <a:pt x="61615" y="112150"/>
                  </a:cubicBezTo>
                  <a:cubicBezTo>
                    <a:pt x="31920" y="112150"/>
                    <a:pt x="8010" y="88540"/>
                    <a:pt x="1712" y="53124"/>
                  </a:cubicBezTo>
                  <a:cubicBezTo>
                    <a:pt x="-4202" y="20018"/>
                    <a:pt x="5439" y="0"/>
                    <a:pt x="27036" y="0"/>
                  </a:cubicBezTo>
                  <a:cubicBezTo>
                    <a:pt x="40147" y="0"/>
                    <a:pt x="52102" y="8854"/>
                    <a:pt x="65600" y="28487"/>
                  </a:cubicBezTo>
                  <a:cubicBezTo>
                    <a:pt x="68428" y="11549"/>
                    <a:pt x="73184" y="5774"/>
                    <a:pt x="84368" y="5774"/>
                  </a:cubicBezTo>
                  <a:cubicBezTo>
                    <a:pt x="96709" y="5774"/>
                    <a:pt x="108021" y="13088"/>
                    <a:pt x="119590" y="28615"/>
                  </a:cubicBezTo>
                  <a:cubicBezTo>
                    <a:pt x="127303" y="15527"/>
                    <a:pt x="138616" y="9752"/>
                    <a:pt x="157512" y="9880"/>
                  </a:cubicBezTo>
                  <a:lnTo>
                    <a:pt x="213045" y="9880"/>
                  </a:lnTo>
                  <a:cubicBezTo>
                    <a:pt x="239268" y="10009"/>
                    <a:pt x="259450" y="26305"/>
                    <a:pt x="263821" y="50942"/>
                  </a:cubicBezTo>
                  <a:cubicBezTo>
                    <a:pt x="266520" y="66341"/>
                    <a:pt x="263050" y="76734"/>
                    <a:pt x="252251" y="85588"/>
                  </a:cubicBezTo>
                  <a:cubicBezTo>
                    <a:pt x="264978" y="92133"/>
                    <a:pt x="271277" y="99062"/>
                    <a:pt x="274491" y="110610"/>
                  </a:cubicBezTo>
                  <a:lnTo>
                    <a:pt x="242868" y="110610"/>
                  </a:lnTo>
                  <a:close/>
                  <a:moveTo>
                    <a:pt x="43747" y="33106"/>
                  </a:moveTo>
                  <a:cubicBezTo>
                    <a:pt x="32949" y="33106"/>
                    <a:pt x="27935" y="41575"/>
                    <a:pt x="30378" y="55818"/>
                  </a:cubicBezTo>
                  <a:cubicBezTo>
                    <a:pt x="33077" y="71217"/>
                    <a:pt x="42590" y="80841"/>
                    <a:pt x="54159" y="80841"/>
                  </a:cubicBezTo>
                  <a:cubicBezTo>
                    <a:pt x="66114" y="80841"/>
                    <a:pt x="68171" y="75066"/>
                    <a:pt x="66500" y="50044"/>
                  </a:cubicBezTo>
                  <a:cubicBezTo>
                    <a:pt x="57630" y="36956"/>
                    <a:pt x="51974" y="33106"/>
                    <a:pt x="43876" y="33106"/>
                  </a:cubicBezTo>
                  <a:close/>
                  <a:moveTo>
                    <a:pt x="221528" y="63133"/>
                  </a:moveTo>
                  <a:cubicBezTo>
                    <a:pt x="230784" y="63133"/>
                    <a:pt x="235027" y="58898"/>
                    <a:pt x="233741" y="51199"/>
                  </a:cubicBezTo>
                  <a:cubicBezTo>
                    <a:pt x="232327" y="43500"/>
                    <a:pt x="226671" y="39265"/>
                    <a:pt x="217287" y="39265"/>
                  </a:cubicBezTo>
                  <a:lnTo>
                    <a:pt x="161754" y="39265"/>
                  </a:lnTo>
                  <a:cubicBezTo>
                    <a:pt x="152113" y="39265"/>
                    <a:pt x="147871" y="43372"/>
                    <a:pt x="149157" y="51071"/>
                  </a:cubicBezTo>
                  <a:cubicBezTo>
                    <a:pt x="150570" y="58770"/>
                    <a:pt x="156355" y="63004"/>
                    <a:pt x="165996" y="63004"/>
                  </a:cubicBezTo>
                  <a:lnTo>
                    <a:pt x="221528" y="63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7" name="Freeform 82">
              <a:extLst>
                <a:ext uri="{FF2B5EF4-FFF2-40B4-BE49-F238E27FC236}">
                  <a16:creationId xmlns:a16="http://schemas.microsoft.com/office/drawing/2014/main" id="{3E967D68-8475-99D2-3AA6-6854DAB4DA17}"/>
                </a:ext>
              </a:extLst>
            </p:cNvPr>
            <p:cNvSpPr/>
            <p:nvPr/>
          </p:nvSpPr>
          <p:spPr>
            <a:xfrm>
              <a:off x="7921613" y="955457"/>
              <a:ext cx="246964" cy="73141"/>
            </a:xfrm>
            <a:custGeom>
              <a:avLst/>
              <a:gdLst>
                <a:gd name="connsiteX0" fmla="*/ 163537 w 246964"/>
                <a:gd name="connsiteY0" fmla="*/ 49659 h 73141"/>
                <a:gd name="connsiteX1" fmla="*/ 50929 w 246964"/>
                <a:gd name="connsiteY1" fmla="*/ 49403 h 73141"/>
                <a:gd name="connsiteX2" fmla="*/ 36017 w 246964"/>
                <a:gd name="connsiteY2" fmla="*/ 65186 h 73141"/>
                <a:gd name="connsiteX3" fmla="*/ 37817 w 246964"/>
                <a:gd name="connsiteY3" fmla="*/ 72885 h 73141"/>
                <a:gd name="connsiteX4" fmla="*/ 6966 w 246964"/>
                <a:gd name="connsiteY4" fmla="*/ 72885 h 73141"/>
                <a:gd name="connsiteX5" fmla="*/ 924 w 246964"/>
                <a:gd name="connsiteY5" fmla="*/ 53637 h 73141"/>
                <a:gd name="connsiteX6" fmla="*/ 33575 w 246964"/>
                <a:gd name="connsiteY6" fmla="*/ 15911 h 73141"/>
                <a:gd name="connsiteX7" fmla="*/ 157752 w 246964"/>
                <a:gd name="connsiteY7" fmla="*/ 16168 h 73141"/>
                <a:gd name="connsiteX8" fmla="*/ 154924 w 246964"/>
                <a:gd name="connsiteY8" fmla="*/ 0 h 73141"/>
                <a:gd name="connsiteX9" fmla="*/ 185776 w 246964"/>
                <a:gd name="connsiteY9" fmla="*/ 0 h 73141"/>
                <a:gd name="connsiteX10" fmla="*/ 188603 w 246964"/>
                <a:gd name="connsiteY10" fmla="*/ 16168 h 73141"/>
                <a:gd name="connsiteX11" fmla="*/ 241051 w 246964"/>
                <a:gd name="connsiteY11" fmla="*/ 16168 h 73141"/>
                <a:gd name="connsiteX12" fmla="*/ 246965 w 246964"/>
                <a:gd name="connsiteY12" fmla="*/ 49787 h 73141"/>
                <a:gd name="connsiteX13" fmla="*/ 194517 w 246964"/>
                <a:gd name="connsiteY13" fmla="*/ 49787 h 73141"/>
                <a:gd name="connsiteX14" fmla="*/ 198630 w 246964"/>
                <a:gd name="connsiteY14" fmla="*/ 73141 h 73141"/>
                <a:gd name="connsiteX15" fmla="*/ 167779 w 246964"/>
                <a:gd name="connsiteY15" fmla="*/ 73141 h 73141"/>
                <a:gd name="connsiteX16" fmla="*/ 163665 w 246964"/>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537" y="49659"/>
                  </a:moveTo>
                  <a:lnTo>
                    <a:pt x="50929" y="49403"/>
                  </a:lnTo>
                  <a:cubicBezTo>
                    <a:pt x="38974" y="49403"/>
                    <a:pt x="34089" y="54792"/>
                    <a:pt x="36017" y="65186"/>
                  </a:cubicBezTo>
                  <a:cubicBezTo>
                    <a:pt x="36274" y="66726"/>
                    <a:pt x="36917" y="70190"/>
                    <a:pt x="37817" y="72885"/>
                  </a:cubicBezTo>
                  <a:lnTo>
                    <a:pt x="6966" y="72885"/>
                  </a:lnTo>
                  <a:cubicBezTo>
                    <a:pt x="3366" y="63261"/>
                    <a:pt x="1824" y="59026"/>
                    <a:pt x="924" y="53637"/>
                  </a:cubicBezTo>
                  <a:cubicBezTo>
                    <a:pt x="-3447" y="29000"/>
                    <a:pt x="7737" y="15911"/>
                    <a:pt x="33575" y="15911"/>
                  </a:cubicBezTo>
                  <a:lnTo>
                    <a:pt x="157752" y="16168"/>
                  </a:lnTo>
                  <a:lnTo>
                    <a:pt x="154924" y="0"/>
                  </a:lnTo>
                  <a:lnTo>
                    <a:pt x="185776" y="0"/>
                  </a:lnTo>
                  <a:cubicBezTo>
                    <a:pt x="185776" y="0"/>
                    <a:pt x="188603" y="16168"/>
                    <a:pt x="188603" y="16168"/>
                  </a:cubicBezTo>
                  <a:lnTo>
                    <a:pt x="241051" y="16168"/>
                  </a:lnTo>
                  <a:cubicBezTo>
                    <a:pt x="241051" y="16168"/>
                    <a:pt x="246965" y="49787"/>
                    <a:pt x="246965" y="49787"/>
                  </a:cubicBezTo>
                  <a:lnTo>
                    <a:pt x="194517" y="49787"/>
                  </a:lnTo>
                  <a:cubicBezTo>
                    <a:pt x="194517" y="49787"/>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8" name="Freeform 83">
              <a:extLst>
                <a:ext uri="{FF2B5EF4-FFF2-40B4-BE49-F238E27FC236}">
                  <a16:creationId xmlns:a16="http://schemas.microsoft.com/office/drawing/2014/main" id="{6B269596-E260-B652-7FC9-C59C861DF8FF}"/>
                </a:ext>
              </a:extLst>
            </p:cNvPr>
            <p:cNvSpPr/>
            <p:nvPr/>
          </p:nvSpPr>
          <p:spPr>
            <a:xfrm>
              <a:off x="7932564" y="1050798"/>
              <a:ext cx="263008" cy="90721"/>
            </a:xfrm>
            <a:custGeom>
              <a:avLst/>
              <a:gdLst>
                <a:gd name="connsiteX0" fmla="*/ 257096 w 263008"/>
                <a:gd name="connsiteY0" fmla="*/ 385 h 90721"/>
                <a:gd name="connsiteX1" fmla="*/ 263009 w 263008"/>
                <a:gd name="connsiteY1" fmla="*/ 33876 h 90721"/>
                <a:gd name="connsiteX2" fmla="*/ 179324 w 263008"/>
                <a:gd name="connsiteY2" fmla="*/ 33876 h 90721"/>
                <a:gd name="connsiteX3" fmla="*/ 205805 w 263008"/>
                <a:gd name="connsiteY3" fmla="*/ 65314 h 90721"/>
                <a:gd name="connsiteX4" fmla="*/ 198221 w 263008"/>
                <a:gd name="connsiteY4" fmla="*/ 85332 h 90721"/>
                <a:gd name="connsiteX5" fmla="*/ 165184 w 263008"/>
                <a:gd name="connsiteY5" fmla="*/ 90721 h 90721"/>
                <a:gd name="connsiteX6" fmla="*/ 15811 w 263008"/>
                <a:gd name="connsiteY6" fmla="*/ 90464 h 90721"/>
                <a:gd name="connsiteX7" fmla="*/ 9898 w 263008"/>
                <a:gd name="connsiteY7" fmla="*/ 56973 h 90721"/>
                <a:gd name="connsiteX8" fmla="*/ 159270 w 263008"/>
                <a:gd name="connsiteY8" fmla="*/ 57230 h 90721"/>
                <a:gd name="connsiteX9" fmla="*/ 171996 w 263008"/>
                <a:gd name="connsiteY9" fmla="*/ 48376 h 90721"/>
                <a:gd name="connsiteX10" fmla="*/ 161713 w 263008"/>
                <a:gd name="connsiteY10" fmla="*/ 33748 h 90721"/>
                <a:gd name="connsiteX11" fmla="*/ 5913 w 263008"/>
                <a:gd name="connsiteY11" fmla="*/ 33491 h 90721"/>
                <a:gd name="connsiteX12" fmla="*/ 0 w 263008"/>
                <a:gd name="connsiteY12" fmla="*/ 0 h 90721"/>
                <a:gd name="connsiteX13" fmla="*/ 257352 w 263008"/>
                <a:gd name="connsiteY13" fmla="*/ 513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008" h="90721">
                  <a:moveTo>
                    <a:pt x="257096" y="385"/>
                  </a:moveTo>
                  <a:lnTo>
                    <a:pt x="263009" y="33876"/>
                  </a:lnTo>
                  <a:lnTo>
                    <a:pt x="179324" y="33876"/>
                  </a:lnTo>
                  <a:cubicBezTo>
                    <a:pt x="197063" y="46451"/>
                    <a:pt x="203877" y="54920"/>
                    <a:pt x="205805" y="65314"/>
                  </a:cubicBezTo>
                  <a:cubicBezTo>
                    <a:pt x="207219" y="73013"/>
                    <a:pt x="204005" y="81482"/>
                    <a:pt x="198221" y="85332"/>
                  </a:cubicBezTo>
                  <a:cubicBezTo>
                    <a:pt x="192436" y="89566"/>
                    <a:pt x="185237" y="90721"/>
                    <a:pt x="165184" y="90721"/>
                  </a:cubicBezTo>
                  <a:lnTo>
                    <a:pt x="15811" y="90464"/>
                  </a:lnTo>
                  <a:lnTo>
                    <a:pt x="9898" y="56973"/>
                  </a:lnTo>
                  <a:lnTo>
                    <a:pt x="159270" y="57230"/>
                  </a:lnTo>
                  <a:cubicBezTo>
                    <a:pt x="168911" y="57230"/>
                    <a:pt x="173025" y="54535"/>
                    <a:pt x="171996" y="48376"/>
                  </a:cubicBezTo>
                  <a:cubicBezTo>
                    <a:pt x="171225" y="44142"/>
                    <a:pt x="168655" y="40677"/>
                    <a:pt x="161713" y="33748"/>
                  </a:cubicBezTo>
                  <a:lnTo>
                    <a:pt x="5913" y="33491"/>
                  </a:lnTo>
                  <a:lnTo>
                    <a:pt x="0" y="0"/>
                  </a:lnTo>
                  <a:lnTo>
                    <a:pt x="257352" y="51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9" name="Freeform 84">
              <a:extLst>
                <a:ext uri="{FF2B5EF4-FFF2-40B4-BE49-F238E27FC236}">
                  <a16:creationId xmlns:a16="http://schemas.microsoft.com/office/drawing/2014/main" id="{1C116957-6086-99E3-A940-5310C4690082}"/>
                </a:ext>
              </a:extLst>
            </p:cNvPr>
            <p:cNvSpPr/>
            <p:nvPr/>
          </p:nvSpPr>
          <p:spPr>
            <a:xfrm>
              <a:off x="7956848" y="1163204"/>
              <a:ext cx="199848" cy="91236"/>
            </a:xfrm>
            <a:custGeom>
              <a:avLst/>
              <a:gdLst>
                <a:gd name="connsiteX0" fmla="*/ 149383 w 199848"/>
                <a:gd name="connsiteY0" fmla="*/ 58642 h 91236"/>
                <a:gd name="connsiteX1" fmla="*/ 151698 w 199848"/>
                <a:gd name="connsiteY1" fmla="*/ 58642 h 91236"/>
                <a:gd name="connsiteX2" fmla="*/ 167509 w 199848"/>
                <a:gd name="connsiteY2" fmla="*/ 47478 h 91236"/>
                <a:gd name="connsiteX3" fmla="*/ 147455 w 199848"/>
                <a:gd name="connsiteY3" fmla="*/ 36315 h 91236"/>
                <a:gd name="connsiteX4" fmla="*/ 120203 w 199848"/>
                <a:gd name="connsiteY4" fmla="*/ 50173 h 91236"/>
                <a:gd name="connsiteX5" fmla="*/ 108762 w 199848"/>
                <a:gd name="connsiteY5" fmla="*/ 63647 h 91236"/>
                <a:gd name="connsiteX6" fmla="*/ 58886 w 199848"/>
                <a:gd name="connsiteY6" fmla="*/ 91235 h 91236"/>
                <a:gd name="connsiteX7" fmla="*/ 910 w 199848"/>
                <a:gd name="connsiteY7" fmla="*/ 44912 h 91236"/>
                <a:gd name="connsiteX8" fmla="*/ 39603 w 199848"/>
                <a:gd name="connsiteY8" fmla="*/ 1 h 91236"/>
                <a:gd name="connsiteX9" fmla="*/ 44360 w 199848"/>
                <a:gd name="connsiteY9" fmla="*/ 386 h 91236"/>
                <a:gd name="connsiteX10" fmla="*/ 52458 w 199848"/>
                <a:gd name="connsiteY10" fmla="*/ 32722 h 91236"/>
                <a:gd name="connsiteX11" fmla="*/ 46545 w 199848"/>
                <a:gd name="connsiteY11" fmla="*/ 32337 h 91236"/>
                <a:gd name="connsiteX12" fmla="*/ 31762 w 199848"/>
                <a:gd name="connsiteY12" fmla="*/ 45040 h 91236"/>
                <a:gd name="connsiteX13" fmla="*/ 50658 w 199848"/>
                <a:gd name="connsiteY13" fmla="*/ 57744 h 91236"/>
                <a:gd name="connsiteX14" fmla="*/ 82410 w 199848"/>
                <a:gd name="connsiteY14" fmla="*/ 38496 h 91236"/>
                <a:gd name="connsiteX15" fmla="*/ 93594 w 199848"/>
                <a:gd name="connsiteY15" fmla="*/ 25408 h 91236"/>
                <a:gd name="connsiteX16" fmla="*/ 142184 w 199848"/>
                <a:gd name="connsiteY16" fmla="*/ 3594 h 91236"/>
                <a:gd name="connsiteX17" fmla="*/ 199003 w 199848"/>
                <a:gd name="connsiteY17" fmla="*/ 49917 h 91236"/>
                <a:gd name="connsiteX18" fmla="*/ 182420 w 199848"/>
                <a:gd name="connsiteY18" fmla="*/ 87257 h 91236"/>
                <a:gd name="connsiteX19" fmla="*/ 157610 w 199848"/>
                <a:gd name="connsiteY19" fmla="*/ 90722 h 91236"/>
                <a:gd name="connsiteX20" fmla="*/ 149640 w 199848"/>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8" h="91236">
                  <a:moveTo>
                    <a:pt x="149383" y="58642"/>
                  </a:moveTo>
                  <a:lnTo>
                    <a:pt x="151698" y="58642"/>
                  </a:lnTo>
                  <a:cubicBezTo>
                    <a:pt x="163652" y="58642"/>
                    <a:pt x="168794" y="55178"/>
                    <a:pt x="167509" y="47478"/>
                  </a:cubicBezTo>
                  <a:cubicBezTo>
                    <a:pt x="166095" y="39779"/>
                    <a:pt x="160181" y="36315"/>
                    <a:pt x="147455" y="36315"/>
                  </a:cubicBezTo>
                  <a:cubicBezTo>
                    <a:pt x="135886" y="36315"/>
                    <a:pt x="129587" y="39779"/>
                    <a:pt x="120203" y="50173"/>
                  </a:cubicBezTo>
                  <a:lnTo>
                    <a:pt x="108762" y="63647"/>
                  </a:lnTo>
                  <a:cubicBezTo>
                    <a:pt x="90765" y="84049"/>
                    <a:pt x="77783" y="91363"/>
                    <a:pt x="58886" y="91235"/>
                  </a:cubicBezTo>
                  <a:cubicBezTo>
                    <a:pt x="28805" y="91235"/>
                    <a:pt x="5795" y="72629"/>
                    <a:pt x="910" y="44912"/>
                  </a:cubicBezTo>
                  <a:cubicBezTo>
                    <a:pt x="-3975" y="17580"/>
                    <a:pt x="11066" y="-128"/>
                    <a:pt x="39603" y="1"/>
                  </a:cubicBezTo>
                  <a:cubicBezTo>
                    <a:pt x="41532" y="1"/>
                    <a:pt x="42303" y="1"/>
                    <a:pt x="44360" y="386"/>
                  </a:cubicBezTo>
                  <a:lnTo>
                    <a:pt x="52458" y="32722"/>
                  </a:lnTo>
                  <a:cubicBezTo>
                    <a:pt x="49631" y="32337"/>
                    <a:pt x="48087" y="32337"/>
                    <a:pt x="46545" y="32337"/>
                  </a:cubicBezTo>
                  <a:cubicBezTo>
                    <a:pt x="35747" y="32337"/>
                    <a:pt x="30348" y="36956"/>
                    <a:pt x="31762" y="45040"/>
                  </a:cubicBezTo>
                  <a:cubicBezTo>
                    <a:pt x="33176" y="52740"/>
                    <a:pt x="40632" y="57744"/>
                    <a:pt x="50658" y="57744"/>
                  </a:cubicBezTo>
                  <a:cubicBezTo>
                    <a:pt x="62613" y="57744"/>
                    <a:pt x="68527" y="54279"/>
                    <a:pt x="82410" y="38496"/>
                  </a:cubicBezTo>
                  <a:lnTo>
                    <a:pt x="93594" y="25408"/>
                  </a:lnTo>
                  <a:cubicBezTo>
                    <a:pt x="106449" y="10779"/>
                    <a:pt x="122517" y="3465"/>
                    <a:pt x="142184" y="3594"/>
                  </a:cubicBezTo>
                  <a:cubicBezTo>
                    <a:pt x="174579" y="3594"/>
                    <a:pt x="193476" y="19120"/>
                    <a:pt x="199003" y="49917"/>
                  </a:cubicBezTo>
                  <a:cubicBezTo>
                    <a:pt x="202217" y="68009"/>
                    <a:pt x="196175" y="81483"/>
                    <a:pt x="182420" y="87257"/>
                  </a:cubicBezTo>
                  <a:cubicBezTo>
                    <a:pt x="175607" y="89952"/>
                    <a:pt x="169951"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0" name="Freeform 73">
            <a:extLst>
              <a:ext uri="{FF2B5EF4-FFF2-40B4-BE49-F238E27FC236}">
                <a16:creationId xmlns:a16="http://schemas.microsoft.com/office/drawing/2014/main" id="{8FB0B771-BAB9-4BB0-855F-3B731BEC5518}"/>
              </a:ext>
            </a:extLst>
          </p:cNvPr>
          <p:cNvSpPr/>
          <p:nvPr/>
        </p:nvSpPr>
        <p:spPr>
          <a:xfrm>
            <a:off x="281231" y="1155093"/>
            <a:ext cx="270422" cy="805610"/>
          </a:xfrm>
          <a:custGeom>
            <a:avLst/>
            <a:gdLst>
              <a:gd name="connsiteX0" fmla="*/ 143459 w 425750"/>
              <a:gd name="connsiteY0" fmla="*/ 885781 h 1267913"/>
              <a:gd name="connsiteX1" fmla="*/ 143459 w 425750"/>
              <a:gd name="connsiteY1" fmla="*/ 935569 h 1267913"/>
              <a:gd name="connsiteX2" fmla="*/ 217503 w 425750"/>
              <a:gd name="connsiteY2" fmla="*/ 1107259 h 1267913"/>
              <a:gd name="connsiteX3" fmla="*/ 282291 w 425750"/>
              <a:gd name="connsiteY3" fmla="*/ 985485 h 1267913"/>
              <a:gd name="connsiteX4" fmla="*/ 194364 w 425750"/>
              <a:gd name="connsiteY4" fmla="*/ 743733 h 1267913"/>
              <a:gd name="connsiteX5" fmla="*/ 123406 w 425750"/>
              <a:gd name="connsiteY5" fmla="*/ 618238 h 1267913"/>
              <a:gd name="connsiteX6" fmla="*/ 6170 w 425750"/>
              <a:gd name="connsiteY6" fmla="*/ 265747 h 1267913"/>
              <a:gd name="connsiteX7" fmla="*/ 217503 w 425750"/>
              <a:gd name="connsiteY7" fmla="*/ 0 h 1267913"/>
              <a:gd name="connsiteX8" fmla="*/ 405697 w 425750"/>
              <a:gd name="connsiteY8" fmla="*/ 179004 h 1267913"/>
              <a:gd name="connsiteX9" fmla="*/ 413410 w 425750"/>
              <a:gd name="connsiteY9" fmla="*/ 332216 h 1267913"/>
              <a:gd name="connsiteX10" fmla="*/ 273036 w 425750"/>
              <a:gd name="connsiteY10" fmla="*/ 348769 h 1267913"/>
              <a:gd name="connsiteX11" fmla="*/ 268407 w 425750"/>
              <a:gd name="connsiteY11" fmla="*/ 238030 h 1267913"/>
              <a:gd name="connsiteX12" fmla="*/ 208247 w 425750"/>
              <a:gd name="connsiteY12" fmla="*/ 160526 h 1267913"/>
              <a:gd name="connsiteX13" fmla="*/ 148087 w 425750"/>
              <a:gd name="connsiteY13" fmla="*/ 274986 h 1267913"/>
              <a:gd name="connsiteX14" fmla="*/ 249897 w 425750"/>
              <a:gd name="connsiteY14" fmla="*/ 538937 h 1267913"/>
              <a:gd name="connsiteX15" fmla="*/ 322398 w 425750"/>
              <a:gd name="connsiteY15" fmla="*/ 664432 h 1267913"/>
              <a:gd name="connsiteX16" fmla="*/ 425751 w 425750"/>
              <a:gd name="connsiteY16" fmla="*/ 1011405 h 1267913"/>
              <a:gd name="connsiteX17" fmla="*/ 217503 w 425750"/>
              <a:gd name="connsiteY17" fmla="*/ 1267913 h 1267913"/>
              <a:gd name="connsiteX18" fmla="*/ 44734 w 425750"/>
              <a:gd name="connsiteY18" fmla="*/ 1173727 h 1267913"/>
              <a:gd name="connsiteX19" fmla="*/ 0 w 425750"/>
              <a:gd name="connsiteY19" fmla="*/ 959693 h 1267913"/>
              <a:gd name="connsiteX20" fmla="*/ 1543 w 425750"/>
              <a:gd name="connsiteY20" fmla="*/ 893224 h 1267913"/>
              <a:gd name="connsiteX21" fmla="*/ 143459 w 425750"/>
              <a:gd name="connsiteY21" fmla="*/ 885781 h 12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750" h="1267913">
                <a:moveTo>
                  <a:pt x="143459" y="885781"/>
                </a:moveTo>
                <a:lnTo>
                  <a:pt x="143459" y="935569"/>
                </a:lnTo>
                <a:cubicBezTo>
                  <a:pt x="143459" y="1066582"/>
                  <a:pt x="160428" y="1107259"/>
                  <a:pt x="217503" y="1107259"/>
                </a:cubicBezTo>
                <a:cubicBezTo>
                  <a:pt x="260695" y="1107259"/>
                  <a:pt x="282291" y="1064785"/>
                  <a:pt x="282291" y="985485"/>
                </a:cubicBezTo>
                <a:cubicBezTo>
                  <a:pt x="282291" y="906184"/>
                  <a:pt x="265322" y="856268"/>
                  <a:pt x="194364" y="743733"/>
                </a:cubicBezTo>
                <a:lnTo>
                  <a:pt x="123406" y="618238"/>
                </a:lnTo>
                <a:cubicBezTo>
                  <a:pt x="33936" y="459508"/>
                  <a:pt x="6170" y="374561"/>
                  <a:pt x="6170" y="265747"/>
                </a:cubicBezTo>
                <a:cubicBezTo>
                  <a:pt x="6170" y="103296"/>
                  <a:pt x="89469" y="0"/>
                  <a:pt x="217503" y="0"/>
                </a:cubicBezTo>
                <a:cubicBezTo>
                  <a:pt x="314685" y="0"/>
                  <a:pt x="385644" y="66469"/>
                  <a:pt x="405697" y="179004"/>
                </a:cubicBezTo>
                <a:cubicBezTo>
                  <a:pt x="413410" y="225199"/>
                  <a:pt x="413410" y="230716"/>
                  <a:pt x="413410" y="332216"/>
                </a:cubicBezTo>
                <a:lnTo>
                  <a:pt x="273036" y="348769"/>
                </a:lnTo>
                <a:cubicBezTo>
                  <a:pt x="273036" y="286021"/>
                  <a:pt x="271493" y="263822"/>
                  <a:pt x="268407" y="238030"/>
                </a:cubicBezTo>
                <a:cubicBezTo>
                  <a:pt x="263780" y="188243"/>
                  <a:pt x="240641" y="160526"/>
                  <a:pt x="208247" y="160526"/>
                </a:cubicBezTo>
                <a:cubicBezTo>
                  <a:pt x="169683" y="160526"/>
                  <a:pt x="148087" y="201075"/>
                  <a:pt x="148087" y="274986"/>
                </a:cubicBezTo>
                <a:cubicBezTo>
                  <a:pt x="148087" y="348897"/>
                  <a:pt x="154258" y="367247"/>
                  <a:pt x="249897" y="538937"/>
                </a:cubicBezTo>
                <a:lnTo>
                  <a:pt x="322398" y="664432"/>
                </a:lnTo>
                <a:cubicBezTo>
                  <a:pt x="388729" y="780689"/>
                  <a:pt x="425751" y="906184"/>
                  <a:pt x="425751" y="1011405"/>
                </a:cubicBezTo>
                <a:cubicBezTo>
                  <a:pt x="425751" y="1175652"/>
                  <a:pt x="350164" y="1267913"/>
                  <a:pt x="217503" y="1267913"/>
                </a:cubicBezTo>
                <a:cubicBezTo>
                  <a:pt x="138832" y="1267913"/>
                  <a:pt x="84841" y="1238400"/>
                  <a:pt x="44734" y="1173727"/>
                </a:cubicBezTo>
                <a:cubicBezTo>
                  <a:pt x="10798" y="1118422"/>
                  <a:pt x="0" y="1066710"/>
                  <a:pt x="0" y="959693"/>
                </a:cubicBezTo>
                <a:cubicBezTo>
                  <a:pt x="0" y="933901"/>
                  <a:pt x="0" y="922737"/>
                  <a:pt x="1543" y="893224"/>
                </a:cubicBezTo>
                <a:lnTo>
                  <a:pt x="143459" y="885781"/>
                </a:lnTo>
                <a:close/>
              </a:path>
            </a:pathLst>
          </a:custGeom>
          <a:solidFill>
            <a:srgbClr val="66BBCC"/>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1" name="Right Triangle 100">
            <a:extLst>
              <a:ext uri="{FF2B5EF4-FFF2-40B4-BE49-F238E27FC236}">
                <a16:creationId xmlns:a16="http://schemas.microsoft.com/office/drawing/2014/main" id="{63A575D2-40F7-309B-B9E5-72CED967D4AF}"/>
              </a:ext>
            </a:extLst>
          </p:cNvPr>
          <p:cNvSpPr/>
          <p:nvPr/>
        </p:nvSpPr>
        <p:spPr>
          <a:xfrm flipH="1">
            <a:off x="584972" y="1962241"/>
            <a:ext cx="174362" cy="174360"/>
          </a:xfrm>
          <a:prstGeom prst="rtTriangle">
            <a:avLst/>
          </a:prstGeom>
          <a:solidFill>
            <a:srgbClr val="E2E2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3" name="Rectangle 102">
            <a:extLst>
              <a:ext uri="{FF2B5EF4-FFF2-40B4-BE49-F238E27FC236}">
                <a16:creationId xmlns:a16="http://schemas.microsoft.com/office/drawing/2014/main" id="{BFD26A2A-C629-279A-4D87-6E0843AC348A}"/>
              </a:ext>
            </a:extLst>
          </p:cNvPr>
          <p:cNvSpPr/>
          <p:nvPr/>
        </p:nvSpPr>
        <p:spPr>
          <a:xfrm>
            <a:off x="832016" y="3453719"/>
            <a:ext cx="10792293" cy="45719"/>
          </a:xfrm>
          <a:prstGeom prst="rect">
            <a:avLst/>
          </a:prstGeom>
          <a:solidFill>
            <a:srgbClr val="F4F2A4"/>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5" name="Freeform 54">
            <a:extLst>
              <a:ext uri="{FF2B5EF4-FFF2-40B4-BE49-F238E27FC236}">
                <a16:creationId xmlns:a16="http://schemas.microsoft.com/office/drawing/2014/main" id="{AB379FB0-720C-2AAD-06F9-9E8D06689955}"/>
              </a:ext>
            </a:extLst>
          </p:cNvPr>
          <p:cNvSpPr/>
          <p:nvPr/>
        </p:nvSpPr>
        <p:spPr>
          <a:xfrm>
            <a:off x="11043641" y="2500190"/>
            <a:ext cx="563386"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rgbClr val="66BBCC"/>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06" name="Graphic 73">
            <a:extLst>
              <a:ext uri="{FF2B5EF4-FFF2-40B4-BE49-F238E27FC236}">
                <a16:creationId xmlns:a16="http://schemas.microsoft.com/office/drawing/2014/main" id="{0B50AADE-DAB4-AE82-B4B4-0B2999F4E038}"/>
              </a:ext>
            </a:extLst>
          </p:cNvPr>
          <p:cNvGrpSpPr/>
          <p:nvPr/>
        </p:nvGrpSpPr>
        <p:grpSpPr>
          <a:xfrm>
            <a:off x="11148342" y="2539358"/>
            <a:ext cx="248627" cy="747084"/>
            <a:chOff x="7786533" y="198508"/>
            <a:chExt cx="391373" cy="1175781"/>
          </a:xfrm>
          <a:solidFill>
            <a:srgbClr val="F1F7FA"/>
          </a:solidFill>
        </p:grpSpPr>
        <p:sp>
          <p:nvSpPr>
            <p:cNvPr id="107" name="Freeform 59">
              <a:extLst>
                <a:ext uri="{FF2B5EF4-FFF2-40B4-BE49-F238E27FC236}">
                  <a16:creationId xmlns:a16="http://schemas.microsoft.com/office/drawing/2014/main" id="{7A60A515-651B-7B76-426C-D22EF50B3A46}"/>
                </a:ext>
              </a:extLst>
            </p:cNvPr>
            <p:cNvSpPr/>
            <p:nvPr/>
          </p:nvSpPr>
          <p:spPr>
            <a:xfrm>
              <a:off x="7786533" y="198508"/>
              <a:ext cx="212490" cy="147437"/>
            </a:xfrm>
            <a:custGeom>
              <a:avLst/>
              <a:gdLst>
                <a:gd name="connsiteX0" fmla="*/ 11056 w 212490"/>
                <a:gd name="connsiteY0" fmla="*/ 92004 h 147437"/>
                <a:gd name="connsiteX1" fmla="*/ 117750 w 212490"/>
                <a:gd name="connsiteY1" fmla="*/ 74168 h 147437"/>
                <a:gd name="connsiteX2" fmla="*/ 4500 w 212490"/>
                <a:gd name="connsiteY2" fmla="*/ 55049 h 147437"/>
                <a:gd name="connsiteX3" fmla="*/ 0 w 212490"/>
                <a:gd name="connsiteY3" fmla="*/ 29642 h 147437"/>
                <a:gd name="connsiteX4" fmla="*/ 186394 w 212490"/>
                <a:gd name="connsiteY4" fmla="*/ 0 h 147437"/>
                <a:gd name="connsiteX5" fmla="*/ 191665 w 212490"/>
                <a:gd name="connsiteY5" fmla="*/ 30026 h 147437"/>
                <a:gd name="connsiteX6" fmla="*/ 91783 w 212490"/>
                <a:gd name="connsiteY6" fmla="*/ 45168 h 147437"/>
                <a:gd name="connsiteX7" fmla="*/ 197322 w 212490"/>
                <a:gd name="connsiteY7" fmla="*/ 61593 h 147437"/>
                <a:gd name="connsiteX8" fmla="*/ 201692 w 212490"/>
                <a:gd name="connsiteY8" fmla="*/ 86230 h 147437"/>
                <a:gd name="connsiteX9" fmla="*/ 100139 w 212490"/>
                <a:gd name="connsiteY9" fmla="*/ 102911 h 147437"/>
                <a:gd name="connsiteX10" fmla="*/ 207348 w 212490"/>
                <a:gd name="connsiteY10" fmla="*/ 118181 h 147437"/>
                <a:gd name="connsiteX11" fmla="*/ 212490 w 212490"/>
                <a:gd name="connsiteY11" fmla="*/ 147438 h 147437"/>
                <a:gd name="connsiteX12" fmla="*/ 15555 w 212490"/>
                <a:gd name="connsiteY12" fmla="*/ 117796 h 147437"/>
                <a:gd name="connsiteX13" fmla="*/ 10927 w 212490"/>
                <a:gd name="connsiteY13" fmla="*/ 92004 h 14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90" h="147437">
                  <a:moveTo>
                    <a:pt x="11056" y="92004"/>
                  </a:moveTo>
                  <a:lnTo>
                    <a:pt x="117750" y="74168"/>
                  </a:lnTo>
                  <a:lnTo>
                    <a:pt x="4500" y="55049"/>
                  </a:lnTo>
                  <a:lnTo>
                    <a:pt x="0" y="29642"/>
                  </a:lnTo>
                  <a:lnTo>
                    <a:pt x="186394" y="0"/>
                  </a:lnTo>
                  <a:lnTo>
                    <a:pt x="191665" y="30026"/>
                  </a:lnTo>
                  <a:lnTo>
                    <a:pt x="91783" y="45168"/>
                  </a:lnTo>
                  <a:lnTo>
                    <a:pt x="197322" y="61593"/>
                  </a:lnTo>
                  <a:lnTo>
                    <a:pt x="201692" y="86230"/>
                  </a:lnTo>
                  <a:lnTo>
                    <a:pt x="100139" y="102911"/>
                  </a:lnTo>
                  <a:lnTo>
                    <a:pt x="207348" y="118181"/>
                  </a:lnTo>
                  <a:lnTo>
                    <a:pt x="212490" y="147438"/>
                  </a:lnTo>
                  <a:lnTo>
                    <a:pt x="15555" y="117796"/>
                  </a:lnTo>
                  <a:lnTo>
                    <a:pt x="10927" y="92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8" name="Freeform 60">
              <a:extLst>
                <a:ext uri="{FF2B5EF4-FFF2-40B4-BE49-F238E27FC236}">
                  <a16:creationId xmlns:a16="http://schemas.microsoft.com/office/drawing/2014/main" id="{24ED8F99-C26F-6E50-DC48-1981A8E74DC6}"/>
                </a:ext>
              </a:extLst>
            </p:cNvPr>
            <p:cNvSpPr/>
            <p:nvPr/>
          </p:nvSpPr>
          <p:spPr>
            <a:xfrm>
              <a:off x="7815389" y="36647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60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2 w 199067"/>
                <a:gd name="connsiteY10" fmla="*/ 33495 h 91623"/>
                <a:gd name="connsiteX11" fmla="*/ 31561 w 199067"/>
                <a:gd name="connsiteY11" fmla="*/ 45301 h 91623"/>
                <a:gd name="connsiteX12" fmla="*/ 56628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60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1" y="91624"/>
                    <a:pt x="65883" y="91624"/>
                    <a:pt x="61513" y="91624"/>
                  </a:cubicBezTo>
                  <a:cubicBezTo>
                    <a:pt x="27576" y="91624"/>
                    <a:pt x="6109" y="74942"/>
                    <a:pt x="838" y="44916"/>
                  </a:cubicBezTo>
                  <a:cubicBezTo>
                    <a:pt x="-1732" y="30287"/>
                    <a:pt x="1609" y="18739"/>
                    <a:pt x="10865" y="10270"/>
                  </a:cubicBezTo>
                  <a:cubicBezTo>
                    <a:pt x="19092" y="2571"/>
                    <a:pt x="29119" y="-124"/>
                    <a:pt x="46858" y="4"/>
                  </a:cubicBezTo>
                  <a:lnTo>
                    <a:pt x="136328" y="4"/>
                  </a:lnTo>
                  <a:cubicBezTo>
                    <a:pt x="172193" y="261"/>
                    <a:pt x="192632" y="15659"/>
                    <a:pt x="198160" y="46841"/>
                  </a:cubicBezTo>
                  <a:cubicBezTo>
                    <a:pt x="203045" y="74557"/>
                    <a:pt x="188004" y="91495"/>
                    <a:pt x="158181" y="91367"/>
                  </a:cubicBezTo>
                  <a:lnTo>
                    <a:pt x="101877" y="91367"/>
                  </a:lnTo>
                  <a:cubicBezTo>
                    <a:pt x="101877" y="91367"/>
                    <a:pt x="91593" y="33495"/>
                    <a:pt x="91593" y="33495"/>
                  </a:cubicBezTo>
                  <a:lnTo>
                    <a:pt x="49172" y="33495"/>
                  </a:lnTo>
                  <a:cubicBezTo>
                    <a:pt x="35289" y="33495"/>
                    <a:pt x="30147" y="36832"/>
                    <a:pt x="31561" y="45301"/>
                  </a:cubicBezTo>
                  <a:cubicBezTo>
                    <a:pt x="33104" y="54155"/>
                    <a:pt x="40431" y="58004"/>
                    <a:pt x="56628" y="58004"/>
                  </a:cubicBezTo>
                  <a:lnTo>
                    <a:pt x="65112" y="58004"/>
                  </a:lnTo>
                  <a:cubicBezTo>
                    <a:pt x="65112" y="58004"/>
                    <a:pt x="72825" y="58004"/>
                    <a:pt x="72825" y="58004"/>
                  </a:cubicBezTo>
                  <a:lnTo>
                    <a:pt x="78738" y="91110"/>
                  </a:lnTo>
                  <a:close/>
                  <a:moveTo>
                    <a:pt x="122702" y="57876"/>
                  </a:moveTo>
                  <a:lnTo>
                    <a:pt x="155096" y="57876"/>
                  </a:lnTo>
                  <a:cubicBezTo>
                    <a:pt x="164351" y="57876"/>
                    <a:pt x="168594" y="53770"/>
                    <a:pt x="167308" y="46071"/>
                  </a:cubicBezTo>
                  <a:cubicBezTo>
                    <a:pt x="166023" y="38372"/>
                    <a:pt x="159724"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9" name="Freeform 61">
              <a:extLst>
                <a:ext uri="{FF2B5EF4-FFF2-40B4-BE49-F238E27FC236}">
                  <a16:creationId xmlns:a16="http://schemas.microsoft.com/office/drawing/2014/main" id="{DA6F7D4B-B35A-8816-8D71-1D40E6EF6EE5}"/>
                </a:ext>
              </a:extLst>
            </p:cNvPr>
            <p:cNvSpPr/>
            <p:nvPr/>
          </p:nvSpPr>
          <p:spPr>
            <a:xfrm>
              <a:off x="7833860" y="483502"/>
              <a:ext cx="201794" cy="94700"/>
            </a:xfrm>
            <a:custGeom>
              <a:avLst/>
              <a:gdLst>
                <a:gd name="connsiteX0" fmla="*/ 8591 w 201794"/>
                <a:gd name="connsiteY0" fmla="*/ 59926 h 94700"/>
                <a:gd name="connsiteX1" fmla="*/ 23631 w 201794"/>
                <a:gd name="connsiteY1" fmla="*/ 57616 h 94700"/>
                <a:gd name="connsiteX2" fmla="*/ 493 w 201794"/>
                <a:gd name="connsiteY2" fmla="*/ 29129 h 94700"/>
                <a:gd name="connsiteX3" fmla="*/ 43942 w 201794"/>
                <a:gd name="connsiteY3" fmla="*/ 1 h 94700"/>
                <a:gd name="connsiteX4" fmla="*/ 94590 w 201794"/>
                <a:gd name="connsiteY4" fmla="*/ 16298 h 94700"/>
                <a:gd name="connsiteX5" fmla="*/ 127369 w 201794"/>
                <a:gd name="connsiteY5" fmla="*/ 51329 h 94700"/>
                <a:gd name="connsiteX6" fmla="*/ 132768 w 201794"/>
                <a:gd name="connsiteY6" fmla="*/ 57873 h 94700"/>
                <a:gd name="connsiteX7" fmla="*/ 154364 w 201794"/>
                <a:gd name="connsiteY7" fmla="*/ 57873 h 94700"/>
                <a:gd name="connsiteX8" fmla="*/ 169919 w 201794"/>
                <a:gd name="connsiteY8" fmla="*/ 47607 h 94700"/>
                <a:gd name="connsiteX9" fmla="*/ 139324 w 201794"/>
                <a:gd name="connsiteY9" fmla="*/ 33749 h 94700"/>
                <a:gd name="connsiteX10" fmla="*/ 133539 w 201794"/>
                <a:gd name="connsiteY10" fmla="*/ 1413 h 94700"/>
                <a:gd name="connsiteX11" fmla="*/ 174932 w 201794"/>
                <a:gd name="connsiteY11" fmla="*/ 11165 h 94700"/>
                <a:gd name="connsiteX12" fmla="*/ 200771 w 201794"/>
                <a:gd name="connsiteY12" fmla="*/ 48121 h 94700"/>
                <a:gd name="connsiteX13" fmla="*/ 162591 w 201794"/>
                <a:gd name="connsiteY13" fmla="*/ 91492 h 94700"/>
                <a:gd name="connsiteX14" fmla="*/ 44970 w 201794"/>
                <a:gd name="connsiteY14" fmla="*/ 91236 h 94700"/>
                <a:gd name="connsiteX15" fmla="*/ 14761 w 201794"/>
                <a:gd name="connsiteY15" fmla="*/ 94700 h 94700"/>
                <a:gd name="connsiteX16" fmla="*/ 8591 w 201794"/>
                <a:gd name="connsiteY16" fmla="*/ 60054 h 94700"/>
                <a:gd name="connsiteX17" fmla="*/ 106545 w 201794"/>
                <a:gd name="connsiteY17" fmla="*/ 57744 h 94700"/>
                <a:gd name="connsiteX18" fmla="*/ 52812 w 201794"/>
                <a:gd name="connsiteY18" fmla="*/ 33364 h 94700"/>
                <a:gd name="connsiteX19" fmla="*/ 34172 w 201794"/>
                <a:gd name="connsiteY19" fmla="*/ 43758 h 94700"/>
                <a:gd name="connsiteX20" fmla="*/ 46641 w 201794"/>
                <a:gd name="connsiteY20" fmla="*/ 57616 h 94700"/>
                <a:gd name="connsiteX21" fmla="*/ 106416 w 201794"/>
                <a:gd name="connsiteY21" fmla="*/ 57616 h 9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794" h="94700">
                  <a:moveTo>
                    <a:pt x="8591" y="59926"/>
                  </a:moveTo>
                  <a:cubicBezTo>
                    <a:pt x="12190" y="58771"/>
                    <a:pt x="17846" y="58001"/>
                    <a:pt x="23631" y="57616"/>
                  </a:cubicBezTo>
                  <a:cubicBezTo>
                    <a:pt x="9876" y="49532"/>
                    <a:pt x="2420" y="40293"/>
                    <a:pt x="493" y="29129"/>
                  </a:cubicBezTo>
                  <a:cubicBezTo>
                    <a:pt x="-2978" y="9882"/>
                    <a:pt x="11934" y="-127"/>
                    <a:pt x="43942" y="1"/>
                  </a:cubicBezTo>
                  <a:cubicBezTo>
                    <a:pt x="64381" y="1"/>
                    <a:pt x="79935" y="5134"/>
                    <a:pt x="94590" y="16298"/>
                  </a:cubicBezTo>
                  <a:cubicBezTo>
                    <a:pt x="101441" y="21687"/>
                    <a:pt x="112368" y="33364"/>
                    <a:pt x="127369" y="51329"/>
                  </a:cubicBezTo>
                  <a:cubicBezTo>
                    <a:pt x="128912" y="53638"/>
                    <a:pt x="130840" y="55563"/>
                    <a:pt x="132768" y="57873"/>
                  </a:cubicBezTo>
                  <a:lnTo>
                    <a:pt x="154364" y="57873"/>
                  </a:lnTo>
                  <a:cubicBezTo>
                    <a:pt x="169019" y="57873"/>
                    <a:pt x="171461" y="56461"/>
                    <a:pt x="169919" y="47607"/>
                  </a:cubicBezTo>
                  <a:cubicBezTo>
                    <a:pt x="168119" y="37598"/>
                    <a:pt x="162720" y="35289"/>
                    <a:pt x="139324" y="33749"/>
                  </a:cubicBezTo>
                  <a:lnTo>
                    <a:pt x="133539" y="1413"/>
                  </a:lnTo>
                  <a:cubicBezTo>
                    <a:pt x="155521" y="3337"/>
                    <a:pt x="165162" y="5647"/>
                    <a:pt x="174932" y="11165"/>
                  </a:cubicBezTo>
                  <a:cubicBezTo>
                    <a:pt x="188944" y="18479"/>
                    <a:pt x="197813" y="31183"/>
                    <a:pt x="200771" y="48121"/>
                  </a:cubicBezTo>
                  <a:cubicBezTo>
                    <a:pt x="205783" y="76222"/>
                    <a:pt x="192286" y="91620"/>
                    <a:pt x="162591" y="91492"/>
                  </a:cubicBezTo>
                  <a:lnTo>
                    <a:pt x="44970" y="91236"/>
                  </a:lnTo>
                  <a:cubicBezTo>
                    <a:pt x="28773" y="91236"/>
                    <a:pt x="23760" y="91620"/>
                    <a:pt x="14761" y="94700"/>
                  </a:cubicBezTo>
                  <a:lnTo>
                    <a:pt x="8591" y="60054"/>
                  </a:lnTo>
                  <a:close/>
                  <a:moveTo>
                    <a:pt x="106545" y="57744"/>
                  </a:moveTo>
                  <a:cubicBezTo>
                    <a:pt x="88291" y="39652"/>
                    <a:pt x="74022" y="33492"/>
                    <a:pt x="52812" y="33364"/>
                  </a:cubicBezTo>
                  <a:cubicBezTo>
                    <a:pt x="39314" y="33364"/>
                    <a:pt x="33015" y="36829"/>
                    <a:pt x="34172" y="43758"/>
                  </a:cubicBezTo>
                  <a:cubicBezTo>
                    <a:pt x="35072" y="48762"/>
                    <a:pt x="38928" y="52997"/>
                    <a:pt x="46641" y="57616"/>
                  </a:cubicBezTo>
                  <a:lnTo>
                    <a:pt x="106416" y="5761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0" name="Freeform 62">
              <a:extLst>
                <a:ext uri="{FF2B5EF4-FFF2-40B4-BE49-F238E27FC236}">
                  <a16:creationId xmlns:a16="http://schemas.microsoft.com/office/drawing/2014/main" id="{B654B774-07F4-2226-6BC3-8272E3D2DDE9}"/>
                </a:ext>
              </a:extLst>
            </p:cNvPr>
            <p:cNvSpPr/>
            <p:nvPr/>
          </p:nvSpPr>
          <p:spPr>
            <a:xfrm>
              <a:off x="7853120" y="603865"/>
              <a:ext cx="263266" cy="97393"/>
            </a:xfrm>
            <a:custGeom>
              <a:avLst/>
              <a:gdLst>
                <a:gd name="connsiteX0" fmla="*/ 17226 w 263266"/>
                <a:gd name="connsiteY0" fmla="*/ 97394 h 97393"/>
                <a:gd name="connsiteX1" fmla="*/ 11312 w 263266"/>
                <a:gd name="connsiteY1" fmla="*/ 64287 h 97393"/>
                <a:gd name="connsiteX2" fmla="*/ 100782 w 263266"/>
                <a:gd name="connsiteY2" fmla="*/ 44398 h 97393"/>
                <a:gd name="connsiteX3" fmla="*/ 72245 w 263266"/>
                <a:gd name="connsiteY3" fmla="*/ 33619 h 97393"/>
                <a:gd name="connsiteX4" fmla="*/ 5913 w 263266"/>
                <a:gd name="connsiteY4" fmla="*/ 33619 h 97393"/>
                <a:gd name="connsiteX5" fmla="*/ 0 w 263266"/>
                <a:gd name="connsiteY5" fmla="*/ 0 h 97393"/>
                <a:gd name="connsiteX6" fmla="*/ 257353 w 263266"/>
                <a:gd name="connsiteY6" fmla="*/ 513 h 97393"/>
                <a:gd name="connsiteX7" fmla="*/ 263267 w 263266"/>
                <a:gd name="connsiteY7" fmla="*/ 34004 h 97393"/>
                <a:gd name="connsiteX8" fmla="*/ 123535 w 263266"/>
                <a:gd name="connsiteY8" fmla="*/ 33748 h 97393"/>
                <a:gd name="connsiteX9" fmla="*/ 202078 w 263266"/>
                <a:gd name="connsiteY9" fmla="*/ 59283 h 97393"/>
                <a:gd name="connsiteX10" fmla="*/ 207734 w 263266"/>
                <a:gd name="connsiteY10" fmla="*/ 90849 h 97393"/>
                <a:gd name="connsiteX11" fmla="*/ 142046 w 263266"/>
                <a:gd name="connsiteY11" fmla="*/ 66084 h 97393"/>
                <a:gd name="connsiteX12" fmla="*/ 17226 w 263266"/>
                <a:gd name="connsiteY12" fmla="*/ 97394 h 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66" h="97393">
                  <a:moveTo>
                    <a:pt x="17226" y="97394"/>
                  </a:moveTo>
                  <a:lnTo>
                    <a:pt x="11312" y="64287"/>
                  </a:lnTo>
                  <a:lnTo>
                    <a:pt x="100782" y="44398"/>
                  </a:lnTo>
                  <a:lnTo>
                    <a:pt x="72245" y="33619"/>
                  </a:lnTo>
                  <a:lnTo>
                    <a:pt x="5913" y="33619"/>
                  </a:lnTo>
                  <a:cubicBezTo>
                    <a:pt x="5913" y="33619"/>
                    <a:pt x="0" y="0"/>
                    <a:pt x="0" y="0"/>
                  </a:cubicBezTo>
                  <a:lnTo>
                    <a:pt x="257353" y="513"/>
                  </a:lnTo>
                  <a:lnTo>
                    <a:pt x="263267" y="34004"/>
                  </a:lnTo>
                  <a:lnTo>
                    <a:pt x="123535" y="33748"/>
                  </a:lnTo>
                  <a:lnTo>
                    <a:pt x="202078" y="59283"/>
                  </a:lnTo>
                  <a:lnTo>
                    <a:pt x="207734" y="90849"/>
                  </a:lnTo>
                  <a:lnTo>
                    <a:pt x="142046" y="66084"/>
                  </a:lnTo>
                  <a:lnTo>
                    <a:pt x="17226" y="9739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1" name="Freeform 63">
              <a:extLst>
                <a:ext uri="{FF2B5EF4-FFF2-40B4-BE49-F238E27FC236}">
                  <a16:creationId xmlns:a16="http://schemas.microsoft.com/office/drawing/2014/main" id="{1A7649A9-679E-12F3-6DCF-628474603DA2}"/>
                </a:ext>
              </a:extLst>
            </p:cNvPr>
            <p:cNvSpPr/>
            <p:nvPr/>
          </p:nvSpPr>
          <p:spPr>
            <a:xfrm>
              <a:off x="7874074" y="721790"/>
              <a:ext cx="206267" cy="90721"/>
            </a:xfrm>
            <a:custGeom>
              <a:avLst/>
              <a:gdLst>
                <a:gd name="connsiteX0" fmla="*/ 197450 w 206267"/>
                <a:gd name="connsiteY0" fmla="*/ 32978 h 90721"/>
                <a:gd name="connsiteX1" fmla="*/ 180996 w 206267"/>
                <a:gd name="connsiteY1" fmla="*/ 33748 h 90721"/>
                <a:gd name="connsiteX2" fmla="*/ 205934 w 206267"/>
                <a:gd name="connsiteY2" fmla="*/ 65314 h 90721"/>
                <a:gd name="connsiteX3" fmla="*/ 198735 w 206267"/>
                <a:gd name="connsiteY3" fmla="*/ 85332 h 90721"/>
                <a:gd name="connsiteX4" fmla="*/ 166470 w 206267"/>
                <a:gd name="connsiteY4" fmla="*/ 90721 h 90721"/>
                <a:gd name="connsiteX5" fmla="*/ 15941 w 206267"/>
                <a:gd name="connsiteY5" fmla="*/ 90464 h 90721"/>
                <a:gd name="connsiteX6" fmla="*/ 10027 w 206267"/>
                <a:gd name="connsiteY6" fmla="*/ 56973 h 90721"/>
                <a:gd name="connsiteX7" fmla="*/ 159400 w 206267"/>
                <a:gd name="connsiteY7" fmla="*/ 57230 h 90721"/>
                <a:gd name="connsiteX8" fmla="*/ 172126 w 206267"/>
                <a:gd name="connsiteY8" fmla="*/ 48376 h 90721"/>
                <a:gd name="connsiteX9" fmla="*/ 161842 w 206267"/>
                <a:gd name="connsiteY9" fmla="*/ 33748 h 90721"/>
                <a:gd name="connsiteX10" fmla="*/ 5913 w 206267"/>
                <a:gd name="connsiteY10" fmla="*/ 33491 h 90721"/>
                <a:gd name="connsiteX11" fmla="*/ 0 w 206267"/>
                <a:gd name="connsiteY11" fmla="*/ 0 h 90721"/>
                <a:gd name="connsiteX12" fmla="*/ 191794 w 206267"/>
                <a:gd name="connsiteY12" fmla="*/ 385 h 90721"/>
                <a:gd name="connsiteX13" fmla="*/ 197578 w 206267"/>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1">
                  <a:moveTo>
                    <a:pt x="197450" y="32978"/>
                  </a:moveTo>
                  <a:lnTo>
                    <a:pt x="180996" y="33748"/>
                  </a:lnTo>
                  <a:cubicBezTo>
                    <a:pt x="198093" y="47606"/>
                    <a:pt x="204134" y="55305"/>
                    <a:pt x="205934" y="65314"/>
                  </a:cubicBezTo>
                  <a:cubicBezTo>
                    <a:pt x="207348" y="73013"/>
                    <a:pt x="204134" y="81482"/>
                    <a:pt x="198735" y="85332"/>
                  </a:cubicBezTo>
                  <a:cubicBezTo>
                    <a:pt x="192951" y="89566"/>
                    <a:pt x="185752" y="90721"/>
                    <a:pt x="166470" y="90721"/>
                  </a:cubicBezTo>
                  <a:lnTo>
                    <a:pt x="15941" y="90464"/>
                  </a:lnTo>
                  <a:lnTo>
                    <a:pt x="10027" y="56973"/>
                  </a:lnTo>
                  <a:lnTo>
                    <a:pt x="159400" y="57230"/>
                  </a:lnTo>
                  <a:cubicBezTo>
                    <a:pt x="169041" y="57230"/>
                    <a:pt x="173154" y="54535"/>
                    <a:pt x="172126" y="48376"/>
                  </a:cubicBezTo>
                  <a:cubicBezTo>
                    <a:pt x="171355" y="44141"/>
                    <a:pt x="168783" y="40677"/>
                    <a:pt x="161842" y="33748"/>
                  </a:cubicBezTo>
                  <a:lnTo>
                    <a:pt x="5913" y="33491"/>
                  </a:lnTo>
                  <a:lnTo>
                    <a:pt x="0" y="0"/>
                  </a:lnTo>
                  <a:lnTo>
                    <a:pt x="191794"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2" name="Freeform 64">
              <a:extLst>
                <a:ext uri="{FF2B5EF4-FFF2-40B4-BE49-F238E27FC236}">
                  <a16:creationId xmlns:a16="http://schemas.microsoft.com/office/drawing/2014/main" id="{30C56FDC-5F63-6590-C6E7-60A4B4C20530}"/>
                </a:ext>
              </a:extLst>
            </p:cNvPr>
            <p:cNvSpPr/>
            <p:nvPr/>
          </p:nvSpPr>
          <p:spPr>
            <a:xfrm>
              <a:off x="7899460" y="84035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59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1 w 199067"/>
                <a:gd name="connsiteY11" fmla="*/ 45301 h 91623"/>
                <a:gd name="connsiteX12" fmla="*/ 56628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59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0" y="91624"/>
                    <a:pt x="65755" y="91624"/>
                    <a:pt x="61513" y="91624"/>
                  </a:cubicBezTo>
                  <a:cubicBezTo>
                    <a:pt x="27576" y="91624"/>
                    <a:pt x="6109" y="74942"/>
                    <a:pt x="838" y="44916"/>
                  </a:cubicBezTo>
                  <a:cubicBezTo>
                    <a:pt x="-1733" y="30287"/>
                    <a:pt x="1610" y="18739"/>
                    <a:pt x="10865" y="10270"/>
                  </a:cubicBezTo>
                  <a:cubicBezTo>
                    <a:pt x="19092" y="2571"/>
                    <a:pt x="29119" y="-124"/>
                    <a:pt x="46858" y="4"/>
                  </a:cubicBezTo>
                  <a:lnTo>
                    <a:pt x="136328" y="4"/>
                  </a:lnTo>
                  <a:cubicBezTo>
                    <a:pt x="172192" y="261"/>
                    <a:pt x="192632" y="15659"/>
                    <a:pt x="198159" y="46841"/>
                  </a:cubicBezTo>
                  <a:cubicBezTo>
                    <a:pt x="203044" y="74557"/>
                    <a:pt x="188004" y="91495"/>
                    <a:pt x="158181" y="91367"/>
                  </a:cubicBezTo>
                  <a:lnTo>
                    <a:pt x="101877" y="91367"/>
                  </a:lnTo>
                  <a:cubicBezTo>
                    <a:pt x="101877" y="91367"/>
                    <a:pt x="91593" y="33495"/>
                    <a:pt x="91593" y="33495"/>
                  </a:cubicBezTo>
                  <a:lnTo>
                    <a:pt x="49173" y="33495"/>
                  </a:lnTo>
                  <a:cubicBezTo>
                    <a:pt x="35289" y="33495"/>
                    <a:pt x="30147" y="36832"/>
                    <a:pt x="31561" y="45301"/>
                  </a:cubicBezTo>
                  <a:cubicBezTo>
                    <a:pt x="33104" y="54155"/>
                    <a:pt x="40431" y="58004"/>
                    <a:pt x="56628" y="58004"/>
                  </a:cubicBezTo>
                  <a:lnTo>
                    <a:pt x="65112" y="58004"/>
                  </a:lnTo>
                  <a:cubicBezTo>
                    <a:pt x="65112" y="58004"/>
                    <a:pt x="72825" y="58004"/>
                    <a:pt x="72825" y="58004"/>
                  </a:cubicBezTo>
                  <a:lnTo>
                    <a:pt x="78738" y="91110"/>
                  </a:lnTo>
                  <a:close/>
                  <a:moveTo>
                    <a:pt x="122702" y="57876"/>
                  </a:moveTo>
                  <a:lnTo>
                    <a:pt x="155096" y="57876"/>
                  </a:lnTo>
                  <a:cubicBezTo>
                    <a:pt x="164351" y="57876"/>
                    <a:pt x="168593" y="53770"/>
                    <a:pt x="167308" y="46071"/>
                  </a:cubicBezTo>
                  <a:cubicBezTo>
                    <a:pt x="165894" y="38372"/>
                    <a:pt x="159723" y="33752"/>
                    <a:pt x="150854" y="33752"/>
                  </a:cubicBezTo>
                  <a:lnTo>
                    <a:pt x="118459" y="33752"/>
                  </a:lnTo>
                  <a:cubicBezTo>
                    <a:pt x="118459"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3" name="Freeform 65">
              <a:extLst>
                <a:ext uri="{FF2B5EF4-FFF2-40B4-BE49-F238E27FC236}">
                  <a16:creationId xmlns:a16="http://schemas.microsoft.com/office/drawing/2014/main" id="{FB292989-2558-50E9-E0F0-07DC739FCE4A}"/>
                </a:ext>
              </a:extLst>
            </p:cNvPr>
            <p:cNvSpPr/>
            <p:nvPr/>
          </p:nvSpPr>
          <p:spPr>
            <a:xfrm>
              <a:off x="7919441" y="953147"/>
              <a:ext cx="199847" cy="91236"/>
            </a:xfrm>
            <a:custGeom>
              <a:avLst/>
              <a:gdLst>
                <a:gd name="connsiteX0" fmla="*/ 149512 w 199847"/>
                <a:gd name="connsiteY0" fmla="*/ 58642 h 91236"/>
                <a:gd name="connsiteX1" fmla="*/ 151826 w 199847"/>
                <a:gd name="connsiteY1" fmla="*/ 58642 h 91236"/>
                <a:gd name="connsiteX2" fmla="*/ 167637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3" y="55178"/>
                    <a:pt x="167637" y="47479"/>
                  </a:cubicBezTo>
                  <a:cubicBezTo>
                    <a:pt x="166223"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630" y="32337"/>
                    <a:pt x="48087" y="32337"/>
                    <a:pt x="46545" y="32337"/>
                  </a:cubicBezTo>
                  <a:cubicBezTo>
                    <a:pt x="35746" y="32337"/>
                    <a:pt x="30348" y="36956"/>
                    <a:pt x="31761" y="45040"/>
                  </a:cubicBezTo>
                  <a:cubicBezTo>
                    <a:pt x="33176" y="52740"/>
                    <a:pt x="40631" y="57744"/>
                    <a:pt x="50658" y="57744"/>
                  </a:cubicBezTo>
                  <a:cubicBezTo>
                    <a:pt x="62613" y="57744"/>
                    <a:pt x="68527" y="54279"/>
                    <a:pt x="82409" y="38496"/>
                  </a:cubicBezTo>
                  <a:lnTo>
                    <a:pt x="93593" y="25408"/>
                  </a:lnTo>
                  <a:cubicBezTo>
                    <a:pt x="106448" y="10779"/>
                    <a:pt x="122516" y="3594"/>
                    <a:pt x="142184" y="3594"/>
                  </a:cubicBezTo>
                  <a:cubicBezTo>
                    <a:pt x="174579"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4" name="Freeform 66">
              <a:extLst>
                <a:ext uri="{FF2B5EF4-FFF2-40B4-BE49-F238E27FC236}">
                  <a16:creationId xmlns:a16="http://schemas.microsoft.com/office/drawing/2014/main" id="{15505279-8A5F-8DDE-D1BF-310BFBAE1DD9}"/>
                </a:ext>
              </a:extLst>
            </p:cNvPr>
            <p:cNvSpPr/>
            <p:nvPr/>
          </p:nvSpPr>
          <p:spPr>
            <a:xfrm>
              <a:off x="7938081" y="1058625"/>
              <a:ext cx="199847" cy="91236"/>
            </a:xfrm>
            <a:custGeom>
              <a:avLst/>
              <a:gdLst>
                <a:gd name="connsiteX0" fmla="*/ 149512 w 199847"/>
                <a:gd name="connsiteY0" fmla="*/ 58642 h 91236"/>
                <a:gd name="connsiteX1" fmla="*/ 151826 w 199847"/>
                <a:gd name="connsiteY1" fmla="*/ 58642 h 91236"/>
                <a:gd name="connsiteX2" fmla="*/ 167637 w 199847"/>
                <a:gd name="connsiteY2" fmla="*/ 47478 h 91236"/>
                <a:gd name="connsiteX3" fmla="*/ 147455 w 199847"/>
                <a:gd name="connsiteY3" fmla="*/ 36315 h 91236"/>
                <a:gd name="connsiteX4" fmla="*/ 120202 w 199847"/>
                <a:gd name="connsiteY4" fmla="*/ 50173 h 91236"/>
                <a:gd name="connsiteX5" fmla="*/ 108762 w 199847"/>
                <a:gd name="connsiteY5" fmla="*/ 63647 h 91236"/>
                <a:gd name="connsiteX6" fmla="*/ 58885 w 199847"/>
                <a:gd name="connsiteY6" fmla="*/ 91235 h 91236"/>
                <a:gd name="connsiteX7" fmla="*/ 910 w 199847"/>
                <a:gd name="connsiteY7" fmla="*/ 44912 h 91236"/>
                <a:gd name="connsiteX8" fmla="*/ 39603 w 199847"/>
                <a:gd name="connsiteY8" fmla="*/ 1 h 91236"/>
                <a:gd name="connsiteX9" fmla="*/ 44359 w 199847"/>
                <a:gd name="connsiteY9" fmla="*/ 386 h 91236"/>
                <a:gd name="connsiteX10" fmla="*/ 52457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2" y="55178"/>
                    <a:pt x="167637" y="47478"/>
                  </a:cubicBezTo>
                  <a:cubicBezTo>
                    <a:pt x="166223" y="39779"/>
                    <a:pt x="160181" y="36315"/>
                    <a:pt x="147455" y="36315"/>
                  </a:cubicBezTo>
                  <a:cubicBezTo>
                    <a:pt x="135886" y="36315"/>
                    <a:pt x="129586" y="39779"/>
                    <a:pt x="120202" y="50173"/>
                  </a:cubicBezTo>
                  <a:lnTo>
                    <a:pt x="108762" y="63647"/>
                  </a:lnTo>
                  <a:cubicBezTo>
                    <a:pt x="90765" y="84049"/>
                    <a:pt x="77782" y="91363"/>
                    <a:pt x="58885" y="91235"/>
                  </a:cubicBezTo>
                  <a:cubicBezTo>
                    <a:pt x="28805" y="91235"/>
                    <a:pt x="5795" y="72629"/>
                    <a:pt x="910" y="44912"/>
                  </a:cubicBezTo>
                  <a:cubicBezTo>
                    <a:pt x="-3974" y="17580"/>
                    <a:pt x="11065" y="-128"/>
                    <a:pt x="39603" y="1"/>
                  </a:cubicBezTo>
                  <a:cubicBezTo>
                    <a:pt x="41531" y="1"/>
                    <a:pt x="42302" y="1"/>
                    <a:pt x="44359" y="386"/>
                  </a:cubicBezTo>
                  <a:lnTo>
                    <a:pt x="52457" y="32722"/>
                  </a:lnTo>
                  <a:cubicBezTo>
                    <a:pt x="49630" y="32337"/>
                    <a:pt x="48087" y="32337"/>
                    <a:pt x="46545" y="32337"/>
                  </a:cubicBezTo>
                  <a:cubicBezTo>
                    <a:pt x="35746" y="32337"/>
                    <a:pt x="30348" y="36956"/>
                    <a:pt x="31761" y="45040"/>
                  </a:cubicBezTo>
                  <a:cubicBezTo>
                    <a:pt x="33175" y="52740"/>
                    <a:pt x="40631" y="57744"/>
                    <a:pt x="50658" y="57744"/>
                  </a:cubicBezTo>
                  <a:cubicBezTo>
                    <a:pt x="62613" y="57744"/>
                    <a:pt x="68526" y="54279"/>
                    <a:pt x="82409" y="38496"/>
                  </a:cubicBezTo>
                  <a:lnTo>
                    <a:pt x="93593" y="25408"/>
                  </a:lnTo>
                  <a:cubicBezTo>
                    <a:pt x="106448" y="10779"/>
                    <a:pt x="122516" y="3594"/>
                    <a:pt x="142184" y="3594"/>
                  </a:cubicBezTo>
                  <a:cubicBezTo>
                    <a:pt x="174578"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5" name="Freeform 67">
              <a:extLst>
                <a:ext uri="{FF2B5EF4-FFF2-40B4-BE49-F238E27FC236}">
                  <a16:creationId xmlns:a16="http://schemas.microsoft.com/office/drawing/2014/main" id="{D13FDC45-022C-F511-FEDE-3485ABC02529}"/>
                </a:ext>
              </a:extLst>
            </p:cNvPr>
            <p:cNvSpPr/>
            <p:nvPr/>
          </p:nvSpPr>
          <p:spPr>
            <a:xfrm>
              <a:off x="7957949" y="1170258"/>
              <a:ext cx="199195" cy="91623"/>
            </a:xfrm>
            <a:custGeom>
              <a:avLst/>
              <a:gdLst>
                <a:gd name="connsiteX0" fmla="*/ 78867 w 199195"/>
                <a:gd name="connsiteY0" fmla="*/ 91239 h 91623"/>
                <a:gd name="connsiteX1" fmla="*/ 61513 w 199195"/>
                <a:gd name="connsiteY1" fmla="*/ 91624 h 91623"/>
                <a:gd name="connsiteX2" fmla="*/ 838 w 199195"/>
                <a:gd name="connsiteY2" fmla="*/ 44916 h 91623"/>
                <a:gd name="connsiteX3" fmla="*/ 10865 w 199195"/>
                <a:gd name="connsiteY3" fmla="*/ 10270 h 91623"/>
                <a:gd name="connsiteX4" fmla="*/ 46859 w 199195"/>
                <a:gd name="connsiteY4" fmla="*/ 4 h 91623"/>
                <a:gd name="connsiteX5" fmla="*/ 136328 w 199195"/>
                <a:gd name="connsiteY5" fmla="*/ 4 h 91623"/>
                <a:gd name="connsiteX6" fmla="*/ 198288 w 199195"/>
                <a:gd name="connsiteY6" fmla="*/ 46841 h 91623"/>
                <a:gd name="connsiteX7" fmla="*/ 158310 w 199195"/>
                <a:gd name="connsiteY7" fmla="*/ 91367 h 91623"/>
                <a:gd name="connsiteX8" fmla="*/ 102006 w 199195"/>
                <a:gd name="connsiteY8" fmla="*/ 91367 h 91623"/>
                <a:gd name="connsiteX9" fmla="*/ 91722 w 199195"/>
                <a:gd name="connsiteY9" fmla="*/ 33495 h 91623"/>
                <a:gd name="connsiteX10" fmla="*/ 49301 w 199195"/>
                <a:gd name="connsiteY10" fmla="*/ 33495 h 91623"/>
                <a:gd name="connsiteX11" fmla="*/ 31690 w 199195"/>
                <a:gd name="connsiteY11" fmla="*/ 45301 h 91623"/>
                <a:gd name="connsiteX12" fmla="*/ 56756 w 199195"/>
                <a:gd name="connsiteY12" fmla="*/ 58004 h 91623"/>
                <a:gd name="connsiteX13" fmla="*/ 65241 w 199195"/>
                <a:gd name="connsiteY13" fmla="*/ 58004 h 91623"/>
                <a:gd name="connsiteX14" fmla="*/ 72954 w 199195"/>
                <a:gd name="connsiteY14" fmla="*/ 58004 h 91623"/>
                <a:gd name="connsiteX15" fmla="*/ 78867 w 199195"/>
                <a:gd name="connsiteY15" fmla="*/ 91110 h 91623"/>
                <a:gd name="connsiteX16" fmla="*/ 122702 w 199195"/>
                <a:gd name="connsiteY16" fmla="*/ 57876 h 91623"/>
                <a:gd name="connsiteX17" fmla="*/ 155096 w 199195"/>
                <a:gd name="connsiteY17" fmla="*/ 57876 h 91623"/>
                <a:gd name="connsiteX18" fmla="*/ 167308 w 199195"/>
                <a:gd name="connsiteY18" fmla="*/ 46071 h 91623"/>
                <a:gd name="connsiteX19" fmla="*/ 150854 w 199195"/>
                <a:gd name="connsiteY19" fmla="*/ 33752 h 91623"/>
                <a:gd name="connsiteX20" fmla="*/ 118460 w 199195"/>
                <a:gd name="connsiteY20" fmla="*/ 33752 h 91623"/>
                <a:gd name="connsiteX21" fmla="*/ 122702 w 199195"/>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195" h="91623">
                  <a:moveTo>
                    <a:pt x="78867" y="91239"/>
                  </a:moveTo>
                  <a:cubicBezTo>
                    <a:pt x="66141" y="91624"/>
                    <a:pt x="65884" y="91624"/>
                    <a:pt x="61513" y="91624"/>
                  </a:cubicBezTo>
                  <a:cubicBezTo>
                    <a:pt x="27577" y="91624"/>
                    <a:pt x="6109" y="74942"/>
                    <a:pt x="838" y="44916"/>
                  </a:cubicBezTo>
                  <a:cubicBezTo>
                    <a:pt x="-1733" y="30287"/>
                    <a:pt x="1610" y="18739"/>
                    <a:pt x="10865" y="10270"/>
                  </a:cubicBezTo>
                  <a:cubicBezTo>
                    <a:pt x="19092" y="2571"/>
                    <a:pt x="29119" y="-124"/>
                    <a:pt x="46859" y="4"/>
                  </a:cubicBezTo>
                  <a:lnTo>
                    <a:pt x="136328" y="4"/>
                  </a:lnTo>
                  <a:cubicBezTo>
                    <a:pt x="172193" y="261"/>
                    <a:pt x="192632" y="15659"/>
                    <a:pt x="198288" y="46841"/>
                  </a:cubicBezTo>
                  <a:cubicBezTo>
                    <a:pt x="203173" y="74557"/>
                    <a:pt x="188133" y="91495"/>
                    <a:pt x="158310" y="91367"/>
                  </a:cubicBezTo>
                  <a:lnTo>
                    <a:pt x="102006" y="91367"/>
                  </a:lnTo>
                  <a:cubicBezTo>
                    <a:pt x="102006" y="91367"/>
                    <a:pt x="91722" y="33495"/>
                    <a:pt x="91722" y="33495"/>
                  </a:cubicBezTo>
                  <a:lnTo>
                    <a:pt x="49301" y="33495"/>
                  </a:lnTo>
                  <a:cubicBezTo>
                    <a:pt x="35418" y="33495"/>
                    <a:pt x="30276" y="36832"/>
                    <a:pt x="31690" y="45301"/>
                  </a:cubicBezTo>
                  <a:cubicBezTo>
                    <a:pt x="33233" y="54155"/>
                    <a:pt x="40559" y="58004"/>
                    <a:pt x="56756" y="58004"/>
                  </a:cubicBezTo>
                  <a:lnTo>
                    <a:pt x="65241" y="58004"/>
                  </a:lnTo>
                  <a:cubicBezTo>
                    <a:pt x="65241" y="58004"/>
                    <a:pt x="72954" y="58004"/>
                    <a:pt x="72954" y="58004"/>
                  </a:cubicBezTo>
                  <a:lnTo>
                    <a:pt x="78867" y="91110"/>
                  </a:lnTo>
                  <a:close/>
                  <a:moveTo>
                    <a:pt x="122702" y="57876"/>
                  </a:moveTo>
                  <a:lnTo>
                    <a:pt x="155096" y="57876"/>
                  </a:lnTo>
                  <a:cubicBezTo>
                    <a:pt x="164351" y="57876"/>
                    <a:pt x="168593" y="53770"/>
                    <a:pt x="167308" y="46071"/>
                  </a:cubicBezTo>
                  <a:cubicBezTo>
                    <a:pt x="165894" y="38372"/>
                    <a:pt x="159723"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6" name="Freeform 68">
              <a:extLst>
                <a:ext uri="{FF2B5EF4-FFF2-40B4-BE49-F238E27FC236}">
                  <a16:creationId xmlns:a16="http://schemas.microsoft.com/office/drawing/2014/main" id="{DA27D67E-6037-204E-267F-500748DDC0CD}"/>
                </a:ext>
              </a:extLst>
            </p:cNvPr>
            <p:cNvSpPr/>
            <p:nvPr/>
          </p:nvSpPr>
          <p:spPr>
            <a:xfrm>
              <a:off x="7978059" y="1283053"/>
              <a:ext cx="199847" cy="91236"/>
            </a:xfrm>
            <a:custGeom>
              <a:avLst/>
              <a:gdLst>
                <a:gd name="connsiteX0" fmla="*/ 149383 w 199847"/>
                <a:gd name="connsiteY0" fmla="*/ 58642 h 91236"/>
                <a:gd name="connsiteX1" fmla="*/ 151697 w 199847"/>
                <a:gd name="connsiteY1" fmla="*/ 58642 h 91236"/>
                <a:gd name="connsiteX2" fmla="*/ 167508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625 h 91236"/>
                <a:gd name="connsiteX15" fmla="*/ 93593 w 199847"/>
                <a:gd name="connsiteY15" fmla="*/ 25536 h 91236"/>
                <a:gd name="connsiteX16" fmla="*/ 142184 w 199847"/>
                <a:gd name="connsiteY16" fmla="*/ 3722 h 91236"/>
                <a:gd name="connsiteX17" fmla="*/ 199002 w 199847"/>
                <a:gd name="connsiteY17" fmla="*/ 50045 h 91236"/>
                <a:gd name="connsiteX18" fmla="*/ 182420 w 199847"/>
                <a:gd name="connsiteY18" fmla="*/ 87386 h 91236"/>
                <a:gd name="connsiteX19" fmla="*/ 157610 w 199847"/>
                <a:gd name="connsiteY19" fmla="*/ 90850 h 91236"/>
                <a:gd name="connsiteX20" fmla="*/ 149640 w 199847"/>
                <a:gd name="connsiteY20" fmla="*/ 58899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383" y="58642"/>
                  </a:moveTo>
                  <a:lnTo>
                    <a:pt x="151697" y="58642"/>
                  </a:lnTo>
                  <a:cubicBezTo>
                    <a:pt x="163652" y="58642"/>
                    <a:pt x="168794" y="55178"/>
                    <a:pt x="167508" y="47479"/>
                  </a:cubicBezTo>
                  <a:cubicBezTo>
                    <a:pt x="166094"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758" y="32337"/>
                    <a:pt x="48216" y="32337"/>
                    <a:pt x="46545" y="32337"/>
                  </a:cubicBezTo>
                  <a:cubicBezTo>
                    <a:pt x="35746" y="32337"/>
                    <a:pt x="30348" y="36956"/>
                    <a:pt x="31761" y="45040"/>
                  </a:cubicBezTo>
                  <a:cubicBezTo>
                    <a:pt x="33176" y="52740"/>
                    <a:pt x="40503" y="57744"/>
                    <a:pt x="50658" y="57744"/>
                  </a:cubicBezTo>
                  <a:cubicBezTo>
                    <a:pt x="62613" y="57744"/>
                    <a:pt x="68527" y="54279"/>
                    <a:pt x="82409" y="38625"/>
                  </a:cubicBezTo>
                  <a:lnTo>
                    <a:pt x="93593" y="25536"/>
                  </a:lnTo>
                  <a:cubicBezTo>
                    <a:pt x="106448" y="10908"/>
                    <a:pt x="122516" y="3594"/>
                    <a:pt x="142184" y="3722"/>
                  </a:cubicBezTo>
                  <a:cubicBezTo>
                    <a:pt x="174579" y="3722"/>
                    <a:pt x="193475" y="19248"/>
                    <a:pt x="199002" y="50045"/>
                  </a:cubicBezTo>
                  <a:cubicBezTo>
                    <a:pt x="202216" y="68138"/>
                    <a:pt x="196175" y="81611"/>
                    <a:pt x="182420" y="87386"/>
                  </a:cubicBezTo>
                  <a:cubicBezTo>
                    <a:pt x="175607" y="90080"/>
                    <a:pt x="169950" y="90850"/>
                    <a:pt x="157610" y="90850"/>
                  </a:cubicBezTo>
                  <a:lnTo>
                    <a:pt x="149640" y="5889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17" name="Freeform 56">
            <a:extLst>
              <a:ext uri="{FF2B5EF4-FFF2-40B4-BE49-F238E27FC236}">
                <a16:creationId xmlns:a16="http://schemas.microsoft.com/office/drawing/2014/main" id="{C455DD22-80D0-36A1-788A-5250D6719A95}"/>
              </a:ext>
            </a:extLst>
          </p:cNvPr>
          <p:cNvSpPr/>
          <p:nvPr/>
        </p:nvSpPr>
        <p:spPr>
          <a:xfrm>
            <a:off x="250400" y="2547914"/>
            <a:ext cx="418549" cy="782201"/>
          </a:xfrm>
          <a:custGeom>
            <a:avLst/>
            <a:gdLst>
              <a:gd name="connsiteX0" fmla="*/ 0 w 658680"/>
              <a:gd name="connsiteY0" fmla="*/ 0 h 1231085"/>
              <a:gd name="connsiteX1" fmla="*/ 131119 w 658680"/>
              <a:gd name="connsiteY1" fmla="*/ 0 h 1231085"/>
              <a:gd name="connsiteX2" fmla="*/ 203620 w 658680"/>
              <a:gd name="connsiteY2" fmla="*/ 699463 h 1231085"/>
              <a:gd name="connsiteX3" fmla="*/ 273036 w 658680"/>
              <a:gd name="connsiteY3" fmla="*/ 0 h 1231085"/>
              <a:gd name="connsiteX4" fmla="*/ 385644 w 658680"/>
              <a:gd name="connsiteY4" fmla="*/ 0 h 1231085"/>
              <a:gd name="connsiteX5" fmla="*/ 455060 w 658680"/>
              <a:gd name="connsiteY5" fmla="*/ 725383 h 1231085"/>
              <a:gd name="connsiteX6" fmla="*/ 527561 w 658680"/>
              <a:gd name="connsiteY6" fmla="*/ 0 h 1231085"/>
              <a:gd name="connsiteX7" fmla="*/ 658680 w 658680"/>
              <a:gd name="connsiteY7" fmla="*/ 0 h 1231085"/>
              <a:gd name="connsiteX8" fmla="*/ 527561 w 658680"/>
              <a:gd name="connsiteY8" fmla="*/ 1231086 h 1231085"/>
              <a:gd name="connsiteX9" fmla="*/ 402612 w 658680"/>
              <a:gd name="connsiteY9" fmla="*/ 1231086 h 1231085"/>
              <a:gd name="connsiteX10" fmla="*/ 327026 w 658680"/>
              <a:gd name="connsiteY10" fmla="*/ 568450 h 1231085"/>
              <a:gd name="connsiteX11" fmla="*/ 259153 w 658680"/>
              <a:gd name="connsiteY11" fmla="*/ 1231086 h 1231085"/>
              <a:gd name="connsiteX12" fmla="*/ 131119 w 658680"/>
              <a:gd name="connsiteY12" fmla="*/ 1231086 h 1231085"/>
              <a:gd name="connsiteX13" fmla="*/ 0 w 658680"/>
              <a:gd name="connsiteY13" fmla="*/ 0 h 1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680" h="1231085">
                <a:moveTo>
                  <a:pt x="0" y="0"/>
                </a:moveTo>
                <a:lnTo>
                  <a:pt x="131119" y="0"/>
                </a:lnTo>
                <a:lnTo>
                  <a:pt x="203620" y="699463"/>
                </a:lnTo>
                <a:lnTo>
                  <a:pt x="273036" y="0"/>
                </a:lnTo>
                <a:lnTo>
                  <a:pt x="385644" y="0"/>
                </a:lnTo>
                <a:lnTo>
                  <a:pt x="455060" y="725383"/>
                </a:lnTo>
                <a:lnTo>
                  <a:pt x="527561" y="0"/>
                </a:lnTo>
                <a:lnTo>
                  <a:pt x="658680" y="0"/>
                </a:lnTo>
                <a:lnTo>
                  <a:pt x="527561" y="1231086"/>
                </a:lnTo>
                <a:lnTo>
                  <a:pt x="402612" y="1231086"/>
                </a:lnTo>
                <a:lnTo>
                  <a:pt x="327026" y="568450"/>
                </a:lnTo>
                <a:lnTo>
                  <a:pt x="259153" y="1231086"/>
                </a:lnTo>
                <a:lnTo>
                  <a:pt x="131119" y="1231086"/>
                </a:lnTo>
                <a:lnTo>
                  <a:pt x="0" y="0"/>
                </a:lnTo>
                <a:close/>
              </a:path>
            </a:pathLst>
          </a:custGeom>
          <a:solidFill>
            <a:srgbClr val="66BBCC"/>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8" name="Right Triangle 117">
            <a:extLst>
              <a:ext uri="{FF2B5EF4-FFF2-40B4-BE49-F238E27FC236}">
                <a16:creationId xmlns:a16="http://schemas.microsoft.com/office/drawing/2014/main" id="{0096F3B3-932A-90B2-4768-C243F495F5A5}"/>
              </a:ext>
            </a:extLst>
          </p:cNvPr>
          <p:cNvSpPr/>
          <p:nvPr/>
        </p:nvSpPr>
        <p:spPr>
          <a:xfrm flipH="1">
            <a:off x="584972" y="3322185"/>
            <a:ext cx="174362" cy="174360"/>
          </a:xfrm>
          <a:prstGeom prst="rtTriangle">
            <a:avLst/>
          </a:prstGeom>
          <a:solidFill>
            <a:srgbClr val="E2E2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0" name="Rectangle 119">
            <a:extLst>
              <a:ext uri="{FF2B5EF4-FFF2-40B4-BE49-F238E27FC236}">
                <a16:creationId xmlns:a16="http://schemas.microsoft.com/office/drawing/2014/main" id="{7438DF92-A833-E916-9882-4348326C9E53}"/>
              </a:ext>
            </a:extLst>
          </p:cNvPr>
          <p:cNvSpPr/>
          <p:nvPr/>
        </p:nvSpPr>
        <p:spPr>
          <a:xfrm>
            <a:off x="832016" y="5022527"/>
            <a:ext cx="10792293" cy="45719"/>
          </a:xfrm>
          <a:prstGeom prst="rect">
            <a:avLst/>
          </a:prstGeom>
          <a:solidFill>
            <a:srgbClr val="F4F2A4"/>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2" name="Freeform 34">
            <a:extLst>
              <a:ext uri="{FF2B5EF4-FFF2-40B4-BE49-F238E27FC236}">
                <a16:creationId xmlns:a16="http://schemas.microsoft.com/office/drawing/2014/main" id="{CD2FD11F-49D6-3CF3-06FF-8707542C6667}"/>
              </a:ext>
            </a:extLst>
          </p:cNvPr>
          <p:cNvSpPr/>
          <p:nvPr/>
        </p:nvSpPr>
        <p:spPr>
          <a:xfrm>
            <a:off x="11043641" y="4059555"/>
            <a:ext cx="563386"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rgbClr val="66BBCC"/>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23" name="Graphic 74">
            <a:extLst>
              <a:ext uri="{FF2B5EF4-FFF2-40B4-BE49-F238E27FC236}">
                <a16:creationId xmlns:a16="http://schemas.microsoft.com/office/drawing/2014/main" id="{5F65DF51-8951-DB3A-C36F-0FA30F4949FA}"/>
              </a:ext>
            </a:extLst>
          </p:cNvPr>
          <p:cNvGrpSpPr/>
          <p:nvPr/>
        </p:nvGrpSpPr>
        <p:grpSpPr>
          <a:xfrm>
            <a:off x="11117254" y="4094950"/>
            <a:ext cx="311994" cy="824988"/>
            <a:chOff x="7726501" y="140636"/>
            <a:chExt cx="490924" cy="1298197"/>
          </a:xfrm>
          <a:solidFill>
            <a:srgbClr val="F1F7FA"/>
          </a:solidFill>
        </p:grpSpPr>
        <p:sp>
          <p:nvSpPr>
            <p:cNvPr id="124" name="Freeform 39">
              <a:extLst>
                <a:ext uri="{FF2B5EF4-FFF2-40B4-BE49-F238E27FC236}">
                  <a16:creationId xmlns:a16="http://schemas.microsoft.com/office/drawing/2014/main" id="{F27D6220-3C3F-0E8A-811F-17095E5A853C}"/>
                </a:ext>
              </a:extLst>
            </p:cNvPr>
            <p:cNvSpPr/>
            <p:nvPr/>
          </p:nvSpPr>
          <p:spPr>
            <a:xfrm>
              <a:off x="7775344" y="140636"/>
              <a:ext cx="199094" cy="91364"/>
            </a:xfrm>
            <a:custGeom>
              <a:avLst/>
              <a:gdLst>
                <a:gd name="connsiteX0" fmla="*/ 63123 w 199094"/>
                <a:gd name="connsiteY0" fmla="*/ 91235 h 91364"/>
                <a:gd name="connsiteX1" fmla="*/ 1034 w 199094"/>
                <a:gd name="connsiteY1" fmla="*/ 45682 h 91364"/>
                <a:gd name="connsiteX2" fmla="*/ 46926 w 199094"/>
                <a:gd name="connsiteY2" fmla="*/ 1 h 91364"/>
                <a:gd name="connsiteX3" fmla="*/ 136009 w 199094"/>
                <a:gd name="connsiteY3" fmla="*/ 1 h 91364"/>
                <a:gd name="connsiteX4" fmla="*/ 198098 w 199094"/>
                <a:gd name="connsiteY4" fmla="*/ 46067 h 91364"/>
                <a:gd name="connsiteX5" fmla="*/ 152078 w 199094"/>
                <a:gd name="connsiteY5" fmla="*/ 91363 h 91364"/>
                <a:gd name="connsiteX6" fmla="*/ 62994 w 199094"/>
                <a:gd name="connsiteY6" fmla="*/ 91363 h 91364"/>
                <a:gd name="connsiteX7" fmla="*/ 47439 w 199094"/>
                <a:gd name="connsiteY7" fmla="*/ 33364 h 91364"/>
                <a:gd name="connsiteX8" fmla="*/ 31886 w 199094"/>
                <a:gd name="connsiteY8" fmla="*/ 45682 h 91364"/>
                <a:gd name="connsiteX9" fmla="*/ 51810 w 199094"/>
                <a:gd name="connsiteY9" fmla="*/ 57616 h 91364"/>
                <a:gd name="connsiteX10" fmla="*/ 151692 w 199094"/>
                <a:gd name="connsiteY10" fmla="*/ 57616 h 91364"/>
                <a:gd name="connsiteX11" fmla="*/ 167375 w 199094"/>
                <a:gd name="connsiteY11" fmla="*/ 45939 h 91364"/>
                <a:gd name="connsiteX12" fmla="*/ 147450 w 199094"/>
                <a:gd name="connsiteY12" fmla="*/ 33620 h 91364"/>
                <a:gd name="connsiteX13" fmla="*/ 47568 w 199094"/>
                <a:gd name="connsiteY13" fmla="*/ 33620 h 9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094" h="91364">
                  <a:moveTo>
                    <a:pt x="63123" y="91235"/>
                  </a:moveTo>
                  <a:cubicBezTo>
                    <a:pt x="27643" y="91235"/>
                    <a:pt x="6433" y="75709"/>
                    <a:pt x="1034" y="45682"/>
                  </a:cubicBezTo>
                  <a:cubicBezTo>
                    <a:pt x="-4365" y="15271"/>
                    <a:pt x="11446" y="-128"/>
                    <a:pt x="46926" y="1"/>
                  </a:cubicBezTo>
                  <a:lnTo>
                    <a:pt x="136009" y="1"/>
                  </a:lnTo>
                  <a:cubicBezTo>
                    <a:pt x="171489" y="257"/>
                    <a:pt x="192698" y="15656"/>
                    <a:pt x="198098" y="46067"/>
                  </a:cubicBezTo>
                  <a:cubicBezTo>
                    <a:pt x="203368" y="76094"/>
                    <a:pt x="187686" y="91492"/>
                    <a:pt x="152078" y="91363"/>
                  </a:cubicBezTo>
                  <a:lnTo>
                    <a:pt x="62994" y="91363"/>
                  </a:lnTo>
                  <a:close/>
                  <a:moveTo>
                    <a:pt x="47439" y="33364"/>
                  </a:moveTo>
                  <a:cubicBezTo>
                    <a:pt x="36256" y="33364"/>
                    <a:pt x="30471" y="37598"/>
                    <a:pt x="31886" y="45682"/>
                  </a:cubicBezTo>
                  <a:cubicBezTo>
                    <a:pt x="33300" y="53381"/>
                    <a:pt x="40627" y="57616"/>
                    <a:pt x="51810" y="57616"/>
                  </a:cubicBezTo>
                  <a:lnTo>
                    <a:pt x="151692" y="57616"/>
                  </a:lnTo>
                  <a:cubicBezTo>
                    <a:pt x="162876" y="57872"/>
                    <a:pt x="168660" y="53638"/>
                    <a:pt x="167375" y="45939"/>
                  </a:cubicBezTo>
                  <a:cubicBezTo>
                    <a:pt x="165961" y="37855"/>
                    <a:pt x="158634" y="33620"/>
                    <a:pt x="147450" y="33620"/>
                  </a:cubicBezTo>
                  <a:lnTo>
                    <a:pt x="47568" y="3362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5" name="Freeform 40">
              <a:extLst>
                <a:ext uri="{FF2B5EF4-FFF2-40B4-BE49-F238E27FC236}">
                  <a16:creationId xmlns:a16="http://schemas.microsoft.com/office/drawing/2014/main" id="{91266357-CD05-3BEE-1923-B5BC8B8ACFF0}"/>
                </a:ext>
              </a:extLst>
            </p:cNvPr>
            <p:cNvSpPr/>
            <p:nvPr/>
          </p:nvSpPr>
          <p:spPr>
            <a:xfrm>
              <a:off x="7726501" y="259844"/>
              <a:ext cx="271953" cy="90977"/>
            </a:xfrm>
            <a:custGeom>
              <a:avLst/>
              <a:gdLst>
                <a:gd name="connsiteX0" fmla="*/ 263138 w 271953"/>
                <a:gd name="connsiteY0" fmla="*/ 33234 h 90977"/>
                <a:gd name="connsiteX1" fmla="*/ 245141 w 271953"/>
                <a:gd name="connsiteY1" fmla="*/ 34004 h 90977"/>
                <a:gd name="connsiteX2" fmla="*/ 271622 w 271953"/>
                <a:gd name="connsiteY2" fmla="*/ 65571 h 90977"/>
                <a:gd name="connsiteX3" fmla="*/ 264037 w 271953"/>
                <a:gd name="connsiteY3" fmla="*/ 85588 h 90977"/>
                <a:gd name="connsiteX4" fmla="*/ 231001 w 271953"/>
                <a:gd name="connsiteY4" fmla="*/ 90978 h 90977"/>
                <a:gd name="connsiteX5" fmla="*/ 124177 w 271953"/>
                <a:gd name="connsiteY5" fmla="*/ 90721 h 90977"/>
                <a:gd name="connsiteX6" fmla="*/ 89212 w 271953"/>
                <a:gd name="connsiteY6" fmla="*/ 85203 h 90977"/>
                <a:gd name="connsiteX7" fmla="*/ 74429 w 271953"/>
                <a:gd name="connsiteY7" fmla="*/ 65186 h 90977"/>
                <a:gd name="connsiteX8" fmla="*/ 89598 w 271953"/>
                <a:gd name="connsiteY8" fmla="*/ 33619 h 90977"/>
                <a:gd name="connsiteX9" fmla="*/ 5913 w 271953"/>
                <a:gd name="connsiteY9" fmla="*/ 33619 h 90977"/>
                <a:gd name="connsiteX10" fmla="*/ 0 w 271953"/>
                <a:gd name="connsiteY10" fmla="*/ 0 h 90977"/>
                <a:gd name="connsiteX11" fmla="*/ 257353 w 271953"/>
                <a:gd name="connsiteY11" fmla="*/ 513 h 90977"/>
                <a:gd name="connsiteX12" fmla="*/ 263138 w 271953"/>
                <a:gd name="connsiteY12" fmla="*/ 33234 h 90977"/>
                <a:gd name="connsiteX13" fmla="*/ 107337 w 271953"/>
                <a:gd name="connsiteY13" fmla="*/ 33748 h 90977"/>
                <a:gd name="connsiteX14" fmla="*/ 102196 w 271953"/>
                <a:gd name="connsiteY14" fmla="*/ 48376 h 90977"/>
                <a:gd name="connsiteX15" fmla="*/ 118007 w 271953"/>
                <a:gd name="connsiteY15" fmla="*/ 57230 h 90977"/>
                <a:gd name="connsiteX16" fmla="*/ 224830 w 271953"/>
                <a:gd name="connsiteY16" fmla="*/ 57487 h 90977"/>
                <a:gd name="connsiteX17" fmla="*/ 237556 w 271953"/>
                <a:gd name="connsiteY17" fmla="*/ 49018 h 90977"/>
                <a:gd name="connsiteX18" fmla="*/ 227144 w 271953"/>
                <a:gd name="connsiteY18" fmla="*/ 34004 h 90977"/>
                <a:gd name="connsiteX19" fmla="*/ 107209 w 271953"/>
                <a:gd name="connsiteY19" fmla="*/ 33748 h 9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953" h="90977">
                  <a:moveTo>
                    <a:pt x="263138" y="33234"/>
                  </a:moveTo>
                  <a:lnTo>
                    <a:pt x="245141" y="34004"/>
                  </a:lnTo>
                  <a:cubicBezTo>
                    <a:pt x="262881" y="46708"/>
                    <a:pt x="269693" y="55177"/>
                    <a:pt x="271622" y="65571"/>
                  </a:cubicBezTo>
                  <a:cubicBezTo>
                    <a:pt x="273036" y="73270"/>
                    <a:pt x="269822" y="81739"/>
                    <a:pt x="264037" y="85588"/>
                  </a:cubicBezTo>
                  <a:cubicBezTo>
                    <a:pt x="258253" y="89823"/>
                    <a:pt x="251054" y="90978"/>
                    <a:pt x="231001" y="90978"/>
                  </a:cubicBezTo>
                  <a:lnTo>
                    <a:pt x="124177" y="90721"/>
                  </a:lnTo>
                  <a:cubicBezTo>
                    <a:pt x="104510" y="90721"/>
                    <a:pt x="96540" y="89566"/>
                    <a:pt x="89212" y="85203"/>
                  </a:cubicBezTo>
                  <a:cubicBezTo>
                    <a:pt x="82014" y="81354"/>
                    <a:pt x="75971" y="73270"/>
                    <a:pt x="74429" y="65186"/>
                  </a:cubicBezTo>
                  <a:cubicBezTo>
                    <a:pt x="72630" y="55177"/>
                    <a:pt x="76871" y="46323"/>
                    <a:pt x="89598" y="33619"/>
                  </a:cubicBezTo>
                  <a:lnTo>
                    <a:pt x="5913" y="33619"/>
                  </a:lnTo>
                  <a:cubicBezTo>
                    <a:pt x="5913" y="33619"/>
                    <a:pt x="0" y="0"/>
                    <a:pt x="0" y="0"/>
                  </a:cubicBezTo>
                  <a:lnTo>
                    <a:pt x="257353" y="513"/>
                  </a:lnTo>
                  <a:lnTo>
                    <a:pt x="263138" y="33234"/>
                  </a:lnTo>
                  <a:close/>
                  <a:moveTo>
                    <a:pt x="107337" y="33748"/>
                  </a:moveTo>
                  <a:cubicBezTo>
                    <a:pt x="102838" y="40677"/>
                    <a:pt x="101425" y="44142"/>
                    <a:pt x="102196" y="48376"/>
                  </a:cubicBezTo>
                  <a:cubicBezTo>
                    <a:pt x="103224" y="54535"/>
                    <a:pt x="108366" y="57230"/>
                    <a:pt x="118007" y="57230"/>
                  </a:cubicBezTo>
                  <a:lnTo>
                    <a:pt x="224830" y="57487"/>
                  </a:lnTo>
                  <a:cubicBezTo>
                    <a:pt x="234471" y="57487"/>
                    <a:pt x="238585" y="54792"/>
                    <a:pt x="237556" y="49018"/>
                  </a:cubicBezTo>
                  <a:cubicBezTo>
                    <a:pt x="236785" y="44398"/>
                    <a:pt x="234215" y="40934"/>
                    <a:pt x="227144" y="34004"/>
                  </a:cubicBezTo>
                  <a:lnTo>
                    <a:pt x="107209" y="3374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6" name="Freeform 41">
              <a:extLst>
                <a:ext uri="{FF2B5EF4-FFF2-40B4-BE49-F238E27FC236}">
                  <a16:creationId xmlns:a16="http://schemas.microsoft.com/office/drawing/2014/main" id="{232A12C6-8A97-3458-6C72-6233E63D454D}"/>
                </a:ext>
              </a:extLst>
            </p:cNvPr>
            <p:cNvSpPr/>
            <p:nvPr/>
          </p:nvSpPr>
          <p:spPr>
            <a:xfrm>
              <a:off x="7747712" y="378795"/>
              <a:ext cx="271824" cy="90977"/>
            </a:xfrm>
            <a:custGeom>
              <a:avLst/>
              <a:gdLst>
                <a:gd name="connsiteX0" fmla="*/ 263009 w 271824"/>
                <a:gd name="connsiteY0" fmla="*/ 33234 h 90977"/>
                <a:gd name="connsiteX1" fmla="*/ 245012 w 271824"/>
                <a:gd name="connsiteY1" fmla="*/ 34004 h 90977"/>
                <a:gd name="connsiteX2" fmla="*/ 271493 w 271824"/>
                <a:gd name="connsiteY2" fmla="*/ 65571 h 90977"/>
                <a:gd name="connsiteX3" fmla="*/ 263908 w 271824"/>
                <a:gd name="connsiteY3" fmla="*/ 85588 h 90977"/>
                <a:gd name="connsiteX4" fmla="*/ 230872 w 271824"/>
                <a:gd name="connsiteY4" fmla="*/ 90978 h 90977"/>
                <a:gd name="connsiteX5" fmla="*/ 124048 w 271824"/>
                <a:gd name="connsiteY5" fmla="*/ 90721 h 90977"/>
                <a:gd name="connsiteX6" fmla="*/ 89084 w 271824"/>
                <a:gd name="connsiteY6" fmla="*/ 85203 h 90977"/>
                <a:gd name="connsiteX7" fmla="*/ 74300 w 271824"/>
                <a:gd name="connsiteY7" fmla="*/ 65186 h 90977"/>
                <a:gd name="connsiteX8" fmla="*/ 89598 w 271824"/>
                <a:gd name="connsiteY8" fmla="*/ 33619 h 90977"/>
                <a:gd name="connsiteX9" fmla="*/ 5913 w 271824"/>
                <a:gd name="connsiteY9" fmla="*/ 33619 h 90977"/>
                <a:gd name="connsiteX10" fmla="*/ 0 w 271824"/>
                <a:gd name="connsiteY10" fmla="*/ 0 h 90977"/>
                <a:gd name="connsiteX11" fmla="*/ 257352 w 271824"/>
                <a:gd name="connsiteY11" fmla="*/ 513 h 90977"/>
                <a:gd name="connsiteX12" fmla="*/ 263137 w 271824"/>
                <a:gd name="connsiteY12" fmla="*/ 33234 h 90977"/>
                <a:gd name="connsiteX13" fmla="*/ 107337 w 271824"/>
                <a:gd name="connsiteY13" fmla="*/ 33748 h 90977"/>
                <a:gd name="connsiteX14" fmla="*/ 102195 w 271824"/>
                <a:gd name="connsiteY14" fmla="*/ 48376 h 90977"/>
                <a:gd name="connsiteX15" fmla="*/ 118007 w 271824"/>
                <a:gd name="connsiteY15" fmla="*/ 57230 h 90977"/>
                <a:gd name="connsiteX16" fmla="*/ 224830 w 271824"/>
                <a:gd name="connsiteY16" fmla="*/ 57487 h 90977"/>
                <a:gd name="connsiteX17" fmla="*/ 237556 w 271824"/>
                <a:gd name="connsiteY17" fmla="*/ 49018 h 90977"/>
                <a:gd name="connsiteX18" fmla="*/ 227144 w 271824"/>
                <a:gd name="connsiteY18" fmla="*/ 34004 h 90977"/>
                <a:gd name="connsiteX19" fmla="*/ 107209 w 271824"/>
                <a:gd name="connsiteY19" fmla="*/ 33748 h 9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824" h="90977">
                  <a:moveTo>
                    <a:pt x="263009" y="33234"/>
                  </a:moveTo>
                  <a:lnTo>
                    <a:pt x="245012" y="34004"/>
                  </a:lnTo>
                  <a:cubicBezTo>
                    <a:pt x="262752" y="46708"/>
                    <a:pt x="269565" y="55177"/>
                    <a:pt x="271493" y="65571"/>
                  </a:cubicBezTo>
                  <a:cubicBezTo>
                    <a:pt x="272907" y="73270"/>
                    <a:pt x="269693" y="81739"/>
                    <a:pt x="263908" y="85588"/>
                  </a:cubicBezTo>
                  <a:cubicBezTo>
                    <a:pt x="258124" y="89823"/>
                    <a:pt x="250925" y="90978"/>
                    <a:pt x="230872" y="90978"/>
                  </a:cubicBezTo>
                  <a:lnTo>
                    <a:pt x="124048" y="90721"/>
                  </a:lnTo>
                  <a:cubicBezTo>
                    <a:pt x="104381" y="90721"/>
                    <a:pt x="96411" y="89566"/>
                    <a:pt x="89084" y="85203"/>
                  </a:cubicBezTo>
                  <a:cubicBezTo>
                    <a:pt x="81885" y="81354"/>
                    <a:pt x="75843" y="73270"/>
                    <a:pt x="74300" y="65186"/>
                  </a:cubicBezTo>
                  <a:cubicBezTo>
                    <a:pt x="72500" y="55177"/>
                    <a:pt x="76743" y="46323"/>
                    <a:pt x="89598" y="33619"/>
                  </a:cubicBezTo>
                  <a:lnTo>
                    <a:pt x="5913" y="33619"/>
                  </a:lnTo>
                  <a:cubicBezTo>
                    <a:pt x="5913" y="33619"/>
                    <a:pt x="0" y="0"/>
                    <a:pt x="0" y="0"/>
                  </a:cubicBezTo>
                  <a:lnTo>
                    <a:pt x="257352" y="513"/>
                  </a:lnTo>
                  <a:lnTo>
                    <a:pt x="263137" y="33234"/>
                  </a:lnTo>
                  <a:close/>
                  <a:moveTo>
                    <a:pt x="107337" y="33748"/>
                  </a:moveTo>
                  <a:cubicBezTo>
                    <a:pt x="102838" y="40677"/>
                    <a:pt x="101424" y="44141"/>
                    <a:pt x="102195" y="48376"/>
                  </a:cubicBezTo>
                  <a:cubicBezTo>
                    <a:pt x="103224" y="54535"/>
                    <a:pt x="108366" y="57230"/>
                    <a:pt x="118007" y="57230"/>
                  </a:cubicBezTo>
                  <a:lnTo>
                    <a:pt x="224830" y="57487"/>
                  </a:lnTo>
                  <a:cubicBezTo>
                    <a:pt x="234471" y="57487"/>
                    <a:pt x="238585" y="54792"/>
                    <a:pt x="237556" y="49018"/>
                  </a:cubicBezTo>
                  <a:cubicBezTo>
                    <a:pt x="236785" y="44398"/>
                    <a:pt x="234214" y="40934"/>
                    <a:pt x="227144" y="34004"/>
                  </a:cubicBezTo>
                  <a:lnTo>
                    <a:pt x="107209" y="3374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7" name="Freeform 42">
              <a:extLst>
                <a:ext uri="{FF2B5EF4-FFF2-40B4-BE49-F238E27FC236}">
                  <a16:creationId xmlns:a16="http://schemas.microsoft.com/office/drawing/2014/main" id="{DD12F9F5-8ED0-C58C-146D-DFB695E77879}"/>
                </a:ext>
              </a:extLst>
            </p:cNvPr>
            <p:cNvSpPr/>
            <p:nvPr/>
          </p:nvSpPr>
          <p:spPr>
            <a:xfrm>
              <a:off x="7838589" y="497104"/>
              <a:ext cx="199094" cy="91364"/>
            </a:xfrm>
            <a:custGeom>
              <a:avLst/>
              <a:gdLst>
                <a:gd name="connsiteX0" fmla="*/ 63123 w 199094"/>
                <a:gd name="connsiteY0" fmla="*/ 91235 h 91364"/>
                <a:gd name="connsiteX1" fmla="*/ 1034 w 199094"/>
                <a:gd name="connsiteY1" fmla="*/ 45682 h 91364"/>
                <a:gd name="connsiteX2" fmla="*/ 46926 w 199094"/>
                <a:gd name="connsiteY2" fmla="*/ 1 h 91364"/>
                <a:gd name="connsiteX3" fmla="*/ 136009 w 199094"/>
                <a:gd name="connsiteY3" fmla="*/ 1 h 91364"/>
                <a:gd name="connsiteX4" fmla="*/ 198098 w 199094"/>
                <a:gd name="connsiteY4" fmla="*/ 46067 h 91364"/>
                <a:gd name="connsiteX5" fmla="*/ 152078 w 199094"/>
                <a:gd name="connsiteY5" fmla="*/ 91363 h 91364"/>
                <a:gd name="connsiteX6" fmla="*/ 62994 w 199094"/>
                <a:gd name="connsiteY6" fmla="*/ 91363 h 91364"/>
                <a:gd name="connsiteX7" fmla="*/ 47439 w 199094"/>
                <a:gd name="connsiteY7" fmla="*/ 33364 h 91364"/>
                <a:gd name="connsiteX8" fmla="*/ 31886 w 199094"/>
                <a:gd name="connsiteY8" fmla="*/ 45682 h 91364"/>
                <a:gd name="connsiteX9" fmla="*/ 51810 w 199094"/>
                <a:gd name="connsiteY9" fmla="*/ 57616 h 91364"/>
                <a:gd name="connsiteX10" fmla="*/ 151692 w 199094"/>
                <a:gd name="connsiteY10" fmla="*/ 57616 h 91364"/>
                <a:gd name="connsiteX11" fmla="*/ 167375 w 199094"/>
                <a:gd name="connsiteY11" fmla="*/ 45939 h 91364"/>
                <a:gd name="connsiteX12" fmla="*/ 147450 w 199094"/>
                <a:gd name="connsiteY12" fmla="*/ 33620 h 91364"/>
                <a:gd name="connsiteX13" fmla="*/ 47568 w 199094"/>
                <a:gd name="connsiteY13" fmla="*/ 33620 h 9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094" h="91364">
                  <a:moveTo>
                    <a:pt x="63123" y="91235"/>
                  </a:moveTo>
                  <a:cubicBezTo>
                    <a:pt x="27643" y="91235"/>
                    <a:pt x="6433" y="75709"/>
                    <a:pt x="1034" y="45682"/>
                  </a:cubicBezTo>
                  <a:cubicBezTo>
                    <a:pt x="-4365" y="15271"/>
                    <a:pt x="11446" y="-128"/>
                    <a:pt x="46926" y="1"/>
                  </a:cubicBezTo>
                  <a:lnTo>
                    <a:pt x="136009" y="1"/>
                  </a:lnTo>
                  <a:cubicBezTo>
                    <a:pt x="171489" y="257"/>
                    <a:pt x="192699" y="15656"/>
                    <a:pt x="198098" y="46067"/>
                  </a:cubicBezTo>
                  <a:cubicBezTo>
                    <a:pt x="203368" y="76094"/>
                    <a:pt x="187686" y="91492"/>
                    <a:pt x="152078" y="91363"/>
                  </a:cubicBezTo>
                  <a:lnTo>
                    <a:pt x="62994" y="91363"/>
                  </a:lnTo>
                  <a:close/>
                  <a:moveTo>
                    <a:pt x="47439" y="33364"/>
                  </a:moveTo>
                  <a:cubicBezTo>
                    <a:pt x="36256" y="33364"/>
                    <a:pt x="30472" y="37598"/>
                    <a:pt x="31886" y="45682"/>
                  </a:cubicBezTo>
                  <a:cubicBezTo>
                    <a:pt x="33300" y="53381"/>
                    <a:pt x="40498" y="57616"/>
                    <a:pt x="51810" y="57616"/>
                  </a:cubicBezTo>
                  <a:lnTo>
                    <a:pt x="151692" y="57616"/>
                  </a:lnTo>
                  <a:cubicBezTo>
                    <a:pt x="162876" y="57872"/>
                    <a:pt x="168661" y="53638"/>
                    <a:pt x="167375" y="45939"/>
                  </a:cubicBezTo>
                  <a:cubicBezTo>
                    <a:pt x="165961" y="37855"/>
                    <a:pt x="158634" y="33620"/>
                    <a:pt x="147450" y="33620"/>
                  </a:cubicBezTo>
                  <a:lnTo>
                    <a:pt x="47568" y="3362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8" name="Freeform 43">
              <a:extLst>
                <a:ext uri="{FF2B5EF4-FFF2-40B4-BE49-F238E27FC236}">
                  <a16:creationId xmlns:a16="http://schemas.microsoft.com/office/drawing/2014/main" id="{31F338F2-632F-9D66-DC35-6D5D7EB0D253}"/>
                </a:ext>
              </a:extLst>
            </p:cNvPr>
            <p:cNvSpPr/>
            <p:nvPr/>
          </p:nvSpPr>
          <p:spPr>
            <a:xfrm>
              <a:off x="7855435" y="616312"/>
              <a:ext cx="206319" cy="67752"/>
            </a:xfrm>
            <a:custGeom>
              <a:avLst/>
              <a:gdLst>
                <a:gd name="connsiteX0" fmla="*/ 197578 w 206319"/>
                <a:gd name="connsiteY0" fmla="*/ 33876 h 67752"/>
                <a:gd name="connsiteX1" fmla="*/ 173668 w 206319"/>
                <a:gd name="connsiteY1" fmla="*/ 33876 h 67752"/>
                <a:gd name="connsiteX2" fmla="*/ 206319 w 206319"/>
                <a:gd name="connsiteY2" fmla="*/ 67752 h 67752"/>
                <a:gd name="connsiteX3" fmla="*/ 168911 w 206319"/>
                <a:gd name="connsiteY3" fmla="*/ 67752 h 67752"/>
                <a:gd name="connsiteX4" fmla="*/ 168269 w 206319"/>
                <a:gd name="connsiteY4" fmla="*/ 55434 h 67752"/>
                <a:gd name="connsiteX5" fmla="*/ 135874 w 206319"/>
                <a:gd name="connsiteY5" fmla="*/ 33748 h 67752"/>
                <a:gd name="connsiteX6" fmla="*/ 5913 w 206319"/>
                <a:gd name="connsiteY6" fmla="*/ 33491 h 67752"/>
                <a:gd name="connsiteX7" fmla="*/ 0 w 206319"/>
                <a:gd name="connsiteY7" fmla="*/ 0 h 67752"/>
                <a:gd name="connsiteX8" fmla="*/ 191793 w 206319"/>
                <a:gd name="connsiteY8" fmla="*/ 385 h 67752"/>
                <a:gd name="connsiteX9" fmla="*/ 197706 w 206319"/>
                <a:gd name="connsiteY9" fmla="*/ 33876 h 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19" h="67752">
                  <a:moveTo>
                    <a:pt x="197578" y="33876"/>
                  </a:moveTo>
                  <a:lnTo>
                    <a:pt x="173668" y="33876"/>
                  </a:lnTo>
                  <a:cubicBezTo>
                    <a:pt x="193721" y="42730"/>
                    <a:pt x="204648" y="53894"/>
                    <a:pt x="206319" y="67752"/>
                  </a:cubicBezTo>
                  <a:lnTo>
                    <a:pt x="168911" y="67752"/>
                  </a:lnTo>
                  <a:cubicBezTo>
                    <a:pt x="168911" y="60695"/>
                    <a:pt x="168911" y="58385"/>
                    <a:pt x="168269" y="55434"/>
                  </a:cubicBezTo>
                  <a:cubicBezTo>
                    <a:pt x="165698" y="40805"/>
                    <a:pt x="155157" y="33876"/>
                    <a:pt x="135874" y="33748"/>
                  </a:cubicBezTo>
                  <a:lnTo>
                    <a:pt x="5913" y="33491"/>
                  </a:lnTo>
                  <a:lnTo>
                    <a:pt x="0" y="0"/>
                  </a:lnTo>
                  <a:lnTo>
                    <a:pt x="191793" y="385"/>
                  </a:lnTo>
                  <a:lnTo>
                    <a:pt x="197706"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9" name="Freeform 44">
              <a:extLst>
                <a:ext uri="{FF2B5EF4-FFF2-40B4-BE49-F238E27FC236}">
                  <a16:creationId xmlns:a16="http://schemas.microsoft.com/office/drawing/2014/main" id="{07683A4C-4B66-D993-025D-4EF1B3D93AFB}"/>
                </a:ext>
              </a:extLst>
            </p:cNvPr>
            <p:cNvSpPr/>
            <p:nvPr/>
          </p:nvSpPr>
          <p:spPr>
            <a:xfrm>
              <a:off x="7876236" y="700617"/>
              <a:ext cx="246963" cy="73141"/>
            </a:xfrm>
            <a:custGeom>
              <a:avLst/>
              <a:gdLst>
                <a:gd name="connsiteX0" fmla="*/ 163665 w 246963"/>
                <a:gd name="connsiteY0" fmla="*/ 49659 h 73141"/>
                <a:gd name="connsiteX1" fmla="*/ 51057 w 246963"/>
                <a:gd name="connsiteY1" fmla="*/ 49403 h 73141"/>
                <a:gd name="connsiteX2" fmla="*/ 36146 w 246963"/>
                <a:gd name="connsiteY2" fmla="*/ 65186 h 73141"/>
                <a:gd name="connsiteX3" fmla="*/ 37945 w 246963"/>
                <a:gd name="connsiteY3" fmla="*/ 72885 h 73141"/>
                <a:gd name="connsiteX4" fmla="*/ 7094 w 246963"/>
                <a:gd name="connsiteY4" fmla="*/ 72885 h 73141"/>
                <a:gd name="connsiteX5" fmla="*/ 924 w 246963"/>
                <a:gd name="connsiteY5" fmla="*/ 53509 h 73141"/>
                <a:gd name="connsiteX6" fmla="*/ 33575 w 246963"/>
                <a:gd name="connsiteY6" fmla="*/ 15911 h 73141"/>
                <a:gd name="connsiteX7" fmla="*/ 157752 w 246963"/>
                <a:gd name="connsiteY7" fmla="*/ 16168 h 73141"/>
                <a:gd name="connsiteX8" fmla="*/ 154924 w 246963"/>
                <a:gd name="connsiteY8" fmla="*/ 0 h 73141"/>
                <a:gd name="connsiteX9" fmla="*/ 185775 w 246963"/>
                <a:gd name="connsiteY9" fmla="*/ 0 h 73141"/>
                <a:gd name="connsiteX10" fmla="*/ 188603 w 246963"/>
                <a:gd name="connsiteY10" fmla="*/ 16168 h 73141"/>
                <a:gd name="connsiteX11" fmla="*/ 241051 w 246963"/>
                <a:gd name="connsiteY11" fmla="*/ 16168 h 73141"/>
                <a:gd name="connsiteX12" fmla="*/ 246964 w 246963"/>
                <a:gd name="connsiteY12" fmla="*/ 49788 h 73141"/>
                <a:gd name="connsiteX13" fmla="*/ 194517 w 246963"/>
                <a:gd name="connsiteY13" fmla="*/ 49788 h 73141"/>
                <a:gd name="connsiteX14" fmla="*/ 198630 w 246963"/>
                <a:gd name="connsiteY14" fmla="*/ 73141 h 73141"/>
                <a:gd name="connsiteX15" fmla="*/ 167779 w 246963"/>
                <a:gd name="connsiteY15" fmla="*/ 73141 h 73141"/>
                <a:gd name="connsiteX16" fmla="*/ 163665 w 246963"/>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3" h="73141">
                  <a:moveTo>
                    <a:pt x="163665" y="49659"/>
                  </a:moveTo>
                  <a:lnTo>
                    <a:pt x="51057" y="49403"/>
                  </a:lnTo>
                  <a:cubicBezTo>
                    <a:pt x="39102" y="49403"/>
                    <a:pt x="34217" y="54792"/>
                    <a:pt x="36146" y="65186"/>
                  </a:cubicBezTo>
                  <a:cubicBezTo>
                    <a:pt x="36402" y="66726"/>
                    <a:pt x="37046" y="70190"/>
                    <a:pt x="37945" y="72885"/>
                  </a:cubicBezTo>
                  <a:lnTo>
                    <a:pt x="7094" y="72885"/>
                  </a:lnTo>
                  <a:cubicBezTo>
                    <a:pt x="3494" y="63261"/>
                    <a:pt x="1952" y="58898"/>
                    <a:pt x="924" y="53509"/>
                  </a:cubicBezTo>
                  <a:cubicBezTo>
                    <a:pt x="-3447" y="28872"/>
                    <a:pt x="7736" y="15783"/>
                    <a:pt x="33575" y="15911"/>
                  </a:cubicBezTo>
                  <a:lnTo>
                    <a:pt x="157752" y="16168"/>
                  </a:lnTo>
                  <a:lnTo>
                    <a:pt x="154924" y="0"/>
                  </a:lnTo>
                  <a:lnTo>
                    <a:pt x="185775" y="0"/>
                  </a:lnTo>
                  <a:cubicBezTo>
                    <a:pt x="185775" y="0"/>
                    <a:pt x="188603" y="16168"/>
                    <a:pt x="188603" y="16168"/>
                  </a:cubicBezTo>
                  <a:lnTo>
                    <a:pt x="241051" y="16168"/>
                  </a:lnTo>
                  <a:cubicBezTo>
                    <a:pt x="241051" y="16168"/>
                    <a:pt x="246964" y="49788"/>
                    <a:pt x="246964" y="49788"/>
                  </a:cubicBezTo>
                  <a:lnTo>
                    <a:pt x="194517" y="49788"/>
                  </a:lnTo>
                  <a:cubicBezTo>
                    <a:pt x="194517" y="49788"/>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0" name="Freeform 45">
              <a:extLst>
                <a:ext uri="{FF2B5EF4-FFF2-40B4-BE49-F238E27FC236}">
                  <a16:creationId xmlns:a16="http://schemas.microsoft.com/office/drawing/2014/main" id="{7B4EB689-B310-FF1C-3258-FA07A672CDFA}"/>
                </a:ext>
              </a:extLst>
            </p:cNvPr>
            <p:cNvSpPr/>
            <p:nvPr/>
          </p:nvSpPr>
          <p:spPr>
            <a:xfrm>
              <a:off x="7887624" y="790825"/>
              <a:ext cx="206267" cy="90720"/>
            </a:xfrm>
            <a:custGeom>
              <a:avLst/>
              <a:gdLst>
                <a:gd name="connsiteX0" fmla="*/ 9203 w 206267"/>
                <a:gd name="connsiteY0" fmla="*/ 59668 h 90720"/>
                <a:gd name="connsiteX1" fmla="*/ 25272 w 206267"/>
                <a:gd name="connsiteY1" fmla="*/ 56973 h 90720"/>
                <a:gd name="connsiteX2" fmla="*/ 333 w 206267"/>
                <a:gd name="connsiteY2" fmla="*/ 25407 h 90720"/>
                <a:gd name="connsiteX3" fmla="*/ 7532 w 206267"/>
                <a:gd name="connsiteY3" fmla="*/ 5389 h 90720"/>
                <a:gd name="connsiteX4" fmla="*/ 39798 w 206267"/>
                <a:gd name="connsiteY4" fmla="*/ 0 h 90720"/>
                <a:gd name="connsiteX5" fmla="*/ 190327 w 206267"/>
                <a:gd name="connsiteY5" fmla="*/ 257 h 90720"/>
                <a:gd name="connsiteX6" fmla="*/ 196240 w 206267"/>
                <a:gd name="connsiteY6" fmla="*/ 33748 h 90720"/>
                <a:gd name="connsiteX7" fmla="*/ 46868 w 206267"/>
                <a:gd name="connsiteY7" fmla="*/ 33491 h 90720"/>
                <a:gd name="connsiteX8" fmla="*/ 34141 w 206267"/>
                <a:gd name="connsiteY8" fmla="*/ 42345 h 90720"/>
                <a:gd name="connsiteX9" fmla="*/ 44425 w 206267"/>
                <a:gd name="connsiteY9" fmla="*/ 56973 h 90720"/>
                <a:gd name="connsiteX10" fmla="*/ 200354 w 206267"/>
                <a:gd name="connsiteY10" fmla="*/ 57230 h 90720"/>
                <a:gd name="connsiteX11" fmla="*/ 206267 w 206267"/>
                <a:gd name="connsiteY11" fmla="*/ 90721 h 90720"/>
                <a:gd name="connsiteX12" fmla="*/ 14473 w 206267"/>
                <a:gd name="connsiteY12" fmla="*/ 90336 h 90720"/>
                <a:gd name="connsiteX13" fmla="*/ 9074 w 206267"/>
                <a:gd name="connsiteY13" fmla="*/ 59540 h 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0">
                  <a:moveTo>
                    <a:pt x="9203" y="59668"/>
                  </a:moveTo>
                  <a:lnTo>
                    <a:pt x="25272" y="56973"/>
                  </a:lnTo>
                  <a:cubicBezTo>
                    <a:pt x="8174" y="43115"/>
                    <a:pt x="2133" y="35416"/>
                    <a:pt x="333" y="25407"/>
                  </a:cubicBezTo>
                  <a:cubicBezTo>
                    <a:pt x="-1081" y="17708"/>
                    <a:pt x="2133" y="9239"/>
                    <a:pt x="7532" y="5389"/>
                  </a:cubicBezTo>
                  <a:cubicBezTo>
                    <a:pt x="13317" y="1155"/>
                    <a:pt x="20515" y="0"/>
                    <a:pt x="39798" y="0"/>
                  </a:cubicBezTo>
                  <a:lnTo>
                    <a:pt x="190327" y="257"/>
                  </a:lnTo>
                  <a:lnTo>
                    <a:pt x="196240" y="33748"/>
                  </a:lnTo>
                  <a:lnTo>
                    <a:pt x="46868" y="33491"/>
                  </a:lnTo>
                  <a:cubicBezTo>
                    <a:pt x="37226" y="33491"/>
                    <a:pt x="33113" y="36186"/>
                    <a:pt x="34141" y="42345"/>
                  </a:cubicBezTo>
                  <a:cubicBezTo>
                    <a:pt x="34913" y="46580"/>
                    <a:pt x="37484" y="50044"/>
                    <a:pt x="44425" y="56973"/>
                  </a:cubicBezTo>
                  <a:lnTo>
                    <a:pt x="200354" y="57230"/>
                  </a:lnTo>
                  <a:lnTo>
                    <a:pt x="206267" y="90721"/>
                  </a:lnTo>
                  <a:lnTo>
                    <a:pt x="14473" y="90336"/>
                  </a:lnTo>
                  <a:lnTo>
                    <a:pt x="9074" y="5954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1" name="Freeform 46">
              <a:extLst>
                <a:ext uri="{FF2B5EF4-FFF2-40B4-BE49-F238E27FC236}">
                  <a16:creationId xmlns:a16="http://schemas.microsoft.com/office/drawing/2014/main" id="{2EE8DF75-B55D-360F-B4B2-5317C9483BCB}"/>
                </a:ext>
              </a:extLst>
            </p:cNvPr>
            <p:cNvSpPr/>
            <p:nvPr/>
          </p:nvSpPr>
          <p:spPr>
            <a:xfrm>
              <a:off x="7907625" y="910289"/>
              <a:ext cx="206138" cy="90721"/>
            </a:xfrm>
            <a:custGeom>
              <a:avLst/>
              <a:gdLst>
                <a:gd name="connsiteX0" fmla="*/ 197321 w 206138"/>
                <a:gd name="connsiteY0" fmla="*/ 32978 h 90721"/>
                <a:gd name="connsiteX1" fmla="*/ 180866 w 206138"/>
                <a:gd name="connsiteY1" fmla="*/ 33748 h 90721"/>
                <a:gd name="connsiteX2" fmla="*/ 205805 w 206138"/>
                <a:gd name="connsiteY2" fmla="*/ 65314 h 90721"/>
                <a:gd name="connsiteX3" fmla="*/ 198606 w 206138"/>
                <a:gd name="connsiteY3" fmla="*/ 85332 h 90721"/>
                <a:gd name="connsiteX4" fmla="*/ 166341 w 206138"/>
                <a:gd name="connsiteY4" fmla="*/ 90721 h 90721"/>
                <a:gd name="connsiteX5" fmla="*/ 15811 w 206138"/>
                <a:gd name="connsiteY5" fmla="*/ 90464 h 90721"/>
                <a:gd name="connsiteX6" fmla="*/ 9898 w 206138"/>
                <a:gd name="connsiteY6" fmla="*/ 56973 h 90721"/>
                <a:gd name="connsiteX7" fmla="*/ 159270 w 206138"/>
                <a:gd name="connsiteY7" fmla="*/ 57230 h 90721"/>
                <a:gd name="connsiteX8" fmla="*/ 171997 w 206138"/>
                <a:gd name="connsiteY8" fmla="*/ 48376 h 90721"/>
                <a:gd name="connsiteX9" fmla="*/ 161713 w 206138"/>
                <a:gd name="connsiteY9" fmla="*/ 33748 h 90721"/>
                <a:gd name="connsiteX10" fmla="*/ 5913 w 206138"/>
                <a:gd name="connsiteY10" fmla="*/ 33491 h 90721"/>
                <a:gd name="connsiteX11" fmla="*/ 0 w 206138"/>
                <a:gd name="connsiteY11" fmla="*/ 0 h 90721"/>
                <a:gd name="connsiteX12" fmla="*/ 191793 w 206138"/>
                <a:gd name="connsiteY12" fmla="*/ 385 h 90721"/>
                <a:gd name="connsiteX13" fmla="*/ 197578 w 206138"/>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8" h="90721">
                  <a:moveTo>
                    <a:pt x="197321" y="32978"/>
                  </a:moveTo>
                  <a:lnTo>
                    <a:pt x="180866" y="33748"/>
                  </a:lnTo>
                  <a:cubicBezTo>
                    <a:pt x="197963" y="47606"/>
                    <a:pt x="204005" y="55305"/>
                    <a:pt x="205805" y="65314"/>
                  </a:cubicBezTo>
                  <a:cubicBezTo>
                    <a:pt x="207219" y="73013"/>
                    <a:pt x="204005" y="81482"/>
                    <a:pt x="198606" y="85332"/>
                  </a:cubicBezTo>
                  <a:cubicBezTo>
                    <a:pt x="192822" y="89566"/>
                    <a:pt x="185623" y="90721"/>
                    <a:pt x="166341" y="90721"/>
                  </a:cubicBezTo>
                  <a:lnTo>
                    <a:pt x="15811" y="90464"/>
                  </a:lnTo>
                  <a:lnTo>
                    <a:pt x="9898" y="56973"/>
                  </a:lnTo>
                  <a:lnTo>
                    <a:pt x="159270" y="57230"/>
                  </a:lnTo>
                  <a:cubicBezTo>
                    <a:pt x="168911" y="57230"/>
                    <a:pt x="173025" y="54535"/>
                    <a:pt x="171997" y="48376"/>
                  </a:cubicBezTo>
                  <a:cubicBezTo>
                    <a:pt x="171225" y="44141"/>
                    <a:pt x="168655" y="40677"/>
                    <a:pt x="161713" y="33748"/>
                  </a:cubicBezTo>
                  <a:lnTo>
                    <a:pt x="5913" y="33491"/>
                  </a:lnTo>
                  <a:lnTo>
                    <a:pt x="0" y="0"/>
                  </a:lnTo>
                  <a:lnTo>
                    <a:pt x="191793"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2" name="Freeform 47">
              <a:extLst>
                <a:ext uri="{FF2B5EF4-FFF2-40B4-BE49-F238E27FC236}">
                  <a16:creationId xmlns:a16="http://schemas.microsoft.com/office/drawing/2014/main" id="{E0BD2CB2-4C26-A648-B465-7B870EF1B456}"/>
                </a:ext>
              </a:extLst>
            </p:cNvPr>
            <p:cNvSpPr/>
            <p:nvPr/>
          </p:nvSpPr>
          <p:spPr>
            <a:xfrm>
              <a:off x="7928579" y="1029497"/>
              <a:ext cx="263265" cy="34004"/>
            </a:xfrm>
            <a:custGeom>
              <a:avLst/>
              <a:gdLst>
                <a:gd name="connsiteX0" fmla="*/ 5913 w 263265"/>
                <a:gd name="connsiteY0" fmla="*/ 33491 h 34004"/>
                <a:gd name="connsiteX1" fmla="*/ 0 w 263265"/>
                <a:gd name="connsiteY1" fmla="*/ 0 h 34004"/>
                <a:gd name="connsiteX2" fmla="*/ 191793 w 263265"/>
                <a:gd name="connsiteY2" fmla="*/ 385 h 34004"/>
                <a:gd name="connsiteX3" fmla="*/ 197706 w 263265"/>
                <a:gd name="connsiteY3" fmla="*/ 33876 h 34004"/>
                <a:gd name="connsiteX4" fmla="*/ 5913 w 263265"/>
                <a:gd name="connsiteY4" fmla="*/ 33491 h 34004"/>
                <a:gd name="connsiteX5" fmla="*/ 228944 w 263265"/>
                <a:gd name="connsiteY5" fmla="*/ 33876 h 34004"/>
                <a:gd name="connsiteX6" fmla="*/ 223030 w 263265"/>
                <a:gd name="connsiteY6" fmla="*/ 385 h 34004"/>
                <a:gd name="connsiteX7" fmla="*/ 257352 w 263265"/>
                <a:gd name="connsiteY7" fmla="*/ 385 h 34004"/>
                <a:gd name="connsiteX8" fmla="*/ 263266 w 263265"/>
                <a:gd name="connsiteY8" fmla="*/ 34004 h 34004"/>
                <a:gd name="connsiteX9" fmla="*/ 228944 w 263265"/>
                <a:gd name="connsiteY9" fmla="*/ 34004 h 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65" h="34004">
                  <a:moveTo>
                    <a:pt x="5913" y="33491"/>
                  </a:moveTo>
                  <a:lnTo>
                    <a:pt x="0" y="0"/>
                  </a:lnTo>
                  <a:lnTo>
                    <a:pt x="191793" y="385"/>
                  </a:lnTo>
                  <a:lnTo>
                    <a:pt x="197706" y="33876"/>
                  </a:lnTo>
                  <a:lnTo>
                    <a:pt x="5913" y="33491"/>
                  </a:lnTo>
                  <a:close/>
                  <a:moveTo>
                    <a:pt x="228944" y="33876"/>
                  </a:moveTo>
                  <a:lnTo>
                    <a:pt x="223030" y="385"/>
                  </a:lnTo>
                  <a:lnTo>
                    <a:pt x="257352" y="385"/>
                  </a:lnTo>
                  <a:cubicBezTo>
                    <a:pt x="257352" y="385"/>
                    <a:pt x="263266" y="34004"/>
                    <a:pt x="263266" y="34004"/>
                  </a:cubicBezTo>
                  <a:lnTo>
                    <a:pt x="228944" y="34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3" name="Freeform 48">
              <a:extLst>
                <a:ext uri="{FF2B5EF4-FFF2-40B4-BE49-F238E27FC236}">
                  <a16:creationId xmlns:a16="http://schemas.microsoft.com/office/drawing/2014/main" id="{2883C89B-FD0C-002F-B6DA-D2212A510C99}"/>
                </a:ext>
              </a:extLst>
            </p:cNvPr>
            <p:cNvSpPr/>
            <p:nvPr/>
          </p:nvSpPr>
          <p:spPr>
            <a:xfrm>
              <a:off x="7944109" y="1083263"/>
              <a:ext cx="246964" cy="73141"/>
            </a:xfrm>
            <a:custGeom>
              <a:avLst/>
              <a:gdLst>
                <a:gd name="connsiteX0" fmla="*/ 163665 w 246964"/>
                <a:gd name="connsiteY0" fmla="*/ 49659 h 73141"/>
                <a:gd name="connsiteX1" fmla="*/ 51058 w 246964"/>
                <a:gd name="connsiteY1" fmla="*/ 49403 h 73141"/>
                <a:gd name="connsiteX2" fmla="*/ 36146 w 246964"/>
                <a:gd name="connsiteY2" fmla="*/ 65186 h 73141"/>
                <a:gd name="connsiteX3" fmla="*/ 37946 w 246964"/>
                <a:gd name="connsiteY3" fmla="*/ 72885 h 73141"/>
                <a:gd name="connsiteX4" fmla="*/ 7094 w 246964"/>
                <a:gd name="connsiteY4" fmla="*/ 72885 h 73141"/>
                <a:gd name="connsiteX5" fmla="*/ 924 w 246964"/>
                <a:gd name="connsiteY5" fmla="*/ 53509 h 73141"/>
                <a:gd name="connsiteX6" fmla="*/ 33575 w 246964"/>
                <a:gd name="connsiteY6" fmla="*/ 15912 h 73141"/>
                <a:gd name="connsiteX7" fmla="*/ 157752 w 246964"/>
                <a:gd name="connsiteY7" fmla="*/ 16168 h 73141"/>
                <a:gd name="connsiteX8" fmla="*/ 154924 w 246964"/>
                <a:gd name="connsiteY8" fmla="*/ 0 h 73141"/>
                <a:gd name="connsiteX9" fmla="*/ 185776 w 246964"/>
                <a:gd name="connsiteY9" fmla="*/ 0 h 73141"/>
                <a:gd name="connsiteX10" fmla="*/ 188603 w 246964"/>
                <a:gd name="connsiteY10" fmla="*/ 16168 h 73141"/>
                <a:gd name="connsiteX11" fmla="*/ 241051 w 246964"/>
                <a:gd name="connsiteY11" fmla="*/ 16168 h 73141"/>
                <a:gd name="connsiteX12" fmla="*/ 246965 w 246964"/>
                <a:gd name="connsiteY12" fmla="*/ 49788 h 73141"/>
                <a:gd name="connsiteX13" fmla="*/ 194517 w 246964"/>
                <a:gd name="connsiteY13" fmla="*/ 49788 h 73141"/>
                <a:gd name="connsiteX14" fmla="*/ 198630 w 246964"/>
                <a:gd name="connsiteY14" fmla="*/ 73141 h 73141"/>
                <a:gd name="connsiteX15" fmla="*/ 167779 w 246964"/>
                <a:gd name="connsiteY15" fmla="*/ 73141 h 73141"/>
                <a:gd name="connsiteX16" fmla="*/ 163665 w 246964"/>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665" y="49659"/>
                  </a:moveTo>
                  <a:lnTo>
                    <a:pt x="51058" y="49403"/>
                  </a:lnTo>
                  <a:cubicBezTo>
                    <a:pt x="39103" y="49403"/>
                    <a:pt x="34218" y="54792"/>
                    <a:pt x="36146" y="65186"/>
                  </a:cubicBezTo>
                  <a:cubicBezTo>
                    <a:pt x="36403" y="66726"/>
                    <a:pt x="37046" y="70190"/>
                    <a:pt x="37946" y="72885"/>
                  </a:cubicBezTo>
                  <a:lnTo>
                    <a:pt x="7094" y="72885"/>
                  </a:lnTo>
                  <a:cubicBezTo>
                    <a:pt x="3495" y="63261"/>
                    <a:pt x="1952" y="58898"/>
                    <a:pt x="924" y="53509"/>
                  </a:cubicBezTo>
                  <a:cubicBezTo>
                    <a:pt x="-3447" y="28872"/>
                    <a:pt x="7737" y="15783"/>
                    <a:pt x="33575" y="15912"/>
                  </a:cubicBezTo>
                  <a:lnTo>
                    <a:pt x="157752" y="16168"/>
                  </a:lnTo>
                  <a:lnTo>
                    <a:pt x="154924" y="0"/>
                  </a:lnTo>
                  <a:lnTo>
                    <a:pt x="185776" y="0"/>
                  </a:lnTo>
                  <a:cubicBezTo>
                    <a:pt x="185776" y="0"/>
                    <a:pt x="188603" y="16168"/>
                    <a:pt x="188603" y="16168"/>
                  </a:cubicBezTo>
                  <a:lnTo>
                    <a:pt x="241051" y="16168"/>
                  </a:lnTo>
                  <a:cubicBezTo>
                    <a:pt x="241051" y="16168"/>
                    <a:pt x="246965" y="49788"/>
                    <a:pt x="246965" y="49788"/>
                  </a:cubicBezTo>
                  <a:lnTo>
                    <a:pt x="194517" y="49788"/>
                  </a:lnTo>
                  <a:cubicBezTo>
                    <a:pt x="194517" y="49788"/>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4" name="Freeform 49">
              <a:extLst>
                <a:ext uri="{FF2B5EF4-FFF2-40B4-BE49-F238E27FC236}">
                  <a16:creationId xmlns:a16="http://schemas.microsoft.com/office/drawing/2014/main" id="{DA0A8826-F5EF-9274-2D48-DD3695C4E75D}"/>
                </a:ext>
              </a:extLst>
            </p:cNvPr>
            <p:cNvSpPr/>
            <p:nvPr/>
          </p:nvSpPr>
          <p:spPr>
            <a:xfrm>
              <a:off x="7954160" y="1173470"/>
              <a:ext cx="263265" cy="33876"/>
            </a:xfrm>
            <a:custGeom>
              <a:avLst/>
              <a:gdLst>
                <a:gd name="connsiteX0" fmla="*/ 5913 w 263265"/>
                <a:gd name="connsiteY0" fmla="*/ 33491 h 33876"/>
                <a:gd name="connsiteX1" fmla="*/ 0 w 263265"/>
                <a:gd name="connsiteY1" fmla="*/ 0 h 33876"/>
                <a:gd name="connsiteX2" fmla="*/ 191793 w 263265"/>
                <a:gd name="connsiteY2" fmla="*/ 385 h 33876"/>
                <a:gd name="connsiteX3" fmla="*/ 197707 w 263265"/>
                <a:gd name="connsiteY3" fmla="*/ 33876 h 33876"/>
                <a:gd name="connsiteX4" fmla="*/ 5913 w 263265"/>
                <a:gd name="connsiteY4" fmla="*/ 33491 h 33876"/>
                <a:gd name="connsiteX5" fmla="*/ 228944 w 263265"/>
                <a:gd name="connsiteY5" fmla="*/ 33876 h 33876"/>
                <a:gd name="connsiteX6" fmla="*/ 223030 w 263265"/>
                <a:gd name="connsiteY6" fmla="*/ 385 h 33876"/>
                <a:gd name="connsiteX7" fmla="*/ 257352 w 263265"/>
                <a:gd name="connsiteY7" fmla="*/ 385 h 33876"/>
                <a:gd name="connsiteX8" fmla="*/ 263266 w 263265"/>
                <a:gd name="connsiteY8" fmla="*/ 33876 h 33876"/>
                <a:gd name="connsiteX9" fmla="*/ 228944 w 263265"/>
                <a:gd name="connsiteY9" fmla="*/ 33876 h 3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65" h="33876">
                  <a:moveTo>
                    <a:pt x="5913" y="33491"/>
                  </a:moveTo>
                  <a:lnTo>
                    <a:pt x="0" y="0"/>
                  </a:lnTo>
                  <a:lnTo>
                    <a:pt x="191793" y="385"/>
                  </a:lnTo>
                  <a:lnTo>
                    <a:pt x="197707" y="33876"/>
                  </a:lnTo>
                  <a:lnTo>
                    <a:pt x="5913" y="33491"/>
                  </a:lnTo>
                  <a:close/>
                  <a:moveTo>
                    <a:pt x="228944" y="33876"/>
                  </a:moveTo>
                  <a:lnTo>
                    <a:pt x="223030" y="385"/>
                  </a:lnTo>
                  <a:lnTo>
                    <a:pt x="257352" y="385"/>
                  </a:lnTo>
                  <a:cubicBezTo>
                    <a:pt x="257352" y="385"/>
                    <a:pt x="263266" y="33876"/>
                    <a:pt x="263266" y="33876"/>
                  </a:cubicBezTo>
                  <a:lnTo>
                    <a:pt x="228944"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5" name="Freeform 50">
              <a:extLst>
                <a:ext uri="{FF2B5EF4-FFF2-40B4-BE49-F238E27FC236}">
                  <a16:creationId xmlns:a16="http://schemas.microsoft.com/office/drawing/2014/main" id="{9D8B6068-56C9-CA44-E62B-A0D76D27367F}"/>
                </a:ext>
              </a:extLst>
            </p:cNvPr>
            <p:cNvSpPr/>
            <p:nvPr/>
          </p:nvSpPr>
          <p:spPr>
            <a:xfrm>
              <a:off x="7969390" y="123480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59 w 199067"/>
                <a:gd name="connsiteY6" fmla="*/ 46840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1 w 199067"/>
                <a:gd name="connsiteY11" fmla="*/ 45301 h 91623"/>
                <a:gd name="connsiteX12" fmla="*/ 56628 w 199067"/>
                <a:gd name="connsiteY12" fmla="*/ 58133 h 91623"/>
                <a:gd name="connsiteX13" fmla="*/ 65112 w 199067"/>
                <a:gd name="connsiteY13" fmla="*/ 58133 h 91623"/>
                <a:gd name="connsiteX14" fmla="*/ 72825 w 199067"/>
                <a:gd name="connsiteY14" fmla="*/ 58133 h 91623"/>
                <a:gd name="connsiteX15" fmla="*/ 78738 w 199067"/>
                <a:gd name="connsiteY15" fmla="*/ 91239 h 91623"/>
                <a:gd name="connsiteX16" fmla="*/ 122702 w 199067"/>
                <a:gd name="connsiteY16" fmla="*/ 57876 h 91623"/>
                <a:gd name="connsiteX17" fmla="*/ 155096 w 199067"/>
                <a:gd name="connsiteY17" fmla="*/ 57876 h 91623"/>
                <a:gd name="connsiteX18" fmla="*/ 167307 w 199067"/>
                <a:gd name="connsiteY18" fmla="*/ 46071 h 91623"/>
                <a:gd name="connsiteX19" fmla="*/ 150854 w 199067"/>
                <a:gd name="connsiteY19" fmla="*/ 33752 h 91623"/>
                <a:gd name="connsiteX20" fmla="*/ 118459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0" y="91624"/>
                    <a:pt x="65755" y="91624"/>
                    <a:pt x="61513" y="91624"/>
                  </a:cubicBezTo>
                  <a:cubicBezTo>
                    <a:pt x="27576" y="91624"/>
                    <a:pt x="6109" y="74942"/>
                    <a:pt x="838" y="44916"/>
                  </a:cubicBezTo>
                  <a:cubicBezTo>
                    <a:pt x="-1733" y="30287"/>
                    <a:pt x="1610" y="18739"/>
                    <a:pt x="10865" y="10270"/>
                  </a:cubicBezTo>
                  <a:cubicBezTo>
                    <a:pt x="19092" y="2571"/>
                    <a:pt x="29118" y="-124"/>
                    <a:pt x="46858" y="4"/>
                  </a:cubicBezTo>
                  <a:lnTo>
                    <a:pt x="136328" y="4"/>
                  </a:lnTo>
                  <a:cubicBezTo>
                    <a:pt x="172192" y="261"/>
                    <a:pt x="192632" y="15659"/>
                    <a:pt x="198159" y="46840"/>
                  </a:cubicBezTo>
                  <a:cubicBezTo>
                    <a:pt x="203044" y="74557"/>
                    <a:pt x="188004" y="91495"/>
                    <a:pt x="158181" y="91367"/>
                  </a:cubicBezTo>
                  <a:lnTo>
                    <a:pt x="101877" y="91367"/>
                  </a:lnTo>
                  <a:cubicBezTo>
                    <a:pt x="101877" y="91367"/>
                    <a:pt x="91593" y="33495"/>
                    <a:pt x="91593" y="33495"/>
                  </a:cubicBezTo>
                  <a:lnTo>
                    <a:pt x="49173" y="33495"/>
                  </a:lnTo>
                  <a:cubicBezTo>
                    <a:pt x="35289" y="33495"/>
                    <a:pt x="30147" y="36832"/>
                    <a:pt x="31561" y="45301"/>
                  </a:cubicBezTo>
                  <a:cubicBezTo>
                    <a:pt x="33104" y="54155"/>
                    <a:pt x="40431" y="58004"/>
                    <a:pt x="56628" y="58133"/>
                  </a:cubicBezTo>
                  <a:lnTo>
                    <a:pt x="65112" y="58133"/>
                  </a:lnTo>
                  <a:cubicBezTo>
                    <a:pt x="65112" y="58133"/>
                    <a:pt x="72825" y="58133"/>
                    <a:pt x="72825" y="58133"/>
                  </a:cubicBezTo>
                  <a:lnTo>
                    <a:pt x="78738" y="91239"/>
                  </a:lnTo>
                  <a:close/>
                  <a:moveTo>
                    <a:pt x="122702" y="57876"/>
                  </a:moveTo>
                  <a:lnTo>
                    <a:pt x="155096" y="57876"/>
                  </a:lnTo>
                  <a:cubicBezTo>
                    <a:pt x="164351" y="57876"/>
                    <a:pt x="168593" y="53770"/>
                    <a:pt x="167307" y="46071"/>
                  </a:cubicBezTo>
                  <a:cubicBezTo>
                    <a:pt x="165894" y="38371"/>
                    <a:pt x="159723" y="33752"/>
                    <a:pt x="150854" y="33752"/>
                  </a:cubicBezTo>
                  <a:lnTo>
                    <a:pt x="118459" y="33752"/>
                  </a:lnTo>
                  <a:cubicBezTo>
                    <a:pt x="118459"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6" name="Freeform 51">
              <a:extLst>
                <a:ext uri="{FF2B5EF4-FFF2-40B4-BE49-F238E27FC236}">
                  <a16:creationId xmlns:a16="http://schemas.microsoft.com/office/drawing/2014/main" id="{59030634-04A8-8F1C-0D9C-EE88542C2415}"/>
                </a:ext>
              </a:extLst>
            </p:cNvPr>
            <p:cNvSpPr/>
            <p:nvPr/>
          </p:nvSpPr>
          <p:spPr>
            <a:xfrm>
              <a:off x="7989371" y="1347597"/>
              <a:ext cx="199847" cy="91236"/>
            </a:xfrm>
            <a:custGeom>
              <a:avLst/>
              <a:gdLst>
                <a:gd name="connsiteX0" fmla="*/ 149512 w 199847"/>
                <a:gd name="connsiteY0" fmla="*/ 58642 h 91236"/>
                <a:gd name="connsiteX1" fmla="*/ 151826 w 199847"/>
                <a:gd name="connsiteY1" fmla="*/ 58642 h 91236"/>
                <a:gd name="connsiteX2" fmla="*/ 167637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3" y="55178"/>
                    <a:pt x="167637" y="47479"/>
                  </a:cubicBezTo>
                  <a:cubicBezTo>
                    <a:pt x="166352"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630" y="32337"/>
                    <a:pt x="48087" y="32337"/>
                    <a:pt x="46545" y="32337"/>
                  </a:cubicBezTo>
                  <a:cubicBezTo>
                    <a:pt x="35746" y="32337"/>
                    <a:pt x="30348" y="36956"/>
                    <a:pt x="31761" y="45040"/>
                  </a:cubicBezTo>
                  <a:cubicBezTo>
                    <a:pt x="33176" y="52740"/>
                    <a:pt x="40631" y="57744"/>
                    <a:pt x="50658" y="57744"/>
                  </a:cubicBezTo>
                  <a:cubicBezTo>
                    <a:pt x="62613" y="57744"/>
                    <a:pt x="68527" y="54279"/>
                    <a:pt x="82409" y="38496"/>
                  </a:cubicBezTo>
                  <a:lnTo>
                    <a:pt x="93593" y="25408"/>
                  </a:lnTo>
                  <a:cubicBezTo>
                    <a:pt x="106448" y="10779"/>
                    <a:pt x="122516" y="3594"/>
                    <a:pt x="142184" y="3594"/>
                  </a:cubicBezTo>
                  <a:cubicBezTo>
                    <a:pt x="174579"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7" name="Freeform 36">
            <a:extLst>
              <a:ext uri="{FF2B5EF4-FFF2-40B4-BE49-F238E27FC236}">
                <a16:creationId xmlns:a16="http://schemas.microsoft.com/office/drawing/2014/main" id="{6FF90745-22B5-0473-EB5E-D81B60BDCEAD}"/>
              </a:ext>
            </a:extLst>
          </p:cNvPr>
          <p:cNvSpPr/>
          <p:nvPr/>
        </p:nvSpPr>
        <p:spPr>
          <a:xfrm>
            <a:off x="286094" y="4106992"/>
            <a:ext cx="258717" cy="805610"/>
          </a:xfrm>
          <a:custGeom>
            <a:avLst/>
            <a:gdLst>
              <a:gd name="connsiteX0" fmla="*/ 407240 w 407239"/>
              <a:gd name="connsiteY0" fmla="*/ 935825 h 1268041"/>
              <a:gd name="connsiteX1" fmla="*/ 374845 w 407239"/>
              <a:gd name="connsiteY1" fmla="*/ 1166542 h 1268041"/>
              <a:gd name="connsiteX2" fmla="*/ 203620 w 407239"/>
              <a:gd name="connsiteY2" fmla="*/ 1268041 h 1268041"/>
              <a:gd name="connsiteX3" fmla="*/ 32394 w 407239"/>
              <a:gd name="connsiteY3" fmla="*/ 1166542 h 1268041"/>
              <a:gd name="connsiteX4" fmla="*/ 0 w 407239"/>
              <a:gd name="connsiteY4" fmla="*/ 935825 h 1268041"/>
              <a:gd name="connsiteX5" fmla="*/ 0 w 407239"/>
              <a:gd name="connsiteY5" fmla="*/ 330420 h 1268041"/>
              <a:gd name="connsiteX6" fmla="*/ 32394 w 407239"/>
              <a:gd name="connsiteY6" fmla="*/ 99703 h 1268041"/>
              <a:gd name="connsiteX7" fmla="*/ 203620 w 407239"/>
              <a:gd name="connsiteY7" fmla="*/ 0 h 1268041"/>
              <a:gd name="connsiteX8" fmla="*/ 374845 w 407239"/>
              <a:gd name="connsiteY8" fmla="*/ 99703 h 1268041"/>
              <a:gd name="connsiteX9" fmla="*/ 407240 w 407239"/>
              <a:gd name="connsiteY9" fmla="*/ 330420 h 1268041"/>
              <a:gd name="connsiteX10" fmla="*/ 407240 w 407239"/>
              <a:gd name="connsiteY10" fmla="*/ 935825 h 1268041"/>
              <a:gd name="connsiteX11" fmla="*/ 263781 w 407239"/>
              <a:gd name="connsiteY11" fmla="*/ 260358 h 1268041"/>
              <a:gd name="connsiteX12" fmla="*/ 203620 w 407239"/>
              <a:gd name="connsiteY12" fmla="*/ 160655 h 1268041"/>
              <a:gd name="connsiteX13" fmla="*/ 143459 w 407239"/>
              <a:gd name="connsiteY13" fmla="*/ 260358 h 1268041"/>
              <a:gd name="connsiteX14" fmla="*/ 143459 w 407239"/>
              <a:gd name="connsiteY14" fmla="*/ 1007812 h 1268041"/>
              <a:gd name="connsiteX15" fmla="*/ 203620 w 407239"/>
              <a:gd name="connsiteY15" fmla="*/ 1107515 h 1268041"/>
              <a:gd name="connsiteX16" fmla="*/ 263781 w 407239"/>
              <a:gd name="connsiteY16" fmla="*/ 1007812 h 1268041"/>
              <a:gd name="connsiteX17" fmla="*/ 263781 w 407239"/>
              <a:gd name="connsiteY17" fmla="*/ 260358 h 126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239" h="1268041">
                <a:moveTo>
                  <a:pt x="407240" y="935825"/>
                </a:moveTo>
                <a:cubicBezTo>
                  <a:pt x="407240" y="1083520"/>
                  <a:pt x="402612" y="1113033"/>
                  <a:pt x="374845" y="1166542"/>
                </a:cubicBezTo>
                <a:cubicBezTo>
                  <a:pt x="340909" y="1229289"/>
                  <a:pt x="276121" y="1268041"/>
                  <a:pt x="203620" y="1268041"/>
                </a:cubicBezTo>
                <a:cubicBezTo>
                  <a:pt x="131119" y="1268041"/>
                  <a:pt x="66330" y="1229289"/>
                  <a:pt x="32394" y="1166542"/>
                </a:cubicBezTo>
                <a:cubicBezTo>
                  <a:pt x="4628" y="1113033"/>
                  <a:pt x="0" y="1081595"/>
                  <a:pt x="0" y="935825"/>
                </a:cubicBezTo>
                <a:lnTo>
                  <a:pt x="0" y="330420"/>
                </a:lnTo>
                <a:cubicBezTo>
                  <a:pt x="0" y="184650"/>
                  <a:pt x="4628" y="153212"/>
                  <a:pt x="32394" y="99703"/>
                </a:cubicBezTo>
                <a:cubicBezTo>
                  <a:pt x="66330" y="38752"/>
                  <a:pt x="131119" y="0"/>
                  <a:pt x="203620" y="0"/>
                </a:cubicBezTo>
                <a:cubicBezTo>
                  <a:pt x="276121" y="0"/>
                  <a:pt x="340909" y="38752"/>
                  <a:pt x="374845" y="99703"/>
                </a:cubicBezTo>
                <a:cubicBezTo>
                  <a:pt x="402612" y="153212"/>
                  <a:pt x="407240" y="184650"/>
                  <a:pt x="407240" y="330420"/>
                </a:cubicBezTo>
                <a:lnTo>
                  <a:pt x="407240" y="935825"/>
                </a:lnTo>
                <a:close/>
                <a:moveTo>
                  <a:pt x="263781" y="260358"/>
                </a:moveTo>
                <a:cubicBezTo>
                  <a:pt x="263781" y="190168"/>
                  <a:pt x="246812" y="160655"/>
                  <a:pt x="203620" y="160655"/>
                </a:cubicBezTo>
                <a:cubicBezTo>
                  <a:pt x="160428" y="160655"/>
                  <a:pt x="143459" y="190168"/>
                  <a:pt x="143459" y="260358"/>
                </a:cubicBezTo>
                <a:lnTo>
                  <a:pt x="143459" y="1007812"/>
                </a:lnTo>
                <a:cubicBezTo>
                  <a:pt x="143459" y="1078002"/>
                  <a:pt x="160428" y="1107515"/>
                  <a:pt x="203620" y="1107515"/>
                </a:cubicBezTo>
                <a:cubicBezTo>
                  <a:pt x="246812" y="1107515"/>
                  <a:pt x="263781" y="1078002"/>
                  <a:pt x="263781" y="1007812"/>
                </a:cubicBezTo>
                <a:lnTo>
                  <a:pt x="263781" y="260358"/>
                </a:lnTo>
                <a:close/>
              </a:path>
            </a:pathLst>
          </a:custGeom>
          <a:solidFill>
            <a:srgbClr val="66BBCC"/>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8" name="Right Triangle 137">
            <a:extLst>
              <a:ext uri="{FF2B5EF4-FFF2-40B4-BE49-F238E27FC236}">
                <a16:creationId xmlns:a16="http://schemas.microsoft.com/office/drawing/2014/main" id="{A03ED7C2-1404-B0CA-A9D2-4913F09DFFAA}"/>
              </a:ext>
            </a:extLst>
          </p:cNvPr>
          <p:cNvSpPr/>
          <p:nvPr/>
        </p:nvSpPr>
        <p:spPr>
          <a:xfrm flipH="1">
            <a:off x="584972" y="4879418"/>
            <a:ext cx="174362" cy="174360"/>
          </a:xfrm>
          <a:prstGeom prst="rtTriangle">
            <a:avLst/>
          </a:prstGeom>
          <a:solidFill>
            <a:srgbClr val="E2E2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0" name="Rectangle 139">
            <a:extLst>
              <a:ext uri="{FF2B5EF4-FFF2-40B4-BE49-F238E27FC236}">
                <a16:creationId xmlns:a16="http://schemas.microsoft.com/office/drawing/2014/main" id="{C658F519-5900-7D90-542B-35EDDC5CC4A7}"/>
              </a:ext>
            </a:extLst>
          </p:cNvPr>
          <p:cNvSpPr/>
          <p:nvPr/>
        </p:nvSpPr>
        <p:spPr>
          <a:xfrm>
            <a:off x="832017" y="6444308"/>
            <a:ext cx="10792292" cy="45719"/>
          </a:xfrm>
          <a:prstGeom prst="rect">
            <a:avLst/>
          </a:prstGeom>
          <a:solidFill>
            <a:srgbClr val="F4F2A4"/>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2" name="Freeform 17">
            <a:extLst>
              <a:ext uri="{FF2B5EF4-FFF2-40B4-BE49-F238E27FC236}">
                <a16:creationId xmlns:a16="http://schemas.microsoft.com/office/drawing/2014/main" id="{7FB17A95-CFEA-AEDE-2791-598284E089E6}"/>
              </a:ext>
            </a:extLst>
          </p:cNvPr>
          <p:cNvSpPr/>
          <p:nvPr/>
        </p:nvSpPr>
        <p:spPr>
          <a:xfrm>
            <a:off x="11043641" y="5481336"/>
            <a:ext cx="580668"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rgbClr val="66BBCC"/>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43" name="Graphic 75">
            <a:extLst>
              <a:ext uri="{FF2B5EF4-FFF2-40B4-BE49-F238E27FC236}">
                <a16:creationId xmlns:a16="http://schemas.microsoft.com/office/drawing/2014/main" id="{2448497A-54D4-6DAE-5E9F-988D2723E585}"/>
              </a:ext>
            </a:extLst>
          </p:cNvPr>
          <p:cNvGrpSpPr/>
          <p:nvPr/>
        </p:nvGrpSpPr>
        <p:grpSpPr>
          <a:xfrm>
            <a:off x="11166837" y="5590225"/>
            <a:ext cx="216742" cy="448418"/>
            <a:chOff x="7828712" y="433066"/>
            <a:chExt cx="341317" cy="705826"/>
          </a:xfrm>
          <a:solidFill>
            <a:srgbClr val="F1F7FA"/>
          </a:solidFill>
        </p:grpSpPr>
        <p:sp>
          <p:nvSpPr>
            <p:cNvPr id="144" name="Freeform 22">
              <a:extLst>
                <a:ext uri="{FF2B5EF4-FFF2-40B4-BE49-F238E27FC236}">
                  <a16:creationId xmlns:a16="http://schemas.microsoft.com/office/drawing/2014/main" id="{93A197FF-0BF6-699A-E315-976BE36FD7D7}"/>
                </a:ext>
              </a:extLst>
            </p:cNvPr>
            <p:cNvSpPr/>
            <p:nvPr/>
          </p:nvSpPr>
          <p:spPr>
            <a:xfrm>
              <a:off x="7828712" y="433066"/>
              <a:ext cx="247105" cy="73231"/>
            </a:xfrm>
            <a:custGeom>
              <a:avLst/>
              <a:gdLst>
                <a:gd name="connsiteX0" fmla="*/ 163755 w 247105"/>
                <a:gd name="connsiteY0" fmla="*/ 49673 h 73231"/>
                <a:gd name="connsiteX1" fmla="*/ 51108 w 247105"/>
                <a:gd name="connsiteY1" fmla="*/ 49460 h 73231"/>
                <a:gd name="connsiteX2" fmla="*/ 36158 w 247105"/>
                <a:gd name="connsiteY2" fmla="*/ 65211 h 73231"/>
                <a:gd name="connsiteX3" fmla="*/ 37906 w 247105"/>
                <a:gd name="connsiteY3" fmla="*/ 72918 h 73231"/>
                <a:gd name="connsiteX4" fmla="*/ 7042 w 247105"/>
                <a:gd name="connsiteY4" fmla="*/ 72868 h 73231"/>
                <a:gd name="connsiteX5" fmla="*/ 923 w 247105"/>
                <a:gd name="connsiteY5" fmla="*/ 53596 h 73231"/>
                <a:gd name="connsiteX6" fmla="*/ 33587 w 247105"/>
                <a:gd name="connsiteY6" fmla="*/ 15940 h 73231"/>
                <a:gd name="connsiteX7" fmla="*/ 157816 w 247105"/>
                <a:gd name="connsiteY7" fmla="*/ 16177 h 73231"/>
                <a:gd name="connsiteX8" fmla="*/ 154949 w 247105"/>
                <a:gd name="connsiteY8" fmla="*/ 0 h 73231"/>
                <a:gd name="connsiteX9" fmla="*/ 185826 w 247105"/>
                <a:gd name="connsiteY9" fmla="*/ 63 h 73231"/>
                <a:gd name="connsiteX10" fmla="*/ 188693 w 247105"/>
                <a:gd name="connsiteY10" fmla="*/ 16240 h 73231"/>
                <a:gd name="connsiteX11" fmla="*/ 241166 w 247105"/>
                <a:gd name="connsiteY11" fmla="*/ 16340 h 73231"/>
                <a:gd name="connsiteX12" fmla="*/ 247105 w 247105"/>
                <a:gd name="connsiteY12" fmla="*/ 49836 h 73231"/>
                <a:gd name="connsiteX13" fmla="*/ 194631 w 247105"/>
                <a:gd name="connsiteY13" fmla="*/ 49736 h 73231"/>
                <a:gd name="connsiteX14" fmla="*/ 198797 w 247105"/>
                <a:gd name="connsiteY14" fmla="*/ 73231 h 73231"/>
                <a:gd name="connsiteX15" fmla="*/ 167933 w 247105"/>
                <a:gd name="connsiteY15" fmla="*/ 73170 h 73231"/>
                <a:gd name="connsiteX16" fmla="*/ 163755 w 247105"/>
                <a:gd name="connsiteY16" fmla="*/ 49673 h 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105" h="73231">
                  <a:moveTo>
                    <a:pt x="163755" y="49673"/>
                  </a:moveTo>
                  <a:lnTo>
                    <a:pt x="51108" y="49460"/>
                  </a:lnTo>
                  <a:cubicBezTo>
                    <a:pt x="39141" y="49435"/>
                    <a:pt x="34307" y="54811"/>
                    <a:pt x="36158" y="65211"/>
                  </a:cubicBezTo>
                  <a:cubicBezTo>
                    <a:pt x="36427" y="66741"/>
                    <a:pt x="37045" y="70212"/>
                    <a:pt x="37906" y="72918"/>
                  </a:cubicBezTo>
                  <a:lnTo>
                    <a:pt x="7042" y="72868"/>
                  </a:lnTo>
                  <a:cubicBezTo>
                    <a:pt x="3404" y="63231"/>
                    <a:pt x="1887" y="58984"/>
                    <a:pt x="923" y="53596"/>
                  </a:cubicBezTo>
                  <a:cubicBezTo>
                    <a:pt x="-3448" y="28947"/>
                    <a:pt x="7749" y="15890"/>
                    <a:pt x="33587" y="15940"/>
                  </a:cubicBezTo>
                  <a:lnTo>
                    <a:pt x="157816" y="16177"/>
                  </a:lnTo>
                  <a:lnTo>
                    <a:pt x="154949" y="0"/>
                  </a:lnTo>
                  <a:lnTo>
                    <a:pt x="185826" y="63"/>
                  </a:lnTo>
                  <a:lnTo>
                    <a:pt x="188693" y="16240"/>
                  </a:lnTo>
                  <a:lnTo>
                    <a:pt x="241166" y="16340"/>
                  </a:lnTo>
                  <a:lnTo>
                    <a:pt x="247105" y="49836"/>
                  </a:lnTo>
                  <a:lnTo>
                    <a:pt x="194631" y="49736"/>
                  </a:lnTo>
                  <a:lnTo>
                    <a:pt x="198797" y="73231"/>
                  </a:lnTo>
                  <a:lnTo>
                    <a:pt x="167933" y="73170"/>
                  </a:lnTo>
                  <a:lnTo>
                    <a:pt x="163755" y="4967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5" name="Freeform 23">
              <a:extLst>
                <a:ext uri="{FF2B5EF4-FFF2-40B4-BE49-F238E27FC236}">
                  <a16:creationId xmlns:a16="http://schemas.microsoft.com/office/drawing/2014/main" id="{C1F46F58-D58E-A3CA-6EC5-7BD7B008A69C}"/>
                </a:ext>
              </a:extLst>
            </p:cNvPr>
            <p:cNvSpPr/>
            <p:nvPr/>
          </p:nvSpPr>
          <p:spPr>
            <a:xfrm>
              <a:off x="7839713" y="528227"/>
              <a:ext cx="263279" cy="90751"/>
            </a:xfrm>
            <a:custGeom>
              <a:avLst/>
              <a:gdLst>
                <a:gd name="connsiteX0" fmla="*/ 257340 w 263279"/>
                <a:gd name="connsiteY0" fmla="*/ 489 h 90751"/>
                <a:gd name="connsiteX1" fmla="*/ 263279 w 263279"/>
                <a:gd name="connsiteY1" fmla="*/ 33972 h 90751"/>
                <a:gd name="connsiteX2" fmla="*/ 179556 w 263279"/>
                <a:gd name="connsiteY2" fmla="*/ 33809 h 90751"/>
                <a:gd name="connsiteX3" fmla="*/ 205985 w 263279"/>
                <a:gd name="connsiteY3" fmla="*/ 65426 h 90751"/>
                <a:gd name="connsiteX4" fmla="*/ 198349 w 263279"/>
                <a:gd name="connsiteY4" fmla="*/ 85413 h 90751"/>
                <a:gd name="connsiteX5" fmla="*/ 165351 w 263279"/>
                <a:gd name="connsiteY5" fmla="*/ 90751 h 90751"/>
                <a:gd name="connsiteX6" fmla="*/ 16043 w 263279"/>
                <a:gd name="connsiteY6" fmla="*/ 90475 h 90751"/>
                <a:gd name="connsiteX7" fmla="*/ 10104 w 263279"/>
                <a:gd name="connsiteY7" fmla="*/ 56980 h 90751"/>
                <a:gd name="connsiteX8" fmla="*/ 159412 w 263279"/>
                <a:gd name="connsiteY8" fmla="*/ 57254 h 90751"/>
                <a:gd name="connsiteX9" fmla="*/ 172113 w 263279"/>
                <a:gd name="connsiteY9" fmla="*/ 48421 h 90751"/>
                <a:gd name="connsiteX10" fmla="*/ 161803 w 263279"/>
                <a:gd name="connsiteY10" fmla="*/ 33772 h 90751"/>
                <a:gd name="connsiteX11" fmla="*/ 5926 w 263279"/>
                <a:gd name="connsiteY11" fmla="*/ 33483 h 90751"/>
                <a:gd name="connsiteX12" fmla="*/ 0 w 263279"/>
                <a:gd name="connsiteY12" fmla="*/ 0 h 90751"/>
                <a:gd name="connsiteX13" fmla="*/ 257340 w 263279"/>
                <a:gd name="connsiteY13" fmla="*/ 489 h 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279" h="90751">
                  <a:moveTo>
                    <a:pt x="257340" y="489"/>
                  </a:moveTo>
                  <a:lnTo>
                    <a:pt x="263279" y="33972"/>
                  </a:lnTo>
                  <a:lnTo>
                    <a:pt x="179556" y="33809"/>
                  </a:lnTo>
                  <a:cubicBezTo>
                    <a:pt x="197244" y="46554"/>
                    <a:pt x="204134" y="55024"/>
                    <a:pt x="205985" y="65426"/>
                  </a:cubicBezTo>
                  <a:cubicBezTo>
                    <a:pt x="207348" y="73131"/>
                    <a:pt x="204224" y="81577"/>
                    <a:pt x="198349" y="85413"/>
                  </a:cubicBezTo>
                  <a:cubicBezTo>
                    <a:pt x="192539" y="89647"/>
                    <a:pt x="185418" y="90788"/>
                    <a:pt x="165351" y="90751"/>
                  </a:cubicBezTo>
                  <a:lnTo>
                    <a:pt x="16043" y="90475"/>
                  </a:lnTo>
                  <a:lnTo>
                    <a:pt x="10104" y="56980"/>
                  </a:lnTo>
                  <a:lnTo>
                    <a:pt x="159412" y="57254"/>
                  </a:lnTo>
                  <a:cubicBezTo>
                    <a:pt x="169053" y="57280"/>
                    <a:pt x="173205" y="54585"/>
                    <a:pt x="172113" y="48421"/>
                  </a:cubicBezTo>
                  <a:cubicBezTo>
                    <a:pt x="171367" y="44185"/>
                    <a:pt x="168822" y="40726"/>
                    <a:pt x="161803" y="33772"/>
                  </a:cubicBezTo>
                  <a:lnTo>
                    <a:pt x="5926" y="33483"/>
                  </a:lnTo>
                  <a:lnTo>
                    <a:pt x="0" y="0"/>
                  </a:lnTo>
                  <a:lnTo>
                    <a:pt x="257340" y="48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6" name="Freeform 24">
              <a:extLst>
                <a:ext uri="{FF2B5EF4-FFF2-40B4-BE49-F238E27FC236}">
                  <a16:creationId xmlns:a16="http://schemas.microsoft.com/office/drawing/2014/main" id="{4847D329-8E13-1869-5CDA-2C60F72208EE}"/>
                </a:ext>
              </a:extLst>
            </p:cNvPr>
            <p:cNvSpPr/>
            <p:nvPr/>
          </p:nvSpPr>
          <p:spPr>
            <a:xfrm>
              <a:off x="7860872" y="647560"/>
              <a:ext cx="206409" cy="67730"/>
            </a:xfrm>
            <a:custGeom>
              <a:avLst/>
              <a:gdLst>
                <a:gd name="connsiteX0" fmla="*/ 197694 w 206409"/>
                <a:gd name="connsiteY0" fmla="*/ 33847 h 67730"/>
                <a:gd name="connsiteX1" fmla="*/ 173784 w 206409"/>
                <a:gd name="connsiteY1" fmla="*/ 33796 h 67730"/>
                <a:gd name="connsiteX2" fmla="*/ 206409 w 206409"/>
                <a:gd name="connsiteY2" fmla="*/ 67730 h 67730"/>
                <a:gd name="connsiteX3" fmla="*/ 168989 w 206409"/>
                <a:gd name="connsiteY3" fmla="*/ 67656 h 67730"/>
                <a:gd name="connsiteX4" fmla="*/ 168346 w 206409"/>
                <a:gd name="connsiteY4" fmla="*/ 55363 h 67730"/>
                <a:gd name="connsiteX5" fmla="*/ 135965 w 206409"/>
                <a:gd name="connsiteY5" fmla="*/ 33722 h 67730"/>
                <a:gd name="connsiteX6" fmla="*/ 5939 w 206409"/>
                <a:gd name="connsiteY6" fmla="*/ 33483 h 67730"/>
                <a:gd name="connsiteX7" fmla="*/ 0 w 206409"/>
                <a:gd name="connsiteY7" fmla="*/ 0 h 67730"/>
                <a:gd name="connsiteX8" fmla="*/ 191755 w 206409"/>
                <a:gd name="connsiteY8" fmla="*/ 363 h 67730"/>
                <a:gd name="connsiteX9" fmla="*/ 197694 w 206409"/>
                <a:gd name="connsiteY9" fmla="*/ 33847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409" h="67730">
                  <a:moveTo>
                    <a:pt x="197694" y="33847"/>
                  </a:moveTo>
                  <a:lnTo>
                    <a:pt x="173784" y="33796"/>
                  </a:lnTo>
                  <a:cubicBezTo>
                    <a:pt x="193863" y="42694"/>
                    <a:pt x="204712" y="53872"/>
                    <a:pt x="206409" y="67730"/>
                  </a:cubicBezTo>
                  <a:lnTo>
                    <a:pt x="168989" y="67656"/>
                  </a:lnTo>
                  <a:cubicBezTo>
                    <a:pt x="168912" y="60738"/>
                    <a:pt x="168886" y="58432"/>
                    <a:pt x="168346" y="55363"/>
                  </a:cubicBezTo>
                  <a:cubicBezTo>
                    <a:pt x="165749" y="40726"/>
                    <a:pt x="155248" y="33759"/>
                    <a:pt x="135965" y="33722"/>
                  </a:cubicBezTo>
                  <a:lnTo>
                    <a:pt x="5939" y="33483"/>
                  </a:lnTo>
                  <a:lnTo>
                    <a:pt x="0" y="0"/>
                  </a:lnTo>
                  <a:lnTo>
                    <a:pt x="191755" y="363"/>
                  </a:lnTo>
                  <a:lnTo>
                    <a:pt x="197694" y="33847"/>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7" name="Freeform 25">
              <a:extLst>
                <a:ext uri="{FF2B5EF4-FFF2-40B4-BE49-F238E27FC236}">
                  <a16:creationId xmlns:a16="http://schemas.microsoft.com/office/drawing/2014/main" id="{259AD969-CB48-FDB9-6C2E-E4DB7E1A4853}"/>
                </a:ext>
              </a:extLst>
            </p:cNvPr>
            <p:cNvSpPr/>
            <p:nvPr/>
          </p:nvSpPr>
          <p:spPr>
            <a:xfrm>
              <a:off x="7880814" y="735066"/>
              <a:ext cx="199193" cy="91643"/>
            </a:xfrm>
            <a:custGeom>
              <a:avLst/>
              <a:gdLst>
                <a:gd name="connsiteX0" fmla="*/ 78886 w 199193"/>
                <a:gd name="connsiteY0" fmla="*/ 91288 h 91643"/>
                <a:gd name="connsiteX1" fmla="*/ 61583 w 199193"/>
                <a:gd name="connsiteY1" fmla="*/ 91640 h 91643"/>
                <a:gd name="connsiteX2" fmla="*/ 845 w 199193"/>
                <a:gd name="connsiteY2" fmla="*/ 44949 h 91643"/>
                <a:gd name="connsiteX3" fmla="*/ 10897 w 199193"/>
                <a:gd name="connsiteY3" fmla="*/ 10337 h 91643"/>
                <a:gd name="connsiteX4" fmla="*/ 46865 w 199193"/>
                <a:gd name="connsiteY4" fmla="*/ 0 h 91643"/>
                <a:gd name="connsiteX5" fmla="*/ 136386 w 199193"/>
                <a:gd name="connsiteY5" fmla="*/ 175 h 91643"/>
                <a:gd name="connsiteX6" fmla="*/ 198281 w 199193"/>
                <a:gd name="connsiteY6" fmla="*/ 46879 h 91643"/>
                <a:gd name="connsiteX7" fmla="*/ 158354 w 199193"/>
                <a:gd name="connsiteY7" fmla="*/ 91439 h 91643"/>
                <a:gd name="connsiteX8" fmla="*/ 102024 w 199193"/>
                <a:gd name="connsiteY8" fmla="*/ 91326 h 91643"/>
                <a:gd name="connsiteX9" fmla="*/ 91779 w 199193"/>
                <a:gd name="connsiteY9" fmla="*/ 33582 h 91643"/>
                <a:gd name="connsiteX10" fmla="*/ 49346 w 199193"/>
                <a:gd name="connsiteY10" fmla="*/ 33508 h 91643"/>
                <a:gd name="connsiteX11" fmla="*/ 31773 w 199193"/>
                <a:gd name="connsiteY11" fmla="*/ 45399 h 91643"/>
                <a:gd name="connsiteX12" fmla="*/ 56801 w 199193"/>
                <a:gd name="connsiteY12" fmla="*/ 58144 h 91643"/>
                <a:gd name="connsiteX13" fmla="*/ 65286 w 199193"/>
                <a:gd name="connsiteY13" fmla="*/ 58169 h 91643"/>
                <a:gd name="connsiteX14" fmla="*/ 72998 w 199193"/>
                <a:gd name="connsiteY14" fmla="*/ 58181 h 91643"/>
                <a:gd name="connsiteX15" fmla="*/ 78886 w 199193"/>
                <a:gd name="connsiteY15" fmla="*/ 91288 h 91643"/>
                <a:gd name="connsiteX16" fmla="*/ 122708 w 199193"/>
                <a:gd name="connsiteY16" fmla="*/ 57894 h 91643"/>
                <a:gd name="connsiteX17" fmla="*/ 155115 w 199193"/>
                <a:gd name="connsiteY17" fmla="*/ 57956 h 91643"/>
                <a:gd name="connsiteX18" fmla="*/ 167276 w 199193"/>
                <a:gd name="connsiteY18" fmla="*/ 46040 h 91643"/>
                <a:gd name="connsiteX19" fmla="*/ 150809 w 199193"/>
                <a:gd name="connsiteY19" fmla="*/ 33695 h 91643"/>
                <a:gd name="connsiteX20" fmla="*/ 118414 w 199193"/>
                <a:gd name="connsiteY20" fmla="*/ 33634 h 91643"/>
                <a:gd name="connsiteX21" fmla="*/ 122708 w 199193"/>
                <a:gd name="connsiteY21" fmla="*/ 57894 h 9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193" h="91643">
                  <a:moveTo>
                    <a:pt x="78886" y="91288"/>
                  </a:moveTo>
                  <a:cubicBezTo>
                    <a:pt x="66211" y="91652"/>
                    <a:pt x="65825" y="91652"/>
                    <a:pt x="61583" y="91640"/>
                  </a:cubicBezTo>
                  <a:cubicBezTo>
                    <a:pt x="27621" y="91577"/>
                    <a:pt x="6179" y="74986"/>
                    <a:pt x="845" y="44949"/>
                  </a:cubicBezTo>
                  <a:cubicBezTo>
                    <a:pt x="-1739" y="30324"/>
                    <a:pt x="1603" y="18783"/>
                    <a:pt x="10897" y="10337"/>
                  </a:cubicBezTo>
                  <a:cubicBezTo>
                    <a:pt x="19188" y="2656"/>
                    <a:pt x="29125" y="-25"/>
                    <a:pt x="46865" y="0"/>
                  </a:cubicBezTo>
                  <a:lnTo>
                    <a:pt x="136386" y="175"/>
                  </a:lnTo>
                  <a:cubicBezTo>
                    <a:pt x="172264" y="238"/>
                    <a:pt x="192754" y="15676"/>
                    <a:pt x="198281" y="46879"/>
                  </a:cubicBezTo>
                  <a:cubicBezTo>
                    <a:pt x="203191" y="74585"/>
                    <a:pt x="188061" y="91489"/>
                    <a:pt x="158354" y="91439"/>
                  </a:cubicBezTo>
                  <a:lnTo>
                    <a:pt x="102024" y="91326"/>
                  </a:lnTo>
                  <a:lnTo>
                    <a:pt x="91779" y="33582"/>
                  </a:lnTo>
                  <a:lnTo>
                    <a:pt x="49346" y="33508"/>
                  </a:lnTo>
                  <a:cubicBezTo>
                    <a:pt x="35462" y="33482"/>
                    <a:pt x="30282" y="36942"/>
                    <a:pt x="31773" y="45399"/>
                  </a:cubicBezTo>
                  <a:cubicBezTo>
                    <a:pt x="33354" y="54260"/>
                    <a:pt x="40591" y="58119"/>
                    <a:pt x="56801" y="58144"/>
                  </a:cubicBezTo>
                  <a:lnTo>
                    <a:pt x="65286" y="58169"/>
                  </a:lnTo>
                  <a:lnTo>
                    <a:pt x="72998" y="58181"/>
                  </a:lnTo>
                  <a:lnTo>
                    <a:pt x="78886" y="91288"/>
                  </a:lnTo>
                  <a:close/>
                  <a:moveTo>
                    <a:pt x="122708" y="57894"/>
                  </a:moveTo>
                  <a:lnTo>
                    <a:pt x="155115" y="57956"/>
                  </a:lnTo>
                  <a:cubicBezTo>
                    <a:pt x="164383" y="57981"/>
                    <a:pt x="168638" y="53733"/>
                    <a:pt x="167276" y="46040"/>
                  </a:cubicBezTo>
                  <a:cubicBezTo>
                    <a:pt x="165913" y="38333"/>
                    <a:pt x="159691" y="33721"/>
                    <a:pt x="150809" y="33695"/>
                  </a:cubicBezTo>
                  <a:lnTo>
                    <a:pt x="118414" y="33634"/>
                  </a:lnTo>
                  <a:lnTo>
                    <a:pt x="122708" y="5789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8" name="Freeform 26">
              <a:extLst>
                <a:ext uri="{FF2B5EF4-FFF2-40B4-BE49-F238E27FC236}">
                  <a16:creationId xmlns:a16="http://schemas.microsoft.com/office/drawing/2014/main" id="{C3CB44AC-BF47-A78C-5BB5-2D4C1A02BD96}"/>
                </a:ext>
              </a:extLst>
            </p:cNvPr>
            <p:cNvSpPr/>
            <p:nvPr/>
          </p:nvSpPr>
          <p:spPr>
            <a:xfrm>
              <a:off x="7899144" y="852080"/>
              <a:ext cx="201907" cy="94635"/>
            </a:xfrm>
            <a:custGeom>
              <a:avLst/>
              <a:gdLst>
                <a:gd name="connsiteX0" fmla="*/ 8635 w 201907"/>
                <a:gd name="connsiteY0" fmla="*/ 59986 h 94635"/>
                <a:gd name="connsiteX1" fmla="*/ 23649 w 201907"/>
                <a:gd name="connsiteY1" fmla="*/ 57706 h 94635"/>
                <a:gd name="connsiteX2" fmla="*/ 485 w 201907"/>
                <a:gd name="connsiteY2" fmla="*/ 29172 h 94635"/>
                <a:gd name="connsiteX3" fmla="*/ 43896 w 201907"/>
                <a:gd name="connsiteY3" fmla="*/ 0 h 94635"/>
                <a:gd name="connsiteX4" fmla="*/ 94607 w 201907"/>
                <a:gd name="connsiteY4" fmla="*/ 16266 h 94635"/>
                <a:gd name="connsiteX5" fmla="*/ 127439 w 201907"/>
                <a:gd name="connsiteY5" fmla="*/ 51353 h 94635"/>
                <a:gd name="connsiteX6" fmla="*/ 132851 w 201907"/>
                <a:gd name="connsiteY6" fmla="*/ 57919 h 94635"/>
                <a:gd name="connsiteX7" fmla="*/ 154459 w 201907"/>
                <a:gd name="connsiteY7" fmla="*/ 57957 h 94635"/>
                <a:gd name="connsiteX8" fmla="*/ 169975 w 201907"/>
                <a:gd name="connsiteY8" fmla="*/ 47568 h 94635"/>
                <a:gd name="connsiteX9" fmla="*/ 139342 w 201907"/>
                <a:gd name="connsiteY9" fmla="*/ 33671 h 94635"/>
                <a:gd name="connsiteX10" fmla="*/ 133609 w 201907"/>
                <a:gd name="connsiteY10" fmla="*/ 1328 h 94635"/>
                <a:gd name="connsiteX11" fmla="*/ 175066 w 201907"/>
                <a:gd name="connsiteY11" fmla="*/ 11028 h 94635"/>
                <a:gd name="connsiteX12" fmla="*/ 200891 w 201907"/>
                <a:gd name="connsiteY12" fmla="*/ 48020 h 94635"/>
                <a:gd name="connsiteX13" fmla="*/ 162712 w 201907"/>
                <a:gd name="connsiteY13" fmla="*/ 91440 h 94635"/>
                <a:gd name="connsiteX14" fmla="*/ 45026 w 201907"/>
                <a:gd name="connsiteY14" fmla="*/ 91214 h 94635"/>
                <a:gd name="connsiteX15" fmla="*/ 14780 w 201907"/>
                <a:gd name="connsiteY15" fmla="*/ 94635 h 94635"/>
                <a:gd name="connsiteX16" fmla="*/ 8635 w 201907"/>
                <a:gd name="connsiteY16" fmla="*/ 59986 h 94635"/>
                <a:gd name="connsiteX17" fmla="*/ 106614 w 201907"/>
                <a:gd name="connsiteY17" fmla="*/ 57869 h 94635"/>
                <a:gd name="connsiteX18" fmla="*/ 52932 w 201907"/>
                <a:gd name="connsiteY18" fmla="*/ 33508 h 94635"/>
                <a:gd name="connsiteX19" fmla="*/ 34318 w 201907"/>
                <a:gd name="connsiteY19" fmla="*/ 43859 h 94635"/>
                <a:gd name="connsiteX20" fmla="*/ 46800 w 201907"/>
                <a:gd name="connsiteY20" fmla="*/ 57744 h 94635"/>
                <a:gd name="connsiteX21" fmla="*/ 106614 w 201907"/>
                <a:gd name="connsiteY21" fmla="*/ 57869 h 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907" h="94635">
                  <a:moveTo>
                    <a:pt x="8635" y="59986"/>
                  </a:moveTo>
                  <a:cubicBezTo>
                    <a:pt x="12299" y="58821"/>
                    <a:pt x="17941" y="58069"/>
                    <a:pt x="23649" y="57706"/>
                  </a:cubicBezTo>
                  <a:cubicBezTo>
                    <a:pt x="9881" y="49586"/>
                    <a:pt x="2452" y="40326"/>
                    <a:pt x="485" y="29172"/>
                  </a:cubicBezTo>
                  <a:cubicBezTo>
                    <a:pt x="-2948" y="9913"/>
                    <a:pt x="11874" y="-63"/>
                    <a:pt x="43896" y="0"/>
                  </a:cubicBezTo>
                  <a:cubicBezTo>
                    <a:pt x="64347" y="37"/>
                    <a:pt x="79889" y="5075"/>
                    <a:pt x="94607" y="16266"/>
                  </a:cubicBezTo>
                  <a:cubicBezTo>
                    <a:pt x="101472" y="21663"/>
                    <a:pt x="112425" y="33358"/>
                    <a:pt x="127439" y="51353"/>
                  </a:cubicBezTo>
                  <a:cubicBezTo>
                    <a:pt x="129007" y="53658"/>
                    <a:pt x="130896" y="55576"/>
                    <a:pt x="132851" y="57919"/>
                  </a:cubicBezTo>
                  <a:lnTo>
                    <a:pt x="154459" y="57957"/>
                  </a:lnTo>
                  <a:cubicBezTo>
                    <a:pt x="169114" y="57982"/>
                    <a:pt x="171544" y="56428"/>
                    <a:pt x="169975" y="47568"/>
                  </a:cubicBezTo>
                  <a:cubicBezTo>
                    <a:pt x="168201" y="37568"/>
                    <a:pt x="162777" y="35262"/>
                    <a:pt x="139342" y="33671"/>
                  </a:cubicBezTo>
                  <a:lnTo>
                    <a:pt x="133609" y="1328"/>
                  </a:lnTo>
                  <a:cubicBezTo>
                    <a:pt x="155565" y="3284"/>
                    <a:pt x="165232" y="5627"/>
                    <a:pt x="175066" y="11028"/>
                  </a:cubicBezTo>
                  <a:cubicBezTo>
                    <a:pt x="189090" y="18370"/>
                    <a:pt x="197896" y="31078"/>
                    <a:pt x="200891" y="48020"/>
                  </a:cubicBezTo>
                  <a:cubicBezTo>
                    <a:pt x="205878" y="76126"/>
                    <a:pt x="192420" y="91503"/>
                    <a:pt x="162712" y="91440"/>
                  </a:cubicBezTo>
                  <a:lnTo>
                    <a:pt x="45026" y="91214"/>
                  </a:lnTo>
                  <a:cubicBezTo>
                    <a:pt x="28829" y="91188"/>
                    <a:pt x="23881" y="91564"/>
                    <a:pt x="14780" y="94635"/>
                  </a:cubicBezTo>
                  <a:lnTo>
                    <a:pt x="8635" y="59986"/>
                  </a:lnTo>
                  <a:close/>
                  <a:moveTo>
                    <a:pt x="106614" y="57869"/>
                  </a:moveTo>
                  <a:cubicBezTo>
                    <a:pt x="88360" y="39724"/>
                    <a:pt x="74143" y="33546"/>
                    <a:pt x="52932" y="33508"/>
                  </a:cubicBezTo>
                  <a:cubicBezTo>
                    <a:pt x="39422" y="33484"/>
                    <a:pt x="33097" y="36929"/>
                    <a:pt x="34318" y="43859"/>
                  </a:cubicBezTo>
                  <a:cubicBezTo>
                    <a:pt x="35206" y="48872"/>
                    <a:pt x="39049" y="53094"/>
                    <a:pt x="46800" y="57744"/>
                  </a:cubicBezTo>
                  <a:lnTo>
                    <a:pt x="106614" y="5786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9" name="Freeform 27">
              <a:extLst>
                <a:ext uri="{FF2B5EF4-FFF2-40B4-BE49-F238E27FC236}">
                  <a16:creationId xmlns:a16="http://schemas.microsoft.com/office/drawing/2014/main" id="{40BC5156-CE52-DB9A-7F36-D972AA117AEE}"/>
                </a:ext>
              </a:extLst>
            </p:cNvPr>
            <p:cNvSpPr/>
            <p:nvPr/>
          </p:nvSpPr>
          <p:spPr>
            <a:xfrm>
              <a:off x="7922929" y="964322"/>
              <a:ext cx="247100" cy="73218"/>
            </a:xfrm>
            <a:custGeom>
              <a:avLst/>
              <a:gdLst>
                <a:gd name="connsiteX0" fmla="*/ 163750 w 247100"/>
                <a:gd name="connsiteY0" fmla="*/ 49673 h 73218"/>
                <a:gd name="connsiteX1" fmla="*/ 51104 w 247100"/>
                <a:gd name="connsiteY1" fmla="*/ 49460 h 73218"/>
                <a:gd name="connsiteX2" fmla="*/ 36154 w 247100"/>
                <a:gd name="connsiteY2" fmla="*/ 65211 h 73218"/>
                <a:gd name="connsiteX3" fmla="*/ 37902 w 247100"/>
                <a:gd name="connsiteY3" fmla="*/ 72905 h 73218"/>
                <a:gd name="connsiteX4" fmla="*/ 7038 w 247100"/>
                <a:gd name="connsiteY4" fmla="*/ 72855 h 73218"/>
                <a:gd name="connsiteX5" fmla="*/ 919 w 247100"/>
                <a:gd name="connsiteY5" fmla="*/ 53583 h 73218"/>
                <a:gd name="connsiteX6" fmla="*/ 33583 w 247100"/>
                <a:gd name="connsiteY6" fmla="*/ 15940 h 73218"/>
                <a:gd name="connsiteX7" fmla="*/ 157812 w 247100"/>
                <a:gd name="connsiteY7" fmla="*/ 16177 h 73218"/>
                <a:gd name="connsiteX8" fmla="*/ 154958 w 247100"/>
                <a:gd name="connsiteY8" fmla="*/ 0 h 73218"/>
                <a:gd name="connsiteX9" fmla="*/ 185823 w 247100"/>
                <a:gd name="connsiteY9" fmla="*/ 63 h 73218"/>
                <a:gd name="connsiteX10" fmla="*/ 188689 w 247100"/>
                <a:gd name="connsiteY10" fmla="*/ 16240 h 73218"/>
                <a:gd name="connsiteX11" fmla="*/ 241162 w 247100"/>
                <a:gd name="connsiteY11" fmla="*/ 16340 h 73218"/>
                <a:gd name="connsiteX12" fmla="*/ 247101 w 247100"/>
                <a:gd name="connsiteY12" fmla="*/ 49836 h 73218"/>
                <a:gd name="connsiteX13" fmla="*/ 194628 w 247100"/>
                <a:gd name="connsiteY13" fmla="*/ 49735 h 73218"/>
                <a:gd name="connsiteX14" fmla="*/ 198793 w 247100"/>
                <a:gd name="connsiteY14" fmla="*/ 73218 h 73218"/>
                <a:gd name="connsiteX15" fmla="*/ 167928 w 247100"/>
                <a:gd name="connsiteY15" fmla="*/ 73155 h 73218"/>
                <a:gd name="connsiteX16" fmla="*/ 163750 w 247100"/>
                <a:gd name="connsiteY16" fmla="*/ 4967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100" h="73218">
                  <a:moveTo>
                    <a:pt x="163750" y="49673"/>
                  </a:moveTo>
                  <a:lnTo>
                    <a:pt x="51104" y="49460"/>
                  </a:lnTo>
                  <a:cubicBezTo>
                    <a:pt x="39136" y="49435"/>
                    <a:pt x="34316" y="54811"/>
                    <a:pt x="36154" y="65211"/>
                  </a:cubicBezTo>
                  <a:cubicBezTo>
                    <a:pt x="36424" y="66740"/>
                    <a:pt x="37041" y="70212"/>
                    <a:pt x="37902" y="72905"/>
                  </a:cubicBezTo>
                  <a:lnTo>
                    <a:pt x="7038" y="72855"/>
                  </a:lnTo>
                  <a:cubicBezTo>
                    <a:pt x="3413" y="63219"/>
                    <a:pt x="1883" y="58984"/>
                    <a:pt x="919" y="53583"/>
                  </a:cubicBezTo>
                  <a:cubicBezTo>
                    <a:pt x="-3439" y="28946"/>
                    <a:pt x="7745" y="15890"/>
                    <a:pt x="33583" y="15940"/>
                  </a:cubicBezTo>
                  <a:lnTo>
                    <a:pt x="157812" y="16177"/>
                  </a:lnTo>
                  <a:lnTo>
                    <a:pt x="154958" y="0"/>
                  </a:lnTo>
                  <a:lnTo>
                    <a:pt x="185823" y="63"/>
                  </a:lnTo>
                  <a:lnTo>
                    <a:pt x="188689" y="16240"/>
                  </a:lnTo>
                  <a:lnTo>
                    <a:pt x="241162" y="16340"/>
                  </a:lnTo>
                  <a:lnTo>
                    <a:pt x="247101" y="49836"/>
                  </a:lnTo>
                  <a:lnTo>
                    <a:pt x="194628" y="49735"/>
                  </a:lnTo>
                  <a:lnTo>
                    <a:pt x="198793" y="73218"/>
                  </a:lnTo>
                  <a:lnTo>
                    <a:pt x="167928" y="73155"/>
                  </a:lnTo>
                  <a:lnTo>
                    <a:pt x="163750" y="4967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0" name="Freeform 28">
              <a:extLst>
                <a:ext uri="{FF2B5EF4-FFF2-40B4-BE49-F238E27FC236}">
                  <a16:creationId xmlns:a16="http://schemas.microsoft.com/office/drawing/2014/main" id="{A3361142-C685-EF47-F674-696CAF06ACD7}"/>
                </a:ext>
              </a:extLst>
            </p:cNvPr>
            <p:cNvSpPr/>
            <p:nvPr/>
          </p:nvSpPr>
          <p:spPr>
            <a:xfrm>
              <a:off x="7936201" y="1047640"/>
              <a:ext cx="199705" cy="91252"/>
            </a:xfrm>
            <a:custGeom>
              <a:avLst/>
              <a:gdLst>
                <a:gd name="connsiteX0" fmla="*/ 149515 w 199705"/>
                <a:gd name="connsiteY0" fmla="*/ 58708 h 91252"/>
                <a:gd name="connsiteX1" fmla="*/ 151828 w 199705"/>
                <a:gd name="connsiteY1" fmla="*/ 58721 h 91252"/>
                <a:gd name="connsiteX2" fmla="*/ 167588 w 199705"/>
                <a:gd name="connsiteY2" fmla="*/ 47581 h 91252"/>
                <a:gd name="connsiteX3" fmla="*/ 147483 w 199705"/>
                <a:gd name="connsiteY3" fmla="*/ 36391 h 91252"/>
                <a:gd name="connsiteX4" fmla="*/ 120231 w 199705"/>
                <a:gd name="connsiteY4" fmla="*/ 50175 h 91252"/>
                <a:gd name="connsiteX5" fmla="*/ 108726 w 199705"/>
                <a:gd name="connsiteY5" fmla="*/ 63633 h 91252"/>
                <a:gd name="connsiteX6" fmla="*/ 58849 w 199705"/>
                <a:gd name="connsiteY6" fmla="*/ 91252 h 91252"/>
                <a:gd name="connsiteX7" fmla="*/ 900 w 199705"/>
                <a:gd name="connsiteY7" fmla="*/ 44962 h 91252"/>
                <a:gd name="connsiteX8" fmla="*/ 39580 w 199705"/>
                <a:gd name="connsiteY8" fmla="*/ 0 h 91252"/>
                <a:gd name="connsiteX9" fmla="*/ 44297 w 199705"/>
                <a:gd name="connsiteY9" fmla="*/ 389 h 91252"/>
                <a:gd name="connsiteX10" fmla="*/ 52345 w 199705"/>
                <a:gd name="connsiteY10" fmla="*/ 32732 h 91252"/>
                <a:gd name="connsiteX11" fmla="*/ 46496 w 199705"/>
                <a:gd name="connsiteY11" fmla="*/ 32331 h 91252"/>
                <a:gd name="connsiteX12" fmla="*/ 31764 w 199705"/>
                <a:gd name="connsiteY12" fmla="*/ 45024 h 91252"/>
                <a:gd name="connsiteX13" fmla="*/ 50609 w 199705"/>
                <a:gd name="connsiteY13" fmla="*/ 57743 h 91252"/>
                <a:gd name="connsiteX14" fmla="*/ 82309 w 199705"/>
                <a:gd name="connsiteY14" fmla="*/ 38571 h 91252"/>
                <a:gd name="connsiteX15" fmla="*/ 93480 w 199705"/>
                <a:gd name="connsiteY15" fmla="*/ 25501 h 91252"/>
                <a:gd name="connsiteX16" fmla="*/ 142059 w 199705"/>
                <a:gd name="connsiteY16" fmla="*/ 3660 h 91252"/>
                <a:gd name="connsiteX17" fmla="*/ 198864 w 199705"/>
                <a:gd name="connsiteY17" fmla="*/ 49949 h 91252"/>
                <a:gd name="connsiteX18" fmla="*/ 182345 w 199705"/>
                <a:gd name="connsiteY18" fmla="*/ 87267 h 91252"/>
                <a:gd name="connsiteX19" fmla="*/ 157497 w 199705"/>
                <a:gd name="connsiteY19" fmla="*/ 90675 h 91252"/>
                <a:gd name="connsiteX20" fmla="*/ 149515 w 199705"/>
                <a:gd name="connsiteY20" fmla="*/ 58708 h 9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05" h="91252">
                  <a:moveTo>
                    <a:pt x="149515" y="58708"/>
                  </a:moveTo>
                  <a:lnTo>
                    <a:pt x="151828" y="58721"/>
                  </a:lnTo>
                  <a:cubicBezTo>
                    <a:pt x="163796" y="58747"/>
                    <a:pt x="168964" y="55276"/>
                    <a:pt x="167588" y="47581"/>
                  </a:cubicBezTo>
                  <a:cubicBezTo>
                    <a:pt x="166238" y="39875"/>
                    <a:pt x="160209" y="36416"/>
                    <a:pt x="147483" y="36391"/>
                  </a:cubicBezTo>
                  <a:cubicBezTo>
                    <a:pt x="135914" y="36366"/>
                    <a:pt x="129577" y="39812"/>
                    <a:pt x="120231" y="50175"/>
                  </a:cubicBezTo>
                  <a:lnTo>
                    <a:pt x="108726" y="63633"/>
                  </a:lnTo>
                  <a:cubicBezTo>
                    <a:pt x="90742" y="83996"/>
                    <a:pt x="77759" y="91290"/>
                    <a:pt x="58849" y="91252"/>
                  </a:cubicBezTo>
                  <a:cubicBezTo>
                    <a:pt x="28769" y="91189"/>
                    <a:pt x="5823" y="72668"/>
                    <a:pt x="900" y="44962"/>
                  </a:cubicBezTo>
                  <a:cubicBezTo>
                    <a:pt x="-3947" y="17619"/>
                    <a:pt x="11042" y="-50"/>
                    <a:pt x="39580" y="0"/>
                  </a:cubicBezTo>
                  <a:cubicBezTo>
                    <a:pt x="41522" y="13"/>
                    <a:pt x="42293" y="13"/>
                    <a:pt x="44297" y="389"/>
                  </a:cubicBezTo>
                  <a:lnTo>
                    <a:pt x="52345" y="32732"/>
                  </a:lnTo>
                  <a:cubicBezTo>
                    <a:pt x="49581" y="32343"/>
                    <a:pt x="48038" y="32343"/>
                    <a:pt x="46496" y="32331"/>
                  </a:cubicBezTo>
                  <a:cubicBezTo>
                    <a:pt x="35685" y="32318"/>
                    <a:pt x="30325" y="36930"/>
                    <a:pt x="31764" y="45024"/>
                  </a:cubicBezTo>
                  <a:cubicBezTo>
                    <a:pt x="33127" y="52718"/>
                    <a:pt x="40583" y="57732"/>
                    <a:pt x="50609" y="57743"/>
                  </a:cubicBezTo>
                  <a:cubicBezTo>
                    <a:pt x="62578" y="57769"/>
                    <a:pt x="68504" y="54311"/>
                    <a:pt x="82309" y="38571"/>
                  </a:cubicBezTo>
                  <a:lnTo>
                    <a:pt x="93480" y="25501"/>
                  </a:lnTo>
                  <a:cubicBezTo>
                    <a:pt x="106322" y="10902"/>
                    <a:pt x="122390" y="3623"/>
                    <a:pt x="142059" y="3660"/>
                  </a:cubicBezTo>
                  <a:cubicBezTo>
                    <a:pt x="174478" y="3723"/>
                    <a:pt x="193401" y="19148"/>
                    <a:pt x="198864" y="49949"/>
                  </a:cubicBezTo>
                  <a:cubicBezTo>
                    <a:pt x="202078" y="68045"/>
                    <a:pt x="195985" y="81516"/>
                    <a:pt x="182345" y="87267"/>
                  </a:cubicBezTo>
                  <a:cubicBezTo>
                    <a:pt x="175494" y="89936"/>
                    <a:pt x="169838" y="90701"/>
                    <a:pt x="157497" y="90675"/>
                  </a:cubicBezTo>
                  <a:lnTo>
                    <a:pt x="149515" y="5870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1" name="Freeform 19">
            <a:extLst>
              <a:ext uri="{FF2B5EF4-FFF2-40B4-BE49-F238E27FC236}">
                <a16:creationId xmlns:a16="http://schemas.microsoft.com/office/drawing/2014/main" id="{44ABD25A-023A-C78C-6C03-9528E6D4881A}"/>
              </a:ext>
            </a:extLst>
          </p:cNvPr>
          <p:cNvSpPr/>
          <p:nvPr/>
        </p:nvSpPr>
        <p:spPr>
          <a:xfrm>
            <a:off x="278455" y="5526932"/>
            <a:ext cx="265578" cy="782198"/>
          </a:xfrm>
          <a:custGeom>
            <a:avLst/>
            <a:gdLst>
              <a:gd name="connsiteX0" fmla="*/ 134204 w 418024"/>
              <a:gd name="connsiteY0" fmla="*/ 160567 h 1231027"/>
              <a:gd name="connsiteX1" fmla="*/ 0 w 418024"/>
              <a:gd name="connsiteY1" fmla="*/ 160567 h 1231027"/>
              <a:gd name="connsiteX2" fmla="*/ 0 w 418024"/>
              <a:gd name="connsiteY2" fmla="*/ 0 h 1231027"/>
              <a:gd name="connsiteX3" fmla="*/ 418025 w 418024"/>
              <a:gd name="connsiteY3" fmla="*/ 0 h 1231027"/>
              <a:gd name="connsiteX4" fmla="*/ 418025 w 418024"/>
              <a:gd name="connsiteY4" fmla="*/ 160567 h 1231027"/>
              <a:gd name="connsiteX5" fmla="*/ 277651 w 418024"/>
              <a:gd name="connsiteY5" fmla="*/ 160567 h 1231027"/>
              <a:gd name="connsiteX6" fmla="*/ 277651 w 418024"/>
              <a:gd name="connsiteY6" fmla="*/ 1231028 h 1231027"/>
              <a:gd name="connsiteX7" fmla="*/ 134204 w 418024"/>
              <a:gd name="connsiteY7" fmla="*/ 1231028 h 1231027"/>
              <a:gd name="connsiteX8" fmla="*/ 134204 w 418024"/>
              <a:gd name="connsiteY8" fmla="*/ 160567 h 123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024" h="1231027">
                <a:moveTo>
                  <a:pt x="134204" y="160567"/>
                </a:moveTo>
                <a:lnTo>
                  <a:pt x="0" y="160567"/>
                </a:lnTo>
                <a:lnTo>
                  <a:pt x="0" y="0"/>
                </a:lnTo>
                <a:lnTo>
                  <a:pt x="418025" y="0"/>
                </a:lnTo>
                <a:lnTo>
                  <a:pt x="418025" y="160567"/>
                </a:lnTo>
                <a:lnTo>
                  <a:pt x="277651" y="160567"/>
                </a:lnTo>
                <a:lnTo>
                  <a:pt x="277651" y="1231028"/>
                </a:lnTo>
                <a:lnTo>
                  <a:pt x="134204" y="1231028"/>
                </a:lnTo>
                <a:lnTo>
                  <a:pt x="134204" y="160567"/>
                </a:lnTo>
                <a:close/>
              </a:path>
            </a:pathLst>
          </a:custGeom>
          <a:solidFill>
            <a:srgbClr val="66BBCC"/>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2" name="Right Triangle 151">
            <a:extLst>
              <a:ext uri="{FF2B5EF4-FFF2-40B4-BE49-F238E27FC236}">
                <a16:creationId xmlns:a16="http://schemas.microsoft.com/office/drawing/2014/main" id="{579CE7BC-9D03-BAAD-826D-6B3225908A28}"/>
              </a:ext>
            </a:extLst>
          </p:cNvPr>
          <p:cNvSpPr/>
          <p:nvPr/>
        </p:nvSpPr>
        <p:spPr>
          <a:xfrm flipH="1">
            <a:off x="584972" y="6312774"/>
            <a:ext cx="174362" cy="174360"/>
          </a:xfrm>
          <a:prstGeom prst="rtTriangle">
            <a:avLst/>
          </a:prstGeom>
          <a:solidFill>
            <a:srgbClr val="E2E2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54" name="Graphic 153" descr="A collection of circles in various sizes">
            <a:extLst>
              <a:ext uri="{FF2B5EF4-FFF2-40B4-BE49-F238E27FC236}">
                <a16:creationId xmlns:a16="http://schemas.microsoft.com/office/drawing/2014/main" id="{F00BCE5F-1688-E14B-158B-29D00EFB6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spTree>
    <p:extLst>
      <p:ext uri="{BB962C8B-B14F-4D97-AF65-F5344CB8AC3E}">
        <p14:creationId xmlns:p14="http://schemas.microsoft.com/office/powerpoint/2010/main" val="404742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 collection of circles in various sizes">
            <a:extLst>
              <a:ext uri="{FF2B5EF4-FFF2-40B4-BE49-F238E27FC236}">
                <a16:creationId xmlns:a16="http://schemas.microsoft.com/office/drawing/2014/main" id="{CB49FA0A-291C-460B-85E9-28C41BD178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sp>
        <p:nvSpPr>
          <p:cNvPr id="3" name="TextBox 2">
            <a:extLst>
              <a:ext uri="{FF2B5EF4-FFF2-40B4-BE49-F238E27FC236}">
                <a16:creationId xmlns:a16="http://schemas.microsoft.com/office/drawing/2014/main" id="{D9CB44CA-3BDD-322B-C0D5-34553214293B}"/>
              </a:ext>
            </a:extLst>
          </p:cNvPr>
          <p:cNvSpPr txBox="1"/>
          <p:nvPr/>
        </p:nvSpPr>
        <p:spPr>
          <a:xfrm>
            <a:off x="161597" y="111009"/>
            <a:ext cx="578681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5. YEAR-OVER-YEAR STRATEGIC FOCUS</a:t>
            </a:r>
          </a:p>
        </p:txBody>
      </p:sp>
      <p:sp>
        <p:nvSpPr>
          <p:cNvPr id="4" name="TextBox 3">
            <a:extLst>
              <a:ext uri="{FF2B5EF4-FFF2-40B4-BE49-F238E27FC236}">
                <a16:creationId xmlns:a16="http://schemas.microsoft.com/office/drawing/2014/main" id="{59420C25-60DB-9B3D-69B3-5495CB1A9518}"/>
              </a:ext>
            </a:extLst>
          </p:cNvPr>
          <p:cNvSpPr txBox="1"/>
          <p:nvPr/>
        </p:nvSpPr>
        <p:spPr>
          <a:xfrm>
            <a:off x="161597" y="541896"/>
            <a:ext cx="11030277"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Use this slide to outline the key focus areas for each year within the 5-year plan. Use a table or timeline to present annual goals, ensuring they are specific, measurable, achievable, relevant, and time-bound (SMART).</a:t>
            </a:r>
            <a:endParaRPr lang="en-US" sz="12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5CEB042D-9B7A-9EA5-6B06-3245E8B6F954}"/>
              </a:ext>
            </a:extLst>
          </p:cNvPr>
          <p:cNvGraphicFramePr>
            <a:graphicFrameLocks noGrp="1"/>
          </p:cNvGraphicFramePr>
          <p:nvPr>
            <p:extLst>
              <p:ext uri="{D42A27DB-BD31-4B8C-83A1-F6EECF244321}">
                <p14:modId xmlns:p14="http://schemas.microsoft.com/office/powerpoint/2010/main" val="3078796821"/>
              </p:ext>
            </p:extLst>
          </p:nvPr>
        </p:nvGraphicFramePr>
        <p:xfrm>
          <a:off x="240664" y="1256442"/>
          <a:ext cx="11741784" cy="5239607"/>
        </p:xfrm>
        <a:graphic>
          <a:graphicData uri="http://schemas.openxmlformats.org/drawingml/2006/table">
            <a:tbl>
              <a:tblPr firstRow="1" firstCol="1" bandRow="1"/>
              <a:tblGrid>
                <a:gridCol w="1409144">
                  <a:extLst>
                    <a:ext uri="{9D8B030D-6E8A-4147-A177-3AD203B41FA5}">
                      <a16:colId xmlns:a16="http://schemas.microsoft.com/office/drawing/2014/main" val="1927112255"/>
                    </a:ext>
                  </a:extLst>
                </a:gridCol>
                <a:gridCol w="2065880">
                  <a:extLst>
                    <a:ext uri="{9D8B030D-6E8A-4147-A177-3AD203B41FA5}">
                      <a16:colId xmlns:a16="http://schemas.microsoft.com/office/drawing/2014/main" val="3004751967"/>
                    </a:ext>
                  </a:extLst>
                </a:gridCol>
                <a:gridCol w="2066690">
                  <a:extLst>
                    <a:ext uri="{9D8B030D-6E8A-4147-A177-3AD203B41FA5}">
                      <a16:colId xmlns:a16="http://schemas.microsoft.com/office/drawing/2014/main" val="3001611167"/>
                    </a:ext>
                  </a:extLst>
                </a:gridCol>
                <a:gridCol w="2066690">
                  <a:extLst>
                    <a:ext uri="{9D8B030D-6E8A-4147-A177-3AD203B41FA5}">
                      <a16:colId xmlns:a16="http://schemas.microsoft.com/office/drawing/2014/main" val="2900256625"/>
                    </a:ext>
                  </a:extLst>
                </a:gridCol>
                <a:gridCol w="2066690">
                  <a:extLst>
                    <a:ext uri="{9D8B030D-6E8A-4147-A177-3AD203B41FA5}">
                      <a16:colId xmlns:a16="http://schemas.microsoft.com/office/drawing/2014/main" val="3874500724"/>
                    </a:ext>
                  </a:extLst>
                </a:gridCol>
                <a:gridCol w="2066690">
                  <a:extLst>
                    <a:ext uri="{9D8B030D-6E8A-4147-A177-3AD203B41FA5}">
                      <a16:colId xmlns:a16="http://schemas.microsoft.com/office/drawing/2014/main" val="3930542425"/>
                    </a:ext>
                  </a:extLst>
                </a:gridCol>
              </a:tblGrid>
              <a:tr h="410101">
                <a:tc>
                  <a:txBody>
                    <a:bodyPr/>
                    <a:lstStyle/>
                    <a:p>
                      <a:pPr marL="0" marR="0">
                        <a:lnSpc>
                          <a:spcPct val="115000"/>
                        </a:lnSpc>
                        <a:spcBef>
                          <a:spcPts val="0"/>
                        </a:spcBef>
                        <a:spcAft>
                          <a:spcPts val="0"/>
                        </a:spcAft>
                      </a:pPr>
                      <a:r>
                        <a:rPr lang="en-US" sz="2000" dirty="0">
                          <a:solidFill>
                            <a:srgbClr val="90A6A9"/>
                          </a:solidFill>
                          <a:effectLst/>
                          <a:latin typeface="Century Gothic" panose="020B0502020202020204" pitchFamily="34" charset="0"/>
                          <a:ea typeface="Cambria" panose="02040503050406030204" pitchFamily="18" charset="0"/>
                          <a:cs typeface="Times New Roman" panose="02020603050405020304" pitchFamily="18" charset="0"/>
                        </a:rPr>
                        <a:t>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a:noFill/>
                    </a:lnL>
                    <a:lnR w="28575" cap="flat" cmpd="sng" algn="ctr">
                      <a:solidFill>
                        <a:srgbClr val="CED9D6"/>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GOALS YEAR 1  –  </a:t>
                      </a:r>
                      <a:r>
                        <a:rPr lang="en-US" sz="12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20XX</a:t>
                      </a: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rgbClr val="CED9D6"/>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a:txBody>
                    <a:bodyPr/>
                    <a:lstStyle/>
                    <a:p>
                      <a:pPr marL="0" marR="0">
                        <a:lnSpc>
                          <a:spcPct val="115000"/>
                        </a:lnSpc>
                        <a:spcBef>
                          <a:spcPts val="0"/>
                        </a:spcBef>
                        <a:spcAft>
                          <a:spcPts val="0"/>
                        </a:spcAft>
                      </a:pPr>
                      <a:r>
                        <a:rPr lang="en-US" sz="10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GOALS YEAR 2  –  </a:t>
                      </a:r>
                      <a:r>
                        <a:rPr lang="en-US" sz="12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20XX</a:t>
                      </a: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a:txBody>
                    <a:bodyPr/>
                    <a:lstStyle/>
                    <a:p>
                      <a:pPr marL="0" marR="0">
                        <a:lnSpc>
                          <a:spcPct val="115000"/>
                        </a:lnSpc>
                        <a:spcBef>
                          <a:spcPts val="0"/>
                        </a:spcBef>
                        <a:spcAft>
                          <a:spcPts val="0"/>
                        </a:spcAft>
                      </a:pPr>
                      <a:r>
                        <a:rPr lang="en-US" sz="10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GOALS YEAR 3  –  </a:t>
                      </a:r>
                      <a:r>
                        <a:rPr lang="en-US" sz="12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20XX</a:t>
                      </a: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a:txBody>
                    <a:bodyPr/>
                    <a:lstStyle/>
                    <a:p>
                      <a:pPr marL="0" marR="0">
                        <a:lnSpc>
                          <a:spcPct val="115000"/>
                        </a:lnSpc>
                        <a:spcBef>
                          <a:spcPts val="0"/>
                        </a:spcBef>
                        <a:spcAft>
                          <a:spcPts val="0"/>
                        </a:spcAft>
                      </a:pPr>
                      <a:r>
                        <a:rPr lang="en-US" sz="10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GOALS YEAR 4  –  </a:t>
                      </a:r>
                      <a:r>
                        <a:rPr lang="en-US" sz="12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20XX</a:t>
                      </a: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a:txBody>
                    <a:bodyPr/>
                    <a:lstStyle/>
                    <a:p>
                      <a:pPr marL="0" marR="0">
                        <a:lnSpc>
                          <a:spcPct val="115000"/>
                        </a:lnSpc>
                        <a:spcBef>
                          <a:spcPts val="0"/>
                        </a:spcBef>
                        <a:spcAft>
                          <a:spcPts val="0"/>
                        </a:spcAft>
                      </a:pPr>
                      <a:r>
                        <a:rPr lang="en-US" sz="10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GOALS YEAR 5  –  </a:t>
                      </a:r>
                      <a:r>
                        <a:rPr lang="en-US" sz="1200" dirty="0">
                          <a:solidFill>
                            <a:srgbClr val="595959"/>
                          </a:solidFill>
                          <a:effectLst/>
                          <a:highlight>
                            <a:srgbClr val="E2E23A"/>
                          </a:highlight>
                          <a:latin typeface="Century Gothic" panose="020B0502020202020204" pitchFamily="34" charset="0"/>
                          <a:ea typeface="Cambria" panose="02040503050406030204" pitchFamily="18" charset="0"/>
                          <a:cs typeface="Times New Roman" panose="02020603050405020304" pitchFamily="18" charset="0"/>
                        </a:rPr>
                        <a:t>20XX</a:t>
                      </a: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extLst>
                  <a:ext uri="{0D108BD9-81ED-4DB2-BD59-A6C34878D82A}">
                    <a16:rowId xmlns:a16="http://schemas.microsoft.com/office/drawing/2014/main" val="185561018"/>
                  </a:ext>
                </a:extLst>
              </a:tr>
              <a:tr h="1233482">
                <a:tc>
                  <a:txBody>
                    <a:bodyPr/>
                    <a:lstStyle/>
                    <a:p>
                      <a:pPr marL="0" marR="0">
                        <a:lnSpc>
                          <a:spcPct val="115000"/>
                        </a:lnSpc>
                        <a:spcBef>
                          <a:spcPts val="0"/>
                        </a:spcBef>
                        <a:spcAft>
                          <a:spcPts val="0"/>
                        </a:spcAft>
                      </a:pPr>
                      <a:r>
                        <a:rPr lang="en-US" sz="1050" dirty="0">
                          <a:solidFill>
                            <a:srgbClr val="000000"/>
                          </a:solidFill>
                          <a:effectLst/>
                          <a:highlight>
                            <a:srgbClr val="FAF9D3"/>
                          </a:highlight>
                          <a:latin typeface="Century Gothic" panose="020B0502020202020204" pitchFamily="34" charset="0"/>
                          <a:ea typeface="Cambria" panose="02040503050406030204" pitchFamily="18" charset="0"/>
                          <a:cs typeface="Times New Roman" panose="02020603050405020304" pitchFamily="18" charset="0"/>
                        </a:rPr>
                        <a:t>Focus Area</a:t>
                      </a:r>
                      <a:endParaRPr lang="en-US" sz="1100" dirty="0">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28575" cap="flat" cmpd="sng" algn="ctr">
                      <a:solidFill>
                        <a:srgbClr val="CED9D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Focus on establishing a strong foundation, setting the stage for growth.</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rgbClr val="CED9D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Begin scaling operations, expanding market reach.</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Diversify offerings, exploring new market segments.</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Strengthen operational efficiencies, optimizing costs.</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Consolidate gains, preparing for sustainable growth.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31416789"/>
                  </a:ext>
                </a:extLst>
              </a:tr>
              <a:tr h="1233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dirty="0">
                          <a:solidFill>
                            <a:srgbClr val="000000"/>
                          </a:solidFill>
                          <a:effectLst/>
                          <a:highlight>
                            <a:srgbClr val="FAF9D3"/>
                          </a:highlight>
                          <a:latin typeface="Century Gothic" panose="020B0502020202020204" pitchFamily="34" charset="0"/>
                          <a:ea typeface="Cambria" panose="02040503050406030204" pitchFamily="18" charset="0"/>
                          <a:cs typeface="Times New Roman" panose="02020603050405020304" pitchFamily="18" charset="0"/>
                        </a:rPr>
                        <a:t>Focus Area</a:t>
                      </a:r>
                      <a:endParaRPr lang="en-US" sz="1100" dirty="0">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28575" cap="flat" cmpd="sng" algn="ctr">
                      <a:solidFill>
                        <a:srgbClr val="CED9D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rgbClr val="CED9D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39993666"/>
                  </a:ext>
                </a:extLst>
              </a:tr>
              <a:tr h="1233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dirty="0">
                          <a:solidFill>
                            <a:srgbClr val="000000"/>
                          </a:solidFill>
                          <a:effectLst/>
                          <a:highlight>
                            <a:srgbClr val="FAF9D3"/>
                          </a:highlight>
                          <a:latin typeface="Century Gothic" panose="020B0502020202020204" pitchFamily="34" charset="0"/>
                          <a:ea typeface="Cambria" panose="02040503050406030204" pitchFamily="18" charset="0"/>
                          <a:cs typeface="Times New Roman" panose="02020603050405020304" pitchFamily="18" charset="0"/>
                        </a:rPr>
                        <a:t>Focus Area</a:t>
                      </a:r>
                      <a:endParaRPr lang="en-US" sz="1100" dirty="0">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28575" cap="flat" cmpd="sng" algn="ctr">
                      <a:solidFill>
                        <a:srgbClr val="CED9D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rgbClr val="CED9D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76094156"/>
                  </a:ext>
                </a:extLst>
              </a:tr>
              <a:tr h="11290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dirty="0">
                          <a:solidFill>
                            <a:srgbClr val="000000"/>
                          </a:solidFill>
                          <a:effectLst/>
                          <a:highlight>
                            <a:srgbClr val="FAF9D3"/>
                          </a:highlight>
                          <a:latin typeface="Century Gothic" panose="020B0502020202020204" pitchFamily="34" charset="0"/>
                          <a:ea typeface="Cambria" panose="02040503050406030204" pitchFamily="18" charset="0"/>
                          <a:cs typeface="Times New Roman" panose="02020603050405020304" pitchFamily="18" charset="0"/>
                        </a:rPr>
                        <a:t>Focus Area</a:t>
                      </a:r>
                      <a:endParaRPr lang="en-US" sz="1100" dirty="0">
                        <a:effectLst/>
                        <a:highlight>
                          <a:srgbClr val="FAF9D3"/>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28575" cap="flat" cmpd="sng" algn="ctr">
                      <a:solidFill>
                        <a:srgbClr val="CED9D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9D3"/>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rgbClr val="CED9D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dirty="0">
                          <a:solidFill>
                            <a:srgbClr val="000000"/>
                          </a:solidFill>
                          <a:effectLst/>
                          <a:highlight>
                            <a:srgbClr val="FAFAFA"/>
                          </a:highlight>
                          <a:latin typeface="Century Gothic" panose="020B0502020202020204" pitchFamily="34" charset="0"/>
                          <a:ea typeface="Cambria" panose="02040503050406030204" pitchFamily="18" charset="0"/>
                          <a:cs typeface="Times New Roman" panose="02020603050405020304" pitchFamily="18" charset="0"/>
                        </a:rPr>
                        <a:t>Description </a:t>
                      </a:r>
                      <a:endParaRPr lang="en-US" sz="1100" dirty="0">
                        <a:effectLst/>
                        <a:highlight>
                          <a:srgbClr val="FAFAF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marL="0" marR="0">
                        <a:lnSpc>
                          <a:spcPct val="115000"/>
                        </a:lnSpc>
                        <a:spcBef>
                          <a:spcPts val="0"/>
                        </a:spcBef>
                        <a:spcAft>
                          <a:spcPts val="0"/>
                        </a:spcAft>
                      </a:pPr>
                      <a:r>
                        <a:rPr lang="en-US" sz="10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 </a:t>
                      </a:r>
                      <a:r>
                        <a:rPr lang="en-US" sz="1100" dirty="0">
                          <a:solidFill>
                            <a:srgbClr val="000000"/>
                          </a:solidFill>
                          <a:effectLst/>
                          <a:latin typeface="Century Gothic" panose="020B0502020202020204" pitchFamily="34" charset="0"/>
                          <a:ea typeface="Cambria" panose="02040503050406030204" pitchFamily="18" charset="0"/>
                          <a:cs typeface="Times New Roman" panose="02020603050405020304" pitchFamily="18" charset="0"/>
                        </a:rPr>
                        <a:t>Description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64358733"/>
                  </a:ext>
                </a:extLst>
              </a:tr>
            </a:tbl>
          </a:graphicData>
        </a:graphic>
      </p:graphicFrame>
    </p:spTree>
    <p:extLst>
      <p:ext uri="{BB962C8B-B14F-4D97-AF65-F5344CB8AC3E}">
        <p14:creationId xmlns:p14="http://schemas.microsoft.com/office/powerpoint/2010/main" val="63149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 collection of circles in various sizes">
            <a:extLst>
              <a:ext uri="{FF2B5EF4-FFF2-40B4-BE49-F238E27FC236}">
                <a16:creationId xmlns:a16="http://schemas.microsoft.com/office/drawing/2014/main" id="{F5D76C1F-7034-EF4B-776A-4DEE0CCBA4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sp>
        <p:nvSpPr>
          <p:cNvPr id="3" name="TextBox 2">
            <a:extLst>
              <a:ext uri="{FF2B5EF4-FFF2-40B4-BE49-F238E27FC236}">
                <a16:creationId xmlns:a16="http://schemas.microsoft.com/office/drawing/2014/main" id="{BDFF974A-B9B7-BFB8-66E8-AC64939D2D17}"/>
              </a:ext>
            </a:extLst>
          </p:cNvPr>
          <p:cNvSpPr txBox="1"/>
          <p:nvPr/>
        </p:nvSpPr>
        <p:spPr>
          <a:xfrm>
            <a:off x="161597" y="111009"/>
            <a:ext cx="8487103"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6. STRATEGIC OBJECTIVES AND KEY INITIATIVES</a:t>
            </a:r>
          </a:p>
        </p:txBody>
      </p:sp>
      <p:sp>
        <p:nvSpPr>
          <p:cNvPr id="4" name="TextBox 3">
            <a:extLst>
              <a:ext uri="{FF2B5EF4-FFF2-40B4-BE49-F238E27FC236}">
                <a16:creationId xmlns:a16="http://schemas.microsoft.com/office/drawing/2014/main" id="{9069D9CF-BA2F-AB4E-697A-71D24DD2E7CD}"/>
              </a:ext>
            </a:extLst>
          </p:cNvPr>
          <p:cNvSpPr txBox="1"/>
          <p:nvPr/>
        </p:nvSpPr>
        <p:spPr>
          <a:xfrm>
            <a:off x="161597" y="541896"/>
            <a:ext cx="11030277"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Break down the strategic objectives into actionable initiatives. Highlight how these initiatives align with your yearly focus points, ensuring a coherent strategy that evolves over time.</a:t>
            </a:r>
            <a:endParaRPr lang="en-US" sz="1200" dirty="0">
              <a:latin typeface="Century Gothic" panose="020B0502020202020204" pitchFamily="34" charset="0"/>
            </a:endParaRPr>
          </a:p>
        </p:txBody>
      </p:sp>
      <p:sp>
        <p:nvSpPr>
          <p:cNvPr id="5" name="Left Bracket 4">
            <a:extLst>
              <a:ext uri="{FF2B5EF4-FFF2-40B4-BE49-F238E27FC236}">
                <a16:creationId xmlns:a16="http://schemas.microsoft.com/office/drawing/2014/main" id="{17FE27DE-5A11-C5DF-DDEB-10C768C8B274}"/>
              </a:ext>
            </a:extLst>
          </p:cNvPr>
          <p:cNvSpPr/>
          <p:nvPr/>
        </p:nvSpPr>
        <p:spPr>
          <a:xfrm rot="5400000">
            <a:off x="5769247" y="1026319"/>
            <a:ext cx="266700" cy="3262312"/>
          </a:xfrm>
          <a:prstGeom prst="leftBracket">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ket 5">
            <a:extLst>
              <a:ext uri="{FF2B5EF4-FFF2-40B4-BE49-F238E27FC236}">
                <a16:creationId xmlns:a16="http://schemas.microsoft.com/office/drawing/2014/main" id="{B31DA251-C126-746F-04B5-E5FEC1EBFB0F}"/>
              </a:ext>
            </a:extLst>
          </p:cNvPr>
          <p:cNvSpPr/>
          <p:nvPr/>
        </p:nvSpPr>
        <p:spPr>
          <a:xfrm rot="16200000">
            <a:off x="5769247" y="3236119"/>
            <a:ext cx="266700" cy="3262312"/>
          </a:xfrm>
          <a:prstGeom prst="leftBracket">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AB4FA65-E83B-47EA-D900-427050B5366F}"/>
              </a:ext>
            </a:extLst>
          </p:cNvPr>
          <p:cNvGrpSpPr/>
          <p:nvPr/>
        </p:nvGrpSpPr>
        <p:grpSpPr>
          <a:xfrm>
            <a:off x="4786678" y="2657475"/>
            <a:ext cx="2231838" cy="2231838"/>
            <a:chOff x="7810500" y="2524125"/>
            <a:chExt cx="1381125" cy="1381125"/>
          </a:xfrm>
        </p:grpSpPr>
        <p:sp>
          <p:nvSpPr>
            <p:cNvPr id="9" name="Oval 8">
              <a:extLst>
                <a:ext uri="{FF2B5EF4-FFF2-40B4-BE49-F238E27FC236}">
                  <a16:creationId xmlns:a16="http://schemas.microsoft.com/office/drawing/2014/main" id="{363720E8-9D9A-2D76-813F-1819345250C3}"/>
                </a:ext>
              </a:extLst>
            </p:cNvPr>
            <p:cNvSpPr/>
            <p:nvPr/>
          </p:nvSpPr>
          <p:spPr>
            <a:xfrm>
              <a:off x="8393905" y="3419475"/>
              <a:ext cx="235745" cy="235745"/>
            </a:xfrm>
            <a:prstGeom prst="ellipse">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affic light outline">
              <a:extLst>
                <a:ext uri="{FF2B5EF4-FFF2-40B4-BE49-F238E27FC236}">
                  <a16:creationId xmlns:a16="http://schemas.microsoft.com/office/drawing/2014/main" id="{682E4780-1FBD-7EBD-363D-B37E2567E775}"/>
                </a:ext>
              </a:extLst>
            </p:cNvPr>
            <p:cNvPicPr>
              <a:picLocks noChangeAspect="1"/>
            </p:cNvPicPr>
            <p:nvPr/>
          </p:nvPicPr>
          <p:blipFill>
            <a:blip r:embed="rId4">
              <a:alphaModFix amt="11000"/>
              <a:duotone>
                <a:schemeClr val="accent6">
                  <a:shade val="45000"/>
                  <a:satMod val="135000"/>
                </a:schemeClr>
                <a:prstClr val="white"/>
              </a:duotone>
              <a:extLst>
                <a:ext uri="{96DAC541-7B7A-43D3-8B79-37D633B846F1}">
                  <asvg:svgBlip xmlns:asvg="http://schemas.microsoft.com/office/drawing/2016/SVG/main" r:embed="rId5"/>
                </a:ext>
              </a:extLst>
            </a:blip>
            <a:stretch>
              <a:fillRect/>
            </a:stretch>
          </p:blipFill>
          <p:spPr>
            <a:xfrm>
              <a:off x="7810500" y="2524125"/>
              <a:ext cx="1381125" cy="1381125"/>
            </a:xfrm>
            <a:prstGeom prst="rect">
              <a:avLst/>
            </a:prstGeom>
          </p:spPr>
        </p:pic>
      </p:grpSp>
      <p:sp>
        <p:nvSpPr>
          <p:cNvPr id="11" name="TextBox 10">
            <a:extLst>
              <a:ext uri="{FF2B5EF4-FFF2-40B4-BE49-F238E27FC236}">
                <a16:creationId xmlns:a16="http://schemas.microsoft.com/office/drawing/2014/main" id="{EF8058C9-D5D2-A169-C8B5-0470B460531B}"/>
              </a:ext>
            </a:extLst>
          </p:cNvPr>
          <p:cNvSpPr txBox="1"/>
          <p:nvPr/>
        </p:nvSpPr>
        <p:spPr>
          <a:xfrm rot="20608499">
            <a:off x="4345050" y="2716043"/>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
        <p:nvSpPr>
          <p:cNvPr id="12" name="Callout: Line 11">
            <a:extLst>
              <a:ext uri="{FF2B5EF4-FFF2-40B4-BE49-F238E27FC236}">
                <a16:creationId xmlns:a16="http://schemas.microsoft.com/office/drawing/2014/main" id="{98FAD537-0620-3379-0F89-3B65B016D9B3}"/>
              </a:ext>
            </a:extLst>
          </p:cNvPr>
          <p:cNvSpPr/>
          <p:nvPr/>
        </p:nvSpPr>
        <p:spPr>
          <a:xfrm>
            <a:off x="8680500" y="1279495"/>
            <a:ext cx="3052685" cy="1112018"/>
          </a:xfrm>
          <a:prstGeom prst="borderCallout1">
            <a:avLst>
              <a:gd name="adj1" fmla="val 7966"/>
              <a:gd name="adj2" fmla="val -3914"/>
              <a:gd name="adj3" fmla="val 112500"/>
              <a:gd name="adj4" fmla="val -38333"/>
            </a:avLst>
          </a:prstGeom>
          <a:solidFill>
            <a:srgbClr val="F4F2A4"/>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p:txBody>
      </p:sp>
      <p:sp>
        <p:nvSpPr>
          <p:cNvPr id="14" name="Callout: Line 13">
            <a:extLst>
              <a:ext uri="{FF2B5EF4-FFF2-40B4-BE49-F238E27FC236}">
                <a16:creationId xmlns:a16="http://schemas.microsoft.com/office/drawing/2014/main" id="{A7529DC3-03EA-CC74-49B6-CECDCF61AF88}"/>
              </a:ext>
            </a:extLst>
          </p:cNvPr>
          <p:cNvSpPr/>
          <p:nvPr/>
        </p:nvSpPr>
        <p:spPr>
          <a:xfrm>
            <a:off x="8584781" y="5262456"/>
            <a:ext cx="3052685" cy="1112018"/>
          </a:xfrm>
          <a:prstGeom prst="borderCallout1">
            <a:avLst>
              <a:gd name="adj1" fmla="val 90869"/>
              <a:gd name="adj2" fmla="val -8824"/>
              <a:gd name="adj3" fmla="val -24998"/>
              <a:gd name="adj4" fmla="val -35141"/>
            </a:avLst>
          </a:prstGeom>
          <a:solidFill>
            <a:srgbClr val="F4F2A4"/>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p:txBody>
      </p:sp>
      <p:sp>
        <p:nvSpPr>
          <p:cNvPr id="15" name="TextBox 14">
            <a:extLst>
              <a:ext uri="{FF2B5EF4-FFF2-40B4-BE49-F238E27FC236}">
                <a16:creationId xmlns:a16="http://schemas.microsoft.com/office/drawing/2014/main" id="{ABFA972F-3528-997D-22D9-C56B719180C0}"/>
              </a:ext>
            </a:extLst>
          </p:cNvPr>
          <p:cNvSpPr txBox="1"/>
          <p:nvPr/>
        </p:nvSpPr>
        <p:spPr>
          <a:xfrm rot="20608499">
            <a:off x="4412643" y="2984181"/>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
        <p:nvSpPr>
          <p:cNvPr id="16" name="TextBox 15">
            <a:extLst>
              <a:ext uri="{FF2B5EF4-FFF2-40B4-BE49-F238E27FC236}">
                <a16:creationId xmlns:a16="http://schemas.microsoft.com/office/drawing/2014/main" id="{27347CAF-029F-DCA8-4189-4451B70BEE49}"/>
              </a:ext>
            </a:extLst>
          </p:cNvPr>
          <p:cNvSpPr txBox="1"/>
          <p:nvPr/>
        </p:nvSpPr>
        <p:spPr>
          <a:xfrm rot="20608499">
            <a:off x="4497450" y="3272958"/>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
        <p:nvSpPr>
          <p:cNvPr id="17" name="Callout: Line 16">
            <a:extLst>
              <a:ext uri="{FF2B5EF4-FFF2-40B4-BE49-F238E27FC236}">
                <a16:creationId xmlns:a16="http://schemas.microsoft.com/office/drawing/2014/main" id="{1492C92B-8261-1A87-27E4-A957421D7520}"/>
              </a:ext>
            </a:extLst>
          </p:cNvPr>
          <p:cNvSpPr/>
          <p:nvPr/>
        </p:nvSpPr>
        <p:spPr>
          <a:xfrm>
            <a:off x="386449" y="1265079"/>
            <a:ext cx="3052685" cy="1112018"/>
          </a:xfrm>
          <a:prstGeom prst="borderCallout1">
            <a:avLst>
              <a:gd name="adj1" fmla="val 16729"/>
              <a:gd name="adj2" fmla="val 103871"/>
              <a:gd name="adj3" fmla="val 114522"/>
              <a:gd name="adj4" fmla="val 128133"/>
            </a:avLst>
          </a:prstGeom>
          <a:solidFill>
            <a:srgbClr val="F4F2A4"/>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p:txBody>
      </p:sp>
      <p:sp>
        <p:nvSpPr>
          <p:cNvPr id="18" name="Callout: Line 17">
            <a:extLst>
              <a:ext uri="{FF2B5EF4-FFF2-40B4-BE49-F238E27FC236}">
                <a16:creationId xmlns:a16="http://schemas.microsoft.com/office/drawing/2014/main" id="{21D5E20E-B63F-1825-6B51-10AA2E32DCA2}"/>
              </a:ext>
            </a:extLst>
          </p:cNvPr>
          <p:cNvSpPr/>
          <p:nvPr/>
        </p:nvSpPr>
        <p:spPr>
          <a:xfrm>
            <a:off x="386449" y="5204086"/>
            <a:ext cx="3052685" cy="1112018"/>
          </a:xfrm>
          <a:prstGeom prst="borderCallout1">
            <a:avLst>
              <a:gd name="adj1" fmla="val 85478"/>
              <a:gd name="adj2" fmla="val 104117"/>
              <a:gd name="adj3" fmla="val -18931"/>
              <a:gd name="adj4" fmla="val 128133"/>
            </a:avLst>
          </a:prstGeom>
          <a:solidFill>
            <a:srgbClr val="F4F2A4"/>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Actionable initiatives</a:t>
            </a:r>
          </a:p>
        </p:txBody>
      </p:sp>
      <p:sp>
        <p:nvSpPr>
          <p:cNvPr id="19" name="TextBox 18">
            <a:extLst>
              <a:ext uri="{FF2B5EF4-FFF2-40B4-BE49-F238E27FC236}">
                <a16:creationId xmlns:a16="http://schemas.microsoft.com/office/drawing/2014/main" id="{447A3405-6CAF-331A-6DEC-894BCBCC7A70}"/>
              </a:ext>
            </a:extLst>
          </p:cNvPr>
          <p:cNvSpPr txBox="1"/>
          <p:nvPr/>
        </p:nvSpPr>
        <p:spPr>
          <a:xfrm rot="20608499">
            <a:off x="5755870" y="3742376"/>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
        <p:nvSpPr>
          <p:cNvPr id="20" name="TextBox 19">
            <a:extLst>
              <a:ext uri="{FF2B5EF4-FFF2-40B4-BE49-F238E27FC236}">
                <a16:creationId xmlns:a16="http://schemas.microsoft.com/office/drawing/2014/main" id="{298641A6-5A0F-8CE3-C49D-6B3F92A7C3B0}"/>
              </a:ext>
            </a:extLst>
          </p:cNvPr>
          <p:cNvSpPr txBox="1"/>
          <p:nvPr/>
        </p:nvSpPr>
        <p:spPr>
          <a:xfrm rot="20608499">
            <a:off x="5823463" y="4010514"/>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
        <p:nvSpPr>
          <p:cNvPr id="21" name="TextBox 20">
            <a:extLst>
              <a:ext uri="{FF2B5EF4-FFF2-40B4-BE49-F238E27FC236}">
                <a16:creationId xmlns:a16="http://schemas.microsoft.com/office/drawing/2014/main" id="{3CF4C488-4908-6FF7-B71E-E4ABA5A80F26}"/>
              </a:ext>
            </a:extLst>
          </p:cNvPr>
          <p:cNvSpPr txBox="1"/>
          <p:nvPr/>
        </p:nvSpPr>
        <p:spPr>
          <a:xfrm rot="20608499">
            <a:off x="5908270" y="4299291"/>
            <a:ext cx="1687190" cy="430887"/>
          </a:xfrm>
          <a:prstGeom prst="rect">
            <a:avLst/>
          </a:prstGeom>
          <a:noFill/>
        </p:spPr>
        <p:txBody>
          <a:bodyPr wrap="square" rtlCol="0">
            <a:spAutoFit/>
          </a:bodyPr>
          <a:lstStyle/>
          <a:p>
            <a:r>
              <a:rPr lang="en-US" sz="2200" b="1" spc="400" dirty="0">
                <a:solidFill>
                  <a:srgbClr val="66BBCC"/>
                </a:solidFill>
                <a:latin typeface="Century Gothic" panose="020B0502020202020204" pitchFamily="34" charset="0"/>
              </a:rPr>
              <a:t>ACTION!</a:t>
            </a:r>
          </a:p>
        </p:txBody>
      </p:sp>
    </p:spTree>
    <p:extLst>
      <p:ext uri="{BB962C8B-B14F-4D97-AF65-F5344CB8AC3E}">
        <p14:creationId xmlns:p14="http://schemas.microsoft.com/office/powerpoint/2010/main" val="100828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 collection of circles in various sizes">
            <a:extLst>
              <a:ext uri="{FF2B5EF4-FFF2-40B4-BE49-F238E27FC236}">
                <a16:creationId xmlns:a16="http://schemas.microsoft.com/office/drawing/2014/main" id="{3A8B756B-2F70-F1E2-AE66-5678CE1257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874" y="0"/>
            <a:ext cx="957759" cy="957759"/>
          </a:xfrm>
          <a:prstGeom prst="rect">
            <a:avLst/>
          </a:prstGeom>
        </p:spPr>
      </p:pic>
      <p:sp>
        <p:nvSpPr>
          <p:cNvPr id="3" name="TextBox 2">
            <a:extLst>
              <a:ext uri="{FF2B5EF4-FFF2-40B4-BE49-F238E27FC236}">
                <a16:creationId xmlns:a16="http://schemas.microsoft.com/office/drawing/2014/main" id="{E3FCA97D-4849-2FAB-1730-1185FF66D0AC}"/>
              </a:ext>
            </a:extLst>
          </p:cNvPr>
          <p:cNvSpPr txBox="1"/>
          <p:nvPr/>
        </p:nvSpPr>
        <p:spPr>
          <a:xfrm>
            <a:off x="161597" y="111009"/>
            <a:ext cx="578681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7. PERFORMANCE METRICS AND KPIs</a:t>
            </a:r>
          </a:p>
        </p:txBody>
      </p:sp>
      <p:sp>
        <p:nvSpPr>
          <p:cNvPr id="4" name="TextBox 3">
            <a:extLst>
              <a:ext uri="{FF2B5EF4-FFF2-40B4-BE49-F238E27FC236}">
                <a16:creationId xmlns:a16="http://schemas.microsoft.com/office/drawing/2014/main" id="{A9F0DB9F-A2BA-A607-DB43-0C146C78CAFB}"/>
              </a:ext>
            </a:extLst>
          </p:cNvPr>
          <p:cNvSpPr txBox="1"/>
          <p:nvPr/>
        </p:nvSpPr>
        <p:spPr>
          <a:xfrm>
            <a:off x="161597" y="541896"/>
            <a:ext cx="11030277" cy="461665"/>
          </a:xfrm>
          <a:prstGeom prst="rect">
            <a:avLst/>
          </a:prstGeom>
          <a:noFill/>
        </p:spPr>
        <p:txBody>
          <a:bodyPr wrap="square">
            <a:spAutoFit/>
          </a:bodyPr>
          <a:lstStyle/>
          <a:p>
            <a:r>
              <a:rPr lang="en-US" sz="1200" b="0" i="0" u="none" strike="noStrike" dirty="0">
                <a:solidFill>
                  <a:srgbClr val="000000"/>
                </a:solidFill>
                <a:effectLst/>
                <a:latin typeface="Century Gothic" panose="020B0502020202020204" pitchFamily="34" charset="0"/>
              </a:rPr>
              <a:t>Define specific KPIs and performance metrics for tracking progress. Use a graphical representation to make target comparisons over five years clear, facilitating easier monitoring and adjustments.</a:t>
            </a:r>
            <a:endParaRPr lang="en-US" sz="1200" dirty="0">
              <a:latin typeface="Century Gothic" panose="020B0502020202020204" pitchFamily="34" charset="0"/>
            </a:endParaRPr>
          </a:p>
        </p:txBody>
      </p:sp>
      <p:graphicFrame>
        <p:nvGraphicFramePr>
          <p:cNvPr id="5" name="Table 2">
            <a:extLst>
              <a:ext uri="{FF2B5EF4-FFF2-40B4-BE49-F238E27FC236}">
                <a16:creationId xmlns:a16="http://schemas.microsoft.com/office/drawing/2014/main" id="{0C3DB74B-58F1-3889-E286-7BDEACEF3B51}"/>
              </a:ext>
            </a:extLst>
          </p:cNvPr>
          <p:cNvGraphicFramePr>
            <a:graphicFrameLocks noGrp="1"/>
          </p:cNvGraphicFramePr>
          <p:nvPr>
            <p:extLst>
              <p:ext uri="{D42A27DB-BD31-4B8C-83A1-F6EECF244321}">
                <p14:modId xmlns:p14="http://schemas.microsoft.com/office/powerpoint/2010/main" val="4227879677"/>
              </p:ext>
            </p:extLst>
          </p:nvPr>
        </p:nvGraphicFramePr>
        <p:xfrm>
          <a:off x="409999" y="1696928"/>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A</a:t>
                      </a:r>
                    </a:p>
                  </a:txBody>
                  <a:tcPr marL="53236" marR="53236" marT="26618" marB="26618">
                    <a:solidFill>
                      <a:srgbClr val="66BBCC"/>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10" name="Table 2">
            <a:extLst>
              <a:ext uri="{FF2B5EF4-FFF2-40B4-BE49-F238E27FC236}">
                <a16:creationId xmlns:a16="http://schemas.microsoft.com/office/drawing/2014/main" id="{8B2BC90F-F84D-FE2C-BAD4-93CD219AA3F4}"/>
              </a:ext>
            </a:extLst>
          </p:cNvPr>
          <p:cNvGraphicFramePr>
            <a:graphicFrameLocks noGrp="1"/>
          </p:cNvGraphicFramePr>
          <p:nvPr>
            <p:extLst>
              <p:ext uri="{D42A27DB-BD31-4B8C-83A1-F6EECF244321}">
                <p14:modId xmlns:p14="http://schemas.microsoft.com/office/powerpoint/2010/main" val="289863913"/>
              </p:ext>
            </p:extLst>
          </p:nvPr>
        </p:nvGraphicFramePr>
        <p:xfrm>
          <a:off x="409999" y="3131354"/>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B</a:t>
                      </a:r>
                    </a:p>
                  </a:txBody>
                  <a:tcPr marL="53236" marR="53236" marT="26618" marB="26618">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13" name="Table 2">
            <a:extLst>
              <a:ext uri="{FF2B5EF4-FFF2-40B4-BE49-F238E27FC236}">
                <a16:creationId xmlns:a16="http://schemas.microsoft.com/office/drawing/2014/main" id="{D4ABC566-C2CB-D7B8-78A9-881FB9A9055D}"/>
              </a:ext>
            </a:extLst>
          </p:cNvPr>
          <p:cNvGraphicFramePr>
            <a:graphicFrameLocks noGrp="1"/>
          </p:cNvGraphicFramePr>
          <p:nvPr>
            <p:extLst>
              <p:ext uri="{D42A27DB-BD31-4B8C-83A1-F6EECF244321}">
                <p14:modId xmlns:p14="http://schemas.microsoft.com/office/powerpoint/2010/main" val="4006866974"/>
              </p:ext>
            </p:extLst>
          </p:nvPr>
        </p:nvGraphicFramePr>
        <p:xfrm>
          <a:off x="409999" y="4565780"/>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C</a:t>
                      </a:r>
                    </a:p>
                  </a:txBody>
                  <a:tcPr marL="53236" marR="53236" marT="26618" marB="26618">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1278992183"/>
                  </a:ext>
                </a:extLst>
              </a:tr>
            </a:tbl>
          </a:graphicData>
        </a:graphic>
      </p:graphicFrame>
      <p:cxnSp>
        <p:nvCxnSpPr>
          <p:cNvPr id="26" name="Straight Connector 25">
            <a:extLst>
              <a:ext uri="{FF2B5EF4-FFF2-40B4-BE49-F238E27FC236}">
                <a16:creationId xmlns:a16="http://schemas.microsoft.com/office/drawing/2014/main" id="{13DC23A9-73A2-3228-6772-3B6375FBCF68}"/>
              </a:ext>
            </a:extLst>
          </p:cNvPr>
          <p:cNvCxnSpPr>
            <a:cxnSpLocks/>
          </p:cNvCxnSpPr>
          <p:nvPr/>
        </p:nvCxnSpPr>
        <p:spPr>
          <a:xfrm flipV="1">
            <a:off x="2468880" y="1097280"/>
            <a:ext cx="0" cy="576072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9CDCB29-B09A-FEBB-03B9-9ABEDD4D8A91}"/>
              </a:ext>
            </a:extLst>
          </p:cNvPr>
          <p:cNvSpPr/>
          <p:nvPr/>
        </p:nvSpPr>
        <p:spPr>
          <a:xfrm>
            <a:off x="409999" y="1155032"/>
            <a:ext cx="1824483" cy="390425"/>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20XX</a:t>
            </a:r>
          </a:p>
        </p:txBody>
      </p:sp>
      <p:graphicFrame>
        <p:nvGraphicFramePr>
          <p:cNvPr id="64" name="Table 2">
            <a:extLst>
              <a:ext uri="{FF2B5EF4-FFF2-40B4-BE49-F238E27FC236}">
                <a16:creationId xmlns:a16="http://schemas.microsoft.com/office/drawing/2014/main" id="{E2641B48-5417-6E0F-A4EE-8D31C4A8E7FC}"/>
              </a:ext>
            </a:extLst>
          </p:cNvPr>
          <p:cNvGraphicFramePr>
            <a:graphicFrameLocks noGrp="1"/>
          </p:cNvGraphicFramePr>
          <p:nvPr>
            <p:extLst>
              <p:ext uri="{D42A27DB-BD31-4B8C-83A1-F6EECF244321}">
                <p14:modId xmlns:p14="http://schemas.microsoft.com/office/powerpoint/2010/main" val="2007488034"/>
              </p:ext>
            </p:extLst>
          </p:nvPr>
        </p:nvGraphicFramePr>
        <p:xfrm>
          <a:off x="2703279" y="1702216"/>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A</a:t>
                      </a:r>
                    </a:p>
                  </a:txBody>
                  <a:tcPr marL="53236" marR="53236" marT="26618" marB="26618">
                    <a:solidFill>
                      <a:srgbClr val="66BBCC"/>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65" name="Table 2">
            <a:extLst>
              <a:ext uri="{FF2B5EF4-FFF2-40B4-BE49-F238E27FC236}">
                <a16:creationId xmlns:a16="http://schemas.microsoft.com/office/drawing/2014/main" id="{FD8D0F37-F924-72A3-5498-D572887530E7}"/>
              </a:ext>
            </a:extLst>
          </p:cNvPr>
          <p:cNvGraphicFramePr>
            <a:graphicFrameLocks noGrp="1"/>
          </p:cNvGraphicFramePr>
          <p:nvPr>
            <p:extLst>
              <p:ext uri="{D42A27DB-BD31-4B8C-83A1-F6EECF244321}">
                <p14:modId xmlns:p14="http://schemas.microsoft.com/office/powerpoint/2010/main" val="1426195067"/>
              </p:ext>
            </p:extLst>
          </p:nvPr>
        </p:nvGraphicFramePr>
        <p:xfrm>
          <a:off x="2703279" y="3136642"/>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B</a:t>
                      </a:r>
                    </a:p>
                  </a:txBody>
                  <a:tcPr marL="53236" marR="53236" marT="26618" marB="26618">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66" name="Table 2">
            <a:extLst>
              <a:ext uri="{FF2B5EF4-FFF2-40B4-BE49-F238E27FC236}">
                <a16:creationId xmlns:a16="http://schemas.microsoft.com/office/drawing/2014/main" id="{D5CE5464-76B3-C075-0E71-407EF2BEDD2C}"/>
              </a:ext>
            </a:extLst>
          </p:cNvPr>
          <p:cNvGraphicFramePr>
            <a:graphicFrameLocks noGrp="1"/>
          </p:cNvGraphicFramePr>
          <p:nvPr>
            <p:extLst>
              <p:ext uri="{D42A27DB-BD31-4B8C-83A1-F6EECF244321}">
                <p14:modId xmlns:p14="http://schemas.microsoft.com/office/powerpoint/2010/main" val="2850963475"/>
              </p:ext>
            </p:extLst>
          </p:nvPr>
        </p:nvGraphicFramePr>
        <p:xfrm>
          <a:off x="2703279" y="4571068"/>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C</a:t>
                      </a:r>
                    </a:p>
                  </a:txBody>
                  <a:tcPr marL="53236" marR="53236" marT="26618" marB="26618">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1278992183"/>
                  </a:ext>
                </a:extLst>
              </a:tr>
            </a:tbl>
          </a:graphicData>
        </a:graphic>
      </p:graphicFrame>
      <p:sp>
        <p:nvSpPr>
          <p:cNvPr id="67" name="Rectangle 66">
            <a:extLst>
              <a:ext uri="{FF2B5EF4-FFF2-40B4-BE49-F238E27FC236}">
                <a16:creationId xmlns:a16="http://schemas.microsoft.com/office/drawing/2014/main" id="{BD44CDE2-33DE-5CE7-933E-D8DA1CBECFA4}"/>
              </a:ext>
            </a:extLst>
          </p:cNvPr>
          <p:cNvSpPr/>
          <p:nvPr/>
        </p:nvSpPr>
        <p:spPr>
          <a:xfrm>
            <a:off x="2703279" y="1160320"/>
            <a:ext cx="1824483" cy="390425"/>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20XX</a:t>
            </a:r>
          </a:p>
        </p:txBody>
      </p:sp>
      <p:cxnSp>
        <p:nvCxnSpPr>
          <p:cNvPr id="68" name="Straight Connector 67">
            <a:extLst>
              <a:ext uri="{FF2B5EF4-FFF2-40B4-BE49-F238E27FC236}">
                <a16:creationId xmlns:a16="http://schemas.microsoft.com/office/drawing/2014/main" id="{E6AE9AFF-0B86-4AB6-7EF4-5EE4F81F76E8}"/>
              </a:ext>
            </a:extLst>
          </p:cNvPr>
          <p:cNvCxnSpPr>
            <a:cxnSpLocks/>
          </p:cNvCxnSpPr>
          <p:nvPr/>
        </p:nvCxnSpPr>
        <p:spPr>
          <a:xfrm flipV="1">
            <a:off x="4838700" y="1097280"/>
            <a:ext cx="0" cy="576072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9" name="Table 2">
            <a:extLst>
              <a:ext uri="{FF2B5EF4-FFF2-40B4-BE49-F238E27FC236}">
                <a16:creationId xmlns:a16="http://schemas.microsoft.com/office/drawing/2014/main" id="{68BE4063-BA17-3B6D-1A48-FB45920693F3}"/>
              </a:ext>
            </a:extLst>
          </p:cNvPr>
          <p:cNvGraphicFramePr>
            <a:graphicFrameLocks noGrp="1"/>
          </p:cNvGraphicFramePr>
          <p:nvPr>
            <p:extLst>
              <p:ext uri="{D42A27DB-BD31-4B8C-83A1-F6EECF244321}">
                <p14:modId xmlns:p14="http://schemas.microsoft.com/office/powerpoint/2010/main" val="2830364204"/>
              </p:ext>
            </p:extLst>
          </p:nvPr>
        </p:nvGraphicFramePr>
        <p:xfrm>
          <a:off x="5073099" y="1702216"/>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A</a:t>
                      </a:r>
                    </a:p>
                  </a:txBody>
                  <a:tcPr marL="53236" marR="53236" marT="26618" marB="26618">
                    <a:solidFill>
                      <a:srgbClr val="66BBCC"/>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70" name="Table 2">
            <a:extLst>
              <a:ext uri="{FF2B5EF4-FFF2-40B4-BE49-F238E27FC236}">
                <a16:creationId xmlns:a16="http://schemas.microsoft.com/office/drawing/2014/main" id="{532694E6-1F72-E284-60BA-B1F7740DD00C}"/>
              </a:ext>
            </a:extLst>
          </p:cNvPr>
          <p:cNvGraphicFramePr>
            <a:graphicFrameLocks noGrp="1"/>
          </p:cNvGraphicFramePr>
          <p:nvPr>
            <p:extLst>
              <p:ext uri="{D42A27DB-BD31-4B8C-83A1-F6EECF244321}">
                <p14:modId xmlns:p14="http://schemas.microsoft.com/office/powerpoint/2010/main" val="1758502162"/>
              </p:ext>
            </p:extLst>
          </p:nvPr>
        </p:nvGraphicFramePr>
        <p:xfrm>
          <a:off x="5073099" y="3136642"/>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B</a:t>
                      </a:r>
                    </a:p>
                  </a:txBody>
                  <a:tcPr marL="53236" marR="53236" marT="26618" marB="26618">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71" name="Table 2">
            <a:extLst>
              <a:ext uri="{FF2B5EF4-FFF2-40B4-BE49-F238E27FC236}">
                <a16:creationId xmlns:a16="http://schemas.microsoft.com/office/drawing/2014/main" id="{D96DDEA6-96C5-EA76-2537-166CBB39D4A7}"/>
              </a:ext>
            </a:extLst>
          </p:cNvPr>
          <p:cNvGraphicFramePr>
            <a:graphicFrameLocks noGrp="1"/>
          </p:cNvGraphicFramePr>
          <p:nvPr>
            <p:extLst>
              <p:ext uri="{D42A27DB-BD31-4B8C-83A1-F6EECF244321}">
                <p14:modId xmlns:p14="http://schemas.microsoft.com/office/powerpoint/2010/main" val="2662398917"/>
              </p:ext>
            </p:extLst>
          </p:nvPr>
        </p:nvGraphicFramePr>
        <p:xfrm>
          <a:off x="5073099" y="4571068"/>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C</a:t>
                      </a:r>
                    </a:p>
                  </a:txBody>
                  <a:tcPr marL="53236" marR="53236" marT="26618" marB="26618">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1278992183"/>
                  </a:ext>
                </a:extLst>
              </a:tr>
            </a:tbl>
          </a:graphicData>
        </a:graphic>
      </p:graphicFrame>
      <p:sp>
        <p:nvSpPr>
          <p:cNvPr id="72" name="Rectangle 71">
            <a:extLst>
              <a:ext uri="{FF2B5EF4-FFF2-40B4-BE49-F238E27FC236}">
                <a16:creationId xmlns:a16="http://schemas.microsoft.com/office/drawing/2014/main" id="{7442C19F-18E1-B730-F1CF-E405AA0EA078}"/>
              </a:ext>
            </a:extLst>
          </p:cNvPr>
          <p:cNvSpPr/>
          <p:nvPr/>
        </p:nvSpPr>
        <p:spPr>
          <a:xfrm>
            <a:off x="5073099" y="1160320"/>
            <a:ext cx="1824483" cy="390425"/>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20XX</a:t>
            </a:r>
          </a:p>
        </p:txBody>
      </p:sp>
      <p:cxnSp>
        <p:nvCxnSpPr>
          <p:cNvPr id="73" name="Straight Connector 72">
            <a:extLst>
              <a:ext uri="{FF2B5EF4-FFF2-40B4-BE49-F238E27FC236}">
                <a16:creationId xmlns:a16="http://schemas.microsoft.com/office/drawing/2014/main" id="{BE5F644B-DFE6-611D-CEFE-BF9738E4321D}"/>
              </a:ext>
            </a:extLst>
          </p:cNvPr>
          <p:cNvCxnSpPr>
            <a:cxnSpLocks/>
          </p:cNvCxnSpPr>
          <p:nvPr/>
        </p:nvCxnSpPr>
        <p:spPr>
          <a:xfrm flipV="1">
            <a:off x="7208520" y="1097280"/>
            <a:ext cx="0" cy="576072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4" name="Table 2">
            <a:extLst>
              <a:ext uri="{FF2B5EF4-FFF2-40B4-BE49-F238E27FC236}">
                <a16:creationId xmlns:a16="http://schemas.microsoft.com/office/drawing/2014/main" id="{7B9804DD-3726-E60E-B4EF-E39934E8713F}"/>
              </a:ext>
            </a:extLst>
          </p:cNvPr>
          <p:cNvGraphicFramePr>
            <a:graphicFrameLocks noGrp="1"/>
          </p:cNvGraphicFramePr>
          <p:nvPr>
            <p:extLst>
              <p:ext uri="{D42A27DB-BD31-4B8C-83A1-F6EECF244321}">
                <p14:modId xmlns:p14="http://schemas.microsoft.com/office/powerpoint/2010/main" val="91436473"/>
              </p:ext>
            </p:extLst>
          </p:nvPr>
        </p:nvGraphicFramePr>
        <p:xfrm>
          <a:off x="7442919" y="1702216"/>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A</a:t>
                      </a:r>
                    </a:p>
                  </a:txBody>
                  <a:tcPr marL="53236" marR="53236" marT="26618" marB="26618">
                    <a:solidFill>
                      <a:srgbClr val="66BBCC"/>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75" name="Table 2">
            <a:extLst>
              <a:ext uri="{FF2B5EF4-FFF2-40B4-BE49-F238E27FC236}">
                <a16:creationId xmlns:a16="http://schemas.microsoft.com/office/drawing/2014/main" id="{FB4FE8CC-9183-8770-7977-0230AB7A9C14}"/>
              </a:ext>
            </a:extLst>
          </p:cNvPr>
          <p:cNvGraphicFramePr>
            <a:graphicFrameLocks noGrp="1"/>
          </p:cNvGraphicFramePr>
          <p:nvPr>
            <p:extLst>
              <p:ext uri="{D42A27DB-BD31-4B8C-83A1-F6EECF244321}">
                <p14:modId xmlns:p14="http://schemas.microsoft.com/office/powerpoint/2010/main" val="1249581553"/>
              </p:ext>
            </p:extLst>
          </p:nvPr>
        </p:nvGraphicFramePr>
        <p:xfrm>
          <a:off x="7442919" y="3136642"/>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B</a:t>
                      </a:r>
                    </a:p>
                  </a:txBody>
                  <a:tcPr marL="53236" marR="53236" marT="26618" marB="26618">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76" name="Table 2">
            <a:extLst>
              <a:ext uri="{FF2B5EF4-FFF2-40B4-BE49-F238E27FC236}">
                <a16:creationId xmlns:a16="http://schemas.microsoft.com/office/drawing/2014/main" id="{12FC89A8-34D1-45F0-D714-0F11A31CF1BB}"/>
              </a:ext>
            </a:extLst>
          </p:cNvPr>
          <p:cNvGraphicFramePr>
            <a:graphicFrameLocks noGrp="1"/>
          </p:cNvGraphicFramePr>
          <p:nvPr>
            <p:extLst>
              <p:ext uri="{D42A27DB-BD31-4B8C-83A1-F6EECF244321}">
                <p14:modId xmlns:p14="http://schemas.microsoft.com/office/powerpoint/2010/main" val="2277923168"/>
              </p:ext>
            </p:extLst>
          </p:nvPr>
        </p:nvGraphicFramePr>
        <p:xfrm>
          <a:off x="7442919" y="4571068"/>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C</a:t>
                      </a:r>
                    </a:p>
                  </a:txBody>
                  <a:tcPr marL="53236" marR="53236" marT="26618" marB="26618">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1278992183"/>
                  </a:ext>
                </a:extLst>
              </a:tr>
            </a:tbl>
          </a:graphicData>
        </a:graphic>
      </p:graphicFrame>
      <p:sp>
        <p:nvSpPr>
          <p:cNvPr id="77" name="Rectangle 76">
            <a:extLst>
              <a:ext uri="{FF2B5EF4-FFF2-40B4-BE49-F238E27FC236}">
                <a16:creationId xmlns:a16="http://schemas.microsoft.com/office/drawing/2014/main" id="{244851CC-2901-123C-0C2C-F4E48C12A240}"/>
              </a:ext>
            </a:extLst>
          </p:cNvPr>
          <p:cNvSpPr/>
          <p:nvPr/>
        </p:nvSpPr>
        <p:spPr>
          <a:xfrm>
            <a:off x="7442919" y="1160320"/>
            <a:ext cx="1824483" cy="390425"/>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20XX</a:t>
            </a:r>
          </a:p>
        </p:txBody>
      </p:sp>
      <p:cxnSp>
        <p:nvCxnSpPr>
          <p:cNvPr id="78" name="Straight Connector 77">
            <a:extLst>
              <a:ext uri="{FF2B5EF4-FFF2-40B4-BE49-F238E27FC236}">
                <a16:creationId xmlns:a16="http://schemas.microsoft.com/office/drawing/2014/main" id="{74BA8EBA-2659-BBE2-1C6E-7D11EDB8CA11}"/>
              </a:ext>
            </a:extLst>
          </p:cNvPr>
          <p:cNvCxnSpPr>
            <a:cxnSpLocks/>
          </p:cNvCxnSpPr>
          <p:nvPr/>
        </p:nvCxnSpPr>
        <p:spPr>
          <a:xfrm flipV="1">
            <a:off x="9578340" y="1097280"/>
            <a:ext cx="0" cy="576072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9" name="Table 2">
            <a:extLst>
              <a:ext uri="{FF2B5EF4-FFF2-40B4-BE49-F238E27FC236}">
                <a16:creationId xmlns:a16="http://schemas.microsoft.com/office/drawing/2014/main" id="{DA8F3BF7-C06A-1B7E-173A-C42DE35BD7CF}"/>
              </a:ext>
            </a:extLst>
          </p:cNvPr>
          <p:cNvGraphicFramePr>
            <a:graphicFrameLocks noGrp="1"/>
          </p:cNvGraphicFramePr>
          <p:nvPr>
            <p:extLst>
              <p:ext uri="{D42A27DB-BD31-4B8C-83A1-F6EECF244321}">
                <p14:modId xmlns:p14="http://schemas.microsoft.com/office/powerpoint/2010/main" val="2238838112"/>
              </p:ext>
            </p:extLst>
          </p:nvPr>
        </p:nvGraphicFramePr>
        <p:xfrm>
          <a:off x="9812739" y="1702216"/>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A</a:t>
                      </a:r>
                    </a:p>
                  </a:txBody>
                  <a:tcPr marL="53236" marR="53236" marT="26618" marB="26618">
                    <a:solidFill>
                      <a:srgbClr val="66BBCC"/>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5">
                        <a:lumMod val="20000"/>
                        <a:lumOff val="80000"/>
                      </a:schemeClr>
                    </a:solidFill>
                  </a:tcPr>
                </a:tc>
                <a:tc>
                  <a:txBody>
                    <a:bodyPr/>
                    <a:lstStyle/>
                    <a:p>
                      <a:pPr algn="ctr"/>
                      <a:r>
                        <a:rPr lang="en-US" sz="1000" dirty="0">
                          <a:solidFill>
                            <a:schemeClr val="accent5">
                              <a:lumMod val="75000"/>
                            </a:schemeClr>
                          </a:solidFill>
                          <a:latin typeface="Century Gothic" panose="020B0502020202020204" pitchFamily="34" charset="0"/>
                        </a:rPr>
                        <a:t>00</a:t>
                      </a:r>
                    </a:p>
                  </a:txBody>
                  <a:tcPr marL="53236" marR="53236" marT="26618" marB="26618">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80" name="Table 2">
            <a:extLst>
              <a:ext uri="{FF2B5EF4-FFF2-40B4-BE49-F238E27FC236}">
                <a16:creationId xmlns:a16="http://schemas.microsoft.com/office/drawing/2014/main" id="{2FF6486E-178E-8408-7BDF-32BE5B7EDE88}"/>
              </a:ext>
            </a:extLst>
          </p:cNvPr>
          <p:cNvGraphicFramePr>
            <a:graphicFrameLocks noGrp="1"/>
          </p:cNvGraphicFramePr>
          <p:nvPr>
            <p:extLst>
              <p:ext uri="{D42A27DB-BD31-4B8C-83A1-F6EECF244321}">
                <p14:modId xmlns:p14="http://schemas.microsoft.com/office/powerpoint/2010/main" val="3491101155"/>
              </p:ext>
            </p:extLst>
          </p:nvPr>
        </p:nvGraphicFramePr>
        <p:xfrm>
          <a:off x="9812739" y="3136642"/>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B</a:t>
                      </a:r>
                    </a:p>
                  </a:txBody>
                  <a:tcPr marL="53236" marR="53236" marT="26618" marB="26618">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accent6">
                        <a:lumMod val="20000"/>
                        <a:lumOff val="80000"/>
                      </a:schemeClr>
                    </a:solidFill>
                  </a:tcPr>
                </a:tc>
                <a:tc>
                  <a:txBody>
                    <a:bodyPr/>
                    <a:lstStyle/>
                    <a:p>
                      <a:pPr algn="ctr"/>
                      <a:r>
                        <a:rPr lang="en-US" sz="1000" b="0" dirty="0">
                          <a:solidFill>
                            <a:schemeClr val="accent6"/>
                          </a:solidFill>
                          <a:latin typeface="Century Gothic" panose="020B0502020202020204" pitchFamily="34" charset="0"/>
                        </a:rPr>
                        <a:t>00</a:t>
                      </a:r>
                    </a:p>
                  </a:txBody>
                  <a:tcPr marL="53236" marR="53236" marT="26618" marB="26618">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graphicFrame>
        <p:nvGraphicFramePr>
          <p:cNvPr id="81" name="Table 2">
            <a:extLst>
              <a:ext uri="{FF2B5EF4-FFF2-40B4-BE49-F238E27FC236}">
                <a16:creationId xmlns:a16="http://schemas.microsoft.com/office/drawing/2014/main" id="{D5AEC9CE-E572-569F-6FBF-83A7E24E2A80}"/>
              </a:ext>
            </a:extLst>
          </p:cNvPr>
          <p:cNvGraphicFramePr>
            <a:graphicFrameLocks noGrp="1"/>
          </p:cNvGraphicFramePr>
          <p:nvPr>
            <p:extLst>
              <p:ext uri="{D42A27DB-BD31-4B8C-83A1-F6EECF244321}">
                <p14:modId xmlns:p14="http://schemas.microsoft.com/office/powerpoint/2010/main" val="4204813105"/>
              </p:ext>
            </p:extLst>
          </p:nvPr>
        </p:nvGraphicFramePr>
        <p:xfrm>
          <a:off x="9812739" y="4571068"/>
          <a:ext cx="1824483" cy="1295400"/>
        </p:xfrm>
        <a:graphic>
          <a:graphicData uri="http://schemas.openxmlformats.org/drawingml/2006/table">
            <a:tbl>
              <a:tblPr firstRow="1" bandRow="1">
                <a:tableStyleId>{5C22544A-7EE6-4342-B048-85BDC9FD1C3A}</a:tableStyleId>
              </a:tblPr>
              <a:tblGrid>
                <a:gridCol w="1394078">
                  <a:extLst>
                    <a:ext uri="{9D8B030D-6E8A-4147-A177-3AD203B41FA5}">
                      <a16:colId xmlns:a16="http://schemas.microsoft.com/office/drawing/2014/main" val="607159747"/>
                    </a:ext>
                  </a:extLst>
                </a:gridCol>
                <a:gridCol w="430405">
                  <a:extLst>
                    <a:ext uri="{9D8B030D-6E8A-4147-A177-3AD203B41FA5}">
                      <a16:colId xmlns:a16="http://schemas.microsoft.com/office/drawing/2014/main" val="1583652849"/>
                    </a:ext>
                  </a:extLst>
                </a:gridCol>
              </a:tblGrid>
              <a:tr h="215900">
                <a:tc gridSpan="2">
                  <a:txBody>
                    <a:bodyPr/>
                    <a:lstStyle/>
                    <a:p>
                      <a:pPr algn="ctr"/>
                      <a:r>
                        <a:rPr lang="en-US" sz="1000" dirty="0">
                          <a:latin typeface="Century Gothic" panose="020B0502020202020204" pitchFamily="34" charset="0"/>
                        </a:rPr>
                        <a:t>FOCUS AREA C</a:t>
                      </a:r>
                    </a:p>
                  </a:txBody>
                  <a:tcPr marL="53236" marR="53236" marT="26618" marB="26618">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215900">
                <a:tc>
                  <a:txBody>
                    <a:bodyPr/>
                    <a:lstStyle/>
                    <a:p>
                      <a:pPr algn="r"/>
                      <a:r>
                        <a:rPr lang="en-US" sz="800" dirty="0">
                          <a:latin typeface="Century Gothic" panose="020B0502020202020204" pitchFamily="34" charset="0"/>
                        </a:rPr>
                        <a:t>Objective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858424561"/>
                  </a:ext>
                </a:extLst>
              </a:tr>
              <a:tr h="215900">
                <a:tc>
                  <a:txBody>
                    <a:bodyPr/>
                    <a:lstStyle/>
                    <a:p>
                      <a:pPr algn="r"/>
                      <a:r>
                        <a:rPr lang="en-US" sz="800" dirty="0">
                          <a:latin typeface="Century Gothic" panose="020B0502020202020204" pitchFamily="34" charset="0"/>
                        </a:rPr>
                        <a:t>Measure</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523141986"/>
                  </a:ext>
                </a:extLst>
              </a:tr>
              <a:tr h="215900">
                <a:tc>
                  <a:txBody>
                    <a:bodyPr/>
                    <a:lstStyle/>
                    <a:p>
                      <a:pPr algn="r"/>
                      <a:r>
                        <a:rPr lang="en-US" sz="800" dirty="0">
                          <a:latin typeface="Century Gothic" panose="020B0502020202020204" pitchFamily="34" charset="0"/>
                        </a:rPr>
                        <a:t>Target</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81226523"/>
                  </a:ext>
                </a:extLst>
              </a:tr>
              <a:tr h="215900">
                <a:tc>
                  <a:txBody>
                    <a:bodyPr/>
                    <a:lstStyle/>
                    <a:p>
                      <a:pPr algn="r"/>
                      <a:r>
                        <a:rPr lang="en-US" sz="800" dirty="0">
                          <a:latin typeface="Century Gothic" panose="020B0502020202020204" pitchFamily="34" charset="0"/>
                        </a:rPr>
                        <a:t>Invites</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2958124452"/>
                  </a:ext>
                </a:extLst>
              </a:tr>
              <a:tr h="215900">
                <a:tc>
                  <a:txBody>
                    <a:bodyPr/>
                    <a:lstStyle/>
                    <a:p>
                      <a:pPr algn="r"/>
                      <a:r>
                        <a:rPr lang="en-US" sz="800" dirty="0">
                          <a:latin typeface="Century Gothic" panose="020B0502020202020204" pitchFamily="34" charset="0"/>
                        </a:rPr>
                        <a:t>Other</a:t>
                      </a:r>
                    </a:p>
                  </a:txBody>
                  <a:tcPr marL="53236" marR="53236" marT="26618" marB="26618">
                    <a:solidFill>
                      <a:schemeClr val="bg2">
                        <a:lumMod val="90000"/>
                      </a:schemeClr>
                    </a:solidFill>
                  </a:tcPr>
                </a:tc>
                <a:tc>
                  <a:txBody>
                    <a:bodyPr/>
                    <a:lstStyle/>
                    <a:p>
                      <a:pPr algn="ctr"/>
                      <a:r>
                        <a:rPr lang="en-US" sz="1000" dirty="0">
                          <a:latin typeface="Century Gothic" panose="020B0502020202020204" pitchFamily="34" charset="0"/>
                        </a:rPr>
                        <a:t>00</a:t>
                      </a:r>
                    </a:p>
                  </a:txBody>
                  <a:tcPr marL="53236" marR="53236" marT="26618" marB="26618">
                    <a:solidFill>
                      <a:schemeClr val="bg2">
                        <a:lumMod val="90000"/>
                      </a:schemeClr>
                    </a:solidFill>
                  </a:tcPr>
                </a:tc>
                <a:extLst>
                  <a:ext uri="{0D108BD9-81ED-4DB2-BD59-A6C34878D82A}">
                    <a16:rowId xmlns:a16="http://schemas.microsoft.com/office/drawing/2014/main" val="1278992183"/>
                  </a:ext>
                </a:extLst>
              </a:tr>
            </a:tbl>
          </a:graphicData>
        </a:graphic>
      </p:graphicFrame>
      <p:sp>
        <p:nvSpPr>
          <p:cNvPr id="82" name="Rectangle 81">
            <a:extLst>
              <a:ext uri="{FF2B5EF4-FFF2-40B4-BE49-F238E27FC236}">
                <a16:creationId xmlns:a16="http://schemas.microsoft.com/office/drawing/2014/main" id="{E7225F64-B56E-B12A-BF1B-3A475865F627}"/>
              </a:ext>
            </a:extLst>
          </p:cNvPr>
          <p:cNvSpPr/>
          <p:nvPr/>
        </p:nvSpPr>
        <p:spPr>
          <a:xfrm>
            <a:off x="9812739" y="1160320"/>
            <a:ext cx="1824483" cy="390425"/>
          </a:xfrm>
          <a:prstGeom prst="rect">
            <a:avLst/>
          </a:prstGeom>
          <a:gradFill flip="none" rotWithShape="1">
            <a:gsLst>
              <a:gs pos="0">
                <a:srgbClr val="E2E23A"/>
              </a:gs>
              <a:gs pos="100000">
                <a:schemeClr val="bg1">
                  <a:lumMod val="85000"/>
                  <a:alpha val="6000"/>
                </a:schemeClr>
              </a:gs>
            </a:gsLst>
            <a:lin ang="216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Century Gothic" panose="020B0502020202020204" pitchFamily="34" charset="0"/>
              </a:rPr>
              <a:t>20XX</a:t>
            </a:r>
          </a:p>
        </p:txBody>
      </p:sp>
      <p:sp>
        <p:nvSpPr>
          <p:cNvPr id="83" name="TextBox 82">
            <a:extLst>
              <a:ext uri="{FF2B5EF4-FFF2-40B4-BE49-F238E27FC236}">
                <a16:creationId xmlns:a16="http://schemas.microsoft.com/office/drawing/2014/main" id="{5D5E274B-3038-1261-BDEC-53CD450B0F5A}"/>
              </a:ext>
            </a:extLst>
          </p:cNvPr>
          <p:cNvSpPr txBox="1"/>
          <p:nvPr/>
        </p:nvSpPr>
        <p:spPr>
          <a:xfrm>
            <a:off x="0" y="6000206"/>
            <a:ext cx="1341118" cy="276999"/>
          </a:xfrm>
          <a:prstGeom prst="rect">
            <a:avLst/>
          </a:prstGeom>
          <a:noFill/>
        </p:spPr>
        <p:txBody>
          <a:bodyPr wrap="square" rtlCol="0">
            <a:spAutoFit/>
          </a:bodyPr>
          <a:lstStyle/>
          <a:p>
            <a:r>
              <a:rPr lang="en-US" sz="1200" b="1" dirty="0">
                <a:solidFill>
                  <a:srgbClr val="66BBCC"/>
                </a:solidFill>
                <a:latin typeface="Century Gothic" panose="020B0502020202020204" pitchFamily="34" charset="0"/>
              </a:rPr>
              <a:t>FOCUS AREA A</a:t>
            </a:r>
          </a:p>
        </p:txBody>
      </p:sp>
      <p:sp>
        <p:nvSpPr>
          <p:cNvPr id="86" name="TextBox 85">
            <a:extLst>
              <a:ext uri="{FF2B5EF4-FFF2-40B4-BE49-F238E27FC236}">
                <a16:creationId xmlns:a16="http://schemas.microsoft.com/office/drawing/2014/main" id="{EB1D810C-0A4D-B7E7-34AB-F665CA5387CC}"/>
              </a:ext>
            </a:extLst>
          </p:cNvPr>
          <p:cNvSpPr txBox="1"/>
          <p:nvPr/>
        </p:nvSpPr>
        <p:spPr>
          <a:xfrm>
            <a:off x="1850264" y="5954040"/>
            <a:ext cx="581913" cy="323165"/>
          </a:xfrm>
          <a:prstGeom prst="rect">
            <a:avLst/>
          </a:prstGeom>
          <a:noFill/>
        </p:spPr>
        <p:txBody>
          <a:bodyPr wrap="square" rtlCol="0">
            <a:spAutoFit/>
          </a:bodyPr>
          <a:lstStyle/>
          <a:p>
            <a:pPr algn="ctr"/>
            <a:r>
              <a:rPr lang="en-US" sz="1500" b="1" dirty="0">
                <a:solidFill>
                  <a:srgbClr val="66BBCC"/>
                </a:solidFill>
                <a:latin typeface="Century Gothic" panose="020B0502020202020204" pitchFamily="34" charset="0"/>
              </a:rPr>
              <a:t>50%</a:t>
            </a:r>
          </a:p>
        </p:txBody>
      </p:sp>
      <p:pic>
        <p:nvPicPr>
          <p:cNvPr id="88" name="Graphic 87" descr="Gauge with solid fill">
            <a:extLst>
              <a:ext uri="{FF2B5EF4-FFF2-40B4-BE49-F238E27FC236}">
                <a16:creationId xmlns:a16="http://schemas.microsoft.com/office/drawing/2014/main" id="{A20F7D0A-AA8D-AC30-C3B3-49DFF3C097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9900" y="5954039"/>
            <a:ext cx="323165" cy="323165"/>
          </a:xfrm>
          <a:prstGeom prst="rect">
            <a:avLst/>
          </a:prstGeom>
        </p:spPr>
      </p:pic>
      <p:sp>
        <p:nvSpPr>
          <p:cNvPr id="89" name="TextBox 88">
            <a:extLst>
              <a:ext uri="{FF2B5EF4-FFF2-40B4-BE49-F238E27FC236}">
                <a16:creationId xmlns:a16="http://schemas.microsoft.com/office/drawing/2014/main" id="{02410E9A-81D7-93F2-C20F-57EFDFC42F8D}"/>
              </a:ext>
            </a:extLst>
          </p:cNvPr>
          <p:cNvSpPr txBox="1"/>
          <p:nvPr/>
        </p:nvSpPr>
        <p:spPr>
          <a:xfrm>
            <a:off x="0" y="6265293"/>
            <a:ext cx="1341118" cy="276999"/>
          </a:xfrm>
          <a:prstGeom prst="rect">
            <a:avLst/>
          </a:prstGeom>
          <a:noFill/>
        </p:spPr>
        <p:txBody>
          <a:bodyPr wrap="square" rtlCol="0">
            <a:spAutoFit/>
          </a:bodyPr>
          <a:lstStyle/>
          <a:p>
            <a:r>
              <a:rPr lang="en-US" sz="1200" b="1" dirty="0">
                <a:solidFill>
                  <a:schemeClr val="accent6"/>
                </a:solidFill>
                <a:latin typeface="Century Gothic" panose="020B0502020202020204" pitchFamily="34" charset="0"/>
              </a:rPr>
              <a:t>FOCUS AREA B</a:t>
            </a:r>
          </a:p>
        </p:txBody>
      </p:sp>
      <p:sp>
        <p:nvSpPr>
          <p:cNvPr id="90" name="TextBox 89">
            <a:extLst>
              <a:ext uri="{FF2B5EF4-FFF2-40B4-BE49-F238E27FC236}">
                <a16:creationId xmlns:a16="http://schemas.microsoft.com/office/drawing/2014/main" id="{DF77CF07-2DB1-E49B-4F1C-D7BFD562F14B}"/>
              </a:ext>
            </a:extLst>
          </p:cNvPr>
          <p:cNvSpPr txBox="1"/>
          <p:nvPr/>
        </p:nvSpPr>
        <p:spPr>
          <a:xfrm>
            <a:off x="1850264" y="6219127"/>
            <a:ext cx="581913"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20%</a:t>
            </a:r>
          </a:p>
        </p:txBody>
      </p:sp>
      <p:pic>
        <p:nvPicPr>
          <p:cNvPr id="91" name="Graphic 90" descr="Gauge with solid fill">
            <a:extLst>
              <a:ext uri="{FF2B5EF4-FFF2-40B4-BE49-F238E27FC236}">
                <a16:creationId xmlns:a16="http://schemas.microsoft.com/office/drawing/2014/main" id="{2BD1AAC5-823B-1C39-E51D-9C5B6D1C71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09900" y="6219126"/>
            <a:ext cx="323165" cy="323165"/>
          </a:xfrm>
          <a:prstGeom prst="rect">
            <a:avLst/>
          </a:prstGeom>
        </p:spPr>
      </p:pic>
      <p:sp>
        <p:nvSpPr>
          <p:cNvPr id="92" name="TextBox 91">
            <a:extLst>
              <a:ext uri="{FF2B5EF4-FFF2-40B4-BE49-F238E27FC236}">
                <a16:creationId xmlns:a16="http://schemas.microsoft.com/office/drawing/2014/main" id="{58F04B13-C694-B7BF-28F1-3F3B45AB9115}"/>
              </a:ext>
            </a:extLst>
          </p:cNvPr>
          <p:cNvSpPr txBox="1"/>
          <p:nvPr/>
        </p:nvSpPr>
        <p:spPr>
          <a:xfrm>
            <a:off x="0" y="6542102"/>
            <a:ext cx="1341118"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FOCUS AREA C</a:t>
            </a:r>
          </a:p>
        </p:txBody>
      </p:sp>
      <p:sp>
        <p:nvSpPr>
          <p:cNvPr id="93" name="TextBox 92">
            <a:extLst>
              <a:ext uri="{FF2B5EF4-FFF2-40B4-BE49-F238E27FC236}">
                <a16:creationId xmlns:a16="http://schemas.microsoft.com/office/drawing/2014/main" id="{40EA10C1-9E0D-6136-6E82-D7000B1CDEA3}"/>
              </a:ext>
            </a:extLst>
          </p:cNvPr>
          <p:cNvSpPr txBox="1"/>
          <p:nvPr/>
        </p:nvSpPr>
        <p:spPr>
          <a:xfrm>
            <a:off x="1850264" y="6495936"/>
            <a:ext cx="581913"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88%</a:t>
            </a:r>
          </a:p>
        </p:txBody>
      </p:sp>
      <p:pic>
        <p:nvPicPr>
          <p:cNvPr id="94" name="Graphic 93" descr="Gauge with solid fill">
            <a:extLst>
              <a:ext uri="{FF2B5EF4-FFF2-40B4-BE49-F238E27FC236}">
                <a16:creationId xmlns:a16="http://schemas.microsoft.com/office/drawing/2014/main" id="{F357F569-C418-19C9-CC29-31EB5F167F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9900" y="6495935"/>
            <a:ext cx="323165" cy="323165"/>
          </a:xfrm>
          <a:prstGeom prst="rect">
            <a:avLst/>
          </a:prstGeom>
        </p:spPr>
      </p:pic>
      <p:sp>
        <p:nvSpPr>
          <p:cNvPr id="95" name="TextBox 94">
            <a:extLst>
              <a:ext uri="{FF2B5EF4-FFF2-40B4-BE49-F238E27FC236}">
                <a16:creationId xmlns:a16="http://schemas.microsoft.com/office/drawing/2014/main" id="{E90E8A0B-BFCC-28A5-B50E-C2F58BD22570}"/>
              </a:ext>
            </a:extLst>
          </p:cNvPr>
          <p:cNvSpPr txBox="1"/>
          <p:nvPr/>
        </p:nvSpPr>
        <p:spPr>
          <a:xfrm>
            <a:off x="2476500" y="6000206"/>
            <a:ext cx="1341118" cy="276999"/>
          </a:xfrm>
          <a:prstGeom prst="rect">
            <a:avLst/>
          </a:prstGeom>
          <a:noFill/>
        </p:spPr>
        <p:txBody>
          <a:bodyPr wrap="square" rtlCol="0">
            <a:spAutoFit/>
          </a:bodyPr>
          <a:lstStyle/>
          <a:p>
            <a:r>
              <a:rPr lang="en-US" sz="1200" b="1" dirty="0">
                <a:solidFill>
                  <a:srgbClr val="66BBCC"/>
                </a:solidFill>
                <a:latin typeface="Century Gothic" panose="020B0502020202020204" pitchFamily="34" charset="0"/>
              </a:rPr>
              <a:t>FOCUS AREA A</a:t>
            </a:r>
          </a:p>
        </p:txBody>
      </p:sp>
      <p:sp>
        <p:nvSpPr>
          <p:cNvPr id="96" name="TextBox 95">
            <a:extLst>
              <a:ext uri="{FF2B5EF4-FFF2-40B4-BE49-F238E27FC236}">
                <a16:creationId xmlns:a16="http://schemas.microsoft.com/office/drawing/2014/main" id="{BF923B3D-21F9-6C90-4012-666104709BBA}"/>
              </a:ext>
            </a:extLst>
          </p:cNvPr>
          <p:cNvSpPr txBox="1"/>
          <p:nvPr/>
        </p:nvSpPr>
        <p:spPr>
          <a:xfrm>
            <a:off x="4326764" y="5954040"/>
            <a:ext cx="581913" cy="323165"/>
          </a:xfrm>
          <a:prstGeom prst="rect">
            <a:avLst/>
          </a:prstGeom>
          <a:noFill/>
        </p:spPr>
        <p:txBody>
          <a:bodyPr wrap="square" rtlCol="0">
            <a:spAutoFit/>
          </a:bodyPr>
          <a:lstStyle/>
          <a:p>
            <a:pPr algn="ctr"/>
            <a:r>
              <a:rPr lang="en-US" sz="1500" b="1" dirty="0">
                <a:solidFill>
                  <a:srgbClr val="66BBCC"/>
                </a:solidFill>
                <a:latin typeface="Century Gothic" panose="020B0502020202020204" pitchFamily="34" charset="0"/>
              </a:rPr>
              <a:t>0%</a:t>
            </a:r>
          </a:p>
        </p:txBody>
      </p:sp>
      <p:pic>
        <p:nvPicPr>
          <p:cNvPr id="97" name="Graphic 96" descr="Gauge with solid fill">
            <a:extLst>
              <a:ext uri="{FF2B5EF4-FFF2-40B4-BE49-F238E27FC236}">
                <a16:creationId xmlns:a16="http://schemas.microsoft.com/office/drawing/2014/main" id="{3D0989E3-33B2-FE4C-173B-979B00E0CC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6400" y="5954039"/>
            <a:ext cx="323165" cy="323165"/>
          </a:xfrm>
          <a:prstGeom prst="rect">
            <a:avLst/>
          </a:prstGeom>
        </p:spPr>
      </p:pic>
      <p:sp>
        <p:nvSpPr>
          <p:cNvPr id="98" name="TextBox 97">
            <a:extLst>
              <a:ext uri="{FF2B5EF4-FFF2-40B4-BE49-F238E27FC236}">
                <a16:creationId xmlns:a16="http://schemas.microsoft.com/office/drawing/2014/main" id="{924D3266-32DB-70BB-9CD9-19EC5D66EE0A}"/>
              </a:ext>
            </a:extLst>
          </p:cNvPr>
          <p:cNvSpPr txBox="1"/>
          <p:nvPr/>
        </p:nvSpPr>
        <p:spPr>
          <a:xfrm>
            <a:off x="2476500" y="6265293"/>
            <a:ext cx="1341118" cy="276999"/>
          </a:xfrm>
          <a:prstGeom prst="rect">
            <a:avLst/>
          </a:prstGeom>
          <a:noFill/>
        </p:spPr>
        <p:txBody>
          <a:bodyPr wrap="square" rtlCol="0">
            <a:spAutoFit/>
          </a:bodyPr>
          <a:lstStyle/>
          <a:p>
            <a:r>
              <a:rPr lang="en-US" sz="1200" b="1" dirty="0">
                <a:solidFill>
                  <a:schemeClr val="accent6"/>
                </a:solidFill>
                <a:latin typeface="Century Gothic" panose="020B0502020202020204" pitchFamily="34" charset="0"/>
              </a:rPr>
              <a:t>FOCUS AREA B</a:t>
            </a:r>
          </a:p>
        </p:txBody>
      </p:sp>
      <p:sp>
        <p:nvSpPr>
          <p:cNvPr id="99" name="TextBox 98">
            <a:extLst>
              <a:ext uri="{FF2B5EF4-FFF2-40B4-BE49-F238E27FC236}">
                <a16:creationId xmlns:a16="http://schemas.microsoft.com/office/drawing/2014/main" id="{D9248CCF-3B89-D86E-DFCD-8A4FF0570EF3}"/>
              </a:ext>
            </a:extLst>
          </p:cNvPr>
          <p:cNvSpPr txBox="1"/>
          <p:nvPr/>
        </p:nvSpPr>
        <p:spPr>
          <a:xfrm>
            <a:off x="4326764" y="6219127"/>
            <a:ext cx="581913"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0%</a:t>
            </a:r>
          </a:p>
        </p:txBody>
      </p:sp>
      <p:pic>
        <p:nvPicPr>
          <p:cNvPr id="100" name="Graphic 99" descr="Gauge with solid fill">
            <a:extLst>
              <a:ext uri="{FF2B5EF4-FFF2-40B4-BE49-F238E27FC236}">
                <a16:creationId xmlns:a16="http://schemas.microsoft.com/office/drawing/2014/main" id="{08F31FCF-B1F5-A652-375C-963625CBB3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86400" y="6219126"/>
            <a:ext cx="323165" cy="323165"/>
          </a:xfrm>
          <a:prstGeom prst="rect">
            <a:avLst/>
          </a:prstGeom>
        </p:spPr>
      </p:pic>
      <p:sp>
        <p:nvSpPr>
          <p:cNvPr id="101" name="TextBox 100">
            <a:extLst>
              <a:ext uri="{FF2B5EF4-FFF2-40B4-BE49-F238E27FC236}">
                <a16:creationId xmlns:a16="http://schemas.microsoft.com/office/drawing/2014/main" id="{277EB166-2B71-D4BB-182D-205CEF98407A}"/>
              </a:ext>
            </a:extLst>
          </p:cNvPr>
          <p:cNvSpPr txBox="1"/>
          <p:nvPr/>
        </p:nvSpPr>
        <p:spPr>
          <a:xfrm>
            <a:off x="2476500" y="6542102"/>
            <a:ext cx="1341118"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FOCUS AREA C</a:t>
            </a:r>
          </a:p>
        </p:txBody>
      </p:sp>
      <p:sp>
        <p:nvSpPr>
          <p:cNvPr id="102" name="TextBox 101">
            <a:extLst>
              <a:ext uri="{FF2B5EF4-FFF2-40B4-BE49-F238E27FC236}">
                <a16:creationId xmlns:a16="http://schemas.microsoft.com/office/drawing/2014/main" id="{7A5B62EB-6239-C95D-ED25-CF69A0C9E15B}"/>
              </a:ext>
            </a:extLst>
          </p:cNvPr>
          <p:cNvSpPr txBox="1"/>
          <p:nvPr/>
        </p:nvSpPr>
        <p:spPr>
          <a:xfrm>
            <a:off x="4326764" y="6495936"/>
            <a:ext cx="581913"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0%</a:t>
            </a:r>
          </a:p>
        </p:txBody>
      </p:sp>
      <p:pic>
        <p:nvPicPr>
          <p:cNvPr id="103" name="Graphic 102" descr="Gauge with solid fill">
            <a:extLst>
              <a:ext uri="{FF2B5EF4-FFF2-40B4-BE49-F238E27FC236}">
                <a16:creationId xmlns:a16="http://schemas.microsoft.com/office/drawing/2014/main" id="{FA3F9320-2A0E-31E9-6908-F2B82D9B6E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6400" y="6495935"/>
            <a:ext cx="323165" cy="323165"/>
          </a:xfrm>
          <a:prstGeom prst="rect">
            <a:avLst/>
          </a:prstGeom>
        </p:spPr>
      </p:pic>
      <p:sp>
        <p:nvSpPr>
          <p:cNvPr id="104" name="TextBox 103">
            <a:extLst>
              <a:ext uri="{FF2B5EF4-FFF2-40B4-BE49-F238E27FC236}">
                <a16:creationId xmlns:a16="http://schemas.microsoft.com/office/drawing/2014/main" id="{0D3E7810-02E9-F436-991D-F2ABE73B6AAD}"/>
              </a:ext>
            </a:extLst>
          </p:cNvPr>
          <p:cNvSpPr txBox="1"/>
          <p:nvPr/>
        </p:nvSpPr>
        <p:spPr>
          <a:xfrm>
            <a:off x="4846319" y="6000206"/>
            <a:ext cx="1341118" cy="276999"/>
          </a:xfrm>
          <a:prstGeom prst="rect">
            <a:avLst/>
          </a:prstGeom>
          <a:noFill/>
        </p:spPr>
        <p:txBody>
          <a:bodyPr wrap="square" rtlCol="0">
            <a:spAutoFit/>
          </a:bodyPr>
          <a:lstStyle/>
          <a:p>
            <a:r>
              <a:rPr lang="en-US" sz="1200" b="1" dirty="0">
                <a:solidFill>
                  <a:srgbClr val="66BBCC"/>
                </a:solidFill>
                <a:latin typeface="Century Gothic" panose="020B0502020202020204" pitchFamily="34" charset="0"/>
              </a:rPr>
              <a:t>FOCUS AREA A</a:t>
            </a:r>
          </a:p>
        </p:txBody>
      </p:sp>
      <p:sp>
        <p:nvSpPr>
          <p:cNvPr id="105" name="TextBox 104">
            <a:extLst>
              <a:ext uri="{FF2B5EF4-FFF2-40B4-BE49-F238E27FC236}">
                <a16:creationId xmlns:a16="http://schemas.microsoft.com/office/drawing/2014/main" id="{BB3C3EA5-998F-82E9-5BD3-A4284B7FC079}"/>
              </a:ext>
            </a:extLst>
          </p:cNvPr>
          <p:cNvSpPr txBox="1"/>
          <p:nvPr/>
        </p:nvSpPr>
        <p:spPr>
          <a:xfrm>
            <a:off x="6696583" y="5954040"/>
            <a:ext cx="581913" cy="323165"/>
          </a:xfrm>
          <a:prstGeom prst="rect">
            <a:avLst/>
          </a:prstGeom>
          <a:noFill/>
        </p:spPr>
        <p:txBody>
          <a:bodyPr wrap="square" rtlCol="0">
            <a:spAutoFit/>
          </a:bodyPr>
          <a:lstStyle/>
          <a:p>
            <a:pPr algn="ctr"/>
            <a:r>
              <a:rPr lang="en-US" sz="1500" b="1" dirty="0">
                <a:solidFill>
                  <a:srgbClr val="66BBCC"/>
                </a:solidFill>
                <a:latin typeface="Century Gothic" panose="020B0502020202020204" pitchFamily="34" charset="0"/>
              </a:rPr>
              <a:t>0%</a:t>
            </a:r>
          </a:p>
        </p:txBody>
      </p:sp>
      <p:pic>
        <p:nvPicPr>
          <p:cNvPr id="106" name="Graphic 105" descr="Gauge with solid fill">
            <a:extLst>
              <a:ext uri="{FF2B5EF4-FFF2-40B4-BE49-F238E27FC236}">
                <a16:creationId xmlns:a16="http://schemas.microsoft.com/office/drawing/2014/main" id="{1125276A-D84C-4428-8303-3F6D3DA3E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6219" y="5954039"/>
            <a:ext cx="323165" cy="323165"/>
          </a:xfrm>
          <a:prstGeom prst="rect">
            <a:avLst/>
          </a:prstGeom>
        </p:spPr>
      </p:pic>
      <p:sp>
        <p:nvSpPr>
          <p:cNvPr id="107" name="TextBox 106">
            <a:extLst>
              <a:ext uri="{FF2B5EF4-FFF2-40B4-BE49-F238E27FC236}">
                <a16:creationId xmlns:a16="http://schemas.microsoft.com/office/drawing/2014/main" id="{0B7AA7AA-DCE6-BA3C-7DD2-2EBC12BC276B}"/>
              </a:ext>
            </a:extLst>
          </p:cNvPr>
          <p:cNvSpPr txBox="1"/>
          <p:nvPr/>
        </p:nvSpPr>
        <p:spPr>
          <a:xfrm>
            <a:off x="4846319" y="6265293"/>
            <a:ext cx="1341118" cy="276999"/>
          </a:xfrm>
          <a:prstGeom prst="rect">
            <a:avLst/>
          </a:prstGeom>
          <a:noFill/>
        </p:spPr>
        <p:txBody>
          <a:bodyPr wrap="square" rtlCol="0">
            <a:spAutoFit/>
          </a:bodyPr>
          <a:lstStyle/>
          <a:p>
            <a:r>
              <a:rPr lang="en-US" sz="1200" b="1" dirty="0">
                <a:solidFill>
                  <a:schemeClr val="accent6"/>
                </a:solidFill>
                <a:latin typeface="Century Gothic" panose="020B0502020202020204" pitchFamily="34" charset="0"/>
              </a:rPr>
              <a:t>FOCUS AREA B</a:t>
            </a:r>
          </a:p>
        </p:txBody>
      </p:sp>
      <p:sp>
        <p:nvSpPr>
          <p:cNvPr id="108" name="TextBox 107">
            <a:extLst>
              <a:ext uri="{FF2B5EF4-FFF2-40B4-BE49-F238E27FC236}">
                <a16:creationId xmlns:a16="http://schemas.microsoft.com/office/drawing/2014/main" id="{BF6E5337-B723-4339-359B-209B1997FB12}"/>
              </a:ext>
            </a:extLst>
          </p:cNvPr>
          <p:cNvSpPr txBox="1"/>
          <p:nvPr/>
        </p:nvSpPr>
        <p:spPr>
          <a:xfrm>
            <a:off x="6696583" y="6219127"/>
            <a:ext cx="581913"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0%</a:t>
            </a:r>
          </a:p>
        </p:txBody>
      </p:sp>
      <p:pic>
        <p:nvPicPr>
          <p:cNvPr id="109" name="Graphic 108" descr="Gauge with solid fill">
            <a:extLst>
              <a:ext uri="{FF2B5EF4-FFF2-40B4-BE49-F238E27FC236}">
                <a16:creationId xmlns:a16="http://schemas.microsoft.com/office/drawing/2014/main" id="{01B011E1-AB82-A5DA-FC53-6CE46C26D9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6219" y="6219126"/>
            <a:ext cx="323165" cy="323165"/>
          </a:xfrm>
          <a:prstGeom prst="rect">
            <a:avLst/>
          </a:prstGeom>
        </p:spPr>
      </p:pic>
      <p:sp>
        <p:nvSpPr>
          <p:cNvPr id="110" name="TextBox 109">
            <a:extLst>
              <a:ext uri="{FF2B5EF4-FFF2-40B4-BE49-F238E27FC236}">
                <a16:creationId xmlns:a16="http://schemas.microsoft.com/office/drawing/2014/main" id="{3134246E-9401-149B-82B0-51D4B66CB7ED}"/>
              </a:ext>
            </a:extLst>
          </p:cNvPr>
          <p:cNvSpPr txBox="1"/>
          <p:nvPr/>
        </p:nvSpPr>
        <p:spPr>
          <a:xfrm>
            <a:off x="4846319" y="6542102"/>
            <a:ext cx="1341118"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FOCUS AREA C</a:t>
            </a:r>
          </a:p>
        </p:txBody>
      </p:sp>
      <p:sp>
        <p:nvSpPr>
          <p:cNvPr id="111" name="TextBox 110">
            <a:extLst>
              <a:ext uri="{FF2B5EF4-FFF2-40B4-BE49-F238E27FC236}">
                <a16:creationId xmlns:a16="http://schemas.microsoft.com/office/drawing/2014/main" id="{35007293-A082-0792-638F-AB4C9ABA4F20}"/>
              </a:ext>
            </a:extLst>
          </p:cNvPr>
          <p:cNvSpPr txBox="1"/>
          <p:nvPr/>
        </p:nvSpPr>
        <p:spPr>
          <a:xfrm>
            <a:off x="6696583" y="6495936"/>
            <a:ext cx="581913"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0%</a:t>
            </a:r>
          </a:p>
        </p:txBody>
      </p:sp>
      <p:pic>
        <p:nvPicPr>
          <p:cNvPr id="112" name="Graphic 111" descr="Gauge with solid fill">
            <a:extLst>
              <a:ext uri="{FF2B5EF4-FFF2-40B4-BE49-F238E27FC236}">
                <a16:creationId xmlns:a16="http://schemas.microsoft.com/office/drawing/2014/main" id="{93DC9968-29E2-B062-4553-EBC5B39697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6219" y="6495935"/>
            <a:ext cx="323165" cy="323165"/>
          </a:xfrm>
          <a:prstGeom prst="rect">
            <a:avLst/>
          </a:prstGeom>
        </p:spPr>
      </p:pic>
      <p:sp>
        <p:nvSpPr>
          <p:cNvPr id="113" name="TextBox 112">
            <a:extLst>
              <a:ext uri="{FF2B5EF4-FFF2-40B4-BE49-F238E27FC236}">
                <a16:creationId xmlns:a16="http://schemas.microsoft.com/office/drawing/2014/main" id="{70981C3A-988B-FC79-EBDA-0A3BE784A4F5}"/>
              </a:ext>
            </a:extLst>
          </p:cNvPr>
          <p:cNvSpPr txBox="1"/>
          <p:nvPr/>
        </p:nvSpPr>
        <p:spPr>
          <a:xfrm>
            <a:off x="7216138" y="5991023"/>
            <a:ext cx="1341118" cy="276999"/>
          </a:xfrm>
          <a:prstGeom prst="rect">
            <a:avLst/>
          </a:prstGeom>
          <a:noFill/>
        </p:spPr>
        <p:txBody>
          <a:bodyPr wrap="square" rtlCol="0">
            <a:spAutoFit/>
          </a:bodyPr>
          <a:lstStyle/>
          <a:p>
            <a:r>
              <a:rPr lang="en-US" sz="1200" b="1" dirty="0">
                <a:solidFill>
                  <a:srgbClr val="66BBCC"/>
                </a:solidFill>
                <a:latin typeface="Century Gothic" panose="020B0502020202020204" pitchFamily="34" charset="0"/>
              </a:rPr>
              <a:t>FOCUS AREA A</a:t>
            </a:r>
          </a:p>
        </p:txBody>
      </p:sp>
      <p:sp>
        <p:nvSpPr>
          <p:cNvPr id="114" name="TextBox 113">
            <a:extLst>
              <a:ext uri="{FF2B5EF4-FFF2-40B4-BE49-F238E27FC236}">
                <a16:creationId xmlns:a16="http://schemas.microsoft.com/office/drawing/2014/main" id="{09127FBF-0D8E-2DF6-279E-90E68B74CF5B}"/>
              </a:ext>
            </a:extLst>
          </p:cNvPr>
          <p:cNvSpPr txBox="1"/>
          <p:nvPr/>
        </p:nvSpPr>
        <p:spPr>
          <a:xfrm>
            <a:off x="9066402" y="5944857"/>
            <a:ext cx="581913" cy="323165"/>
          </a:xfrm>
          <a:prstGeom prst="rect">
            <a:avLst/>
          </a:prstGeom>
          <a:noFill/>
        </p:spPr>
        <p:txBody>
          <a:bodyPr wrap="square" rtlCol="0">
            <a:spAutoFit/>
          </a:bodyPr>
          <a:lstStyle/>
          <a:p>
            <a:pPr algn="ctr"/>
            <a:r>
              <a:rPr lang="en-US" sz="1500" b="1" dirty="0">
                <a:solidFill>
                  <a:srgbClr val="66BBCC"/>
                </a:solidFill>
                <a:latin typeface="Century Gothic" panose="020B0502020202020204" pitchFamily="34" charset="0"/>
              </a:rPr>
              <a:t>0%</a:t>
            </a:r>
          </a:p>
        </p:txBody>
      </p:sp>
      <p:pic>
        <p:nvPicPr>
          <p:cNvPr id="115" name="Graphic 114" descr="Gauge with solid fill">
            <a:extLst>
              <a:ext uri="{FF2B5EF4-FFF2-40B4-BE49-F238E27FC236}">
                <a16:creationId xmlns:a16="http://schemas.microsoft.com/office/drawing/2014/main" id="{3B525888-3E2C-267F-A37E-7F43153C76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038" y="5944856"/>
            <a:ext cx="323165" cy="323165"/>
          </a:xfrm>
          <a:prstGeom prst="rect">
            <a:avLst/>
          </a:prstGeom>
        </p:spPr>
      </p:pic>
      <p:sp>
        <p:nvSpPr>
          <p:cNvPr id="116" name="TextBox 115">
            <a:extLst>
              <a:ext uri="{FF2B5EF4-FFF2-40B4-BE49-F238E27FC236}">
                <a16:creationId xmlns:a16="http://schemas.microsoft.com/office/drawing/2014/main" id="{363290EF-C0D7-9CE3-88B6-E5F73350278E}"/>
              </a:ext>
            </a:extLst>
          </p:cNvPr>
          <p:cNvSpPr txBox="1"/>
          <p:nvPr/>
        </p:nvSpPr>
        <p:spPr>
          <a:xfrm>
            <a:off x="7216138" y="6256110"/>
            <a:ext cx="1341118" cy="276999"/>
          </a:xfrm>
          <a:prstGeom prst="rect">
            <a:avLst/>
          </a:prstGeom>
          <a:noFill/>
        </p:spPr>
        <p:txBody>
          <a:bodyPr wrap="square" rtlCol="0">
            <a:spAutoFit/>
          </a:bodyPr>
          <a:lstStyle/>
          <a:p>
            <a:r>
              <a:rPr lang="en-US" sz="1200" b="1" dirty="0">
                <a:solidFill>
                  <a:schemeClr val="accent6"/>
                </a:solidFill>
                <a:latin typeface="Century Gothic" panose="020B0502020202020204" pitchFamily="34" charset="0"/>
              </a:rPr>
              <a:t>FOCUS AREA B</a:t>
            </a:r>
          </a:p>
        </p:txBody>
      </p:sp>
      <p:sp>
        <p:nvSpPr>
          <p:cNvPr id="117" name="TextBox 116">
            <a:extLst>
              <a:ext uri="{FF2B5EF4-FFF2-40B4-BE49-F238E27FC236}">
                <a16:creationId xmlns:a16="http://schemas.microsoft.com/office/drawing/2014/main" id="{BEBF2A78-340A-CAFF-8456-3E94D76DE226}"/>
              </a:ext>
            </a:extLst>
          </p:cNvPr>
          <p:cNvSpPr txBox="1"/>
          <p:nvPr/>
        </p:nvSpPr>
        <p:spPr>
          <a:xfrm>
            <a:off x="9066402" y="6209944"/>
            <a:ext cx="581913"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0%</a:t>
            </a:r>
          </a:p>
        </p:txBody>
      </p:sp>
      <p:pic>
        <p:nvPicPr>
          <p:cNvPr id="118" name="Graphic 117" descr="Gauge with solid fill">
            <a:extLst>
              <a:ext uri="{FF2B5EF4-FFF2-40B4-BE49-F238E27FC236}">
                <a16:creationId xmlns:a16="http://schemas.microsoft.com/office/drawing/2014/main" id="{DB67F6D0-976B-B8AB-B058-5CB55A1676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038" y="6209943"/>
            <a:ext cx="323165" cy="323165"/>
          </a:xfrm>
          <a:prstGeom prst="rect">
            <a:avLst/>
          </a:prstGeom>
        </p:spPr>
      </p:pic>
      <p:sp>
        <p:nvSpPr>
          <p:cNvPr id="119" name="TextBox 118">
            <a:extLst>
              <a:ext uri="{FF2B5EF4-FFF2-40B4-BE49-F238E27FC236}">
                <a16:creationId xmlns:a16="http://schemas.microsoft.com/office/drawing/2014/main" id="{EEAE0B8B-BCA9-2F73-A0A5-3B675CC1EA50}"/>
              </a:ext>
            </a:extLst>
          </p:cNvPr>
          <p:cNvSpPr txBox="1"/>
          <p:nvPr/>
        </p:nvSpPr>
        <p:spPr>
          <a:xfrm>
            <a:off x="7216138" y="6532919"/>
            <a:ext cx="1341118"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FOCUS AREA C</a:t>
            </a:r>
          </a:p>
        </p:txBody>
      </p:sp>
      <p:sp>
        <p:nvSpPr>
          <p:cNvPr id="120" name="TextBox 119">
            <a:extLst>
              <a:ext uri="{FF2B5EF4-FFF2-40B4-BE49-F238E27FC236}">
                <a16:creationId xmlns:a16="http://schemas.microsoft.com/office/drawing/2014/main" id="{3F94248F-4C49-C725-1D51-F828AD7063EB}"/>
              </a:ext>
            </a:extLst>
          </p:cNvPr>
          <p:cNvSpPr txBox="1"/>
          <p:nvPr/>
        </p:nvSpPr>
        <p:spPr>
          <a:xfrm>
            <a:off x="9066402" y="6486753"/>
            <a:ext cx="581913"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0%</a:t>
            </a:r>
          </a:p>
        </p:txBody>
      </p:sp>
      <p:pic>
        <p:nvPicPr>
          <p:cNvPr id="121" name="Graphic 120" descr="Gauge with solid fill">
            <a:extLst>
              <a:ext uri="{FF2B5EF4-FFF2-40B4-BE49-F238E27FC236}">
                <a16:creationId xmlns:a16="http://schemas.microsoft.com/office/drawing/2014/main" id="{BB1B3278-B21E-9093-8690-7C201FB98B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6038" y="6486752"/>
            <a:ext cx="323165" cy="323165"/>
          </a:xfrm>
          <a:prstGeom prst="rect">
            <a:avLst/>
          </a:prstGeom>
        </p:spPr>
      </p:pic>
      <p:sp>
        <p:nvSpPr>
          <p:cNvPr id="122" name="TextBox 121">
            <a:extLst>
              <a:ext uri="{FF2B5EF4-FFF2-40B4-BE49-F238E27FC236}">
                <a16:creationId xmlns:a16="http://schemas.microsoft.com/office/drawing/2014/main" id="{C1C0658D-43FE-31A3-453A-5895A3784193}"/>
              </a:ext>
            </a:extLst>
          </p:cNvPr>
          <p:cNvSpPr txBox="1"/>
          <p:nvPr/>
        </p:nvSpPr>
        <p:spPr>
          <a:xfrm>
            <a:off x="9606893" y="5967940"/>
            <a:ext cx="1341118" cy="276999"/>
          </a:xfrm>
          <a:prstGeom prst="rect">
            <a:avLst/>
          </a:prstGeom>
          <a:noFill/>
        </p:spPr>
        <p:txBody>
          <a:bodyPr wrap="square" rtlCol="0">
            <a:spAutoFit/>
          </a:bodyPr>
          <a:lstStyle/>
          <a:p>
            <a:r>
              <a:rPr lang="en-US" sz="1200" b="1" dirty="0">
                <a:solidFill>
                  <a:srgbClr val="66BBCC"/>
                </a:solidFill>
                <a:latin typeface="Century Gothic" panose="020B0502020202020204" pitchFamily="34" charset="0"/>
              </a:rPr>
              <a:t>FOCUS AREA A</a:t>
            </a:r>
          </a:p>
        </p:txBody>
      </p:sp>
      <p:sp>
        <p:nvSpPr>
          <p:cNvPr id="123" name="TextBox 122">
            <a:extLst>
              <a:ext uri="{FF2B5EF4-FFF2-40B4-BE49-F238E27FC236}">
                <a16:creationId xmlns:a16="http://schemas.microsoft.com/office/drawing/2014/main" id="{EF7302B6-A865-F67A-8B0C-552B7F41FBEB}"/>
              </a:ext>
            </a:extLst>
          </p:cNvPr>
          <p:cNvSpPr txBox="1"/>
          <p:nvPr/>
        </p:nvSpPr>
        <p:spPr>
          <a:xfrm>
            <a:off x="11457157" y="5921774"/>
            <a:ext cx="581913" cy="323165"/>
          </a:xfrm>
          <a:prstGeom prst="rect">
            <a:avLst/>
          </a:prstGeom>
          <a:noFill/>
        </p:spPr>
        <p:txBody>
          <a:bodyPr wrap="square" rtlCol="0">
            <a:spAutoFit/>
          </a:bodyPr>
          <a:lstStyle/>
          <a:p>
            <a:pPr algn="ctr"/>
            <a:r>
              <a:rPr lang="en-US" sz="1500" b="1" dirty="0">
                <a:solidFill>
                  <a:srgbClr val="66BBCC"/>
                </a:solidFill>
                <a:latin typeface="Century Gothic" panose="020B0502020202020204" pitchFamily="34" charset="0"/>
              </a:rPr>
              <a:t>0%</a:t>
            </a:r>
          </a:p>
        </p:txBody>
      </p:sp>
      <p:pic>
        <p:nvPicPr>
          <p:cNvPr id="124" name="Graphic 123" descr="Gauge with solid fill">
            <a:extLst>
              <a:ext uri="{FF2B5EF4-FFF2-40B4-BE49-F238E27FC236}">
                <a16:creationId xmlns:a16="http://schemas.microsoft.com/office/drawing/2014/main" id="{266C0D17-1A7C-1D49-1935-26341C5954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6793" y="5921773"/>
            <a:ext cx="323165" cy="323165"/>
          </a:xfrm>
          <a:prstGeom prst="rect">
            <a:avLst/>
          </a:prstGeom>
        </p:spPr>
      </p:pic>
      <p:sp>
        <p:nvSpPr>
          <p:cNvPr id="125" name="TextBox 124">
            <a:extLst>
              <a:ext uri="{FF2B5EF4-FFF2-40B4-BE49-F238E27FC236}">
                <a16:creationId xmlns:a16="http://schemas.microsoft.com/office/drawing/2014/main" id="{63FFC60A-831D-296F-B335-8A475C379157}"/>
              </a:ext>
            </a:extLst>
          </p:cNvPr>
          <p:cNvSpPr txBox="1"/>
          <p:nvPr/>
        </p:nvSpPr>
        <p:spPr>
          <a:xfrm>
            <a:off x="9606893" y="6233027"/>
            <a:ext cx="1341118" cy="276999"/>
          </a:xfrm>
          <a:prstGeom prst="rect">
            <a:avLst/>
          </a:prstGeom>
          <a:noFill/>
        </p:spPr>
        <p:txBody>
          <a:bodyPr wrap="square" rtlCol="0">
            <a:spAutoFit/>
          </a:bodyPr>
          <a:lstStyle/>
          <a:p>
            <a:r>
              <a:rPr lang="en-US" sz="1200" b="1" dirty="0">
                <a:solidFill>
                  <a:schemeClr val="accent6"/>
                </a:solidFill>
                <a:latin typeface="Century Gothic" panose="020B0502020202020204" pitchFamily="34" charset="0"/>
              </a:rPr>
              <a:t>FOCUS AREA B</a:t>
            </a:r>
          </a:p>
        </p:txBody>
      </p:sp>
      <p:sp>
        <p:nvSpPr>
          <p:cNvPr id="126" name="TextBox 125">
            <a:extLst>
              <a:ext uri="{FF2B5EF4-FFF2-40B4-BE49-F238E27FC236}">
                <a16:creationId xmlns:a16="http://schemas.microsoft.com/office/drawing/2014/main" id="{E102EA96-B15B-CA0F-235F-40F65C86D5C3}"/>
              </a:ext>
            </a:extLst>
          </p:cNvPr>
          <p:cNvSpPr txBox="1"/>
          <p:nvPr/>
        </p:nvSpPr>
        <p:spPr>
          <a:xfrm>
            <a:off x="11457157" y="6186861"/>
            <a:ext cx="581913"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0%</a:t>
            </a:r>
          </a:p>
        </p:txBody>
      </p:sp>
      <p:pic>
        <p:nvPicPr>
          <p:cNvPr id="127" name="Graphic 126" descr="Gauge with solid fill">
            <a:extLst>
              <a:ext uri="{FF2B5EF4-FFF2-40B4-BE49-F238E27FC236}">
                <a16:creationId xmlns:a16="http://schemas.microsoft.com/office/drawing/2014/main" id="{C1C53D3D-D647-9F27-5B0C-ACEE5ADA51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6793" y="6186860"/>
            <a:ext cx="323165" cy="323165"/>
          </a:xfrm>
          <a:prstGeom prst="rect">
            <a:avLst/>
          </a:prstGeom>
        </p:spPr>
      </p:pic>
      <p:sp>
        <p:nvSpPr>
          <p:cNvPr id="128" name="TextBox 127">
            <a:extLst>
              <a:ext uri="{FF2B5EF4-FFF2-40B4-BE49-F238E27FC236}">
                <a16:creationId xmlns:a16="http://schemas.microsoft.com/office/drawing/2014/main" id="{96EBA14D-4E11-F9D7-5C66-F29810C39BA7}"/>
              </a:ext>
            </a:extLst>
          </p:cNvPr>
          <p:cNvSpPr txBox="1"/>
          <p:nvPr/>
        </p:nvSpPr>
        <p:spPr>
          <a:xfrm>
            <a:off x="9606893" y="6509836"/>
            <a:ext cx="1341118"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FOCUS AREA C</a:t>
            </a:r>
          </a:p>
        </p:txBody>
      </p:sp>
      <p:sp>
        <p:nvSpPr>
          <p:cNvPr id="129" name="TextBox 128">
            <a:extLst>
              <a:ext uri="{FF2B5EF4-FFF2-40B4-BE49-F238E27FC236}">
                <a16:creationId xmlns:a16="http://schemas.microsoft.com/office/drawing/2014/main" id="{08E56926-3A4E-8140-C6CE-C0DAFAE612EA}"/>
              </a:ext>
            </a:extLst>
          </p:cNvPr>
          <p:cNvSpPr txBox="1"/>
          <p:nvPr/>
        </p:nvSpPr>
        <p:spPr>
          <a:xfrm>
            <a:off x="11457157" y="6463670"/>
            <a:ext cx="581913"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0%</a:t>
            </a:r>
          </a:p>
        </p:txBody>
      </p:sp>
      <p:pic>
        <p:nvPicPr>
          <p:cNvPr id="130" name="Graphic 129" descr="Gauge with solid fill">
            <a:extLst>
              <a:ext uri="{FF2B5EF4-FFF2-40B4-BE49-F238E27FC236}">
                <a16:creationId xmlns:a16="http://schemas.microsoft.com/office/drawing/2014/main" id="{28F08186-BB3E-A0C3-D76E-7EE9ADA4BB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6793" y="6463669"/>
            <a:ext cx="323165" cy="323165"/>
          </a:xfrm>
          <a:prstGeom prst="rect">
            <a:avLst/>
          </a:prstGeom>
        </p:spPr>
      </p:pic>
    </p:spTree>
    <p:extLst>
      <p:ext uri="{BB962C8B-B14F-4D97-AF65-F5344CB8AC3E}">
        <p14:creationId xmlns:p14="http://schemas.microsoft.com/office/powerpoint/2010/main" val="40045631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1180</TotalTime>
  <Words>1217</Words>
  <Application>Microsoft Macintosh PowerPoint</Application>
  <PresentationFormat>Widescreen</PresentationFormat>
  <Paragraphs>412</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51</cp:revision>
  <dcterms:created xsi:type="dcterms:W3CDTF">2022-05-22T18:55:25Z</dcterms:created>
  <dcterms:modified xsi:type="dcterms:W3CDTF">2024-05-31T10:45:17Z</dcterms:modified>
</cp:coreProperties>
</file>