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410" r:id="rId2"/>
    <p:sldId id="411"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A00"/>
    <a:srgbClr val="FF9109"/>
    <a:srgbClr val="5583F2"/>
    <a:srgbClr val="8BB4FD"/>
    <a:srgbClr val="2D4685"/>
    <a:srgbClr val="955407"/>
    <a:srgbClr val="8D3401"/>
    <a:srgbClr val="455B80"/>
    <a:srgbClr val="2DD8FD"/>
    <a:srgbClr val="88E8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56" autoAdjust="0"/>
    <p:restoredTop sz="96058"/>
  </p:normalViewPr>
  <p:slideViewPr>
    <p:cSldViewPr snapToGrid="0" snapToObjects="1">
      <p:cViewPr varScale="1">
        <p:scale>
          <a:sx n="122" d="100"/>
          <a:sy n="122" d="100"/>
        </p:scale>
        <p:origin x="216" y="32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2037&amp;utm_source=template-powerpoint&amp;utm_medium=content&amp;utm_campaign=Balanced+Scorecard+4+Perspectives-powerpoint-12037&amp;lpa=Balanced+Scorecard+4+Perspectives+powerpoint+12037"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3D abstract waves with color gradient">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9017"/>
            <a:ext cx="12192000" cy="6858000"/>
          </a:xfrm>
          <a:prstGeom prst="rect">
            <a:avLst/>
          </a:prstGeom>
          <a:gradFill>
            <a:gsLst>
              <a:gs pos="49000">
                <a:schemeClr val="bg2">
                  <a:lumMod val="0"/>
                  <a:lumOff val="100000"/>
                  <a:alpha val="64000"/>
                </a:schemeClr>
              </a:gs>
              <a:gs pos="87000">
                <a:srgbClr val="DEDDF2">
                  <a:alpha val="69406"/>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C5CF31B-DD6C-9E20-6635-F5CD8541E7A8}"/>
              </a:ext>
            </a:extLst>
          </p:cNvPr>
          <p:cNvSpPr/>
          <p:nvPr/>
        </p:nvSpPr>
        <p:spPr>
          <a:xfrm rot="5400000">
            <a:off x="-1700777" y="1700777"/>
            <a:ext cx="3447288" cy="45734"/>
          </a:xfrm>
          <a:prstGeom prst="rect">
            <a:avLst/>
          </a:prstGeom>
          <a:solidFill>
            <a:srgbClr val="8BB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C604452-E5F4-E5B4-00AB-E7F9D2D198B3}"/>
              </a:ext>
            </a:extLst>
          </p:cNvPr>
          <p:cNvSpPr/>
          <p:nvPr/>
        </p:nvSpPr>
        <p:spPr>
          <a:xfrm>
            <a:off x="0" y="3438017"/>
            <a:ext cx="45734" cy="3429000"/>
          </a:xfrm>
          <a:prstGeom prst="rect">
            <a:avLst/>
          </a:prstGeom>
          <a:solidFill>
            <a:srgbClr val="558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D0110D3-7700-2C77-A9E0-8D7356A39004}"/>
              </a:ext>
            </a:extLst>
          </p:cNvPr>
          <p:cNvSpPr/>
          <p:nvPr/>
        </p:nvSpPr>
        <p:spPr>
          <a:xfrm rot="10800000">
            <a:off x="12146267" y="15833"/>
            <a:ext cx="45734" cy="3447288"/>
          </a:xfrm>
          <a:prstGeom prst="rect">
            <a:avLst/>
          </a:prstGeom>
          <a:solidFill>
            <a:srgbClr val="F95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01D0325-CFBB-724B-5E26-FE27F38DC17E}"/>
              </a:ext>
            </a:extLst>
          </p:cNvPr>
          <p:cNvSpPr/>
          <p:nvPr/>
        </p:nvSpPr>
        <p:spPr>
          <a:xfrm rot="16200000">
            <a:off x="10454634" y="5129650"/>
            <a:ext cx="3429000" cy="45734"/>
          </a:xfrm>
          <a:prstGeom prst="rect">
            <a:avLst/>
          </a:prstGeom>
          <a:solidFill>
            <a:srgbClr val="FF91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47F661F8-6346-6856-3C72-9A35EB6DDF91}"/>
              </a:ext>
            </a:extLst>
          </p:cNvPr>
          <p:cNvSpPr txBox="1"/>
          <p:nvPr/>
        </p:nvSpPr>
        <p:spPr>
          <a:xfrm>
            <a:off x="249647" y="282533"/>
            <a:ext cx="6548718"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Balanced Scorecard 4 Perspectives Template</a:t>
            </a:r>
          </a:p>
        </p:txBody>
      </p:sp>
      <p:pic>
        <p:nvPicPr>
          <p:cNvPr id="96" name="Picture 95">
            <a:hlinkClick r:id="rId4"/>
            <a:extLst>
              <a:ext uri="{FF2B5EF4-FFF2-40B4-BE49-F238E27FC236}">
                <a16:creationId xmlns:a16="http://schemas.microsoft.com/office/drawing/2014/main" id="{C152C161-E341-DC2C-EBAE-2F796425F2BA}"/>
              </a:ext>
            </a:extLst>
          </p:cNvPr>
          <p:cNvPicPr>
            <a:picLocks noChangeAspect="1"/>
          </p:cNvPicPr>
          <p:nvPr/>
        </p:nvPicPr>
        <p:blipFill>
          <a:blip r:embed="rId5"/>
          <a:srcRect/>
          <a:stretch/>
        </p:blipFill>
        <p:spPr>
          <a:xfrm>
            <a:off x="8958506" y="310606"/>
            <a:ext cx="2911778" cy="579138"/>
          </a:xfrm>
          <a:prstGeom prst="rect">
            <a:avLst/>
          </a:prstGeom>
        </p:spPr>
      </p:pic>
      <p:sp>
        <p:nvSpPr>
          <p:cNvPr id="97" name="TextBox 96">
            <a:extLst>
              <a:ext uri="{FF2B5EF4-FFF2-40B4-BE49-F238E27FC236}">
                <a16:creationId xmlns:a16="http://schemas.microsoft.com/office/drawing/2014/main" id="{4E105DD8-6227-B38C-F84F-88CDE08434E9}"/>
              </a:ext>
            </a:extLst>
          </p:cNvPr>
          <p:cNvSpPr txBox="1"/>
          <p:nvPr/>
        </p:nvSpPr>
        <p:spPr>
          <a:xfrm>
            <a:off x="293144" y="1419825"/>
            <a:ext cx="4558256" cy="5043175"/>
          </a:xfrm>
          <a:prstGeom prst="rect">
            <a:avLst/>
          </a:prstGeom>
          <a:noFill/>
        </p:spPr>
        <p:txBody>
          <a:bodyPr wrap="square" rtlCol="0">
            <a:spAutoFit/>
          </a:bodyPr>
          <a:lstStyle/>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When to Use This Template</a:t>
            </a:r>
            <a:r>
              <a:rPr lang="en-US" sz="1200" i="0" u="none" strike="noStrike" dirty="0">
                <a:solidFill>
                  <a:srgbClr val="000000"/>
                </a:solidFill>
                <a:effectLst/>
                <a:latin typeface="Century Gothic" panose="020B0502020202020204" pitchFamily="34" charset="0"/>
              </a:rPr>
              <a:t>: This template allows you to define and illustrate the four perspectives of a balanced scorecard. Use this tool to guide teams through the components of strategic management and performance measurement. Everyone in your strategy meetings, training sessions, and progress assessments can benefit from this clear layout, which helps individuals understand how their roles align with the broader organizational strategy.</a:t>
            </a:r>
          </a:p>
          <a:p>
            <a:pPr algn="l" rtl="0">
              <a:lnSpc>
                <a:spcPct val="150000"/>
              </a:lnSpc>
              <a:spcBef>
                <a:spcPts val="0"/>
              </a:spcBef>
              <a:spcAft>
                <a:spcPts val="0"/>
              </a:spcAft>
            </a:pPr>
            <a:endParaRPr lang="en-US" sz="1200" i="0" u="none" strike="noStrike" dirty="0">
              <a:solidFill>
                <a:srgbClr val="000000"/>
              </a:solidFill>
              <a:effectLst/>
              <a:latin typeface="Century Gothic" panose="020B0502020202020204" pitchFamily="34" charset="0"/>
            </a:endParaRPr>
          </a:p>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Notable Template Features</a:t>
            </a:r>
            <a:r>
              <a:rPr lang="en-US" sz="1200" i="0" u="none" strike="noStrike" dirty="0">
                <a:solidFill>
                  <a:srgbClr val="000000"/>
                </a:solidFill>
                <a:effectLst/>
                <a:latin typeface="Century Gothic" panose="020B0502020202020204" pitchFamily="34" charset="0"/>
              </a:rPr>
              <a:t>: The template visually separates the four core areas of a balanced scorecard using distinct colors and icons around a central point that signifies the integration of all perspectives. You can add a guiding question or explanatory text for each perspective to foster a deeper understanding of each domain’s impact on overall strategy. This setup encourages comprehensive discussion concerning how different parts of the organization contribute to its success.</a:t>
            </a:r>
          </a:p>
        </p:txBody>
      </p:sp>
      <p:pic>
        <p:nvPicPr>
          <p:cNvPr id="98" name="Picture 97">
            <a:extLst>
              <a:ext uri="{FF2B5EF4-FFF2-40B4-BE49-F238E27FC236}">
                <a16:creationId xmlns:a16="http://schemas.microsoft.com/office/drawing/2014/main" id="{C25387AD-7B1E-DB01-C31B-24700291BE16}"/>
              </a:ext>
            </a:extLst>
          </p:cNvPr>
          <p:cNvPicPr>
            <a:picLocks noChangeAspect="1"/>
          </p:cNvPicPr>
          <p:nvPr/>
        </p:nvPicPr>
        <p:blipFill>
          <a:blip r:embed="rId6"/>
          <a:srcRect/>
          <a:stretch/>
        </p:blipFill>
        <p:spPr>
          <a:xfrm>
            <a:off x="5063529" y="1871830"/>
            <a:ext cx="6806754" cy="3846064"/>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1256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3D abstract waves with color gradient">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9017"/>
            <a:ext cx="12192000" cy="6858000"/>
          </a:xfrm>
          <a:prstGeom prst="rect">
            <a:avLst/>
          </a:prstGeom>
          <a:gradFill>
            <a:gsLst>
              <a:gs pos="49000">
                <a:schemeClr val="bg2">
                  <a:lumMod val="0"/>
                  <a:lumOff val="100000"/>
                  <a:alpha val="64000"/>
                </a:schemeClr>
              </a:gs>
              <a:gs pos="87000">
                <a:srgbClr val="DEDDF2">
                  <a:alpha val="69406"/>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C5CF31B-DD6C-9E20-6635-F5CD8541E7A8}"/>
              </a:ext>
            </a:extLst>
          </p:cNvPr>
          <p:cNvSpPr/>
          <p:nvPr/>
        </p:nvSpPr>
        <p:spPr>
          <a:xfrm rot="5400000">
            <a:off x="-1700777" y="1700777"/>
            <a:ext cx="3447288" cy="45734"/>
          </a:xfrm>
          <a:prstGeom prst="rect">
            <a:avLst/>
          </a:prstGeom>
          <a:solidFill>
            <a:srgbClr val="8BB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CDF994-9997-6986-74B3-C9CC2A642E62}"/>
              </a:ext>
            </a:extLst>
          </p:cNvPr>
          <p:cNvSpPr txBox="1"/>
          <p:nvPr/>
        </p:nvSpPr>
        <p:spPr>
          <a:xfrm>
            <a:off x="361273" y="1095749"/>
            <a:ext cx="4378344" cy="1419876"/>
          </a:xfrm>
          <a:prstGeom prst="rect">
            <a:avLst/>
          </a:prstGeom>
          <a:noFill/>
        </p:spPr>
        <p:txBody>
          <a:bodyPr wrap="square" rtlCol="0">
            <a:spAutoFit/>
          </a:bodyPr>
          <a:lstStyle/>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Targets revolve around revenue, profit, and cost efficiency. </a:t>
            </a:r>
          </a:p>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What financial targets will demonstrate value to our shareholders?</a:t>
            </a:r>
          </a:p>
        </p:txBody>
      </p:sp>
      <p:sp>
        <p:nvSpPr>
          <p:cNvPr id="4" name="TextBox 3">
            <a:extLst>
              <a:ext uri="{FF2B5EF4-FFF2-40B4-BE49-F238E27FC236}">
                <a16:creationId xmlns:a16="http://schemas.microsoft.com/office/drawing/2014/main" id="{C20BDCD7-9550-6EA2-80C3-2CBC3982E495}"/>
              </a:ext>
            </a:extLst>
          </p:cNvPr>
          <p:cNvSpPr txBox="1"/>
          <p:nvPr/>
        </p:nvSpPr>
        <p:spPr>
          <a:xfrm>
            <a:off x="361274" y="158736"/>
            <a:ext cx="3431442" cy="954107"/>
          </a:xfrm>
          <a:prstGeom prst="rect">
            <a:avLst/>
          </a:prstGeom>
          <a:noFill/>
        </p:spPr>
        <p:txBody>
          <a:bodyPr wrap="square" rtlCol="0">
            <a:spAutoFit/>
          </a:bodyPr>
          <a:lstStyle/>
          <a:p>
            <a:r>
              <a:rPr lang="en-US" sz="2800" dirty="0">
                <a:solidFill>
                  <a:schemeClr val="tx1">
                    <a:lumMod val="65000"/>
                    <a:lumOff val="35000"/>
                  </a:schemeClr>
                </a:solidFill>
                <a:latin typeface="Courier" pitchFamily="2" charset="0"/>
              </a:rPr>
              <a:t>Financial Perspective</a:t>
            </a:r>
          </a:p>
        </p:txBody>
      </p:sp>
      <p:sp>
        <p:nvSpPr>
          <p:cNvPr id="5" name="TextBox 4">
            <a:extLst>
              <a:ext uri="{FF2B5EF4-FFF2-40B4-BE49-F238E27FC236}">
                <a16:creationId xmlns:a16="http://schemas.microsoft.com/office/drawing/2014/main" id="{05E95CBA-CF92-6B5A-6083-95E6CE77955D}"/>
              </a:ext>
            </a:extLst>
          </p:cNvPr>
          <p:cNvSpPr txBox="1"/>
          <p:nvPr/>
        </p:nvSpPr>
        <p:spPr>
          <a:xfrm>
            <a:off x="7394146" y="1095749"/>
            <a:ext cx="4797854" cy="1419876"/>
          </a:xfrm>
          <a:prstGeom prst="rect">
            <a:avLst/>
          </a:prstGeom>
          <a:noFill/>
        </p:spPr>
        <p:txBody>
          <a:bodyPr wrap="square" rtlCol="0">
            <a:spAutoFit/>
          </a:bodyPr>
          <a:lstStyle/>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Aims to improve the efficiency and innovation of internal operations. </a:t>
            </a:r>
          </a:p>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Which operational goals should we prioritize?</a:t>
            </a:r>
          </a:p>
        </p:txBody>
      </p:sp>
      <p:sp>
        <p:nvSpPr>
          <p:cNvPr id="6" name="TextBox 5">
            <a:extLst>
              <a:ext uri="{FF2B5EF4-FFF2-40B4-BE49-F238E27FC236}">
                <a16:creationId xmlns:a16="http://schemas.microsoft.com/office/drawing/2014/main" id="{A30F558C-3550-5580-9A06-99E930DC7EBE}"/>
              </a:ext>
            </a:extLst>
          </p:cNvPr>
          <p:cNvSpPr txBox="1"/>
          <p:nvPr/>
        </p:nvSpPr>
        <p:spPr>
          <a:xfrm>
            <a:off x="7196507" y="158736"/>
            <a:ext cx="4588646" cy="954107"/>
          </a:xfrm>
          <a:prstGeom prst="rect">
            <a:avLst/>
          </a:prstGeom>
          <a:noFill/>
        </p:spPr>
        <p:txBody>
          <a:bodyPr wrap="square" rtlCol="0">
            <a:spAutoFit/>
          </a:bodyPr>
          <a:lstStyle/>
          <a:p>
            <a:r>
              <a:rPr lang="en-US" sz="2800" dirty="0">
                <a:solidFill>
                  <a:schemeClr val="tx1">
                    <a:lumMod val="65000"/>
                    <a:lumOff val="35000"/>
                  </a:schemeClr>
                </a:solidFill>
                <a:latin typeface="Courier" pitchFamily="2" charset="0"/>
              </a:rPr>
              <a:t>Internal Process Perspective</a:t>
            </a:r>
          </a:p>
        </p:txBody>
      </p:sp>
      <p:sp>
        <p:nvSpPr>
          <p:cNvPr id="11" name="TextBox 10">
            <a:extLst>
              <a:ext uri="{FF2B5EF4-FFF2-40B4-BE49-F238E27FC236}">
                <a16:creationId xmlns:a16="http://schemas.microsoft.com/office/drawing/2014/main" id="{1B3C7C29-F043-689B-423E-9B2DCE809E3F}"/>
              </a:ext>
            </a:extLst>
          </p:cNvPr>
          <p:cNvSpPr txBox="1"/>
          <p:nvPr/>
        </p:nvSpPr>
        <p:spPr>
          <a:xfrm>
            <a:off x="505905" y="4355354"/>
            <a:ext cx="3941715" cy="1419876"/>
          </a:xfrm>
          <a:prstGeom prst="rect">
            <a:avLst/>
          </a:prstGeom>
          <a:noFill/>
        </p:spPr>
        <p:txBody>
          <a:bodyPr wrap="square" rtlCol="0">
            <a:spAutoFit/>
          </a:bodyPr>
          <a:lstStyle/>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Focuses on customer satisfaction and base expansion. </a:t>
            </a:r>
          </a:p>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How can we improve our customers' perception of us?</a:t>
            </a:r>
          </a:p>
        </p:txBody>
      </p:sp>
      <p:sp>
        <p:nvSpPr>
          <p:cNvPr id="13" name="TextBox 12">
            <a:extLst>
              <a:ext uri="{FF2B5EF4-FFF2-40B4-BE49-F238E27FC236}">
                <a16:creationId xmlns:a16="http://schemas.microsoft.com/office/drawing/2014/main" id="{A7B2B919-7C93-AC93-CCDB-D1A2F67E18BF}"/>
              </a:ext>
            </a:extLst>
          </p:cNvPr>
          <p:cNvSpPr txBox="1"/>
          <p:nvPr/>
        </p:nvSpPr>
        <p:spPr>
          <a:xfrm>
            <a:off x="505905" y="3418341"/>
            <a:ext cx="3431442" cy="954107"/>
          </a:xfrm>
          <a:prstGeom prst="rect">
            <a:avLst/>
          </a:prstGeom>
          <a:noFill/>
        </p:spPr>
        <p:txBody>
          <a:bodyPr wrap="square" rtlCol="0">
            <a:spAutoFit/>
          </a:bodyPr>
          <a:lstStyle/>
          <a:p>
            <a:r>
              <a:rPr lang="en-US" sz="2800" dirty="0">
                <a:solidFill>
                  <a:schemeClr val="tx1">
                    <a:lumMod val="65000"/>
                    <a:lumOff val="35000"/>
                  </a:schemeClr>
                </a:solidFill>
                <a:latin typeface="Courier" pitchFamily="2" charset="0"/>
              </a:rPr>
              <a:t>Customer Perspective</a:t>
            </a:r>
          </a:p>
        </p:txBody>
      </p:sp>
      <p:sp>
        <p:nvSpPr>
          <p:cNvPr id="14" name="TextBox 13">
            <a:extLst>
              <a:ext uri="{FF2B5EF4-FFF2-40B4-BE49-F238E27FC236}">
                <a16:creationId xmlns:a16="http://schemas.microsoft.com/office/drawing/2014/main" id="{88F8438C-1F00-C4EC-A30F-7DDABFD21046}"/>
              </a:ext>
            </a:extLst>
          </p:cNvPr>
          <p:cNvSpPr txBox="1"/>
          <p:nvPr/>
        </p:nvSpPr>
        <p:spPr>
          <a:xfrm>
            <a:off x="8050846" y="4355354"/>
            <a:ext cx="4141154" cy="2061077"/>
          </a:xfrm>
          <a:prstGeom prst="rect">
            <a:avLst/>
          </a:prstGeom>
          <a:noFill/>
        </p:spPr>
        <p:txBody>
          <a:bodyPr wrap="square" rtlCol="0">
            <a:spAutoFit/>
          </a:bodyPr>
          <a:lstStyle/>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Concentrates on employee development and organizational culture. </a:t>
            </a:r>
          </a:p>
          <a:p>
            <a:pPr>
              <a:lnSpc>
                <a:spcPts val="2500"/>
              </a:lnSpc>
              <a:spcAft>
                <a:spcPts val="600"/>
              </a:spcAft>
              <a:buSzPct val="130000"/>
            </a:pPr>
            <a:r>
              <a:rPr lang="en-US" sz="1700" dirty="0">
                <a:solidFill>
                  <a:schemeClr val="tx1">
                    <a:lumMod val="75000"/>
                    <a:lumOff val="25000"/>
                  </a:schemeClr>
                </a:solidFill>
                <a:latin typeface="Century Gothic" panose="020B0502020202020204" pitchFamily="34" charset="0"/>
              </a:rPr>
              <a:t>What objectives will ensure continuous improvement and value creation?</a:t>
            </a:r>
          </a:p>
        </p:txBody>
      </p:sp>
      <p:sp>
        <p:nvSpPr>
          <p:cNvPr id="15" name="TextBox 14">
            <a:extLst>
              <a:ext uri="{FF2B5EF4-FFF2-40B4-BE49-F238E27FC236}">
                <a16:creationId xmlns:a16="http://schemas.microsoft.com/office/drawing/2014/main" id="{9443ED94-BC02-1C49-6859-9841350F0886}"/>
              </a:ext>
            </a:extLst>
          </p:cNvPr>
          <p:cNvSpPr txBox="1"/>
          <p:nvPr/>
        </p:nvSpPr>
        <p:spPr>
          <a:xfrm>
            <a:off x="8050846" y="3418341"/>
            <a:ext cx="3931946" cy="954107"/>
          </a:xfrm>
          <a:prstGeom prst="rect">
            <a:avLst/>
          </a:prstGeom>
          <a:noFill/>
        </p:spPr>
        <p:txBody>
          <a:bodyPr wrap="square" rtlCol="0">
            <a:spAutoFit/>
          </a:bodyPr>
          <a:lstStyle/>
          <a:p>
            <a:r>
              <a:rPr lang="en-US" sz="2800" dirty="0">
                <a:solidFill>
                  <a:schemeClr val="tx1">
                    <a:lumMod val="65000"/>
                    <a:lumOff val="35000"/>
                  </a:schemeClr>
                </a:solidFill>
                <a:latin typeface="Courier" pitchFamily="2" charset="0"/>
              </a:rPr>
              <a:t>Learning &amp; Growth Perspective</a:t>
            </a:r>
          </a:p>
        </p:txBody>
      </p:sp>
      <p:cxnSp>
        <p:nvCxnSpPr>
          <p:cNvPr id="16" name="Straight Arrow Connector 24">
            <a:extLst>
              <a:ext uri="{FF2B5EF4-FFF2-40B4-BE49-F238E27FC236}">
                <a16:creationId xmlns:a16="http://schemas.microsoft.com/office/drawing/2014/main" id="{6928D228-2547-299A-B29E-38FBA431BABF}"/>
              </a:ext>
            </a:extLst>
          </p:cNvPr>
          <p:cNvCxnSpPr>
            <a:cxnSpLocks/>
          </p:cNvCxnSpPr>
          <p:nvPr/>
        </p:nvCxnSpPr>
        <p:spPr>
          <a:xfrm rot="10800000">
            <a:off x="209211" y="401525"/>
            <a:ext cx="3973864" cy="2779188"/>
          </a:xfrm>
          <a:prstGeom prst="bentConnector3">
            <a:avLst>
              <a:gd name="adj1" fmla="val 99689"/>
            </a:avLst>
          </a:prstGeom>
          <a:ln w="38100" cap="rnd">
            <a:gradFill>
              <a:gsLst>
                <a:gs pos="0">
                  <a:schemeClr val="accent4"/>
                </a:gs>
                <a:gs pos="100000">
                  <a:srgbClr val="5583F2"/>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24">
            <a:extLst>
              <a:ext uri="{FF2B5EF4-FFF2-40B4-BE49-F238E27FC236}">
                <a16:creationId xmlns:a16="http://schemas.microsoft.com/office/drawing/2014/main" id="{2D0D459E-77DF-F501-1BF4-782F105EEC9E}"/>
              </a:ext>
            </a:extLst>
          </p:cNvPr>
          <p:cNvCxnSpPr>
            <a:cxnSpLocks/>
          </p:cNvCxnSpPr>
          <p:nvPr/>
        </p:nvCxnSpPr>
        <p:spPr>
          <a:xfrm flipH="1">
            <a:off x="2595676" y="3677287"/>
            <a:ext cx="2143941" cy="0"/>
          </a:xfrm>
          <a:prstGeom prst="straightConnector1">
            <a:avLst/>
          </a:prstGeom>
          <a:ln w="38100" cap="rnd">
            <a:gradFill>
              <a:gsLst>
                <a:gs pos="0">
                  <a:schemeClr val="accent4"/>
                </a:gs>
                <a:gs pos="100000">
                  <a:srgbClr val="5583F2"/>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39FC879-F463-9415-2911-7BCEE8BF5644}"/>
              </a:ext>
            </a:extLst>
          </p:cNvPr>
          <p:cNvCxnSpPr>
            <a:cxnSpLocks/>
          </p:cNvCxnSpPr>
          <p:nvPr/>
        </p:nvCxnSpPr>
        <p:spPr>
          <a:xfrm flipV="1">
            <a:off x="7003218" y="3658999"/>
            <a:ext cx="937900" cy="488931"/>
          </a:xfrm>
          <a:prstGeom prst="straightConnector1">
            <a:avLst/>
          </a:prstGeom>
          <a:ln w="38100" cap="rnd">
            <a:gradFill>
              <a:gsLst>
                <a:gs pos="0">
                  <a:schemeClr val="accent4"/>
                </a:gs>
                <a:gs pos="100000">
                  <a:srgbClr val="FF9109"/>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24">
            <a:extLst>
              <a:ext uri="{FF2B5EF4-FFF2-40B4-BE49-F238E27FC236}">
                <a16:creationId xmlns:a16="http://schemas.microsoft.com/office/drawing/2014/main" id="{AB3CA4AC-98C4-4227-EDA1-4D8EEA52EE24}"/>
              </a:ext>
            </a:extLst>
          </p:cNvPr>
          <p:cNvCxnSpPr>
            <a:cxnSpLocks/>
          </p:cNvCxnSpPr>
          <p:nvPr/>
        </p:nvCxnSpPr>
        <p:spPr>
          <a:xfrm rot="5400000" flipH="1" flipV="1">
            <a:off x="5748071" y="914176"/>
            <a:ext cx="1827009" cy="801706"/>
          </a:xfrm>
          <a:prstGeom prst="bentConnector3">
            <a:avLst>
              <a:gd name="adj1" fmla="val 50000"/>
            </a:avLst>
          </a:prstGeom>
          <a:ln w="38100" cap="rnd">
            <a:gradFill>
              <a:gsLst>
                <a:gs pos="0">
                  <a:schemeClr val="accent4"/>
                </a:gs>
                <a:gs pos="100000">
                  <a:srgbClr val="F95A00"/>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grpSp>
        <p:nvGrpSpPr>
          <p:cNvPr id="76" name="Group 75">
            <a:extLst>
              <a:ext uri="{FF2B5EF4-FFF2-40B4-BE49-F238E27FC236}">
                <a16:creationId xmlns:a16="http://schemas.microsoft.com/office/drawing/2014/main" id="{24AFD652-FC69-71D0-AFB7-D3CEE0450764}"/>
              </a:ext>
            </a:extLst>
          </p:cNvPr>
          <p:cNvGrpSpPr/>
          <p:nvPr/>
        </p:nvGrpSpPr>
        <p:grpSpPr>
          <a:xfrm>
            <a:off x="4183075" y="1942280"/>
            <a:ext cx="3097167" cy="3097166"/>
            <a:chOff x="4183075" y="1942280"/>
            <a:chExt cx="3097167" cy="3097166"/>
          </a:xfrm>
          <a:effectLst>
            <a:reflection blurRad="6350" stA="48000" endPos="92297" dir="5400000" sy="-100000" algn="bl" rotWithShape="0"/>
          </a:effectLst>
        </p:grpSpPr>
        <p:grpSp>
          <p:nvGrpSpPr>
            <p:cNvPr id="64" name="Group 63">
              <a:extLst>
                <a:ext uri="{FF2B5EF4-FFF2-40B4-BE49-F238E27FC236}">
                  <a16:creationId xmlns:a16="http://schemas.microsoft.com/office/drawing/2014/main" id="{78563AEA-122B-AB4A-60BA-CEE988E23AD0}"/>
                </a:ext>
              </a:extLst>
            </p:cNvPr>
            <p:cNvGrpSpPr/>
            <p:nvPr/>
          </p:nvGrpSpPr>
          <p:grpSpPr>
            <a:xfrm>
              <a:off x="4183075" y="1942280"/>
              <a:ext cx="3097167" cy="3097166"/>
              <a:chOff x="4183075" y="1942280"/>
              <a:chExt cx="3097167" cy="3097166"/>
            </a:xfrm>
            <a:effectLst/>
          </p:grpSpPr>
          <p:sp>
            <p:nvSpPr>
              <p:cNvPr id="56" name="Freeform 55">
                <a:extLst>
                  <a:ext uri="{FF2B5EF4-FFF2-40B4-BE49-F238E27FC236}">
                    <a16:creationId xmlns:a16="http://schemas.microsoft.com/office/drawing/2014/main" id="{2320D289-8FA4-DDFC-F387-4F69D4B26F9E}"/>
                  </a:ext>
                </a:extLst>
              </p:cNvPr>
              <p:cNvSpPr/>
              <p:nvPr/>
            </p:nvSpPr>
            <p:spPr>
              <a:xfrm>
                <a:off x="4194722" y="1942280"/>
                <a:ext cx="1812711" cy="1360989"/>
              </a:xfrm>
              <a:custGeom>
                <a:avLst/>
                <a:gdLst>
                  <a:gd name="connsiteX0" fmla="*/ 1537353 w 1812711"/>
                  <a:gd name="connsiteY0" fmla="*/ 555710 h 1360989"/>
                  <a:gd name="connsiteX1" fmla="*/ 1628030 w 1812711"/>
                  <a:gd name="connsiteY1" fmla="*/ 559869 h 1360989"/>
                  <a:gd name="connsiteX2" fmla="*/ 1812712 w 1812711"/>
                  <a:gd name="connsiteY2" fmla="*/ 326937 h 1360989"/>
                  <a:gd name="connsiteX3" fmla="*/ 1568965 w 1812711"/>
                  <a:gd name="connsiteY3" fmla="*/ 0 h 1360989"/>
                  <a:gd name="connsiteX4" fmla="*/ 1537353 w 1812711"/>
                  <a:gd name="connsiteY4" fmla="*/ 0 h 1360989"/>
                  <a:gd name="connsiteX5" fmla="*/ 0 w 1812711"/>
                  <a:gd name="connsiteY5" fmla="*/ 1360990 h 1360989"/>
                  <a:gd name="connsiteX6" fmla="*/ 340247 w 1812711"/>
                  <a:gd name="connsiteY6" fmla="*/ 1106428 h 1360989"/>
                  <a:gd name="connsiteX7" fmla="*/ 577339 w 1812711"/>
                  <a:gd name="connsiteY7" fmla="*/ 1294438 h 1360989"/>
                  <a:gd name="connsiteX8" fmla="*/ 1537353 w 1812711"/>
                  <a:gd name="connsiteY8" fmla="*/ 555710 h 136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2711" h="1360989">
                    <a:moveTo>
                      <a:pt x="1537353" y="555710"/>
                    </a:moveTo>
                    <a:cubicBezTo>
                      <a:pt x="1568133" y="555710"/>
                      <a:pt x="1598081" y="557374"/>
                      <a:pt x="1628030" y="559869"/>
                    </a:cubicBezTo>
                    <a:lnTo>
                      <a:pt x="1812712" y="326937"/>
                    </a:lnTo>
                    <a:lnTo>
                      <a:pt x="1568965" y="0"/>
                    </a:lnTo>
                    <a:cubicBezTo>
                      <a:pt x="1558150" y="0"/>
                      <a:pt x="1548167" y="0"/>
                      <a:pt x="1537353" y="0"/>
                    </a:cubicBezTo>
                    <a:cubicBezTo>
                      <a:pt x="745383" y="0"/>
                      <a:pt x="92341" y="593977"/>
                      <a:pt x="0" y="1360990"/>
                    </a:cubicBezTo>
                    <a:lnTo>
                      <a:pt x="340247" y="1106428"/>
                    </a:lnTo>
                    <a:lnTo>
                      <a:pt x="577339" y="1294438"/>
                    </a:lnTo>
                    <a:cubicBezTo>
                      <a:pt x="689646" y="869336"/>
                      <a:pt x="1077312" y="555710"/>
                      <a:pt x="1537353" y="555710"/>
                    </a:cubicBezTo>
                    <a:close/>
                  </a:path>
                </a:pathLst>
              </a:custGeom>
              <a:solidFill>
                <a:srgbClr val="8BB4FD"/>
              </a:solid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D18C941-1B0D-6C95-A5D5-791BE3FF7507}"/>
                  </a:ext>
                </a:extLst>
              </p:cNvPr>
              <p:cNvSpPr/>
              <p:nvPr/>
            </p:nvSpPr>
            <p:spPr>
              <a:xfrm>
                <a:off x="5939218" y="1957254"/>
                <a:ext cx="1341024" cy="1810216"/>
              </a:xfrm>
              <a:custGeom>
                <a:avLst/>
                <a:gdLst>
                  <a:gd name="connsiteX0" fmla="*/ 786146 w 1341024"/>
                  <a:gd name="connsiteY0" fmla="*/ 1534025 h 1810216"/>
                  <a:gd name="connsiteX1" fmla="*/ 782819 w 1341024"/>
                  <a:gd name="connsiteY1" fmla="*/ 1613056 h 1810216"/>
                  <a:gd name="connsiteX2" fmla="*/ 1031557 w 1341024"/>
                  <a:gd name="connsiteY2" fmla="*/ 1810216 h 1810216"/>
                  <a:gd name="connsiteX3" fmla="*/ 1341024 w 1341024"/>
                  <a:gd name="connsiteY3" fmla="*/ 1578948 h 1810216"/>
                  <a:gd name="connsiteX4" fmla="*/ 1341024 w 1341024"/>
                  <a:gd name="connsiteY4" fmla="*/ 1534857 h 1810216"/>
                  <a:gd name="connsiteX5" fmla="*/ 0 w 1341024"/>
                  <a:gd name="connsiteY5" fmla="*/ 0 h 1810216"/>
                  <a:gd name="connsiteX6" fmla="*/ 233764 w 1341024"/>
                  <a:gd name="connsiteY6" fmla="*/ 312795 h 1810216"/>
                  <a:gd name="connsiteX7" fmla="*/ 29948 w 1341024"/>
                  <a:gd name="connsiteY7" fmla="*/ 570684 h 1810216"/>
                  <a:gd name="connsiteX8" fmla="*/ 785315 w 1341024"/>
                  <a:gd name="connsiteY8" fmla="*/ 1534857 h 181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024" h="1810216">
                    <a:moveTo>
                      <a:pt x="786146" y="1534025"/>
                    </a:moveTo>
                    <a:cubicBezTo>
                      <a:pt x="786146" y="1560646"/>
                      <a:pt x="785315" y="1586435"/>
                      <a:pt x="782819" y="1613056"/>
                    </a:cubicBezTo>
                    <a:lnTo>
                      <a:pt x="1031557" y="1810216"/>
                    </a:lnTo>
                    <a:lnTo>
                      <a:pt x="1341024" y="1578948"/>
                    </a:lnTo>
                    <a:cubicBezTo>
                      <a:pt x="1341024" y="1563974"/>
                      <a:pt x="1341024" y="1548999"/>
                      <a:pt x="1341024" y="1534857"/>
                    </a:cubicBezTo>
                    <a:cubicBezTo>
                      <a:pt x="1341024" y="750375"/>
                      <a:pt x="757030" y="101492"/>
                      <a:pt x="0" y="0"/>
                    </a:cubicBezTo>
                    <a:lnTo>
                      <a:pt x="233764" y="312795"/>
                    </a:lnTo>
                    <a:lnTo>
                      <a:pt x="29948" y="570684"/>
                    </a:lnTo>
                    <a:cubicBezTo>
                      <a:pt x="463369" y="677167"/>
                      <a:pt x="785315" y="1068161"/>
                      <a:pt x="785315" y="1534857"/>
                    </a:cubicBezTo>
                    <a:close/>
                  </a:path>
                </a:pathLst>
              </a:custGeom>
              <a:solidFill>
                <a:srgbClr val="F95A00"/>
              </a:solid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8C7959F-9D13-C5BC-9CFD-1F9578193511}"/>
                  </a:ext>
                </a:extLst>
              </p:cNvPr>
              <p:cNvSpPr/>
              <p:nvPr/>
            </p:nvSpPr>
            <p:spPr>
              <a:xfrm>
                <a:off x="4183075" y="3215920"/>
                <a:ext cx="1347679" cy="1811880"/>
              </a:xfrm>
              <a:custGeom>
                <a:avLst/>
                <a:gdLst>
                  <a:gd name="connsiteX0" fmla="*/ 556542 w 1347679"/>
                  <a:gd name="connsiteY0" fmla="*/ 275359 h 1811880"/>
                  <a:gd name="connsiteX1" fmla="*/ 562365 w 1347679"/>
                  <a:gd name="connsiteY1" fmla="*/ 166380 h 1811880"/>
                  <a:gd name="connsiteX2" fmla="*/ 351894 w 1347679"/>
                  <a:gd name="connsiteY2" fmla="*/ 0 h 1811880"/>
                  <a:gd name="connsiteX3" fmla="*/ 0 w 1347679"/>
                  <a:gd name="connsiteY3" fmla="*/ 262881 h 1811880"/>
                  <a:gd name="connsiteX4" fmla="*/ 0 w 1347679"/>
                  <a:gd name="connsiteY4" fmla="*/ 276191 h 1811880"/>
                  <a:gd name="connsiteX5" fmla="*/ 1347679 w 1347679"/>
                  <a:gd name="connsiteY5" fmla="*/ 1811880 h 1811880"/>
                  <a:gd name="connsiteX6" fmla="*/ 1107260 w 1347679"/>
                  <a:gd name="connsiteY6" fmla="*/ 1489934 h 1811880"/>
                  <a:gd name="connsiteX7" fmla="*/ 1306084 w 1347679"/>
                  <a:gd name="connsiteY7" fmla="*/ 1238700 h 1811880"/>
                  <a:gd name="connsiteX8" fmla="*/ 556542 w 1347679"/>
                  <a:gd name="connsiteY8" fmla="*/ 276191 h 18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79" h="1811880">
                    <a:moveTo>
                      <a:pt x="556542" y="275359"/>
                    </a:moveTo>
                    <a:cubicBezTo>
                      <a:pt x="556542" y="238756"/>
                      <a:pt x="559037" y="202152"/>
                      <a:pt x="562365" y="166380"/>
                    </a:cubicBezTo>
                    <a:lnTo>
                      <a:pt x="351894" y="0"/>
                    </a:lnTo>
                    <a:lnTo>
                      <a:pt x="0" y="262881"/>
                    </a:lnTo>
                    <a:cubicBezTo>
                      <a:pt x="0" y="267040"/>
                      <a:pt x="0" y="271200"/>
                      <a:pt x="0" y="276191"/>
                    </a:cubicBezTo>
                    <a:cubicBezTo>
                      <a:pt x="0" y="1063169"/>
                      <a:pt x="587322" y="1713716"/>
                      <a:pt x="1347679" y="1811880"/>
                    </a:cubicBezTo>
                    <a:lnTo>
                      <a:pt x="1107260" y="1489934"/>
                    </a:lnTo>
                    <a:lnTo>
                      <a:pt x="1306084" y="1238700"/>
                    </a:lnTo>
                    <a:cubicBezTo>
                      <a:pt x="875160" y="1130553"/>
                      <a:pt x="556542" y="740392"/>
                      <a:pt x="556542" y="276191"/>
                    </a:cubicBezTo>
                    <a:close/>
                  </a:path>
                </a:pathLst>
              </a:custGeom>
              <a:solidFill>
                <a:srgbClr val="5583F2"/>
              </a:solid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28F34D5-6668-A8A7-BF9F-A427E4ECF793}"/>
                  </a:ext>
                </a:extLst>
              </p:cNvPr>
              <p:cNvSpPr/>
              <p:nvPr/>
            </p:nvSpPr>
            <p:spPr>
              <a:xfrm>
                <a:off x="5455884" y="3712565"/>
                <a:ext cx="1809384" cy="1326881"/>
              </a:xfrm>
              <a:custGeom>
                <a:avLst/>
                <a:gdLst>
                  <a:gd name="connsiteX0" fmla="*/ 276191 w 1809384"/>
                  <a:gd name="connsiteY0" fmla="*/ 771172 h 1326881"/>
                  <a:gd name="connsiteX1" fmla="*/ 178859 w 1809384"/>
                  <a:gd name="connsiteY1" fmla="*/ 766181 h 1326881"/>
                  <a:gd name="connsiteX2" fmla="*/ 0 w 1809384"/>
                  <a:gd name="connsiteY2" fmla="*/ 991626 h 1326881"/>
                  <a:gd name="connsiteX3" fmla="*/ 250402 w 1809384"/>
                  <a:gd name="connsiteY3" fmla="*/ 1326882 h 1326881"/>
                  <a:gd name="connsiteX4" fmla="*/ 276191 w 1809384"/>
                  <a:gd name="connsiteY4" fmla="*/ 1326882 h 1326881"/>
                  <a:gd name="connsiteX5" fmla="*/ 1809384 w 1809384"/>
                  <a:gd name="connsiteY5" fmla="*/ 0 h 1326881"/>
                  <a:gd name="connsiteX6" fmla="*/ 1514891 w 1809384"/>
                  <a:gd name="connsiteY6" fmla="*/ 219622 h 1326881"/>
                  <a:gd name="connsiteX7" fmla="*/ 1242859 w 1809384"/>
                  <a:gd name="connsiteY7" fmla="*/ 4160 h 1326881"/>
                  <a:gd name="connsiteX8" fmla="*/ 276191 w 1809384"/>
                  <a:gd name="connsiteY8" fmla="*/ 770340 h 1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84" h="1326881">
                    <a:moveTo>
                      <a:pt x="276191" y="771172"/>
                    </a:moveTo>
                    <a:cubicBezTo>
                      <a:pt x="243747" y="771172"/>
                      <a:pt x="211303" y="769508"/>
                      <a:pt x="178859" y="766181"/>
                    </a:cubicBezTo>
                    <a:lnTo>
                      <a:pt x="0" y="991626"/>
                    </a:lnTo>
                    <a:lnTo>
                      <a:pt x="250402" y="1326882"/>
                    </a:lnTo>
                    <a:cubicBezTo>
                      <a:pt x="258721" y="1326882"/>
                      <a:pt x="267040" y="1326882"/>
                      <a:pt x="276191" y="1326882"/>
                    </a:cubicBezTo>
                    <a:cubicBezTo>
                      <a:pt x="1056514" y="1326882"/>
                      <a:pt x="1701237" y="750374"/>
                      <a:pt x="1809384" y="0"/>
                    </a:cubicBezTo>
                    <a:lnTo>
                      <a:pt x="1514891" y="219622"/>
                    </a:lnTo>
                    <a:lnTo>
                      <a:pt x="1242859" y="4160"/>
                    </a:lnTo>
                    <a:cubicBezTo>
                      <a:pt x="1140536" y="443403"/>
                      <a:pt x="746215" y="770340"/>
                      <a:pt x="276191" y="770340"/>
                    </a:cubicBezTo>
                    <a:close/>
                  </a:path>
                </a:pathLst>
              </a:custGeom>
              <a:solidFill>
                <a:srgbClr val="FF9109"/>
              </a:solidFill>
              <a:ln w="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C099D5F1-E862-E78D-F615-50219D88172D}"/>
                  </a:ext>
                </a:extLst>
              </p:cNvPr>
              <p:cNvSpPr/>
              <p:nvPr/>
            </p:nvSpPr>
            <p:spPr>
              <a:xfrm>
                <a:off x="4772061" y="2497989"/>
                <a:ext cx="1050690" cy="804447"/>
              </a:xfrm>
              <a:custGeom>
                <a:avLst/>
                <a:gdLst>
                  <a:gd name="connsiteX0" fmla="*/ 960013 w 1050690"/>
                  <a:gd name="connsiteY0" fmla="*/ 95669 h 804447"/>
                  <a:gd name="connsiteX1" fmla="*/ 978315 w 1050690"/>
                  <a:gd name="connsiteY1" fmla="*/ 95669 h 804447"/>
                  <a:gd name="connsiteX2" fmla="*/ 1050691 w 1050690"/>
                  <a:gd name="connsiteY2" fmla="*/ 4160 h 804447"/>
                  <a:gd name="connsiteX3" fmla="*/ 960013 w 1050690"/>
                  <a:gd name="connsiteY3" fmla="*/ 0 h 804447"/>
                  <a:gd name="connsiteX4" fmla="*/ 0 w 1050690"/>
                  <a:gd name="connsiteY4" fmla="*/ 738728 h 804447"/>
                  <a:gd name="connsiteX5" fmla="*/ 82358 w 1050690"/>
                  <a:gd name="connsiteY5" fmla="*/ 804448 h 804447"/>
                  <a:gd name="connsiteX6" fmla="*/ 960013 w 1050690"/>
                  <a:gd name="connsiteY6" fmla="*/ 95669 h 8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690" h="804447">
                    <a:moveTo>
                      <a:pt x="960013" y="95669"/>
                    </a:moveTo>
                    <a:cubicBezTo>
                      <a:pt x="965837" y="95669"/>
                      <a:pt x="972492" y="95669"/>
                      <a:pt x="978315" y="95669"/>
                    </a:cubicBezTo>
                    <a:lnTo>
                      <a:pt x="1050691" y="4160"/>
                    </a:lnTo>
                    <a:cubicBezTo>
                      <a:pt x="1020742" y="1664"/>
                      <a:pt x="990794" y="0"/>
                      <a:pt x="960013" y="0"/>
                    </a:cubicBezTo>
                    <a:cubicBezTo>
                      <a:pt x="499140" y="0"/>
                      <a:pt x="112307" y="313627"/>
                      <a:pt x="0" y="738728"/>
                    </a:cubicBezTo>
                    <a:lnTo>
                      <a:pt x="82358" y="804448"/>
                    </a:lnTo>
                    <a:cubicBezTo>
                      <a:pt x="168876" y="399312"/>
                      <a:pt x="529089" y="95669"/>
                      <a:pt x="960013" y="95669"/>
                    </a:cubicBezTo>
                    <a:close/>
                  </a:path>
                </a:pathLst>
              </a:custGeom>
              <a:solidFill>
                <a:srgbClr val="8BB4FD">
                  <a:alpha val="48459"/>
                </a:srgbClr>
              </a:solidFill>
              <a:ln w="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B46803E-ECDB-2FBC-C135-552D5C138C9A}"/>
                  </a:ext>
                </a:extLst>
              </p:cNvPr>
              <p:cNvSpPr/>
              <p:nvPr/>
            </p:nvSpPr>
            <p:spPr>
              <a:xfrm>
                <a:off x="5904278" y="2527106"/>
                <a:ext cx="821085" cy="1043203"/>
              </a:xfrm>
              <a:custGeom>
                <a:avLst/>
                <a:gdLst>
                  <a:gd name="connsiteX0" fmla="*/ 725417 w 821085"/>
                  <a:gd name="connsiteY0" fmla="*/ 964173 h 1043203"/>
                  <a:gd name="connsiteX1" fmla="*/ 725417 w 821085"/>
                  <a:gd name="connsiteY1" fmla="*/ 969996 h 1043203"/>
                  <a:gd name="connsiteX2" fmla="*/ 817759 w 821085"/>
                  <a:gd name="connsiteY2" fmla="*/ 1043204 h 1043203"/>
                  <a:gd name="connsiteX3" fmla="*/ 821086 w 821085"/>
                  <a:gd name="connsiteY3" fmla="*/ 964173 h 1043203"/>
                  <a:gd name="connsiteX4" fmla="*/ 65720 w 821085"/>
                  <a:gd name="connsiteY4" fmla="*/ 0 h 1043203"/>
                  <a:gd name="connsiteX5" fmla="*/ 0 w 821085"/>
                  <a:gd name="connsiteY5" fmla="*/ 83190 h 1043203"/>
                  <a:gd name="connsiteX6" fmla="*/ 725417 w 821085"/>
                  <a:gd name="connsiteY6" fmla="*/ 964173 h 10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85" h="1043203">
                    <a:moveTo>
                      <a:pt x="725417" y="964173"/>
                    </a:moveTo>
                    <a:cubicBezTo>
                      <a:pt x="725417" y="965837"/>
                      <a:pt x="725417" y="967501"/>
                      <a:pt x="725417" y="969996"/>
                    </a:cubicBezTo>
                    <a:lnTo>
                      <a:pt x="817759" y="1043204"/>
                    </a:lnTo>
                    <a:cubicBezTo>
                      <a:pt x="819422" y="1017415"/>
                      <a:pt x="821086" y="990794"/>
                      <a:pt x="821086" y="964173"/>
                    </a:cubicBezTo>
                    <a:cubicBezTo>
                      <a:pt x="821086" y="497477"/>
                      <a:pt x="499140" y="106483"/>
                      <a:pt x="65720" y="0"/>
                    </a:cubicBezTo>
                    <a:lnTo>
                      <a:pt x="0" y="83190"/>
                    </a:lnTo>
                    <a:cubicBezTo>
                      <a:pt x="413455" y="163052"/>
                      <a:pt x="725417" y="527425"/>
                      <a:pt x="725417" y="964173"/>
                    </a:cubicBezTo>
                    <a:close/>
                  </a:path>
                </a:pathLst>
              </a:custGeom>
              <a:solidFill>
                <a:srgbClr val="F95A00">
                  <a:alpha val="48108"/>
                </a:srgbClr>
              </a:solid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E226B98-4077-9CB5-B1FC-167216E902E6}"/>
                  </a:ext>
                </a:extLst>
              </p:cNvPr>
              <p:cNvSpPr/>
              <p:nvPr/>
            </p:nvSpPr>
            <p:spPr>
              <a:xfrm>
                <a:off x="4739617" y="3382300"/>
                <a:ext cx="815262" cy="1071488"/>
              </a:xfrm>
              <a:custGeom>
                <a:avLst/>
                <a:gdLst>
                  <a:gd name="connsiteX0" fmla="*/ 94837 w 815262"/>
                  <a:gd name="connsiteY0" fmla="*/ 108979 h 1071488"/>
                  <a:gd name="connsiteX1" fmla="*/ 95669 w 815262"/>
                  <a:gd name="connsiteY1" fmla="*/ 71544 h 1071488"/>
                  <a:gd name="connsiteX2" fmla="*/ 5823 w 815262"/>
                  <a:gd name="connsiteY2" fmla="*/ 0 h 1071488"/>
                  <a:gd name="connsiteX3" fmla="*/ 0 w 815262"/>
                  <a:gd name="connsiteY3" fmla="*/ 108979 h 1071488"/>
                  <a:gd name="connsiteX4" fmla="*/ 749543 w 815262"/>
                  <a:gd name="connsiteY4" fmla="*/ 1071488 h 1071488"/>
                  <a:gd name="connsiteX5" fmla="*/ 815263 w 815262"/>
                  <a:gd name="connsiteY5" fmla="*/ 988298 h 1071488"/>
                  <a:gd name="connsiteX6" fmla="*/ 95669 w 815262"/>
                  <a:gd name="connsiteY6" fmla="*/ 108147 h 107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62" h="1071488">
                    <a:moveTo>
                      <a:pt x="94837" y="108979"/>
                    </a:moveTo>
                    <a:cubicBezTo>
                      <a:pt x="94837" y="96501"/>
                      <a:pt x="94837" y="84022"/>
                      <a:pt x="95669" y="71544"/>
                    </a:cubicBezTo>
                    <a:lnTo>
                      <a:pt x="5823" y="0"/>
                    </a:lnTo>
                    <a:cubicBezTo>
                      <a:pt x="1664" y="35772"/>
                      <a:pt x="0" y="72375"/>
                      <a:pt x="0" y="108979"/>
                    </a:cubicBezTo>
                    <a:cubicBezTo>
                      <a:pt x="0" y="573180"/>
                      <a:pt x="318618" y="963341"/>
                      <a:pt x="749543" y="1071488"/>
                    </a:cubicBezTo>
                    <a:lnTo>
                      <a:pt x="815263" y="988298"/>
                    </a:lnTo>
                    <a:cubicBezTo>
                      <a:pt x="404304" y="905940"/>
                      <a:pt x="95669" y="543231"/>
                      <a:pt x="95669" y="108147"/>
                    </a:cubicBezTo>
                    <a:close/>
                  </a:path>
                </a:pathLst>
              </a:custGeom>
              <a:solidFill>
                <a:srgbClr val="5583F2">
                  <a:alpha val="53678"/>
                </a:srgbClr>
              </a:solid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0661954-67E6-CA67-9FC2-3BA7321DB977}"/>
                  </a:ext>
                </a:extLst>
              </p:cNvPr>
              <p:cNvSpPr/>
              <p:nvPr/>
            </p:nvSpPr>
            <p:spPr>
              <a:xfrm>
                <a:off x="5634742" y="3651836"/>
                <a:ext cx="1064000" cy="832732"/>
              </a:xfrm>
              <a:custGeom>
                <a:avLst/>
                <a:gdLst>
                  <a:gd name="connsiteX0" fmla="*/ 97332 w 1064000"/>
                  <a:gd name="connsiteY0" fmla="*/ 737064 h 832732"/>
                  <a:gd name="connsiteX1" fmla="*/ 72375 w 1064000"/>
                  <a:gd name="connsiteY1" fmla="*/ 737064 h 832732"/>
                  <a:gd name="connsiteX2" fmla="*/ 0 w 1064000"/>
                  <a:gd name="connsiteY2" fmla="*/ 827741 h 832732"/>
                  <a:gd name="connsiteX3" fmla="*/ 97332 w 1064000"/>
                  <a:gd name="connsiteY3" fmla="*/ 832733 h 832732"/>
                  <a:gd name="connsiteX4" fmla="*/ 1064001 w 1064000"/>
                  <a:gd name="connsiteY4" fmla="*/ 66552 h 832732"/>
                  <a:gd name="connsiteX5" fmla="*/ 979979 w 1064000"/>
                  <a:gd name="connsiteY5" fmla="*/ 0 h 832732"/>
                  <a:gd name="connsiteX6" fmla="*/ 96500 w 1064000"/>
                  <a:gd name="connsiteY6" fmla="*/ 737064 h 83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000" h="832732">
                    <a:moveTo>
                      <a:pt x="97332" y="737064"/>
                    </a:moveTo>
                    <a:cubicBezTo>
                      <a:pt x="89013" y="737064"/>
                      <a:pt x="80694" y="737064"/>
                      <a:pt x="72375" y="737064"/>
                    </a:cubicBezTo>
                    <a:lnTo>
                      <a:pt x="0" y="827741"/>
                    </a:lnTo>
                    <a:cubicBezTo>
                      <a:pt x="31612" y="831069"/>
                      <a:pt x="64056" y="832733"/>
                      <a:pt x="97332" y="832733"/>
                    </a:cubicBezTo>
                    <a:cubicBezTo>
                      <a:pt x="567356" y="832733"/>
                      <a:pt x="961677" y="505796"/>
                      <a:pt x="1064001" y="66552"/>
                    </a:cubicBezTo>
                    <a:lnTo>
                      <a:pt x="979979" y="0"/>
                    </a:lnTo>
                    <a:cubicBezTo>
                      <a:pt x="904276" y="419278"/>
                      <a:pt x="537408" y="737064"/>
                      <a:pt x="96500" y="737064"/>
                    </a:cubicBezTo>
                    <a:close/>
                  </a:path>
                </a:pathLst>
              </a:custGeom>
              <a:solidFill>
                <a:srgbClr val="FF9109">
                  <a:alpha val="28000"/>
                </a:srgbClr>
              </a:solidFill>
              <a:ln w="0" cap="flat">
                <a:noFill/>
                <a:prstDash val="solid"/>
                <a:miter/>
              </a:ln>
            </p:spPr>
            <p:txBody>
              <a:bodyPr rtlCol="0" anchor="ctr"/>
              <a:lstStyle/>
              <a:p>
                <a:endParaRPr lang="en-US"/>
              </a:p>
            </p:txBody>
          </p:sp>
        </p:grpSp>
        <p:sp>
          <p:nvSpPr>
            <p:cNvPr id="71" name="TextBox 70">
              <a:extLst>
                <a:ext uri="{FF2B5EF4-FFF2-40B4-BE49-F238E27FC236}">
                  <a16:creationId xmlns:a16="http://schemas.microsoft.com/office/drawing/2014/main" id="{87FF849E-59A2-40C0-BCB2-1EB83C4AC457}"/>
                </a:ext>
              </a:extLst>
            </p:cNvPr>
            <p:cNvSpPr txBox="1"/>
            <p:nvPr/>
          </p:nvSpPr>
          <p:spPr>
            <a:xfrm>
              <a:off x="4753457" y="2101115"/>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1</a:t>
              </a:r>
            </a:p>
          </p:txBody>
        </p:sp>
        <p:sp>
          <p:nvSpPr>
            <p:cNvPr id="72" name="TextBox 71">
              <a:extLst>
                <a:ext uri="{FF2B5EF4-FFF2-40B4-BE49-F238E27FC236}">
                  <a16:creationId xmlns:a16="http://schemas.microsoft.com/office/drawing/2014/main" id="{F9A1BFA6-F53E-EE14-6988-53F85BA96CD6}"/>
                </a:ext>
              </a:extLst>
            </p:cNvPr>
            <p:cNvSpPr txBox="1"/>
            <p:nvPr/>
          </p:nvSpPr>
          <p:spPr>
            <a:xfrm>
              <a:off x="4469982" y="3831712"/>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2</a:t>
              </a:r>
            </a:p>
          </p:txBody>
        </p:sp>
        <p:sp>
          <p:nvSpPr>
            <p:cNvPr id="73" name="TextBox 72">
              <a:extLst>
                <a:ext uri="{FF2B5EF4-FFF2-40B4-BE49-F238E27FC236}">
                  <a16:creationId xmlns:a16="http://schemas.microsoft.com/office/drawing/2014/main" id="{A34B7A42-5128-0EE4-FB1B-21CB4AEC78B6}"/>
                </a:ext>
              </a:extLst>
            </p:cNvPr>
            <p:cNvSpPr txBox="1"/>
            <p:nvPr/>
          </p:nvSpPr>
          <p:spPr>
            <a:xfrm>
              <a:off x="6594171" y="2458542"/>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3</a:t>
              </a:r>
            </a:p>
          </p:txBody>
        </p:sp>
        <p:sp>
          <p:nvSpPr>
            <p:cNvPr id="74" name="TextBox 73">
              <a:extLst>
                <a:ext uri="{FF2B5EF4-FFF2-40B4-BE49-F238E27FC236}">
                  <a16:creationId xmlns:a16="http://schemas.microsoft.com/office/drawing/2014/main" id="{2F599F8E-2E55-0172-29F8-FDE66200FC3C}"/>
                </a:ext>
              </a:extLst>
            </p:cNvPr>
            <p:cNvSpPr txBox="1"/>
            <p:nvPr/>
          </p:nvSpPr>
          <p:spPr>
            <a:xfrm>
              <a:off x="6288106" y="4134678"/>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4</a:t>
              </a:r>
            </a:p>
          </p:txBody>
        </p:sp>
      </p:grpSp>
      <p:sp>
        <p:nvSpPr>
          <p:cNvPr id="78" name="Rectangle 77">
            <a:extLst>
              <a:ext uri="{FF2B5EF4-FFF2-40B4-BE49-F238E27FC236}">
                <a16:creationId xmlns:a16="http://schemas.microsoft.com/office/drawing/2014/main" id="{4C604452-E5F4-E5B4-00AB-E7F9D2D198B3}"/>
              </a:ext>
            </a:extLst>
          </p:cNvPr>
          <p:cNvSpPr/>
          <p:nvPr/>
        </p:nvSpPr>
        <p:spPr>
          <a:xfrm>
            <a:off x="0" y="3438017"/>
            <a:ext cx="45734" cy="3429000"/>
          </a:xfrm>
          <a:prstGeom prst="rect">
            <a:avLst/>
          </a:prstGeom>
          <a:solidFill>
            <a:srgbClr val="558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D0110D3-7700-2C77-A9E0-8D7356A39004}"/>
              </a:ext>
            </a:extLst>
          </p:cNvPr>
          <p:cNvSpPr/>
          <p:nvPr/>
        </p:nvSpPr>
        <p:spPr>
          <a:xfrm rot="10800000">
            <a:off x="12146267" y="9017"/>
            <a:ext cx="45734" cy="3447288"/>
          </a:xfrm>
          <a:prstGeom prst="rect">
            <a:avLst/>
          </a:prstGeom>
          <a:solidFill>
            <a:srgbClr val="F95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01D0325-CFBB-724B-5E26-FE27F38DC17E}"/>
              </a:ext>
            </a:extLst>
          </p:cNvPr>
          <p:cNvSpPr/>
          <p:nvPr/>
        </p:nvSpPr>
        <p:spPr>
          <a:xfrm rot="16200000">
            <a:off x="10454634" y="5129650"/>
            <a:ext cx="3429000" cy="45734"/>
          </a:xfrm>
          <a:prstGeom prst="rect">
            <a:avLst/>
          </a:prstGeom>
          <a:solidFill>
            <a:srgbClr val="FF91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5EFD943B-1564-3DA5-3467-8A648C7E897C}"/>
              </a:ext>
            </a:extLst>
          </p:cNvPr>
          <p:cNvGrpSpPr/>
          <p:nvPr/>
        </p:nvGrpSpPr>
        <p:grpSpPr>
          <a:xfrm>
            <a:off x="4183075" y="1942280"/>
            <a:ext cx="3097167" cy="3097166"/>
            <a:chOff x="4183075" y="1942280"/>
            <a:chExt cx="3097167" cy="3097166"/>
          </a:xfrm>
          <a:effectLst>
            <a:outerShdw blurRad="50800" dist="38100" dir="2700000" algn="tl" rotWithShape="0">
              <a:prstClr val="black">
                <a:alpha val="40000"/>
              </a:prstClr>
            </a:outerShdw>
          </a:effectLst>
        </p:grpSpPr>
        <p:grpSp>
          <p:nvGrpSpPr>
            <p:cNvPr id="82" name="Group 81">
              <a:extLst>
                <a:ext uri="{FF2B5EF4-FFF2-40B4-BE49-F238E27FC236}">
                  <a16:creationId xmlns:a16="http://schemas.microsoft.com/office/drawing/2014/main" id="{9442F061-64F9-76F0-310A-1EBCFAD145C7}"/>
                </a:ext>
              </a:extLst>
            </p:cNvPr>
            <p:cNvGrpSpPr/>
            <p:nvPr/>
          </p:nvGrpSpPr>
          <p:grpSpPr>
            <a:xfrm>
              <a:off x="4183075" y="1942280"/>
              <a:ext cx="3097167" cy="3097166"/>
              <a:chOff x="4183075" y="1942280"/>
              <a:chExt cx="3097167" cy="3097166"/>
            </a:xfrm>
            <a:effectLst/>
          </p:grpSpPr>
          <p:sp>
            <p:nvSpPr>
              <p:cNvPr id="87" name="Freeform 86">
                <a:extLst>
                  <a:ext uri="{FF2B5EF4-FFF2-40B4-BE49-F238E27FC236}">
                    <a16:creationId xmlns:a16="http://schemas.microsoft.com/office/drawing/2014/main" id="{B1A2D265-408E-7B12-9D3B-1AE26BED2F2E}"/>
                  </a:ext>
                </a:extLst>
              </p:cNvPr>
              <p:cNvSpPr/>
              <p:nvPr/>
            </p:nvSpPr>
            <p:spPr>
              <a:xfrm>
                <a:off x="4194722" y="1942280"/>
                <a:ext cx="1812711" cy="1360989"/>
              </a:xfrm>
              <a:custGeom>
                <a:avLst/>
                <a:gdLst>
                  <a:gd name="connsiteX0" fmla="*/ 1537353 w 1812711"/>
                  <a:gd name="connsiteY0" fmla="*/ 555710 h 1360989"/>
                  <a:gd name="connsiteX1" fmla="*/ 1628030 w 1812711"/>
                  <a:gd name="connsiteY1" fmla="*/ 559869 h 1360989"/>
                  <a:gd name="connsiteX2" fmla="*/ 1812712 w 1812711"/>
                  <a:gd name="connsiteY2" fmla="*/ 326937 h 1360989"/>
                  <a:gd name="connsiteX3" fmla="*/ 1568965 w 1812711"/>
                  <a:gd name="connsiteY3" fmla="*/ 0 h 1360989"/>
                  <a:gd name="connsiteX4" fmla="*/ 1537353 w 1812711"/>
                  <a:gd name="connsiteY4" fmla="*/ 0 h 1360989"/>
                  <a:gd name="connsiteX5" fmla="*/ 0 w 1812711"/>
                  <a:gd name="connsiteY5" fmla="*/ 1360990 h 1360989"/>
                  <a:gd name="connsiteX6" fmla="*/ 340247 w 1812711"/>
                  <a:gd name="connsiteY6" fmla="*/ 1106428 h 1360989"/>
                  <a:gd name="connsiteX7" fmla="*/ 577339 w 1812711"/>
                  <a:gd name="connsiteY7" fmla="*/ 1294438 h 1360989"/>
                  <a:gd name="connsiteX8" fmla="*/ 1537353 w 1812711"/>
                  <a:gd name="connsiteY8" fmla="*/ 555710 h 136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2711" h="1360989">
                    <a:moveTo>
                      <a:pt x="1537353" y="555710"/>
                    </a:moveTo>
                    <a:cubicBezTo>
                      <a:pt x="1568133" y="555710"/>
                      <a:pt x="1598081" y="557374"/>
                      <a:pt x="1628030" y="559869"/>
                    </a:cubicBezTo>
                    <a:lnTo>
                      <a:pt x="1812712" y="326937"/>
                    </a:lnTo>
                    <a:lnTo>
                      <a:pt x="1568965" y="0"/>
                    </a:lnTo>
                    <a:cubicBezTo>
                      <a:pt x="1558150" y="0"/>
                      <a:pt x="1548167" y="0"/>
                      <a:pt x="1537353" y="0"/>
                    </a:cubicBezTo>
                    <a:cubicBezTo>
                      <a:pt x="745383" y="0"/>
                      <a:pt x="92341" y="593977"/>
                      <a:pt x="0" y="1360990"/>
                    </a:cubicBezTo>
                    <a:lnTo>
                      <a:pt x="340247" y="1106428"/>
                    </a:lnTo>
                    <a:lnTo>
                      <a:pt x="577339" y="1294438"/>
                    </a:lnTo>
                    <a:cubicBezTo>
                      <a:pt x="689646" y="869336"/>
                      <a:pt x="1077312" y="555710"/>
                      <a:pt x="1537353" y="555710"/>
                    </a:cubicBezTo>
                    <a:close/>
                  </a:path>
                </a:pathLst>
              </a:custGeom>
              <a:solidFill>
                <a:srgbClr val="8BB4FD"/>
              </a:solidFill>
              <a:ln w="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7BFE26A6-A6EE-8EC9-80C0-27E635E197B0}"/>
                  </a:ext>
                </a:extLst>
              </p:cNvPr>
              <p:cNvSpPr/>
              <p:nvPr/>
            </p:nvSpPr>
            <p:spPr>
              <a:xfrm>
                <a:off x="5939218" y="1957254"/>
                <a:ext cx="1341024" cy="1810216"/>
              </a:xfrm>
              <a:custGeom>
                <a:avLst/>
                <a:gdLst>
                  <a:gd name="connsiteX0" fmla="*/ 786146 w 1341024"/>
                  <a:gd name="connsiteY0" fmla="*/ 1534025 h 1810216"/>
                  <a:gd name="connsiteX1" fmla="*/ 782819 w 1341024"/>
                  <a:gd name="connsiteY1" fmla="*/ 1613056 h 1810216"/>
                  <a:gd name="connsiteX2" fmla="*/ 1031557 w 1341024"/>
                  <a:gd name="connsiteY2" fmla="*/ 1810216 h 1810216"/>
                  <a:gd name="connsiteX3" fmla="*/ 1341024 w 1341024"/>
                  <a:gd name="connsiteY3" fmla="*/ 1578948 h 1810216"/>
                  <a:gd name="connsiteX4" fmla="*/ 1341024 w 1341024"/>
                  <a:gd name="connsiteY4" fmla="*/ 1534857 h 1810216"/>
                  <a:gd name="connsiteX5" fmla="*/ 0 w 1341024"/>
                  <a:gd name="connsiteY5" fmla="*/ 0 h 1810216"/>
                  <a:gd name="connsiteX6" fmla="*/ 233764 w 1341024"/>
                  <a:gd name="connsiteY6" fmla="*/ 312795 h 1810216"/>
                  <a:gd name="connsiteX7" fmla="*/ 29948 w 1341024"/>
                  <a:gd name="connsiteY7" fmla="*/ 570684 h 1810216"/>
                  <a:gd name="connsiteX8" fmla="*/ 785315 w 1341024"/>
                  <a:gd name="connsiteY8" fmla="*/ 1534857 h 181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024" h="1810216">
                    <a:moveTo>
                      <a:pt x="786146" y="1534025"/>
                    </a:moveTo>
                    <a:cubicBezTo>
                      <a:pt x="786146" y="1560646"/>
                      <a:pt x="785315" y="1586435"/>
                      <a:pt x="782819" y="1613056"/>
                    </a:cubicBezTo>
                    <a:lnTo>
                      <a:pt x="1031557" y="1810216"/>
                    </a:lnTo>
                    <a:lnTo>
                      <a:pt x="1341024" y="1578948"/>
                    </a:lnTo>
                    <a:cubicBezTo>
                      <a:pt x="1341024" y="1563974"/>
                      <a:pt x="1341024" y="1548999"/>
                      <a:pt x="1341024" y="1534857"/>
                    </a:cubicBezTo>
                    <a:cubicBezTo>
                      <a:pt x="1341024" y="750375"/>
                      <a:pt x="757030" y="101492"/>
                      <a:pt x="0" y="0"/>
                    </a:cubicBezTo>
                    <a:lnTo>
                      <a:pt x="233764" y="312795"/>
                    </a:lnTo>
                    <a:lnTo>
                      <a:pt x="29948" y="570684"/>
                    </a:lnTo>
                    <a:cubicBezTo>
                      <a:pt x="463369" y="677167"/>
                      <a:pt x="785315" y="1068161"/>
                      <a:pt x="785315" y="1534857"/>
                    </a:cubicBezTo>
                    <a:close/>
                  </a:path>
                </a:pathLst>
              </a:custGeom>
              <a:solidFill>
                <a:srgbClr val="F95A00"/>
              </a:solidFill>
              <a:ln w="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666BE78-6038-9431-5A11-EA6D37882B45}"/>
                  </a:ext>
                </a:extLst>
              </p:cNvPr>
              <p:cNvSpPr/>
              <p:nvPr/>
            </p:nvSpPr>
            <p:spPr>
              <a:xfrm>
                <a:off x="4183075" y="3215920"/>
                <a:ext cx="1347679" cy="1811880"/>
              </a:xfrm>
              <a:custGeom>
                <a:avLst/>
                <a:gdLst>
                  <a:gd name="connsiteX0" fmla="*/ 556542 w 1347679"/>
                  <a:gd name="connsiteY0" fmla="*/ 275359 h 1811880"/>
                  <a:gd name="connsiteX1" fmla="*/ 562365 w 1347679"/>
                  <a:gd name="connsiteY1" fmla="*/ 166380 h 1811880"/>
                  <a:gd name="connsiteX2" fmla="*/ 351894 w 1347679"/>
                  <a:gd name="connsiteY2" fmla="*/ 0 h 1811880"/>
                  <a:gd name="connsiteX3" fmla="*/ 0 w 1347679"/>
                  <a:gd name="connsiteY3" fmla="*/ 262881 h 1811880"/>
                  <a:gd name="connsiteX4" fmla="*/ 0 w 1347679"/>
                  <a:gd name="connsiteY4" fmla="*/ 276191 h 1811880"/>
                  <a:gd name="connsiteX5" fmla="*/ 1347679 w 1347679"/>
                  <a:gd name="connsiteY5" fmla="*/ 1811880 h 1811880"/>
                  <a:gd name="connsiteX6" fmla="*/ 1107260 w 1347679"/>
                  <a:gd name="connsiteY6" fmla="*/ 1489934 h 1811880"/>
                  <a:gd name="connsiteX7" fmla="*/ 1306084 w 1347679"/>
                  <a:gd name="connsiteY7" fmla="*/ 1238700 h 1811880"/>
                  <a:gd name="connsiteX8" fmla="*/ 556542 w 1347679"/>
                  <a:gd name="connsiteY8" fmla="*/ 276191 h 18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79" h="1811880">
                    <a:moveTo>
                      <a:pt x="556542" y="275359"/>
                    </a:moveTo>
                    <a:cubicBezTo>
                      <a:pt x="556542" y="238756"/>
                      <a:pt x="559037" y="202152"/>
                      <a:pt x="562365" y="166380"/>
                    </a:cubicBezTo>
                    <a:lnTo>
                      <a:pt x="351894" y="0"/>
                    </a:lnTo>
                    <a:lnTo>
                      <a:pt x="0" y="262881"/>
                    </a:lnTo>
                    <a:cubicBezTo>
                      <a:pt x="0" y="267040"/>
                      <a:pt x="0" y="271200"/>
                      <a:pt x="0" y="276191"/>
                    </a:cubicBezTo>
                    <a:cubicBezTo>
                      <a:pt x="0" y="1063169"/>
                      <a:pt x="587322" y="1713716"/>
                      <a:pt x="1347679" y="1811880"/>
                    </a:cubicBezTo>
                    <a:lnTo>
                      <a:pt x="1107260" y="1489934"/>
                    </a:lnTo>
                    <a:lnTo>
                      <a:pt x="1306084" y="1238700"/>
                    </a:lnTo>
                    <a:cubicBezTo>
                      <a:pt x="875160" y="1130553"/>
                      <a:pt x="556542" y="740392"/>
                      <a:pt x="556542" y="276191"/>
                    </a:cubicBezTo>
                    <a:close/>
                  </a:path>
                </a:pathLst>
              </a:custGeom>
              <a:solidFill>
                <a:srgbClr val="5583F2"/>
              </a:solidFill>
              <a:ln w="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B0D309B-A27E-B0BC-4906-B993DB5CC0B4}"/>
                  </a:ext>
                </a:extLst>
              </p:cNvPr>
              <p:cNvSpPr/>
              <p:nvPr/>
            </p:nvSpPr>
            <p:spPr>
              <a:xfrm>
                <a:off x="5455884" y="3712565"/>
                <a:ext cx="1809384" cy="1326881"/>
              </a:xfrm>
              <a:custGeom>
                <a:avLst/>
                <a:gdLst>
                  <a:gd name="connsiteX0" fmla="*/ 276191 w 1809384"/>
                  <a:gd name="connsiteY0" fmla="*/ 771172 h 1326881"/>
                  <a:gd name="connsiteX1" fmla="*/ 178859 w 1809384"/>
                  <a:gd name="connsiteY1" fmla="*/ 766181 h 1326881"/>
                  <a:gd name="connsiteX2" fmla="*/ 0 w 1809384"/>
                  <a:gd name="connsiteY2" fmla="*/ 991626 h 1326881"/>
                  <a:gd name="connsiteX3" fmla="*/ 250402 w 1809384"/>
                  <a:gd name="connsiteY3" fmla="*/ 1326882 h 1326881"/>
                  <a:gd name="connsiteX4" fmla="*/ 276191 w 1809384"/>
                  <a:gd name="connsiteY4" fmla="*/ 1326882 h 1326881"/>
                  <a:gd name="connsiteX5" fmla="*/ 1809384 w 1809384"/>
                  <a:gd name="connsiteY5" fmla="*/ 0 h 1326881"/>
                  <a:gd name="connsiteX6" fmla="*/ 1514891 w 1809384"/>
                  <a:gd name="connsiteY6" fmla="*/ 219622 h 1326881"/>
                  <a:gd name="connsiteX7" fmla="*/ 1242859 w 1809384"/>
                  <a:gd name="connsiteY7" fmla="*/ 4160 h 1326881"/>
                  <a:gd name="connsiteX8" fmla="*/ 276191 w 1809384"/>
                  <a:gd name="connsiteY8" fmla="*/ 770340 h 1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84" h="1326881">
                    <a:moveTo>
                      <a:pt x="276191" y="771172"/>
                    </a:moveTo>
                    <a:cubicBezTo>
                      <a:pt x="243747" y="771172"/>
                      <a:pt x="211303" y="769508"/>
                      <a:pt x="178859" y="766181"/>
                    </a:cubicBezTo>
                    <a:lnTo>
                      <a:pt x="0" y="991626"/>
                    </a:lnTo>
                    <a:lnTo>
                      <a:pt x="250402" y="1326882"/>
                    </a:lnTo>
                    <a:cubicBezTo>
                      <a:pt x="258721" y="1326882"/>
                      <a:pt x="267040" y="1326882"/>
                      <a:pt x="276191" y="1326882"/>
                    </a:cubicBezTo>
                    <a:cubicBezTo>
                      <a:pt x="1056514" y="1326882"/>
                      <a:pt x="1701237" y="750374"/>
                      <a:pt x="1809384" y="0"/>
                    </a:cubicBezTo>
                    <a:lnTo>
                      <a:pt x="1514891" y="219622"/>
                    </a:lnTo>
                    <a:lnTo>
                      <a:pt x="1242859" y="4160"/>
                    </a:lnTo>
                    <a:cubicBezTo>
                      <a:pt x="1140536" y="443403"/>
                      <a:pt x="746215" y="770340"/>
                      <a:pt x="276191" y="770340"/>
                    </a:cubicBezTo>
                    <a:close/>
                  </a:path>
                </a:pathLst>
              </a:custGeom>
              <a:solidFill>
                <a:srgbClr val="FF9109"/>
              </a:solidFill>
              <a:ln w="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11215A7-56D6-3A8F-E713-1D07A6B66228}"/>
                  </a:ext>
                </a:extLst>
              </p:cNvPr>
              <p:cNvSpPr/>
              <p:nvPr/>
            </p:nvSpPr>
            <p:spPr>
              <a:xfrm>
                <a:off x="4772061" y="2497989"/>
                <a:ext cx="1050690" cy="804447"/>
              </a:xfrm>
              <a:custGeom>
                <a:avLst/>
                <a:gdLst>
                  <a:gd name="connsiteX0" fmla="*/ 960013 w 1050690"/>
                  <a:gd name="connsiteY0" fmla="*/ 95669 h 804447"/>
                  <a:gd name="connsiteX1" fmla="*/ 978315 w 1050690"/>
                  <a:gd name="connsiteY1" fmla="*/ 95669 h 804447"/>
                  <a:gd name="connsiteX2" fmla="*/ 1050691 w 1050690"/>
                  <a:gd name="connsiteY2" fmla="*/ 4160 h 804447"/>
                  <a:gd name="connsiteX3" fmla="*/ 960013 w 1050690"/>
                  <a:gd name="connsiteY3" fmla="*/ 0 h 804447"/>
                  <a:gd name="connsiteX4" fmla="*/ 0 w 1050690"/>
                  <a:gd name="connsiteY4" fmla="*/ 738728 h 804447"/>
                  <a:gd name="connsiteX5" fmla="*/ 82358 w 1050690"/>
                  <a:gd name="connsiteY5" fmla="*/ 804448 h 804447"/>
                  <a:gd name="connsiteX6" fmla="*/ 960013 w 1050690"/>
                  <a:gd name="connsiteY6" fmla="*/ 95669 h 8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690" h="804447">
                    <a:moveTo>
                      <a:pt x="960013" y="95669"/>
                    </a:moveTo>
                    <a:cubicBezTo>
                      <a:pt x="965837" y="95669"/>
                      <a:pt x="972492" y="95669"/>
                      <a:pt x="978315" y="95669"/>
                    </a:cubicBezTo>
                    <a:lnTo>
                      <a:pt x="1050691" y="4160"/>
                    </a:lnTo>
                    <a:cubicBezTo>
                      <a:pt x="1020742" y="1664"/>
                      <a:pt x="990794" y="0"/>
                      <a:pt x="960013" y="0"/>
                    </a:cubicBezTo>
                    <a:cubicBezTo>
                      <a:pt x="499140" y="0"/>
                      <a:pt x="112307" y="313627"/>
                      <a:pt x="0" y="738728"/>
                    </a:cubicBezTo>
                    <a:lnTo>
                      <a:pt x="82358" y="804448"/>
                    </a:lnTo>
                    <a:cubicBezTo>
                      <a:pt x="168876" y="399312"/>
                      <a:pt x="529089" y="95669"/>
                      <a:pt x="960013" y="95669"/>
                    </a:cubicBezTo>
                    <a:close/>
                  </a:path>
                </a:pathLst>
              </a:custGeom>
              <a:solidFill>
                <a:srgbClr val="8BB4FD">
                  <a:alpha val="48459"/>
                </a:srgbClr>
              </a:solidFill>
              <a:ln w="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53F3854-4AB4-752B-75B6-FEDCA762A9BA}"/>
                  </a:ext>
                </a:extLst>
              </p:cNvPr>
              <p:cNvSpPr/>
              <p:nvPr/>
            </p:nvSpPr>
            <p:spPr>
              <a:xfrm>
                <a:off x="5904278" y="2527106"/>
                <a:ext cx="821085" cy="1043203"/>
              </a:xfrm>
              <a:custGeom>
                <a:avLst/>
                <a:gdLst>
                  <a:gd name="connsiteX0" fmla="*/ 725417 w 821085"/>
                  <a:gd name="connsiteY0" fmla="*/ 964173 h 1043203"/>
                  <a:gd name="connsiteX1" fmla="*/ 725417 w 821085"/>
                  <a:gd name="connsiteY1" fmla="*/ 969996 h 1043203"/>
                  <a:gd name="connsiteX2" fmla="*/ 817759 w 821085"/>
                  <a:gd name="connsiteY2" fmla="*/ 1043204 h 1043203"/>
                  <a:gd name="connsiteX3" fmla="*/ 821086 w 821085"/>
                  <a:gd name="connsiteY3" fmla="*/ 964173 h 1043203"/>
                  <a:gd name="connsiteX4" fmla="*/ 65720 w 821085"/>
                  <a:gd name="connsiteY4" fmla="*/ 0 h 1043203"/>
                  <a:gd name="connsiteX5" fmla="*/ 0 w 821085"/>
                  <a:gd name="connsiteY5" fmla="*/ 83190 h 1043203"/>
                  <a:gd name="connsiteX6" fmla="*/ 725417 w 821085"/>
                  <a:gd name="connsiteY6" fmla="*/ 964173 h 10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85" h="1043203">
                    <a:moveTo>
                      <a:pt x="725417" y="964173"/>
                    </a:moveTo>
                    <a:cubicBezTo>
                      <a:pt x="725417" y="965837"/>
                      <a:pt x="725417" y="967501"/>
                      <a:pt x="725417" y="969996"/>
                    </a:cubicBezTo>
                    <a:lnTo>
                      <a:pt x="817759" y="1043204"/>
                    </a:lnTo>
                    <a:cubicBezTo>
                      <a:pt x="819422" y="1017415"/>
                      <a:pt x="821086" y="990794"/>
                      <a:pt x="821086" y="964173"/>
                    </a:cubicBezTo>
                    <a:cubicBezTo>
                      <a:pt x="821086" y="497477"/>
                      <a:pt x="499140" y="106483"/>
                      <a:pt x="65720" y="0"/>
                    </a:cubicBezTo>
                    <a:lnTo>
                      <a:pt x="0" y="83190"/>
                    </a:lnTo>
                    <a:cubicBezTo>
                      <a:pt x="413455" y="163052"/>
                      <a:pt x="725417" y="527425"/>
                      <a:pt x="725417" y="964173"/>
                    </a:cubicBezTo>
                    <a:close/>
                  </a:path>
                </a:pathLst>
              </a:custGeom>
              <a:solidFill>
                <a:srgbClr val="F95A00">
                  <a:alpha val="48108"/>
                </a:srgbClr>
              </a:solidFill>
              <a:ln w="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7A549F2C-48F2-5095-2F0F-EFF7A83DE766}"/>
                  </a:ext>
                </a:extLst>
              </p:cNvPr>
              <p:cNvSpPr/>
              <p:nvPr/>
            </p:nvSpPr>
            <p:spPr>
              <a:xfrm>
                <a:off x="4739617" y="3382300"/>
                <a:ext cx="815262" cy="1071488"/>
              </a:xfrm>
              <a:custGeom>
                <a:avLst/>
                <a:gdLst>
                  <a:gd name="connsiteX0" fmla="*/ 94837 w 815262"/>
                  <a:gd name="connsiteY0" fmla="*/ 108979 h 1071488"/>
                  <a:gd name="connsiteX1" fmla="*/ 95669 w 815262"/>
                  <a:gd name="connsiteY1" fmla="*/ 71544 h 1071488"/>
                  <a:gd name="connsiteX2" fmla="*/ 5823 w 815262"/>
                  <a:gd name="connsiteY2" fmla="*/ 0 h 1071488"/>
                  <a:gd name="connsiteX3" fmla="*/ 0 w 815262"/>
                  <a:gd name="connsiteY3" fmla="*/ 108979 h 1071488"/>
                  <a:gd name="connsiteX4" fmla="*/ 749543 w 815262"/>
                  <a:gd name="connsiteY4" fmla="*/ 1071488 h 1071488"/>
                  <a:gd name="connsiteX5" fmla="*/ 815263 w 815262"/>
                  <a:gd name="connsiteY5" fmla="*/ 988298 h 1071488"/>
                  <a:gd name="connsiteX6" fmla="*/ 95669 w 815262"/>
                  <a:gd name="connsiteY6" fmla="*/ 108147 h 107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62" h="1071488">
                    <a:moveTo>
                      <a:pt x="94837" y="108979"/>
                    </a:moveTo>
                    <a:cubicBezTo>
                      <a:pt x="94837" y="96501"/>
                      <a:pt x="94837" y="84022"/>
                      <a:pt x="95669" y="71544"/>
                    </a:cubicBezTo>
                    <a:lnTo>
                      <a:pt x="5823" y="0"/>
                    </a:lnTo>
                    <a:cubicBezTo>
                      <a:pt x="1664" y="35772"/>
                      <a:pt x="0" y="72375"/>
                      <a:pt x="0" y="108979"/>
                    </a:cubicBezTo>
                    <a:cubicBezTo>
                      <a:pt x="0" y="573180"/>
                      <a:pt x="318618" y="963341"/>
                      <a:pt x="749543" y="1071488"/>
                    </a:cubicBezTo>
                    <a:lnTo>
                      <a:pt x="815263" y="988298"/>
                    </a:lnTo>
                    <a:cubicBezTo>
                      <a:pt x="404304" y="905940"/>
                      <a:pt x="95669" y="543231"/>
                      <a:pt x="95669" y="108147"/>
                    </a:cubicBezTo>
                    <a:close/>
                  </a:path>
                </a:pathLst>
              </a:custGeom>
              <a:solidFill>
                <a:srgbClr val="5583F2">
                  <a:alpha val="53678"/>
                </a:srgbClr>
              </a:solidFill>
              <a:ln w="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A50903BB-59A3-5F3D-F484-9AF68AEEB482}"/>
                  </a:ext>
                </a:extLst>
              </p:cNvPr>
              <p:cNvSpPr/>
              <p:nvPr/>
            </p:nvSpPr>
            <p:spPr>
              <a:xfrm>
                <a:off x="5634742" y="3651836"/>
                <a:ext cx="1064000" cy="832732"/>
              </a:xfrm>
              <a:custGeom>
                <a:avLst/>
                <a:gdLst>
                  <a:gd name="connsiteX0" fmla="*/ 97332 w 1064000"/>
                  <a:gd name="connsiteY0" fmla="*/ 737064 h 832732"/>
                  <a:gd name="connsiteX1" fmla="*/ 72375 w 1064000"/>
                  <a:gd name="connsiteY1" fmla="*/ 737064 h 832732"/>
                  <a:gd name="connsiteX2" fmla="*/ 0 w 1064000"/>
                  <a:gd name="connsiteY2" fmla="*/ 827741 h 832732"/>
                  <a:gd name="connsiteX3" fmla="*/ 97332 w 1064000"/>
                  <a:gd name="connsiteY3" fmla="*/ 832733 h 832732"/>
                  <a:gd name="connsiteX4" fmla="*/ 1064001 w 1064000"/>
                  <a:gd name="connsiteY4" fmla="*/ 66552 h 832732"/>
                  <a:gd name="connsiteX5" fmla="*/ 979979 w 1064000"/>
                  <a:gd name="connsiteY5" fmla="*/ 0 h 832732"/>
                  <a:gd name="connsiteX6" fmla="*/ 96500 w 1064000"/>
                  <a:gd name="connsiteY6" fmla="*/ 737064 h 83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000" h="832732">
                    <a:moveTo>
                      <a:pt x="97332" y="737064"/>
                    </a:moveTo>
                    <a:cubicBezTo>
                      <a:pt x="89013" y="737064"/>
                      <a:pt x="80694" y="737064"/>
                      <a:pt x="72375" y="737064"/>
                    </a:cubicBezTo>
                    <a:lnTo>
                      <a:pt x="0" y="827741"/>
                    </a:lnTo>
                    <a:cubicBezTo>
                      <a:pt x="31612" y="831069"/>
                      <a:pt x="64056" y="832733"/>
                      <a:pt x="97332" y="832733"/>
                    </a:cubicBezTo>
                    <a:cubicBezTo>
                      <a:pt x="567356" y="832733"/>
                      <a:pt x="961677" y="505796"/>
                      <a:pt x="1064001" y="66552"/>
                    </a:cubicBezTo>
                    <a:lnTo>
                      <a:pt x="979979" y="0"/>
                    </a:lnTo>
                    <a:cubicBezTo>
                      <a:pt x="904276" y="419278"/>
                      <a:pt x="537408" y="737064"/>
                      <a:pt x="96500" y="737064"/>
                    </a:cubicBezTo>
                    <a:close/>
                  </a:path>
                </a:pathLst>
              </a:custGeom>
              <a:solidFill>
                <a:srgbClr val="FF9109">
                  <a:alpha val="28000"/>
                </a:srgbClr>
              </a:solidFill>
              <a:ln w="0" cap="flat">
                <a:noFill/>
                <a:prstDash val="solid"/>
                <a:miter/>
              </a:ln>
            </p:spPr>
            <p:txBody>
              <a:bodyPr rtlCol="0" anchor="ctr"/>
              <a:lstStyle/>
              <a:p>
                <a:endParaRPr lang="en-US"/>
              </a:p>
            </p:txBody>
          </p:sp>
        </p:grpSp>
        <p:sp>
          <p:nvSpPr>
            <p:cNvPr id="83" name="TextBox 82">
              <a:extLst>
                <a:ext uri="{FF2B5EF4-FFF2-40B4-BE49-F238E27FC236}">
                  <a16:creationId xmlns:a16="http://schemas.microsoft.com/office/drawing/2014/main" id="{80C7F5B1-B224-5EFB-BC57-1606FF057DC4}"/>
                </a:ext>
              </a:extLst>
            </p:cNvPr>
            <p:cNvSpPr txBox="1"/>
            <p:nvPr/>
          </p:nvSpPr>
          <p:spPr>
            <a:xfrm>
              <a:off x="4753457" y="2101115"/>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1</a:t>
              </a:r>
            </a:p>
          </p:txBody>
        </p:sp>
        <p:sp>
          <p:nvSpPr>
            <p:cNvPr id="84" name="TextBox 83">
              <a:extLst>
                <a:ext uri="{FF2B5EF4-FFF2-40B4-BE49-F238E27FC236}">
                  <a16:creationId xmlns:a16="http://schemas.microsoft.com/office/drawing/2014/main" id="{E58BACF7-51D7-78F2-F129-A741A10DA1D9}"/>
                </a:ext>
              </a:extLst>
            </p:cNvPr>
            <p:cNvSpPr txBox="1"/>
            <p:nvPr/>
          </p:nvSpPr>
          <p:spPr>
            <a:xfrm>
              <a:off x="4469982" y="3831712"/>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2</a:t>
              </a:r>
            </a:p>
          </p:txBody>
        </p:sp>
        <p:sp>
          <p:nvSpPr>
            <p:cNvPr id="85" name="TextBox 84">
              <a:extLst>
                <a:ext uri="{FF2B5EF4-FFF2-40B4-BE49-F238E27FC236}">
                  <a16:creationId xmlns:a16="http://schemas.microsoft.com/office/drawing/2014/main" id="{AA98170C-71F0-15CC-E241-47DA6A56AC8D}"/>
                </a:ext>
              </a:extLst>
            </p:cNvPr>
            <p:cNvSpPr txBox="1"/>
            <p:nvPr/>
          </p:nvSpPr>
          <p:spPr>
            <a:xfrm>
              <a:off x="6594171" y="2458542"/>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3</a:t>
              </a:r>
            </a:p>
          </p:txBody>
        </p:sp>
        <p:sp>
          <p:nvSpPr>
            <p:cNvPr id="86" name="TextBox 85">
              <a:extLst>
                <a:ext uri="{FF2B5EF4-FFF2-40B4-BE49-F238E27FC236}">
                  <a16:creationId xmlns:a16="http://schemas.microsoft.com/office/drawing/2014/main" id="{E2845B93-8065-7EAD-68D9-74A933599A1C}"/>
                </a:ext>
              </a:extLst>
            </p:cNvPr>
            <p:cNvSpPr txBox="1"/>
            <p:nvPr/>
          </p:nvSpPr>
          <p:spPr>
            <a:xfrm>
              <a:off x="6288106" y="4134678"/>
              <a:ext cx="446731" cy="707886"/>
            </a:xfrm>
            <a:prstGeom prst="rect">
              <a:avLst/>
            </a:prstGeom>
            <a:noFill/>
          </p:spPr>
          <p:txBody>
            <a:bodyPr wrap="square" rtlCol="0">
              <a:spAutoFit/>
            </a:bodyPr>
            <a:lstStyle/>
            <a:p>
              <a:pPr algn="ctr"/>
              <a:r>
                <a:rPr lang="en-US" sz="4000" dirty="0">
                  <a:solidFill>
                    <a:schemeClr val="bg1"/>
                  </a:solidFill>
                  <a:latin typeface="Courier" pitchFamily="2" charset="0"/>
                </a:rPr>
                <a:t>4</a:t>
              </a:r>
            </a:p>
          </p:txBody>
        </p:sp>
      </p:grpSp>
    </p:spTree>
    <p:extLst>
      <p:ext uri="{BB962C8B-B14F-4D97-AF65-F5344CB8AC3E}">
        <p14:creationId xmlns:p14="http://schemas.microsoft.com/office/powerpoint/2010/main" val="27144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15341</TotalTime>
  <Words>343</Words>
  <Application>Microsoft Macintosh PowerPoint</Application>
  <PresentationFormat>Widescreen</PresentationFormat>
  <Paragraphs>28</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311</cp:revision>
  <cp:lastPrinted>2024-02-20T23:48:17Z</cp:lastPrinted>
  <dcterms:created xsi:type="dcterms:W3CDTF">2021-07-07T23:54:57Z</dcterms:created>
  <dcterms:modified xsi:type="dcterms:W3CDTF">2024-05-28T16:16:49Z</dcterms:modified>
</cp:coreProperties>
</file>