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299F2-5B17-4714-92C6-C21CF76A4D5F}" v="1" dt="2024-05-11T21:58:21.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17299F2-5B17-4714-92C6-C21CF76A4D5F}"/>
    <pc:docChg chg="modSld">
      <pc:chgData name="Bess Dunlevy" userId="dd4b9a8537dbe9d0" providerId="LiveId" clId="{517299F2-5B17-4714-92C6-C21CF76A4D5F}" dt="2024-05-11T21:58:25.516" v="2" actId="1076"/>
      <pc:docMkLst>
        <pc:docMk/>
      </pc:docMkLst>
      <pc:sldChg chg="modSp mod">
        <pc:chgData name="Bess Dunlevy" userId="dd4b9a8537dbe9d0" providerId="LiveId" clId="{517299F2-5B17-4714-92C6-C21CF76A4D5F}" dt="2024-05-11T21:58:25.516" v="2" actId="1076"/>
        <pc:sldMkLst>
          <pc:docMk/>
          <pc:sldMk cId="1508588292" sldId="342"/>
        </pc:sldMkLst>
        <pc:picChg chg="mod">
          <ac:chgData name="Bess Dunlevy" userId="dd4b9a8537dbe9d0" providerId="LiveId" clId="{517299F2-5B17-4714-92C6-C21CF76A4D5F}" dt="2024-05-11T21:58:25.516" v="2" actId="1076"/>
          <ac:picMkLst>
            <pc:docMk/>
            <pc:sldMk cId="1508588292" sldId="342"/>
            <ac:picMk id="4" creationId="{4AEB8225-3AA8-AF48-AD51-3F5F53316D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5/31/24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73&amp;utm_source=template-powerpoint&amp;utm_medium=content&amp;utm_campaign=Basic+Strategic+Plan-powerpoint-12073&amp;lpa=Basic+Strategic+Plan+powerpoint+12073"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825932" y="314882"/>
            <a:ext cx="2954371" cy="58761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PowerPoint Basic Strategic Plan Template</a:t>
            </a:r>
          </a:p>
        </p:txBody>
      </p:sp>
      <p:grpSp>
        <p:nvGrpSpPr>
          <p:cNvPr id="23" name="Group 22">
            <a:extLst>
              <a:ext uri="{FF2B5EF4-FFF2-40B4-BE49-F238E27FC236}">
                <a16:creationId xmlns:a16="http://schemas.microsoft.com/office/drawing/2014/main" id="{55771BEE-02E6-0E40-2856-88BDBE372CB0}"/>
              </a:ext>
            </a:extLst>
          </p:cNvPr>
          <p:cNvGrpSpPr/>
          <p:nvPr/>
        </p:nvGrpSpPr>
        <p:grpSpPr>
          <a:xfrm>
            <a:off x="411697" y="1433292"/>
            <a:ext cx="11382280" cy="4042938"/>
            <a:chOff x="411697" y="1433292"/>
            <a:chExt cx="11382280" cy="4042938"/>
          </a:xfrm>
        </p:grpSpPr>
        <p:grpSp>
          <p:nvGrpSpPr>
            <p:cNvPr id="22" name="Group 21">
              <a:extLst>
                <a:ext uri="{FF2B5EF4-FFF2-40B4-BE49-F238E27FC236}">
                  <a16:creationId xmlns:a16="http://schemas.microsoft.com/office/drawing/2014/main" id="{54C49594-5A75-4E7C-900C-FE9AB5FDE25F}"/>
                </a:ext>
              </a:extLst>
            </p:cNvPr>
            <p:cNvGrpSpPr/>
            <p:nvPr/>
          </p:nvGrpSpPr>
          <p:grpSpPr>
            <a:xfrm>
              <a:off x="411697" y="2366608"/>
              <a:ext cx="11368606" cy="2185538"/>
              <a:chOff x="411697" y="2366608"/>
              <a:chExt cx="11368606" cy="2185538"/>
            </a:xfrm>
          </p:grpSpPr>
          <p:pic>
            <p:nvPicPr>
              <p:cNvPr id="5" name="Picture 4" descr="A diagram of a diagram&#10;&#10;Description automatically generated with medium confidence">
                <a:extLst>
                  <a:ext uri="{FF2B5EF4-FFF2-40B4-BE49-F238E27FC236}">
                    <a16:creationId xmlns:a16="http://schemas.microsoft.com/office/drawing/2014/main" id="{DBD596CC-3A4D-C8CF-EB63-4056D37DDBA1}"/>
                  </a:ext>
                </a:extLst>
              </p:cNvPr>
              <p:cNvPicPr>
                <a:picLocks noChangeAspect="1"/>
              </p:cNvPicPr>
              <p:nvPr/>
            </p:nvPicPr>
            <p:blipFill rotWithShape="1">
              <a:blip r:embed="rId5"/>
              <a:srcRect b="66926"/>
              <a:stretch/>
            </p:blipFill>
            <p:spPr>
              <a:xfrm>
                <a:off x="411697" y="2366608"/>
                <a:ext cx="11368606" cy="1926134"/>
              </a:xfrm>
              <a:prstGeom prst="rect">
                <a:avLst/>
              </a:prstGeom>
            </p:spPr>
          </p:pic>
          <p:sp>
            <p:nvSpPr>
              <p:cNvPr id="6" name="Rectangle 5">
                <a:extLst>
                  <a:ext uri="{FF2B5EF4-FFF2-40B4-BE49-F238E27FC236}">
                    <a16:creationId xmlns:a16="http://schemas.microsoft.com/office/drawing/2014/main" id="{4A222BCD-4A7B-5E8E-1383-B81FCABD799B}"/>
                  </a:ext>
                </a:extLst>
              </p:cNvPr>
              <p:cNvSpPr/>
              <p:nvPr/>
            </p:nvSpPr>
            <p:spPr>
              <a:xfrm>
                <a:off x="411697" y="4292742"/>
                <a:ext cx="11368606" cy="2594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E3D5B5B8-D597-8377-BB11-FCB6EFE76557}"/>
                </a:ext>
              </a:extLst>
            </p:cNvPr>
            <p:cNvSpPr/>
            <p:nvPr/>
          </p:nvSpPr>
          <p:spPr>
            <a:xfrm>
              <a:off x="411697" y="4678207"/>
              <a:ext cx="11368606" cy="2594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8697A3-82D3-5508-9854-8F3465411425}"/>
                </a:ext>
              </a:extLst>
            </p:cNvPr>
            <p:cNvSpPr/>
            <p:nvPr/>
          </p:nvSpPr>
          <p:spPr>
            <a:xfrm>
              <a:off x="425371" y="1942857"/>
              <a:ext cx="11368606" cy="2594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07B5E41-C2C0-CD2E-933E-A0B89EA2F06F}"/>
                </a:ext>
              </a:extLst>
            </p:cNvPr>
            <p:cNvSpPr/>
            <p:nvPr/>
          </p:nvSpPr>
          <p:spPr>
            <a:xfrm>
              <a:off x="425371" y="1650173"/>
              <a:ext cx="11368606" cy="126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B94B0E8-3C07-EA33-5B26-8D9CA5F6D932}"/>
                </a:ext>
              </a:extLst>
            </p:cNvPr>
            <p:cNvSpPr/>
            <p:nvPr/>
          </p:nvSpPr>
          <p:spPr>
            <a:xfrm>
              <a:off x="411697" y="5104234"/>
              <a:ext cx="11368606" cy="126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726C6-B9FC-BF1E-02A3-42FEC0085890}"/>
                </a:ext>
              </a:extLst>
            </p:cNvPr>
            <p:cNvSpPr/>
            <p:nvPr/>
          </p:nvSpPr>
          <p:spPr>
            <a:xfrm>
              <a:off x="425371" y="1433292"/>
              <a:ext cx="11368606" cy="5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A34BF7-93DB-FE4A-13D5-847C2886FDE1}"/>
                </a:ext>
              </a:extLst>
            </p:cNvPr>
            <p:cNvSpPr/>
            <p:nvPr/>
          </p:nvSpPr>
          <p:spPr>
            <a:xfrm>
              <a:off x="411697" y="5425972"/>
              <a:ext cx="11368606" cy="50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1A76DB7C-FE3B-1B81-FE80-5048FEDFD2B4}"/>
              </a:ext>
            </a:extLst>
          </p:cNvPr>
          <p:cNvSpPr txBox="1"/>
          <p:nvPr/>
        </p:nvSpPr>
        <p:spPr>
          <a:xfrm>
            <a:off x="300447" y="5773677"/>
            <a:ext cx="9186453" cy="769441"/>
          </a:xfrm>
          <a:prstGeom prst="rect">
            <a:avLst/>
          </a:prstGeom>
          <a:noFill/>
        </p:spPr>
        <p:txBody>
          <a:bodyPr wrap="square">
            <a:spAutoFit/>
          </a:bodyPr>
          <a:lstStyle/>
          <a:p>
            <a:r>
              <a:rPr lang="en-US" sz="2200" b="0" i="0" u="none" strike="noStrike" dirty="0">
                <a:solidFill>
                  <a:schemeClr val="tx1">
                    <a:lumMod val="65000"/>
                    <a:lumOff val="35000"/>
                  </a:schemeClr>
                </a:solidFill>
                <a:effectLst/>
                <a:latin typeface="Century Gothic" panose="020B0502020202020204" pitchFamily="34" charset="0"/>
              </a:rPr>
              <a:t>This template offers a comprehensive overview, allowing viewers to grasp your business’s strategic plan's core elements quickly.</a:t>
            </a:r>
            <a:endParaRPr lang="en-US" sz="22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B93720FD-0101-CF55-A692-C4CA0F809F39}"/>
              </a:ext>
            </a:extLst>
          </p:cNvPr>
          <p:cNvSpPr/>
          <p:nvPr/>
        </p:nvSpPr>
        <p:spPr>
          <a:xfrm>
            <a:off x="221636" y="2788497"/>
            <a:ext cx="1881506" cy="3978063"/>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1D1D81F-14C1-A8F5-B219-999ADB399BA0}"/>
              </a:ext>
            </a:extLst>
          </p:cNvPr>
          <p:cNvSpPr/>
          <p:nvPr/>
        </p:nvSpPr>
        <p:spPr>
          <a:xfrm>
            <a:off x="2202959" y="2788497"/>
            <a:ext cx="1881506" cy="397806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6194971F-C92C-9F2D-C1EB-37A4F983E5E0}"/>
              </a:ext>
            </a:extLst>
          </p:cNvPr>
          <p:cNvSpPr/>
          <p:nvPr/>
        </p:nvSpPr>
        <p:spPr>
          <a:xfrm>
            <a:off x="4182070" y="2788497"/>
            <a:ext cx="1881506" cy="3978063"/>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C0EC4A3A-4223-8A97-2E77-ED03D6FB0392}"/>
              </a:ext>
            </a:extLst>
          </p:cNvPr>
          <p:cNvSpPr/>
          <p:nvPr/>
        </p:nvSpPr>
        <p:spPr>
          <a:xfrm>
            <a:off x="6161180" y="2788497"/>
            <a:ext cx="1881506" cy="3978063"/>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74A038C5-0C42-A97E-FD1B-24DD42B76D7A}"/>
              </a:ext>
            </a:extLst>
          </p:cNvPr>
          <p:cNvSpPr/>
          <p:nvPr/>
        </p:nvSpPr>
        <p:spPr>
          <a:xfrm>
            <a:off x="8140289" y="2788497"/>
            <a:ext cx="1881506" cy="397806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52941FF9-521B-4789-49E2-AD1DCA4047AC}"/>
              </a:ext>
            </a:extLst>
          </p:cNvPr>
          <p:cNvSpPr/>
          <p:nvPr/>
        </p:nvSpPr>
        <p:spPr>
          <a:xfrm>
            <a:off x="10119397" y="2788497"/>
            <a:ext cx="1881506" cy="397806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8A8EE7A-2F64-05D1-F4B4-4BA7F2D0435B}"/>
              </a:ext>
            </a:extLst>
          </p:cNvPr>
          <p:cNvSpPr/>
          <p:nvPr/>
        </p:nvSpPr>
        <p:spPr>
          <a:xfrm>
            <a:off x="221635" y="1202431"/>
            <a:ext cx="1881506" cy="150810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E760FD-6E50-FD4F-B597-7E228EDE51FD}"/>
              </a:ext>
            </a:extLst>
          </p:cNvPr>
          <p:cNvSpPr txBox="1"/>
          <p:nvPr/>
        </p:nvSpPr>
        <p:spPr>
          <a:xfrm>
            <a:off x="161598" y="111009"/>
            <a:ext cx="3955292"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STRATEGIC PLAN</a:t>
            </a:r>
            <a:endParaRPr lang="en-US" sz="1600" dirty="0">
              <a:solidFill>
                <a:schemeClr val="tx1">
                  <a:lumMod val="65000"/>
                  <a:lumOff val="35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B332EDC5-1792-FD36-ADC7-4CD6C0E5213A}"/>
              </a:ext>
            </a:extLst>
          </p:cNvPr>
          <p:cNvSpPr txBox="1"/>
          <p:nvPr/>
        </p:nvSpPr>
        <p:spPr>
          <a:xfrm>
            <a:off x="221636" y="1699235"/>
            <a:ext cx="1881506" cy="584775"/>
          </a:xfrm>
          <a:prstGeom prst="rect">
            <a:avLst/>
          </a:prstGeom>
          <a:noFill/>
        </p:spPr>
        <p:txBody>
          <a:bodyPr wrap="square" rtlCol="0">
            <a:spAutoFit/>
          </a:bodyPr>
          <a:lstStyle/>
          <a:p>
            <a:pPr algn="ctr"/>
            <a:r>
              <a:rPr lang="en-US" sz="1600" dirty="0">
                <a:solidFill>
                  <a:schemeClr val="tx1">
                    <a:lumMod val="65000"/>
                    <a:lumOff val="35000"/>
                  </a:schemeClr>
                </a:solidFill>
                <a:latin typeface="Century Gothic" panose="020B0502020202020204" pitchFamily="34" charset="0"/>
              </a:rPr>
              <a:t>Executive Summary</a:t>
            </a:r>
          </a:p>
        </p:txBody>
      </p:sp>
      <p:sp>
        <p:nvSpPr>
          <p:cNvPr id="146" name="TextBox 145">
            <a:extLst>
              <a:ext uri="{FF2B5EF4-FFF2-40B4-BE49-F238E27FC236}">
                <a16:creationId xmlns:a16="http://schemas.microsoft.com/office/drawing/2014/main" id="{A541C189-9638-2977-1297-3E1C64BA563B}"/>
              </a:ext>
            </a:extLst>
          </p:cNvPr>
          <p:cNvSpPr txBox="1"/>
          <p:nvPr/>
        </p:nvSpPr>
        <p:spPr>
          <a:xfrm>
            <a:off x="351554" y="3443477"/>
            <a:ext cx="1490542" cy="984885"/>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Business mission and views</a:t>
            </a:r>
          </a:p>
          <a:p>
            <a:pPr marL="171450" indent="-171450">
              <a:spcAft>
                <a:spcPts val="120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Objectives overview</a:t>
            </a:r>
          </a:p>
        </p:txBody>
      </p:sp>
      <p:sp>
        <p:nvSpPr>
          <p:cNvPr id="27" name="Oval 26">
            <a:extLst>
              <a:ext uri="{FF2B5EF4-FFF2-40B4-BE49-F238E27FC236}">
                <a16:creationId xmlns:a16="http://schemas.microsoft.com/office/drawing/2014/main" id="{F93F8196-D10B-EBCA-D00E-31BBF8BBD5D0}"/>
              </a:ext>
            </a:extLst>
          </p:cNvPr>
          <p:cNvSpPr/>
          <p:nvPr/>
        </p:nvSpPr>
        <p:spPr>
          <a:xfrm>
            <a:off x="811908" y="819526"/>
            <a:ext cx="765810" cy="765810"/>
          </a:xfrm>
          <a:prstGeom prst="ellipse">
            <a:avLst/>
          </a:prstGeom>
          <a:solidFill>
            <a:schemeClr val="accent2">
              <a:lumMod val="40000"/>
              <a:lumOff val="6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A1C244-7385-9D40-A252-4E75C440C3DE}"/>
              </a:ext>
            </a:extLst>
          </p:cNvPr>
          <p:cNvSpPr/>
          <p:nvPr/>
        </p:nvSpPr>
        <p:spPr>
          <a:xfrm>
            <a:off x="2202958" y="1202431"/>
            <a:ext cx="1881506" cy="150810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839D9D0-F434-7847-AEA3-F6E1D6952262}"/>
              </a:ext>
            </a:extLst>
          </p:cNvPr>
          <p:cNvSpPr txBox="1"/>
          <p:nvPr/>
        </p:nvSpPr>
        <p:spPr>
          <a:xfrm>
            <a:off x="2202959" y="1699235"/>
            <a:ext cx="1881506" cy="584775"/>
          </a:xfrm>
          <a:prstGeom prst="rect">
            <a:avLst/>
          </a:prstGeom>
          <a:noFill/>
        </p:spPr>
        <p:txBody>
          <a:bodyPr wrap="square" rtlCol="0">
            <a:spAutoFit/>
          </a:bodyPr>
          <a:lstStyle/>
          <a:p>
            <a:pPr algn="ctr"/>
            <a:r>
              <a:rPr lang="en-US" sz="1600" dirty="0">
                <a:solidFill>
                  <a:schemeClr val="tx1">
                    <a:lumMod val="65000"/>
                    <a:lumOff val="35000"/>
                  </a:schemeClr>
                </a:solidFill>
                <a:latin typeface="Century Gothic" panose="020B0502020202020204" pitchFamily="34" charset="0"/>
              </a:rPr>
              <a:t>Situation </a:t>
            </a:r>
            <a:br>
              <a:rPr lang="en-US" sz="1600" dirty="0">
                <a:solidFill>
                  <a:schemeClr val="tx1">
                    <a:lumMod val="65000"/>
                    <a:lumOff val="35000"/>
                  </a:schemeClr>
                </a:solidFill>
                <a:latin typeface="Century Gothic" panose="020B0502020202020204" pitchFamily="34" charset="0"/>
              </a:rPr>
            </a:br>
            <a:r>
              <a:rPr lang="en-US" sz="1600" dirty="0">
                <a:solidFill>
                  <a:schemeClr val="tx1">
                    <a:lumMod val="65000"/>
                    <a:lumOff val="35000"/>
                  </a:schemeClr>
                </a:solidFill>
                <a:latin typeface="Century Gothic" panose="020B0502020202020204" pitchFamily="34" charset="0"/>
              </a:rPr>
              <a:t>Analysis</a:t>
            </a:r>
          </a:p>
        </p:txBody>
      </p:sp>
      <p:sp>
        <p:nvSpPr>
          <p:cNvPr id="33" name="TextBox 32">
            <a:extLst>
              <a:ext uri="{FF2B5EF4-FFF2-40B4-BE49-F238E27FC236}">
                <a16:creationId xmlns:a16="http://schemas.microsoft.com/office/drawing/2014/main" id="{7F5B88FA-34F9-B419-EBBE-FC19B87D0AD3}"/>
              </a:ext>
            </a:extLst>
          </p:cNvPr>
          <p:cNvSpPr txBox="1"/>
          <p:nvPr/>
        </p:nvSpPr>
        <p:spPr>
          <a:xfrm>
            <a:off x="2332877" y="3443477"/>
            <a:ext cx="1490542" cy="1354217"/>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Market analysis</a:t>
            </a:r>
          </a:p>
          <a:p>
            <a:pPr marL="171450" indent="-171450">
              <a:spcAft>
                <a:spcPts val="120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SWOT analysis (strengths, weaknesses, opportunities, threats)</a:t>
            </a:r>
          </a:p>
        </p:txBody>
      </p:sp>
      <p:sp>
        <p:nvSpPr>
          <p:cNvPr id="34" name="Oval 33">
            <a:extLst>
              <a:ext uri="{FF2B5EF4-FFF2-40B4-BE49-F238E27FC236}">
                <a16:creationId xmlns:a16="http://schemas.microsoft.com/office/drawing/2014/main" id="{53015846-EF8C-F009-EED2-07DCF4B80735}"/>
              </a:ext>
            </a:extLst>
          </p:cNvPr>
          <p:cNvSpPr/>
          <p:nvPr/>
        </p:nvSpPr>
        <p:spPr>
          <a:xfrm>
            <a:off x="2760431" y="819526"/>
            <a:ext cx="765810" cy="765810"/>
          </a:xfrm>
          <a:prstGeom prst="ellipse">
            <a:avLst/>
          </a:prstGeom>
          <a:solidFill>
            <a:schemeClr val="accent6">
              <a:lumMod val="20000"/>
              <a:lumOff val="8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856B6B9-CADB-65A5-132D-6DE5ED1AE9D7}"/>
              </a:ext>
            </a:extLst>
          </p:cNvPr>
          <p:cNvSpPr/>
          <p:nvPr/>
        </p:nvSpPr>
        <p:spPr>
          <a:xfrm>
            <a:off x="4182069" y="1202431"/>
            <a:ext cx="1881506" cy="1508105"/>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26C3BBD-E966-51D1-9810-8667ED6BB21F}"/>
              </a:ext>
            </a:extLst>
          </p:cNvPr>
          <p:cNvSpPr txBox="1"/>
          <p:nvPr/>
        </p:nvSpPr>
        <p:spPr>
          <a:xfrm>
            <a:off x="4182070" y="1699235"/>
            <a:ext cx="1881506" cy="584775"/>
          </a:xfrm>
          <a:prstGeom prst="rect">
            <a:avLst/>
          </a:prstGeom>
          <a:noFill/>
        </p:spPr>
        <p:txBody>
          <a:bodyPr wrap="square" rtlCol="0">
            <a:spAutoFit/>
          </a:bodyPr>
          <a:lstStyle/>
          <a:p>
            <a:pPr algn="ctr"/>
            <a:r>
              <a:rPr lang="en-US" sz="1600" dirty="0">
                <a:solidFill>
                  <a:schemeClr val="tx1">
                    <a:lumMod val="65000"/>
                    <a:lumOff val="35000"/>
                  </a:schemeClr>
                </a:solidFill>
                <a:latin typeface="Century Gothic" panose="020B0502020202020204" pitchFamily="34" charset="0"/>
              </a:rPr>
              <a:t>Strategy Formulation</a:t>
            </a:r>
          </a:p>
        </p:txBody>
      </p:sp>
      <p:sp>
        <p:nvSpPr>
          <p:cNvPr id="39" name="TextBox 38">
            <a:extLst>
              <a:ext uri="{FF2B5EF4-FFF2-40B4-BE49-F238E27FC236}">
                <a16:creationId xmlns:a16="http://schemas.microsoft.com/office/drawing/2014/main" id="{7AAD7003-809D-1254-A355-D71529989141}"/>
              </a:ext>
            </a:extLst>
          </p:cNvPr>
          <p:cNvSpPr txBox="1"/>
          <p:nvPr/>
        </p:nvSpPr>
        <p:spPr>
          <a:xfrm>
            <a:off x="4311988" y="3443477"/>
            <a:ext cx="1490542" cy="1508105"/>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Strategic priorities</a:t>
            </a:r>
          </a:p>
          <a:p>
            <a:pPr marL="171450" indent="-171450">
              <a:spcAft>
                <a:spcPts val="120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Target market segmentation</a:t>
            </a:r>
          </a:p>
          <a:p>
            <a:pPr marL="171450" indent="-171450">
              <a:spcAft>
                <a:spcPts val="120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Value proposition</a:t>
            </a:r>
          </a:p>
        </p:txBody>
      </p:sp>
      <p:sp>
        <p:nvSpPr>
          <p:cNvPr id="41" name="Oval 40">
            <a:extLst>
              <a:ext uri="{FF2B5EF4-FFF2-40B4-BE49-F238E27FC236}">
                <a16:creationId xmlns:a16="http://schemas.microsoft.com/office/drawing/2014/main" id="{A58814EE-61C5-1298-6FD1-F81B5F7431B2}"/>
              </a:ext>
            </a:extLst>
          </p:cNvPr>
          <p:cNvSpPr/>
          <p:nvPr/>
        </p:nvSpPr>
        <p:spPr>
          <a:xfrm>
            <a:off x="4732768" y="819526"/>
            <a:ext cx="765810" cy="765810"/>
          </a:xfrm>
          <a:prstGeom prst="ellipse">
            <a:avLst/>
          </a:prstGeom>
          <a:solidFill>
            <a:srgbClr val="CBD6B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B08557A-8548-5D7D-6AD2-CD59C42B123E}"/>
              </a:ext>
            </a:extLst>
          </p:cNvPr>
          <p:cNvSpPr/>
          <p:nvPr/>
        </p:nvSpPr>
        <p:spPr>
          <a:xfrm>
            <a:off x="6161179" y="1202431"/>
            <a:ext cx="1881506" cy="1508105"/>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0129770-B600-94F7-61A8-AD460E3EFD08}"/>
              </a:ext>
            </a:extLst>
          </p:cNvPr>
          <p:cNvSpPr txBox="1"/>
          <p:nvPr/>
        </p:nvSpPr>
        <p:spPr>
          <a:xfrm>
            <a:off x="6161180" y="1699235"/>
            <a:ext cx="1881506" cy="584775"/>
          </a:xfrm>
          <a:prstGeom prst="rect">
            <a:avLst/>
          </a:prstGeom>
          <a:noFill/>
        </p:spPr>
        <p:txBody>
          <a:bodyPr wrap="square" rtlCol="0">
            <a:spAutoFit/>
          </a:bodyPr>
          <a:lstStyle/>
          <a:p>
            <a:pPr algn="ctr"/>
            <a:r>
              <a:rPr lang="en-US" sz="1600" dirty="0">
                <a:solidFill>
                  <a:schemeClr val="tx1">
                    <a:lumMod val="65000"/>
                    <a:lumOff val="35000"/>
                  </a:schemeClr>
                </a:solidFill>
                <a:latin typeface="Century Gothic" panose="020B0502020202020204" pitchFamily="34" charset="0"/>
              </a:rPr>
              <a:t>Implementation Plan</a:t>
            </a:r>
          </a:p>
        </p:txBody>
      </p:sp>
      <p:sp>
        <p:nvSpPr>
          <p:cNvPr id="44" name="TextBox 43">
            <a:extLst>
              <a:ext uri="{FF2B5EF4-FFF2-40B4-BE49-F238E27FC236}">
                <a16:creationId xmlns:a16="http://schemas.microsoft.com/office/drawing/2014/main" id="{E4552ECA-ACCC-640D-5DAF-E562EC6F1DDF}"/>
              </a:ext>
            </a:extLst>
          </p:cNvPr>
          <p:cNvSpPr txBox="1"/>
          <p:nvPr/>
        </p:nvSpPr>
        <p:spPr>
          <a:xfrm>
            <a:off x="6291098" y="3443477"/>
            <a:ext cx="1490542" cy="1508105"/>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Key initiatives and actions</a:t>
            </a:r>
          </a:p>
          <a:p>
            <a:pPr marL="171450" indent="-171450">
              <a:spcAft>
                <a:spcPts val="120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Timeline and milestones</a:t>
            </a:r>
          </a:p>
          <a:p>
            <a:pPr marL="171450" indent="-171450">
              <a:spcAft>
                <a:spcPts val="120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Resource allocation</a:t>
            </a:r>
          </a:p>
        </p:txBody>
      </p:sp>
      <p:sp>
        <p:nvSpPr>
          <p:cNvPr id="45" name="Oval 44">
            <a:extLst>
              <a:ext uri="{FF2B5EF4-FFF2-40B4-BE49-F238E27FC236}">
                <a16:creationId xmlns:a16="http://schemas.microsoft.com/office/drawing/2014/main" id="{55CA4278-68F5-53C2-F50F-0AC238B797D8}"/>
              </a:ext>
            </a:extLst>
          </p:cNvPr>
          <p:cNvSpPr/>
          <p:nvPr/>
        </p:nvSpPr>
        <p:spPr>
          <a:xfrm>
            <a:off x="6711877" y="819526"/>
            <a:ext cx="765810" cy="765810"/>
          </a:xfrm>
          <a:prstGeom prst="ellipse">
            <a:avLst/>
          </a:prstGeom>
          <a:solidFill>
            <a:srgbClr val="EBD9B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5082FA1-51A3-118A-25CD-B40867C55992}"/>
              </a:ext>
            </a:extLst>
          </p:cNvPr>
          <p:cNvSpPr/>
          <p:nvPr/>
        </p:nvSpPr>
        <p:spPr>
          <a:xfrm>
            <a:off x="8140288" y="1202431"/>
            <a:ext cx="1881506" cy="150810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09E433FE-4D97-1779-C44E-351ADC91AF17}"/>
              </a:ext>
            </a:extLst>
          </p:cNvPr>
          <p:cNvSpPr txBox="1"/>
          <p:nvPr/>
        </p:nvSpPr>
        <p:spPr>
          <a:xfrm>
            <a:off x="8140289" y="1699235"/>
            <a:ext cx="1881506" cy="584775"/>
          </a:xfrm>
          <a:prstGeom prst="rect">
            <a:avLst/>
          </a:prstGeom>
          <a:noFill/>
        </p:spPr>
        <p:txBody>
          <a:bodyPr wrap="square" rtlCol="0">
            <a:spAutoFit/>
          </a:bodyPr>
          <a:lstStyle/>
          <a:p>
            <a:pPr algn="ctr"/>
            <a:r>
              <a:rPr lang="en-US" sz="1600" dirty="0">
                <a:solidFill>
                  <a:schemeClr val="tx1">
                    <a:lumMod val="65000"/>
                    <a:lumOff val="35000"/>
                  </a:schemeClr>
                </a:solidFill>
                <a:latin typeface="Century Gothic" panose="020B0502020202020204" pitchFamily="34" charset="0"/>
              </a:rPr>
              <a:t>Financial Projections</a:t>
            </a:r>
          </a:p>
        </p:txBody>
      </p:sp>
      <p:sp>
        <p:nvSpPr>
          <p:cNvPr id="48" name="TextBox 47">
            <a:extLst>
              <a:ext uri="{FF2B5EF4-FFF2-40B4-BE49-F238E27FC236}">
                <a16:creationId xmlns:a16="http://schemas.microsoft.com/office/drawing/2014/main" id="{147F3368-6062-E889-846D-7A334F62C803}"/>
              </a:ext>
            </a:extLst>
          </p:cNvPr>
          <p:cNvSpPr txBox="1"/>
          <p:nvPr/>
        </p:nvSpPr>
        <p:spPr>
          <a:xfrm>
            <a:off x="8270207" y="3443477"/>
            <a:ext cx="1490542" cy="1169551"/>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Revenue forecasts</a:t>
            </a:r>
          </a:p>
          <a:p>
            <a:pPr marL="171450" indent="-171450">
              <a:spcAft>
                <a:spcPts val="120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Budget and investment needs</a:t>
            </a:r>
          </a:p>
        </p:txBody>
      </p:sp>
      <p:sp>
        <p:nvSpPr>
          <p:cNvPr id="49" name="Oval 48">
            <a:extLst>
              <a:ext uri="{FF2B5EF4-FFF2-40B4-BE49-F238E27FC236}">
                <a16:creationId xmlns:a16="http://schemas.microsoft.com/office/drawing/2014/main" id="{47386E9E-CED3-EF1F-459B-16C3FA3ED114}"/>
              </a:ext>
            </a:extLst>
          </p:cNvPr>
          <p:cNvSpPr/>
          <p:nvPr/>
        </p:nvSpPr>
        <p:spPr>
          <a:xfrm>
            <a:off x="8698136" y="819526"/>
            <a:ext cx="765810" cy="765810"/>
          </a:xfrm>
          <a:prstGeom prst="ellipse">
            <a:avLst/>
          </a:prstGeom>
          <a:solidFill>
            <a:schemeClr val="accent4">
              <a:lumMod val="20000"/>
              <a:lumOff val="8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5A3F47ED-E46E-7F07-D117-AB4273CA190E}"/>
              </a:ext>
            </a:extLst>
          </p:cNvPr>
          <p:cNvSpPr/>
          <p:nvPr/>
        </p:nvSpPr>
        <p:spPr>
          <a:xfrm>
            <a:off x="10119396" y="1202431"/>
            <a:ext cx="1881506" cy="15081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375E36E-B80C-0C58-2AD6-CA296C9F5208}"/>
              </a:ext>
            </a:extLst>
          </p:cNvPr>
          <p:cNvSpPr txBox="1"/>
          <p:nvPr/>
        </p:nvSpPr>
        <p:spPr>
          <a:xfrm>
            <a:off x="10119397" y="1699235"/>
            <a:ext cx="1881506" cy="584775"/>
          </a:xfrm>
          <a:prstGeom prst="rect">
            <a:avLst/>
          </a:prstGeom>
          <a:noFill/>
        </p:spPr>
        <p:txBody>
          <a:bodyPr wrap="square" rtlCol="0">
            <a:spAutoFit/>
          </a:bodyPr>
          <a:lstStyle/>
          <a:p>
            <a:pPr algn="ctr"/>
            <a:r>
              <a:rPr lang="en-US" sz="1600" dirty="0">
                <a:solidFill>
                  <a:schemeClr val="tx1">
                    <a:lumMod val="65000"/>
                    <a:lumOff val="35000"/>
                  </a:schemeClr>
                </a:solidFill>
                <a:latin typeface="Century Gothic" panose="020B0502020202020204" pitchFamily="34" charset="0"/>
              </a:rPr>
              <a:t>Performance Measurement</a:t>
            </a:r>
          </a:p>
        </p:txBody>
      </p:sp>
      <p:sp>
        <p:nvSpPr>
          <p:cNvPr id="54" name="TextBox 53">
            <a:extLst>
              <a:ext uri="{FF2B5EF4-FFF2-40B4-BE49-F238E27FC236}">
                <a16:creationId xmlns:a16="http://schemas.microsoft.com/office/drawing/2014/main" id="{4CF0A492-8A6B-52DD-B829-C5AD651DDEFF}"/>
              </a:ext>
            </a:extLst>
          </p:cNvPr>
          <p:cNvSpPr txBox="1"/>
          <p:nvPr/>
        </p:nvSpPr>
        <p:spPr>
          <a:xfrm>
            <a:off x="10249315" y="3443477"/>
            <a:ext cx="1490542" cy="1354217"/>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Key performance indicators (KPIs)</a:t>
            </a:r>
          </a:p>
          <a:p>
            <a:pPr marL="171450" indent="-171450">
              <a:spcAft>
                <a:spcPts val="120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Evaluation and review process</a:t>
            </a:r>
          </a:p>
        </p:txBody>
      </p:sp>
      <p:sp>
        <p:nvSpPr>
          <p:cNvPr id="55" name="Oval 54">
            <a:extLst>
              <a:ext uri="{FF2B5EF4-FFF2-40B4-BE49-F238E27FC236}">
                <a16:creationId xmlns:a16="http://schemas.microsoft.com/office/drawing/2014/main" id="{776295BE-1E5B-48C5-A077-F448BBBC7E5D}"/>
              </a:ext>
            </a:extLst>
          </p:cNvPr>
          <p:cNvSpPr/>
          <p:nvPr/>
        </p:nvSpPr>
        <p:spPr>
          <a:xfrm>
            <a:off x="10677243" y="819526"/>
            <a:ext cx="765810" cy="765810"/>
          </a:xfrm>
          <a:prstGeom prst="ellipse">
            <a:avLst/>
          </a:prstGeom>
          <a:solidFill>
            <a:schemeClr val="bg1">
              <a:lumMod val="8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Graphic 74" descr="Chevron arrows with solid fill">
            <a:extLst>
              <a:ext uri="{FF2B5EF4-FFF2-40B4-BE49-F238E27FC236}">
                <a16:creationId xmlns:a16="http://schemas.microsoft.com/office/drawing/2014/main" id="{02AF0FD7-2931-0381-1A1C-3F8B8240C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7576" y="5943600"/>
            <a:ext cx="914400" cy="914400"/>
          </a:xfrm>
          <a:prstGeom prst="rect">
            <a:avLst/>
          </a:prstGeom>
          <a:effectLst>
            <a:glow rad="63500">
              <a:schemeClr val="accent4">
                <a:satMod val="175000"/>
                <a:alpha val="40000"/>
              </a:schemeClr>
            </a:glow>
          </a:effectLst>
        </p:spPr>
      </p:pic>
      <p:pic>
        <p:nvPicPr>
          <p:cNvPr id="91" name="Graphic 90" descr="Chevron arrows with solid fill">
            <a:extLst>
              <a:ext uri="{FF2B5EF4-FFF2-40B4-BE49-F238E27FC236}">
                <a16:creationId xmlns:a16="http://schemas.microsoft.com/office/drawing/2014/main" id="{DEE53584-FD54-BCCC-5F81-738AB938CC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8393" y="5967913"/>
            <a:ext cx="914400" cy="914400"/>
          </a:xfrm>
          <a:prstGeom prst="rect">
            <a:avLst/>
          </a:prstGeom>
          <a:effectLst>
            <a:glow rad="63500">
              <a:schemeClr val="accent4">
                <a:satMod val="175000"/>
                <a:alpha val="40000"/>
              </a:schemeClr>
            </a:glow>
          </a:effectLst>
        </p:spPr>
      </p:pic>
      <p:pic>
        <p:nvPicPr>
          <p:cNvPr id="94" name="Graphic 93" descr="Chevron arrows with solid fill">
            <a:extLst>
              <a:ext uri="{FF2B5EF4-FFF2-40B4-BE49-F238E27FC236}">
                <a16:creationId xmlns:a16="http://schemas.microsoft.com/office/drawing/2014/main" id="{362E65F9-FC30-8F23-2EE7-39F4BF6FFE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0105" y="5967913"/>
            <a:ext cx="914400" cy="914400"/>
          </a:xfrm>
          <a:prstGeom prst="rect">
            <a:avLst/>
          </a:prstGeom>
          <a:effectLst>
            <a:glow rad="63500">
              <a:schemeClr val="accent4">
                <a:satMod val="175000"/>
                <a:alpha val="40000"/>
              </a:schemeClr>
            </a:glow>
          </a:effectLst>
        </p:spPr>
      </p:pic>
      <p:pic>
        <p:nvPicPr>
          <p:cNvPr id="113" name="Graphic 112" descr="Chevron arrows with solid fill">
            <a:extLst>
              <a:ext uri="{FF2B5EF4-FFF2-40B4-BE49-F238E27FC236}">
                <a16:creationId xmlns:a16="http://schemas.microsoft.com/office/drawing/2014/main" id="{60069627-441C-2FE9-A01E-F4FE62836F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84837" y="5967913"/>
            <a:ext cx="914400" cy="914400"/>
          </a:xfrm>
          <a:prstGeom prst="rect">
            <a:avLst/>
          </a:prstGeom>
          <a:effectLst>
            <a:glow rad="63500">
              <a:schemeClr val="accent4">
                <a:satMod val="175000"/>
                <a:alpha val="40000"/>
              </a:schemeClr>
            </a:glow>
          </a:effectLst>
        </p:spPr>
      </p:pic>
      <p:pic>
        <p:nvPicPr>
          <p:cNvPr id="114" name="Graphic 113" descr="Chevron arrows with solid fill">
            <a:extLst>
              <a:ext uri="{FF2B5EF4-FFF2-40B4-BE49-F238E27FC236}">
                <a16:creationId xmlns:a16="http://schemas.microsoft.com/office/drawing/2014/main" id="{6244411C-50B9-5C58-E6E1-E0A289B4E1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85174" y="5967913"/>
            <a:ext cx="914400" cy="914400"/>
          </a:xfrm>
          <a:prstGeom prst="rect">
            <a:avLst/>
          </a:prstGeom>
          <a:effectLst>
            <a:glow rad="63500">
              <a:schemeClr val="accent4">
                <a:satMod val="175000"/>
                <a:alpha val="40000"/>
              </a:schemeClr>
            </a:glow>
          </a:effectLst>
        </p:spPr>
      </p:pic>
      <p:pic>
        <p:nvPicPr>
          <p:cNvPr id="150" name="Graphic 149" descr="Checklist with solid fill">
            <a:extLst>
              <a:ext uri="{FF2B5EF4-FFF2-40B4-BE49-F238E27FC236}">
                <a16:creationId xmlns:a16="http://schemas.microsoft.com/office/drawing/2014/main" id="{0F60B402-E05B-4F6A-83BB-25136698446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8828" y="930945"/>
            <a:ext cx="587119" cy="587119"/>
          </a:xfrm>
          <a:prstGeom prst="rect">
            <a:avLst/>
          </a:prstGeom>
        </p:spPr>
      </p:pic>
      <p:pic>
        <p:nvPicPr>
          <p:cNvPr id="152" name="Graphic 151" descr="Magnifying glass with solid fill">
            <a:extLst>
              <a:ext uri="{FF2B5EF4-FFF2-40B4-BE49-F238E27FC236}">
                <a16:creationId xmlns:a16="http://schemas.microsoft.com/office/drawing/2014/main" id="{A3967779-562B-D135-0392-4653D692BEE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66309" y="916879"/>
            <a:ext cx="554803" cy="554803"/>
          </a:xfrm>
          <a:prstGeom prst="rect">
            <a:avLst/>
          </a:prstGeom>
        </p:spPr>
      </p:pic>
      <p:pic>
        <p:nvPicPr>
          <p:cNvPr id="154" name="Graphic 153" descr="Playbook with solid fill">
            <a:extLst>
              <a:ext uri="{FF2B5EF4-FFF2-40B4-BE49-F238E27FC236}">
                <a16:creationId xmlns:a16="http://schemas.microsoft.com/office/drawing/2014/main" id="{81E83CE3-7CBB-126A-DCF3-55D83133B23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95376" y="904121"/>
            <a:ext cx="624712" cy="624712"/>
          </a:xfrm>
          <a:prstGeom prst="rect">
            <a:avLst/>
          </a:prstGeom>
        </p:spPr>
      </p:pic>
      <p:pic>
        <p:nvPicPr>
          <p:cNvPr id="156" name="Graphic 155" descr="Stopwatch 75% with solid fill">
            <a:extLst>
              <a:ext uri="{FF2B5EF4-FFF2-40B4-BE49-F238E27FC236}">
                <a16:creationId xmlns:a16="http://schemas.microsoft.com/office/drawing/2014/main" id="{A38C88D7-1462-AD13-0196-9572DDB6507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808372" y="930944"/>
            <a:ext cx="587119" cy="587119"/>
          </a:xfrm>
          <a:prstGeom prst="rect">
            <a:avLst/>
          </a:prstGeom>
        </p:spPr>
      </p:pic>
      <p:pic>
        <p:nvPicPr>
          <p:cNvPr id="158" name="Graphic 157" descr="Dollar with solid fill">
            <a:extLst>
              <a:ext uri="{FF2B5EF4-FFF2-40B4-BE49-F238E27FC236}">
                <a16:creationId xmlns:a16="http://schemas.microsoft.com/office/drawing/2014/main" id="{ABDFE1FB-5ACE-8C01-6669-94E7C42757D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809187" y="947101"/>
            <a:ext cx="554803" cy="554803"/>
          </a:xfrm>
          <a:prstGeom prst="rect">
            <a:avLst/>
          </a:prstGeom>
        </p:spPr>
      </p:pic>
      <p:pic>
        <p:nvPicPr>
          <p:cNvPr id="160" name="Graphic 159" descr="Rating with solid fill">
            <a:extLst>
              <a:ext uri="{FF2B5EF4-FFF2-40B4-BE49-F238E27FC236}">
                <a16:creationId xmlns:a16="http://schemas.microsoft.com/office/drawing/2014/main" id="{6C8E0948-4243-5412-1B67-263BB1ED370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749827" y="930945"/>
            <a:ext cx="620643" cy="620643"/>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1031</TotalTime>
  <Words>187</Words>
  <Application>Microsoft Macintosh PowerPoint</Application>
  <PresentationFormat>Widescreen</PresentationFormat>
  <Paragraphs>28</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40</cp:revision>
  <dcterms:created xsi:type="dcterms:W3CDTF">2022-05-22T18:55:25Z</dcterms:created>
  <dcterms:modified xsi:type="dcterms:W3CDTF">2024-05-31T10:48:24Z</dcterms:modified>
</cp:coreProperties>
</file>