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353" r:id="rId2"/>
    <p:sldId id="382" r:id="rId3"/>
    <p:sldId id="385" r:id="rId4"/>
    <p:sldId id="384" r:id="rId5"/>
    <p:sldId id="386" r:id="rId6"/>
    <p:sldId id="29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F5F3"/>
    <a:srgbClr val="D7EEEB"/>
    <a:srgbClr val="BFEEEB"/>
    <a:srgbClr val="2E75B6"/>
    <a:srgbClr val="C9F2DB"/>
    <a:srgbClr val="E4FAF1"/>
    <a:srgbClr val="DBF2A9"/>
    <a:srgbClr val="9AE7BD"/>
    <a:srgbClr val="E5F2CA"/>
    <a:srgbClr val="F2F9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95" autoAdjust="0"/>
    <p:restoredTop sz="96058"/>
  </p:normalViewPr>
  <p:slideViewPr>
    <p:cSldViewPr snapToGrid="0" snapToObjects="1">
      <p:cViewPr varScale="1">
        <p:scale>
          <a:sx n="128" d="100"/>
          <a:sy n="128" d="100"/>
        </p:scale>
        <p:origin x="56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1"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5/17/24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693602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019274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28426125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2237594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5/17/24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5/17/24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5/17/24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5/17/24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53&amp;utm_source=template-powerpoint&amp;utm_medium=content&amp;utm_campaign=Cross-Functional+Flowchart-powerpoint-12053&amp;lpa=Cross-Functional+Flowchart+powerpoint+12053"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89000">
              <a:srgbClr val="EDF5F3"/>
            </a:gs>
          </a:gsLst>
          <a:lin ang="0" scaled="0"/>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93F1B0-D8E0-1318-EACD-C96140D00B6F}"/>
              </a:ext>
            </a:extLst>
          </p:cNvPr>
          <p:cNvSpPr txBox="1"/>
          <p:nvPr/>
        </p:nvSpPr>
        <p:spPr>
          <a:xfrm>
            <a:off x="249647" y="282533"/>
            <a:ext cx="6190909"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PowerPoint Cross-Functional Flowchart Template</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231366" y="298882"/>
            <a:ext cx="4678423" cy="649251"/>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93144" y="1473715"/>
            <a:ext cx="4558256" cy="4855625"/>
          </a:xfrm>
          <a:prstGeom prst="rect">
            <a:avLst/>
          </a:prstGeom>
          <a:noFill/>
        </p:spPr>
        <p:txBody>
          <a:bodyPr wrap="square" rtlCol="0">
            <a:spAutoFit/>
          </a:bodyPr>
          <a:lstStyle/>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When to Use This Template: </a:t>
            </a:r>
            <a:r>
              <a:rPr lang="en-US" sz="1300" i="0" u="none" strike="noStrike" dirty="0">
                <a:solidFill>
                  <a:srgbClr val="000000"/>
                </a:solidFill>
                <a:effectLst/>
                <a:latin typeface="Century Gothic" panose="020B0502020202020204" pitchFamily="34" charset="0"/>
              </a:rPr>
              <a:t>Pull out this cross-functional flowchart template when your project involves multiple departments or teams, showing the interconnected roles and processes. It's particularly useful for projects that require a clear understanding of how different parts of the organization contribute to the workflow. </a:t>
            </a:r>
          </a:p>
          <a:p>
            <a:pPr algn="l" rtl="0">
              <a:lnSpc>
                <a:spcPct val="150000"/>
              </a:lnSpc>
              <a:spcBef>
                <a:spcPts val="0"/>
              </a:spcBef>
              <a:spcAft>
                <a:spcPts val="0"/>
              </a:spcAft>
            </a:pPr>
            <a:r>
              <a:rPr lang="en-US" sz="1300" i="0" u="none" strike="noStrike" dirty="0">
                <a:solidFill>
                  <a:srgbClr val="000000"/>
                </a:solidFill>
                <a:effectLst/>
                <a:latin typeface="Century Gothic" panose="020B0502020202020204" pitchFamily="34" charset="0"/>
              </a:rPr>
              <a:t>  </a:t>
            </a:r>
          </a:p>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Notable Template Features: </a:t>
            </a:r>
            <a:r>
              <a:rPr lang="en-US" sz="1300" i="0" u="none" strike="noStrike" dirty="0">
                <a:solidFill>
                  <a:srgbClr val="000000"/>
                </a:solidFill>
                <a:effectLst/>
                <a:latin typeface="Century Gothic" panose="020B0502020202020204" pitchFamily="34" charset="0"/>
              </a:rPr>
              <a:t>With its distinct color-coding and streamlined design, this template makes it easy to visualize the flow of tasks across various functions, helping to identify both collaboration points and bottlenecks. It also includes customizable features to tailor the diagram to your specific project needs, ensuring effective cross-departmental communication. </a:t>
            </a:r>
          </a:p>
        </p:txBody>
      </p:sp>
      <p:pic>
        <p:nvPicPr>
          <p:cNvPr id="7" name="Picture 6">
            <a:extLst>
              <a:ext uri="{FF2B5EF4-FFF2-40B4-BE49-F238E27FC236}">
                <a16:creationId xmlns:a16="http://schemas.microsoft.com/office/drawing/2014/main" id="{C1B028CC-25B9-7F56-5803-4FF41E07A98F}"/>
              </a:ext>
            </a:extLst>
          </p:cNvPr>
          <p:cNvPicPr>
            <a:picLocks noChangeAspect="1"/>
          </p:cNvPicPr>
          <p:nvPr/>
        </p:nvPicPr>
        <p:blipFill>
          <a:blip r:embed="rId5"/>
          <a:srcRect/>
          <a:stretch/>
        </p:blipFill>
        <p:spPr>
          <a:xfrm>
            <a:off x="5101883" y="1592074"/>
            <a:ext cx="6794859" cy="3822914"/>
          </a:xfrm>
          <a:prstGeom prst="rect">
            <a:avLst/>
          </a:prstGeom>
          <a:effectLst>
            <a:outerShdw blurRad="101157" dist="38100" dir="2700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DE57D79-1F11-2402-188A-DA385E87F17D}"/>
              </a:ext>
            </a:extLst>
          </p:cNvPr>
          <p:cNvSpPr/>
          <p:nvPr/>
        </p:nvSpPr>
        <p:spPr>
          <a:xfrm>
            <a:off x="256540" y="1464893"/>
            <a:ext cx="11643359" cy="5099194"/>
          </a:xfrm>
          <a:prstGeom prst="rect">
            <a:avLst/>
          </a:prstGeom>
          <a:gradFill>
            <a:gsLst>
              <a:gs pos="0">
                <a:schemeClr val="bg1"/>
              </a:gs>
              <a:gs pos="100000">
                <a:srgbClr val="D7EEEB"/>
              </a:gs>
            </a:gsLst>
            <a:lin ang="36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BC4CC84A-D192-1E17-1112-2F240D2B7762}"/>
              </a:ext>
            </a:extLst>
          </p:cNvPr>
          <p:cNvGraphicFramePr>
            <a:graphicFrameLocks noGrp="1"/>
          </p:cNvGraphicFramePr>
          <p:nvPr>
            <p:extLst>
              <p:ext uri="{D42A27DB-BD31-4B8C-83A1-F6EECF244321}">
                <p14:modId xmlns:p14="http://schemas.microsoft.com/office/powerpoint/2010/main" val="28680140"/>
              </p:ext>
            </p:extLst>
          </p:nvPr>
        </p:nvGraphicFramePr>
        <p:xfrm>
          <a:off x="256541" y="1039330"/>
          <a:ext cx="11643360" cy="5531591"/>
        </p:xfrm>
        <a:graphic>
          <a:graphicData uri="http://schemas.openxmlformats.org/drawingml/2006/table">
            <a:tbl>
              <a:tblPr>
                <a:tableStyleId>{5C22544A-7EE6-4342-B048-85BDC9FD1C3A}</a:tableStyleId>
              </a:tblPr>
              <a:tblGrid>
                <a:gridCol w="2328672">
                  <a:extLst>
                    <a:ext uri="{9D8B030D-6E8A-4147-A177-3AD203B41FA5}">
                      <a16:colId xmlns:a16="http://schemas.microsoft.com/office/drawing/2014/main" val="867580656"/>
                    </a:ext>
                  </a:extLst>
                </a:gridCol>
                <a:gridCol w="2328672">
                  <a:extLst>
                    <a:ext uri="{9D8B030D-6E8A-4147-A177-3AD203B41FA5}">
                      <a16:colId xmlns:a16="http://schemas.microsoft.com/office/drawing/2014/main" val="1582733205"/>
                    </a:ext>
                  </a:extLst>
                </a:gridCol>
                <a:gridCol w="2328672">
                  <a:extLst>
                    <a:ext uri="{9D8B030D-6E8A-4147-A177-3AD203B41FA5}">
                      <a16:colId xmlns:a16="http://schemas.microsoft.com/office/drawing/2014/main" val="3351947120"/>
                    </a:ext>
                  </a:extLst>
                </a:gridCol>
                <a:gridCol w="2328672">
                  <a:extLst>
                    <a:ext uri="{9D8B030D-6E8A-4147-A177-3AD203B41FA5}">
                      <a16:colId xmlns:a16="http://schemas.microsoft.com/office/drawing/2014/main" val="739977279"/>
                    </a:ext>
                  </a:extLst>
                </a:gridCol>
                <a:gridCol w="2328672">
                  <a:extLst>
                    <a:ext uri="{9D8B030D-6E8A-4147-A177-3AD203B41FA5}">
                      <a16:colId xmlns:a16="http://schemas.microsoft.com/office/drawing/2014/main" val="2599127341"/>
                    </a:ext>
                  </a:extLst>
                </a:gridCol>
              </a:tblGrid>
              <a:tr h="417330">
                <a:tc>
                  <a:txBody>
                    <a:bodyPr/>
                    <a:lstStyle/>
                    <a:p>
                      <a:pPr algn="ctr" fontAlgn="ctr"/>
                      <a:r>
                        <a:rPr lang="en-US" sz="1800" b="0" i="0" u="none" strike="noStrike">
                          <a:solidFill>
                            <a:srgbClr val="000000"/>
                          </a:solidFill>
                          <a:effectLst/>
                          <a:latin typeface="Century Gothic" panose="020B0502020202020204" pitchFamily="34" charset="0"/>
                        </a:rPr>
                        <a:t>CUSTOMER</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FEEEB"/>
                    </a:solidFill>
                  </a:tcPr>
                </a:tc>
                <a:tc>
                  <a:txBody>
                    <a:bodyPr/>
                    <a:lstStyle/>
                    <a:p>
                      <a:pPr algn="ctr" fontAlgn="ctr"/>
                      <a:r>
                        <a:rPr lang="en-US" sz="1800" b="0" i="0" u="none" strike="noStrike">
                          <a:solidFill>
                            <a:srgbClr val="000000"/>
                          </a:solidFill>
                          <a:effectLst/>
                          <a:latin typeface="Century Gothic" panose="020B0502020202020204" pitchFamily="34" charset="0"/>
                        </a:rPr>
                        <a:t>SALES</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FEEEB"/>
                    </a:solidFill>
                  </a:tcPr>
                </a:tc>
                <a:tc>
                  <a:txBody>
                    <a:bodyPr/>
                    <a:lstStyle/>
                    <a:p>
                      <a:pPr algn="ctr" fontAlgn="ctr"/>
                      <a:r>
                        <a:rPr lang="en-US" sz="1800" b="0" i="0" u="none" strike="noStrike">
                          <a:solidFill>
                            <a:srgbClr val="000000"/>
                          </a:solidFill>
                          <a:effectLst/>
                          <a:latin typeface="Century Gothic" panose="020B0502020202020204" pitchFamily="34" charset="0"/>
                        </a:rPr>
                        <a:t>CONTRACTS</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FEEEB"/>
                    </a:solidFill>
                  </a:tcPr>
                </a:tc>
                <a:tc>
                  <a:txBody>
                    <a:bodyPr/>
                    <a:lstStyle/>
                    <a:p>
                      <a:pPr algn="ctr" fontAlgn="ctr"/>
                      <a:r>
                        <a:rPr lang="en-US" sz="1800" b="0" i="0" u="none" strike="noStrike">
                          <a:solidFill>
                            <a:srgbClr val="000000"/>
                          </a:solidFill>
                          <a:effectLst/>
                          <a:latin typeface="Century Gothic" panose="020B0502020202020204" pitchFamily="34" charset="0"/>
                        </a:rPr>
                        <a:t>LEGAL</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FEEEB"/>
                    </a:solidFill>
                  </a:tcPr>
                </a:tc>
                <a:tc>
                  <a:txBody>
                    <a:bodyPr/>
                    <a:lstStyle/>
                    <a:p>
                      <a:pPr algn="ctr" fontAlgn="ctr"/>
                      <a:r>
                        <a:rPr lang="en-US" sz="1800" b="0" i="0" u="none" strike="noStrike" dirty="0">
                          <a:solidFill>
                            <a:srgbClr val="000000"/>
                          </a:solidFill>
                          <a:effectLst/>
                          <a:latin typeface="Century Gothic" panose="020B0502020202020204" pitchFamily="34" charset="0"/>
                        </a:rPr>
                        <a:t>FULFILLMENT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FEEEB"/>
                    </a:solidFill>
                  </a:tcPr>
                </a:tc>
                <a:extLst>
                  <a:ext uri="{0D108BD9-81ED-4DB2-BD59-A6C34878D82A}">
                    <a16:rowId xmlns:a16="http://schemas.microsoft.com/office/drawing/2014/main" val="4090204753"/>
                  </a:ext>
                </a:extLst>
              </a:tr>
              <a:tr h="5114261">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017228775"/>
                  </a:ext>
                </a:extLst>
              </a:tr>
            </a:tbl>
          </a:graphicData>
        </a:graphic>
      </p:graphicFrame>
      <p:graphicFrame>
        <p:nvGraphicFramePr>
          <p:cNvPr id="2" name="Table 1">
            <a:extLst>
              <a:ext uri="{FF2B5EF4-FFF2-40B4-BE49-F238E27FC236}">
                <a16:creationId xmlns:a16="http://schemas.microsoft.com/office/drawing/2014/main" id="{2B52886F-B031-15BC-4AFB-864EA60DA8BF}"/>
              </a:ext>
            </a:extLst>
          </p:cNvPr>
          <p:cNvGraphicFramePr>
            <a:graphicFrameLocks noGrp="1"/>
          </p:cNvGraphicFramePr>
          <p:nvPr>
            <p:extLst>
              <p:ext uri="{D42A27DB-BD31-4B8C-83A1-F6EECF244321}">
                <p14:modId xmlns:p14="http://schemas.microsoft.com/office/powerpoint/2010/main" val="386398349"/>
              </p:ext>
            </p:extLst>
          </p:nvPr>
        </p:nvGraphicFramePr>
        <p:xfrm>
          <a:off x="256540" y="176704"/>
          <a:ext cx="11643359" cy="698500"/>
        </p:xfrm>
        <a:graphic>
          <a:graphicData uri="http://schemas.openxmlformats.org/drawingml/2006/table">
            <a:tbl>
              <a:tblPr>
                <a:tableStyleId>{5C22544A-7EE6-4342-B048-85BDC9FD1C3A}</a:tableStyleId>
              </a:tblPr>
              <a:tblGrid>
                <a:gridCol w="6986015">
                  <a:extLst>
                    <a:ext uri="{9D8B030D-6E8A-4147-A177-3AD203B41FA5}">
                      <a16:colId xmlns:a16="http://schemas.microsoft.com/office/drawing/2014/main" val="684787995"/>
                    </a:ext>
                  </a:extLst>
                </a:gridCol>
                <a:gridCol w="2328672">
                  <a:extLst>
                    <a:ext uri="{9D8B030D-6E8A-4147-A177-3AD203B41FA5}">
                      <a16:colId xmlns:a16="http://schemas.microsoft.com/office/drawing/2014/main" val="1194938607"/>
                    </a:ext>
                  </a:extLst>
                </a:gridCol>
                <a:gridCol w="2328672">
                  <a:extLst>
                    <a:ext uri="{9D8B030D-6E8A-4147-A177-3AD203B41FA5}">
                      <a16:colId xmlns:a16="http://schemas.microsoft.com/office/drawing/2014/main" val="2473674201"/>
                    </a:ext>
                  </a:extLst>
                </a:gridCol>
              </a:tblGrid>
              <a:tr h="254000">
                <a:tc>
                  <a:txBody>
                    <a:bodyPr/>
                    <a:lstStyle/>
                    <a:p>
                      <a:pPr algn="l" fontAlgn="ctr"/>
                      <a:r>
                        <a:rPr lang="en-US" sz="900" u="none" strike="noStrike" dirty="0">
                          <a:solidFill>
                            <a:schemeClr val="tx1">
                              <a:lumMod val="65000"/>
                              <a:lumOff val="35000"/>
                            </a:schemeClr>
                          </a:solidFill>
                          <a:effectLst/>
                          <a:latin typeface="Century Gothic" panose="020B0502020202020204" pitchFamily="34" charset="0"/>
                        </a:rPr>
                        <a:t>   PROCESS</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a:solidFill>
                            <a:schemeClr val="tx1">
                              <a:lumMod val="65000"/>
                              <a:lumOff val="35000"/>
                            </a:schemeClr>
                          </a:solidFill>
                          <a:effectLst/>
                          <a:latin typeface="Century Gothic" panose="020B0502020202020204" pitchFamily="34" charset="0"/>
                        </a:rPr>
                        <a:t>AUTHOR</a:t>
                      </a:r>
                      <a:endParaRPr lang="en-US" sz="900" b="0" i="0" u="none" strike="noStrike">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dirty="0">
                          <a:solidFill>
                            <a:schemeClr val="tx1">
                              <a:lumMod val="65000"/>
                              <a:lumOff val="35000"/>
                            </a:schemeClr>
                          </a:solidFill>
                          <a:effectLst/>
                          <a:latin typeface="Century Gothic" panose="020B0502020202020204" pitchFamily="34" charset="0"/>
                        </a:rPr>
                        <a:t>DATE</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5995443"/>
                  </a:ext>
                </a:extLst>
              </a:tr>
              <a:tr h="444500">
                <a:tc>
                  <a:txBody>
                    <a:bodyPr/>
                    <a:lstStyle/>
                    <a:p>
                      <a:pPr algn="l" fontAlgn="ctr"/>
                      <a:r>
                        <a:rPr lang="en-US" sz="1600" u="none" strike="noStrike" dirty="0">
                          <a:effectLst/>
                          <a:latin typeface="Century Gothic" panose="020B0502020202020204" pitchFamily="34" charset="0"/>
                        </a:rPr>
                        <a:t>Placing and Fulfilling a Custom Order</a:t>
                      </a:r>
                      <a:endParaRPr lang="en-US" sz="16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1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DF5F3"/>
                    </a:solidFill>
                  </a:tcPr>
                </a:tc>
                <a:tc>
                  <a:txBody>
                    <a:bodyPr/>
                    <a:lstStyle/>
                    <a:p>
                      <a:pPr algn="ctr" fontAlgn="ctr"/>
                      <a:endParaRPr lang="en-US" sz="11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D7EEEB"/>
                    </a:solidFill>
                  </a:tcPr>
                </a:tc>
                <a:extLst>
                  <a:ext uri="{0D108BD9-81ED-4DB2-BD59-A6C34878D82A}">
                    <a16:rowId xmlns:a16="http://schemas.microsoft.com/office/drawing/2014/main" val="3933300914"/>
                  </a:ext>
                </a:extLst>
              </a:tr>
            </a:tbl>
          </a:graphicData>
        </a:graphic>
      </p:graphicFrame>
      <p:cxnSp>
        <p:nvCxnSpPr>
          <p:cNvPr id="9" name="Straight Arrow Connector 8">
            <a:extLst>
              <a:ext uri="{FF2B5EF4-FFF2-40B4-BE49-F238E27FC236}">
                <a16:creationId xmlns:a16="http://schemas.microsoft.com/office/drawing/2014/main" id="{0DB2E328-D1C3-344E-AAB0-8FF4ED189387}"/>
              </a:ext>
            </a:extLst>
          </p:cNvPr>
          <p:cNvCxnSpPr>
            <a:cxnSpLocks/>
          </p:cNvCxnSpPr>
          <p:nvPr/>
        </p:nvCxnSpPr>
        <p:spPr>
          <a:xfrm flipH="1">
            <a:off x="2069914" y="3172939"/>
            <a:ext cx="5480527" cy="1741244"/>
          </a:xfrm>
          <a:prstGeom prst="straightConnector1">
            <a:avLst/>
          </a:prstGeom>
          <a:ln w="12700">
            <a:solidFill>
              <a:schemeClr val="accent5">
                <a:lumMod val="7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18" name="Text Box 174">
            <a:extLst>
              <a:ext uri="{FF2B5EF4-FFF2-40B4-BE49-F238E27FC236}">
                <a16:creationId xmlns:a16="http://schemas.microsoft.com/office/drawing/2014/main" id="{3EB4E3C1-5C75-CC43-AB39-8F1335C3B1A5}"/>
              </a:ext>
            </a:extLst>
          </p:cNvPr>
          <p:cNvSpPr txBox="1">
            <a:spLocks noChangeArrowheads="1"/>
          </p:cNvSpPr>
          <p:nvPr/>
        </p:nvSpPr>
        <p:spPr bwMode="auto">
          <a:xfrm>
            <a:off x="346963" y="2308817"/>
            <a:ext cx="1173389" cy="449602"/>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00" b="0" i="0" u="none" strike="noStrike" baseline="0">
                <a:solidFill>
                  <a:schemeClr val="accent5">
                    <a:lumMod val="75000"/>
                  </a:schemeClr>
                </a:solidFill>
                <a:latin typeface="Century Gothic" charset="0"/>
                <a:ea typeface="Century Gothic" charset="0"/>
                <a:cs typeface="Century Gothic" charset="0"/>
              </a:rPr>
              <a:t>RECTANGLE: </a:t>
            </a:r>
          </a:p>
          <a:p>
            <a:pPr algn="l" rtl="0">
              <a:defRPr sz="1000"/>
            </a:pPr>
            <a:r>
              <a:rPr lang="en-US" sz="1000" b="0" i="0" u="none" strike="noStrike" baseline="0">
                <a:solidFill>
                  <a:schemeClr val="accent5">
                    <a:lumMod val="75000"/>
                  </a:schemeClr>
                </a:solidFill>
                <a:latin typeface="Century Gothic" charset="0"/>
                <a:ea typeface="Century Gothic" charset="0"/>
                <a:cs typeface="Century Gothic" charset="0"/>
              </a:rPr>
              <a:t>Process Step</a:t>
            </a:r>
          </a:p>
        </p:txBody>
      </p:sp>
      <p:sp>
        <p:nvSpPr>
          <p:cNvPr id="19" name="AutoShape 167">
            <a:extLst>
              <a:ext uri="{FF2B5EF4-FFF2-40B4-BE49-F238E27FC236}">
                <a16:creationId xmlns:a16="http://schemas.microsoft.com/office/drawing/2014/main" id="{9BF3544B-B6E6-92DD-8664-A3478865D953}"/>
              </a:ext>
            </a:extLst>
          </p:cNvPr>
          <p:cNvSpPr>
            <a:spLocks noChangeArrowheads="1"/>
          </p:cNvSpPr>
          <p:nvPr/>
        </p:nvSpPr>
        <p:spPr bwMode="auto">
          <a:xfrm>
            <a:off x="480640" y="1759639"/>
            <a:ext cx="1924953" cy="559906"/>
          </a:xfrm>
          <a:prstGeom prst="roundRect">
            <a:avLst>
              <a:gd name="adj" fmla="val 50000"/>
            </a:avLst>
          </a:prstGeom>
          <a:solidFill>
            <a:srgbClr val="DBF2A9"/>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rgbClr val="000000"/>
                </a:solidFill>
                <a:latin typeface="Century Gothic" charset="0"/>
                <a:ea typeface="Century Gothic" charset="0"/>
                <a:cs typeface="Century Gothic" charset="0"/>
              </a:rPr>
              <a:t>Initiates request for customer order</a:t>
            </a:r>
          </a:p>
        </p:txBody>
      </p:sp>
      <p:cxnSp>
        <p:nvCxnSpPr>
          <p:cNvPr id="20" name="Straight Arrow Connector 19">
            <a:extLst>
              <a:ext uri="{FF2B5EF4-FFF2-40B4-BE49-F238E27FC236}">
                <a16:creationId xmlns:a16="http://schemas.microsoft.com/office/drawing/2014/main" id="{D09E6CEE-9896-AACC-3EE1-B59002FAA63D}"/>
              </a:ext>
            </a:extLst>
          </p:cNvPr>
          <p:cNvCxnSpPr/>
          <p:nvPr/>
        </p:nvCxnSpPr>
        <p:spPr>
          <a:xfrm>
            <a:off x="1431234" y="2395989"/>
            <a:ext cx="0" cy="251053"/>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21" name="Text Box 174">
            <a:extLst>
              <a:ext uri="{FF2B5EF4-FFF2-40B4-BE49-F238E27FC236}">
                <a16:creationId xmlns:a16="http://schemas.microsoft.com/office/drawing/2014/main" id="{727CCDBD-B318-1849-944B-2525A524874A}"/>
              </a:ext>
            </a:extLst>
          </p:cNvPr>
          <p:cNvSpPr txBox="1">
            <a:spLocks noChangeArrowheads="1"/>
          </p:cNvSpPr>
          <p:nvPr/>
        </p:nvSpPr>
        <p:spPr bwMode="auto">
          <a:xfrm>
            <a:off x="346963" y="1523021"/>
            <a:ext cx="1470450" cy="214171"/>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00" b="0" i="0" u="none" strike="noStrike" baseline="0" dirty="0">
                <a:solidFill>
                  <a:schemeClr val="accent5">
                    <a:lumMod val="75000"/>
                  </a:schemeClr>
                </a:solidFill>
                <a:latin typeface="Century Gothic" charset="0"/>
                <a:ea typeface="Century Gothic" charset="0"/>
                <a:cs typeface="Century Gothic" charset="0"/>
              </a:rPr>
              <a:t>OVAL:  Start / End</a:t>
            </a:r>
          </a:p>
        </p:txBody>
      </p:sp>
      <p:sp>
        <p:nvSpPr>
          <p:cNvPr id="22" name="AutoShape 166">
            <a:extLst>
              <a:ext uri="{FF2B5EF4-FFF2-40B4-BE49-F238E27FC236}">
                <a16:creationId xmlns:a16="http://schemas.microsoft.com/office/drawing/2014/main" id="{325E16D4-D3D3-2E4C-8C19-7C9112A65DC8}"/>
              </a:ext>
            </a:extLst>
          </p:cNvPr>
          <p:cNvSpPr>
            <a:spLocks noChangeArrowheads="1"/>
          </p:cNvSpPr>
          <p:nvPr/>
        </p:nvSpPr>
        <p:spPr bwMode="auto">
          <a:xfrm>
            <a:off x="480751" y="2711032"/>
            <a:ext cx="1818011" cy="564869"/>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Submits custom order details via website</a:t>
            </a:r>
          </a:p>
        </p:txBody>
      </p:sp>
      <p:sp>
        <p:nvSpPr>
          <p:cNvPr id="23" name="AutoShape 168">
            <a:extLst>
              <a:ext uri="{FF2B5EF4-FFF2-40B4-BE49-F238E27FC236}">
                <a16:creationId xmlns:a16="http://schemas.microsoft.com/office/drawing/2014/main" id="{222853AC-8386-CD40-90AD-D2F172B5EF18}"/>
              </a:ext>
            </a:extLst>
          </p:cNvPr>
          <p:cNvSpPr>
            <a:spLocks noChangeArrowheads="1"/>
          </p:cNvSpPr>
          <p:nvPr/>
        </p:nvSpPr>
        <p:spPr bwMode="auto">
          <a:xfrm>
            <a:off x="2396681" y="3650201"/>
            <a:ext cx="2671750" cy="853627"/>
          </a:xfrm>
          <a:prstGeom prst="flowChartDecision">
            <a:avLst/>
          </a:prstGeom>
          <a:solidFill>
            <a:srgbClr val="BFEEEA"/>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Is special pricing needed?</a:t>
            </a:r>
          </a:p>
        </p:txBody>
      </p:sp>
      <p:sp>
        <p:nvSpPr>
          <p:cNvPr id="27" name="Text Box 173">
            <a:extLst>
              <a:ext uri="{FF2B5EF4-FFF2-40B4-BE49-F238E27FC236}">
                <a16:creationId xmlns:a16="http://schemas.microsoft.com/office/drawing/2014/main" id="{84A4BDFB-8E80-8D46-A4C4-6E3D3CA3C0A1}"/>
              </a:ext>
            </a:extLst>
          </p:cNvPr>
          <p:cNvSpPr txBox="1">
            <a:spLocks noChangeArrowheads="1"/>
          </p:cNvSpPr>
          <p:nvPr/>
        </p:nvSpPr>
        <p:spPr bwMode="auto">
          <a:xfrm>
            <a:off x="3930330" y="4405468"/>
            <a:ext cx="702927" cy="284542"/>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tx1">
                    <a:lumMod val="75000"/>
                    <a:lumOff val="25000"/>
                  </a:schemeClr>
                </a:solidFill>
                <a:latin typeface="Century Gothic" charset="0"/>
                <a:ea typeface="Century Gothic" charset="0"/>
                <a:cs typeface="Century Gothic" charset="0"/>
              </a:rPr>
              <a:t>NO</a:t>
            </a:r>
          </a:p>
        </p:txBody>
      </p:sp>
      <p:sp>
        <p:nvSpPr>
          <p:cNvPr id="28" name="Text Box 174">
            <a:extLst>
              <a:ext uri="{FF2B5EF4-FFF2-40B4-BE49-F238E27FC236}">
                <a16:creationId xmlns:a16="http://schemas.microsoft.com/office/drawing/2014/main" id="{55CEFCCA-67AA-7541-8D79-9F84BECBFDB7}"/>
              </a:ext>
            </a:extLst>
          </p:cNvPr>
          <p:cNvSpPr txBox="1">
            <a:spLocks noChangeArrowheads="1"/>
          </p:cNvSpPr>
          <p:nvPr/>
        </p:nvSpPr>
        <p:spPr bwMode="auto">
          <a:xfrm>
            <a:off x="3947750" y="3525038"/>
            <a:ext cx="668087" cy="284542"/>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29" name="Straight Arrow Connector 28">
            <a:extLst>
              <a:ext uri="{FF2B5EF4-FFF2-40B4-BE49-F238E27FC236}">
                <a16:creationId xmlns:a16="http://schemas.microsoft.com/office/drawing/2014/main" id="{7CF417C9-4B0E-1147-8CDA-FA1CDB44F81C}"/>
              </a:ext>
            </a:extLst>
          </p:cNvPr>
          <p:cNvCxnSpPr/>
          <p:nvPr/>
        </p:nvCxnSpPr>
        <p:spPr>
          <a:xfrm flipV="1">
            <a:off x="4511866" y="3554312"/>
            <a:ext cx="803331" cy="271630"/>
          </a:xfrm>
          <a:prstGeom prst="straightConnector1">
            <a:avLst/>
          </a:prstGeom>
          <a:ln w="12700">
            <a:solidFill>
              <a:schemeClr val="accent5">
                <a:lumMod val="7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29E43CD6-FCCC-674A-B971-74F2748AD34B}"/>
              </a:ext>
            </a:extLst>
          </p:cNvPr>
          <p:cNvCxnSpPr/>
          <p:nvPr/>
        </p:nvCxnSpPr>
        <p:spPr>
          <a:xfrm>
            <a:off x="3732555" y="3406121"/>
            <a:ext cx="0" cy="200494"/>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32" name="Text Box 174">
            <a:extLst>
              <a:ext uri="{FF2B5EF4-FFF2-40B4-BE49-F238E27FC236}">
                <a16:creationId xmlns:a16="http://schemas.microsoft.com/office/drawing/2014/main" id="{DB1912AE-E158-F745-90C5-EAC591CC5EB0}"/>
              </a:ext>
            </a:extLst>
          </p:cNvPr>
          <p:cNvSpPr txBox="1">
            <a:spLocks noChangeArrowheads="1"/>
          </p:cNvSpPr>
          <p:nvPr/>
        </p:nvSpPr>
        <p:spPr bwMode="auto">
          <a:xfrm>
            <a:off x="2649182" y="3502662"/>
            <a:ext cx="980300" cy="284542"/>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00" b="0" i="0" u="none" strike="noStrike" baseline="0">
                <a:solidFill>
                  <a:schemeClr val="accent5">
                    <a:lumMod val="75000"/>
                  </a:schemeClr>
                </a:solidFill>
                <a:latin typeface="Century Gothic" charset="0"/>
                <a:ea typeface="Century Gothic" charset="0"/>
                <a:cs typeface="Century Gothic" charset="0"/>
              </a:rPr>
              <a:t>DIAMOND: </a:t>
            </a:r>
          </a:p>
          <a:p>
            <a:pPr algn="l" rtl="0">
              <a:defRPr sz="1000"/>
            </a:pPr>
            <a:r>
              <a:rPr lang="en-US" sz="1000" b="0" i="0" u="none" strike="noStrike" baseline="0">
                <a:solidFill>
                  <a:schemeClr val="accent5">
                    <a:lumMod val="75000"/>
                  </a:schemeClr>
                </a:solidFill>
                <a:latin typeface="Century Gothic" charset="0"/>
                <a:ea typeface="Century Gothic" charset="0"/>
                <a:cs typeface="Century Gothic" charset="0"/>
              </a:rPr>
              <a:t>Decision</a:t>
            </a:r>
          </a:p>
        </p:txBody>
      </p:sp>
      <p:sp>
        <p:nvSpPr>
          <p:cNvPr id="33" name="AutoShape 167">
            <a:extLst>
              <a:ext uri="{FF2B5EF4-FFF2-40B4-BE49-F238E27FC236}">
                <a16:creationId xmlns:a16="http://schemas.microsoft.com/office/drawing/2014/main" id="{FF600424-AEB3-8F4D-8470-B010DFE9E78A}"/>
              </a:ext>
            </a:extLst>
          </p:cNvPr>
          <p:cNvSpPr>
            <a:spLocks noChangeArrowheads="1"/>
          </p:cNvSpPr>
          <p:nvPr/>
        </p:nvSpPr>
        <p:spPr bwMode="auto">
          <a:xfrm>
            <a:off x="480641" y="5617281"/>
            <a:ext cx="1791182" cy="826048"/>
          </a:xfrm>
          <a:prstGeom prst="roundRect">
            <a:avLst>
              <a:gd name="adj" fmla="val 50000"/>
            </a:avLst>
          </a:prstGeom>
          <a:solidFill>
            <a:srgbClr val="9CE8BD"/>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rgbClr val="000000"/>
                </a:solidFill>
                <a:latin typeface="Century Gothic" charset="0"/>
                <a:ea typeface="Century Gothic" charset="0"/>
                <a:cs typeface="Century Gothic" charset="0"/>
              </a:rPr>
              <a:t>Receives and confirms custom order</a:t>
            </a:r>
          </a:p>
        </p:txBody>
      </p:sp>
      <p:cxnSp>
        <p:nvCxnSpPr>
          <p:cNvPr id="34" name="Straight Arrow Connector 33">
            <a:extLst>
              <a:ext uri="{FF2B5EF4-FFF2-40B4-BE49-F238E27FC236}">
                <a16:creationId xmlns:a16="http://schemas.microsoft.com/office/drawing/2014/main" id="{7DA85C3F-06FF-1C4B-A63F-C6D432E7E13C}"/>
              </a:ext>
            </a:extLst>
          </p:cNvPr>
          <p:cNvCxnSpPr/>
          <p:nvPr/>
        </p:nvCxnSpPr>
        <p:spPr>
          <a:xfrm flipV="1">
            <a:off x="2373030" y="3004138"/>
            <a:ext cx="365760" cy="3448"/>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35" name="AutoShape 166">
            <a:extLst>
              <a:ext uri="{FF2B5EF4-FFF2-40B4-BE49-F238E27FC236}">
                <a16:creationId xmlns:a16="http://schemas.microsoft.com/office/drawing/2014/main" id="{2EE00CB2-C9EC-7D4B-8FB1-039F01054EDC}"/>
              </a:ext>
            </a:extLst>
          </p:cNvPr>
          <p:cNvSpPr>
            <a:spLocks noChangeArrowheads="1"/>
          </p:cNvSpPr>
          <p:nvPr/>
        </p:nvSpPr>
        <p:spPr bwMode="auto">
          <a:xfrm>
            <a:off x="2823549" y="2604977"/>
            <a:ext cx="1819656" cy="713457"/>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rgbClr val="000000"/>
                </a:solidFill>
                <a:latin typeface="Century Gothic" charset="0"/>
                <a:ea typeface="Century Gothic" charset="0"/>
                <a:cs typeface="Century Gothic" charset="0"/>
              </a:rPr>
              <a:t>Reviews order details and confirms feasibility</a:t>
            </a:r>
          </a:p>
        </p:txBody>
      </p:sp>
      <p:cxnSp>
        <p:nvCxnSpPr>
          <p:cNvPr id="36" name="Straight Arrow Connector 35">
            <a:extLst>
              <a:ext uri="{FF2B5EF4-FFF2-40B4-BE49-F238E27FC236}">
                <a16:creationId xmlns:a16="http://schemas.microsoft.com/office/drawing/2014/main" id="{D301E48C-5DE7-DC4C-B01F-B49288E99D01}"/>
              </a:ext>
            </a:extLst>
          </p:cNvPr>
          <p:cNvCxnSpPr>
            <a:cxnSpLocks/>
          </p:cNvCxnSpPr>
          <p:nvPr/>
        </p:nvCxnSpPr>
        <p:spPr>
          <a:xfrm>
            <a:off x="6977468" y="3050118"/>
            <a:ext cx="592912" cy="0"/>
          </a:xfrm>
          <a:prstGeom prst="straightConnector1">
            <a:avLst/>
          </a:prstGeom>
          <a:ln w="12700">
            <a:solidFill>
              <a:schemeClr val="accent5">
                <a:lumMod val="7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37" name="AutoShape 166">
            <a:extLst>
              <a:ext uri="{FF2B5EF4-FFF2-40B4-BE49-F238E27FC236}">
                <a16:creationId xmlns:a16="http://schemas.microsoft.com/office/drawing/2014/main" id="{ACC2CBF6-EB52-A841-AD3B-14A1395DD090}"/>
              </a:ext>
            </a:extLst>
          </p:cNvPr>
          <p:cNvSpPr>
            <a:spLocks noChangeArrowheads="1"/>
          </p:cNvSpPr>
          <p:nvPr/>
        </p:nvSpPr>
        <p:spPr bwMode="auto">
          <a:xfrm>
            <a:off x="7648107" y="2604977"/>
            <a:ext cx="1508005" cy="713457"/>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Reviews </a:t>
            </a:r>
          </a:p>
          <a:p>
            <a:pPr algn="ctr" rtl="0">
              <a:defRPr sz="1000"/>
            </a:pPr>
            <a:r>
              <a:rPr lang="en-US" sz="1300" b="0" i="0" u="none" strike="noStrike" baseline="0">
                <a:solidFill>
                  <a:srgbClr val="000000"/>
                </a:solidFill>
                <a:latin typeface="Century Gothic" charset="0"/>
                <a:ea typeface="Century Gothic" charset="0"/>
                <a:cs typeface="Century Gothic" charset="0"/>
              </a:rPr>
              <a:t>and approves contract</a:t>
            </a:r>
          </a:p>
        </p:txBody>
      </p:sp>
      <p:sp>
        <p:nvSpPr>
          <p:cNvPr id="38" name="AutoShape 166">
            <a:extLst>
              <a:ext uri="{FF2B5EF4-FFF2-40B4-BE49-F238E27FC236}">
                <a16:creationId xmlns:a16="http://schemas.microsoft.com/office/drawing/2014/main" id="{60144258-46EC-5D45-B6DC-FA0B3BACEBC8}"/>
              </a:ext>
            </a:extLst>
          </p:cNvPr>
          <p:cNvSpPr>
            <a:spLocks noChangeArrowheads="1"/>
          </p:cNvSpPr>
          <p:nvPr/>
        </p:nvSpPr>
        <p:spPr bwMode="auto">
          <a:xfrm>
            <a:off x="2823550" y="4819521"/>
            <a:ext cx="1818011" cy="795333"/>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rgbClr val="000000"/>
                </a:solidFill>
                <a:latin typeface="Century Gothic" charset="0"/>
                <a:ea typeface="Century Gothic" charset="0"/>
                <a:cs typeface="Century Gothic" charset="0"/>
              </a:rPr>
              <a:t>Finalizes sale and forwards details to fulfillment</a:t>
            </a:r>
          </a:p>
        </p:txBody>
      </p:sp>
      <p:cxnSp>
        <p:nvCxnSpPr>
          <p:cNvPr id="39" name="Straight Arrow Connector 38">
            <a:extLst>
              <a:ext uri="{FF2B5EF4-FFF2-40B4-BE49-F238E27FC236}">
                <a16:creationId xmlns:a16="http://schemas.microsoft.com/office/drawing/2014/main" id="{11882333-4F24-DC44-BECB-54CA3DA97704}"/>
              </a:ext>
            </a:extLst>
          </p:cNvPr>
          <p:cNvCxnSpPr/>
          <p:nvPr/>
        </p:nvCxnSpPr>
        <p:spPr>
          <a:xfrm>
            <a:off x="3747408" y="4574215"/>
            <a:ext cx="0" cy="200494"/>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40" name="AutoShape 167">
            <a:extLst>
              <a:ext uri="{FF2B5EF4-FFF2-40B4-BE49-F238E27FC236}">
                <a16:creationId xmlns:a16="http://schemas.microsoft.com/office/drawing/2014/main" id="{97BA6ED5-917E-124A-B6C4-CF6A0EB18D2C}"/>
              </a:ext>
            </a:extLst>
          </p:cNvPr>
          <p:cNvSpPr>
            <a:spLocks noChangeArrowheads="1"/>
          </p:cNvSpPr>
          <p:nvPr/>
        </p:nvSpPr>
        <p:spPr bwMode="auto">
          <a:xfrm>
            <a:off x="9994605" y="4253026"/>
            <a:ext cx="1456660" cy="1126693"/>
          </a:xfrm>
          <a:prstGeom prst="hexagon">
            <a:avLst/>
          </a:prstGeom>
          <a:solidFill>
            <a:schemeClr val="accent4">
              <a:lumMod val="60000"/>
              <a:lumOff val="4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rgbClr val="000000"/>
                </a:solidFill>
                <a:latin typeface="Century Gothic" charset="0"/>
                <a:ea typeface="Century Gothic" charset="0"/>
                <a:cs typeface="Century Gothic" charset="0"/>
              </a:rPr>
              <a:t>Prepares custom order for shipment</a:t>
            </a:r>
          </a:p>
        </p:txBody>
      </p:sp>
      <p:sp>
        <p:nvSpPr>
          <p:cNvPr id="41" name="Text Box 174">
            <a:extLst>
              <a:ext uri="{FF2B5EF4-FFF2-40B4-BE49-F238E27FC236}">
                <a16:creationId xmlns:a16="http://schemas.microsoft.com/office/drawing/2014/main" id="{EDAA5C9C-50A5-EE42-BC7A-86E44EB6BA04}"/>
              </a:ext>
            </a:extLst>
          </p:cNvPr>
          <p:cNvSpPr txBox="1">
            <a:spLocks noChangeArrowheads="1"/>
          </p:cNvSpPr>
          <p:nvPr/>
        </p:nvSpPr>
        <p:spPr bwMode="auto">
          <a:xfrm>
            <a:off x="4981107" y="1946482"/>
            <a:ext cx="1877423" cy="352152"/>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00" b="0" i="0" u="none" strike="noStrike" baseline="0" dirty="0">
                <a:solidFill>
                  <a:schemeClr val="accent5">
                    <a:lumMod val="75000"/>
                  </a:schemeClr>
                </a:solidFill>
                <a:latin typeface="Century Gothic" charset="0"/>
                <a:ea typeface="Century Gothic" charset="0"/>
                <a:cs typeface="Century Gothic" charset="0"/>
              </a:rPr>
              <a:t>HEXAGON:  </a:t>
            </a:r>
          </a:p>
          <a:p>
            <a:pPr algn="l" rtl="0">
              <a:defRPr sz="1000"/>
            </a:pPr>
            <a:r>
              <a:rPr lang="en-US" sz="1000" b="0" i="0" u="none" strike="noStrike" baseline="0" dirty="0">
                <a:solidFill>
                  <a:schemeClr val="accent5">
                    <a:lumMod val="75000"/>
                  </a:schemeClr>
                </a:solidFill>
                <a:latin typeface="Century Gothic" charset="0"/>
                <a:ea typeface="Century Gothic" charset="0"/>
                <a:cs typeface="Century Gothic" charset="0"/>
              </a:rPr>
              <a:t>Preparation</a:t>
            </a:r>
          </a:p>
        </p:txBody>
      </p:sp>
      <p:cxnSp>
        <p:nvCxnSpPr>
          <p:cNvPr id="42" name="Straight Arrow Connector 41">
            <a:extLst>
              <a:ext uri="{FF2B5EF4-FFF2-40B4-BE49-F238E27FC236}">
                <a16:creationId xmlns:a16="http://schemas.microsoft.com/office/drawing/2014/main" id="{24C33567-85A3-7941-BDDD-946CB6A33659}"/>
              </a:ext>
            </a:extLst>
          </p:cNvPr>
          <p:cNvCxnSpPr>
            <a:cxnSpLocks/>
          </p:cNvCxnSpPr>
          <p:nvPr/>
        </p:nvCxnSpPr>
        <p:spPr>
          <a:xfrm>
            <a:off x="4749514" y="5124793"/>
            <a:ext cx="5245085" cy="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0AA4FE6D-4971-384E-9E60-3C5AE0D89890}"/>
              </a:ext>
            </a:extLst>
          </p:cNvPr>
          <p:cNvCxnSpPr/>
          <p:nvPr/>
        </p:nvCxnSpPr>
        <p:spPr>
          <a:xfrm>
            <a:off x="10734188" y="5459383"/>
            <a:ext cx="0" cy="251053"/>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44" name="AutoShape 166">
            <a:extLst>
              <a:ext uri="{FF2B5EF4-FFF2-40B4-BE49-F238E27FC236}">
                <a16:creationId xmlns:a16="http://schemas.microsoft.com/office/drawing/2014/main" id="{8A403A7F-E914-2049-8411-BB00A13334D3}"/>
              </a:ext>
            </a:extLst>
          </p:cNvPr>
          <p:cNvSpPr>
            <a:spLocks noChangeArrowheads="1"/>
          </p:cNvSpPr>
          <p:nvPr/>
        </p:nvSpPr>
        <p:spPr bwMode="auto">
          <a:xfrm>
            <a:off x="9994599" y="5774426"/>
            <a:ext cx="1456660" cy="564870"/>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rgbClr val="000000"/>
                </a:solidFill>
                <a:latin typeface="Century Gothic" charset="0"/>
                <a:ea typeface="Century Gothic" charset="0"/>
                <a:cs typeface="Century Gothic" charset="0"/>
              </a:rPr>
              <a:t>Ships order </a:t>
            </a:r>
          </a:p>
          <a:p>
            <a:pPr algn="ctr" rtl="0">
              <a:defRPr sz="1000"/>
            </a:pPr>
            <a:r>
              <a:rPr lang="en-US" sz="1300" b="0" i="0" u="none" strike="noStrike" baseline="0" dirty="0">
                <a:solidFill>
                  <a:srgbClr val="000000"/>
                </a:solidFill>
                <a:latin typeface="Century Gothic" charset="0"/>
                <a:ea typeface="Century Gothic" charset="0"/>
                <a:cs typeface="Century Gothic" charset="0"/>
              </a:rPr>
              <a:t>to customer</a:t>
            </a:r>
          </a:p>
        </p:txBody>
      </p:sp>
      <p:cxnSp>
        <p:nvCxnSpPr>
          <p:cNvPr id="45" name="Straight Arrow Connector 44">
            <a:extLst>
              <a:ext uri="{FF2B5EF4-FFF2-40B4-BE49-F238E27FC236}">
                <a16:creationId xmlns:a16="http://schemas.microsoft.com/office/drawing/2014/main" id="{29D7EB88-BC34-CE4E-AD47-CBD9F3626250}"/>
              </a:ext>
            </a:extLst>
          </p:cNvPr>
          <p:cNvCxnSpPr>
            <a:cxnSpLocks/>
          </p:cNvCxnSpPr>
          <p:nvPr/>
        </p:nvCxnSpPr>
        <p:spPr>
          <a:xfrm flipH="1">
            <a:off x="2377441" y="6056861"/>
            <a:ext cx="7498080" cy="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46" name="AutoShape 166">
            <a:extLst>
              <a:ext uri="{FF2B5EF4-FFF2-40B4-BE49-F238E27FC236}">
                <a16:creationId xmlns:a16="http://schemas.microsoft.com/office/drawing/2014/main" id="{14E04E71-F1DA-9246-8AE3-136913ABBD0A}"/>
              </a:ext>
            </a:extLst>
          </p:cNvPr>
          <p:cNvSpPr>
            <a:spLocks noChangeArrowheads="1"/>
          </p:cNvSpPr>
          <p:nvPr/>
        </p:nvSpPr>
        <p:spPr bwMode="auto">
          <a:xfrm>
            <a:off x="822260" y="4828239"/>
            <a:ext cx="1158536" cy="564869"/>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Signs contract</a:t>
            </a:r>
          </a:p>
        </p:txBody>
      </p:sp>
      <p:cxnSp>
        <p:nvCxnSpPr>
          <p:cNvPr id="47" name="Straight Arrow Connector 46">
            <a:extLst>
              <a:ext uri="{FF2B5EF4-FFF2-40B4-BE49-F238E27FC236}">
                <a16:creationId xmlns:a16="http://schemas.microsoft.com/office/drawing/2014/main" id="{D6F2F44A-3633-684D-B1CA-9F1AB185D37F}"/>
              </a:ext>
            </a:extLst>
          </p:cNvPr>
          <p:cNvCxnSpPr/>
          <p:nvPr/>
        </p:nvCxnSpPr>
        <p:spPr>
          <a:xfrm>
            <a:off x="2055061" y="5112628"/>
            <a:ext cx="674978" cy="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48" name="AutoShape 167">
            <a:extLst>
              <a:ext uri="{FF2B5EF4-FFF2-40B4-BE49-F238E27FC236}">
                <a16:creationId xmlns:a16="http://schemas.microsoft.com/office/drawing/2014/main" id="{7106D64B-2C17-6F45-B995-78AE443C2780}"/>
              </a:ext>
            </a:extLst>
          </p:cNvPr>
          <p:cNvSpPr>
            <a:spLocks noChangeArrowheads="1"/>
          </p:cNvSpPr>
          <p:nvPr/>
        </p:nvSpPr>
        <p:spPr bwMode="auto">
          <a:xfrm>
            <a:off x="5166347" y="2327906"/>
            <a:ext cx="1692177" cy="1371600"/>
          </a:xfrm>
          <a:prstGeom prst="hexagon">
            <a:avLst/>
          </a:prstGeom>
          <a:solidFill>
            <a:schemeClr val="accent4">
              <a:lumMod val="40000"/>
              <a:lumOff val="6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rgbClr val="000000"/>
                </a:solidFill>
                <a:latin typeface="Century Gothic" charset="0"/>
                <a:ea typeface="Century Gothic" charset="0"/>
                <a:cs typeface="Century Gothic" charset="0"/>
              </a:rPr>
              <a:t>Drafts contract </a:t>
            </a:r>
          </a:p>
          <a:p>
            <a:pPr algn="ctr" rtl="0">
              <a:defRPr sz="1000"/>
            </a:pPr>
            <a:r>
              <a:rPr lang="en-US" sz="1300" b="0" i="0" u="none" strike="noStrike" baseline="0" dirty="0">
                <a:solidFill>
                  <a:srgbClr val="000000"/>
                </a:solidFill>
                <a:latin typeface="Century Gothic" charset="0"/>
                <a:ea typeface="Century Gothic" charset="0"/>
                <a:cs typeface="Century Gothic" charset="0"/>
              </a:rPr>
              <a:t>for special pricing and terms</a:t>
            </a:r>
          </a:p>
        </p:txBody>
      </p:sp>
    </p:spTree>
    <p:extLst>
      <p:ext uri="{BB962C8B-B14F-4D97-AF65-F5344CB8AC3E}">
        <p14:creationId xmlns:p14="http://schemas.microsoft.com/office/powerpoint/2010/main" val="80464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BDFA68B-34A3-9BDF-6E2D-3511D4A0093A}"/>
              </a:ext>
            </a:extLst>
          </p:cNvPr>
          <p:cNvSpPr/>
          <p:nvPr/>
        </p:nvSpPr>
        <p:spPr>
          <a:xfrm>
            <a:off x="256540" y="1464893"/>
            <a:ext cx="11643359" cy="5099194"/>
          </a:xfrm>
          <a:prstGeom prst="rect">
            <a:avLst/>
          </a:prstGeom>
          <a:gradFill>
            <a:gsLst>
              <a:gs pos="0">
                <a:schemeClr val="bg1"/>
              </a:gs>
              <a:gs pos="100000">
                <a:srgbClr val="D7EEEB"/>
              </a:gs>
            </a:gsLst>
            <a:lin ang="36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BC4CC84A-D192-1E17-1112-2F240D2B7762}"/>
              </a:ext>
            </a:extLst>
          </p:cNvPr>
          <p:cNvGraphicFramePr>
            <a:graphicFrameLocks noGrp="1"/>
          </p:cNvGraphicFramePr>
          <p:nvPr>
            <p:extLst>
              <p:ext uri="{D42A27DB-BD31-4B8C-83A1-F6EECF244321}">
                <p14:modId xmlns:p14="http://schemas.microsoft.com/office/powerpoint/2010/main" val="1077222703"/>
              </p:ext>
            </p:extLst>
          </p:nvPr>
        </p:nvGraphicFramePr>
        <p:xfrm>
          <a:off x="256541" y="1039330"/>
          <a:ext cx="11643360" cy="5531591"/>
        </p:xfrm>
        <a:graphic>
          <a:graphicData uri="http://schemas.openxmlformats.org/drawingml/2006/table">
            <a:tbl>
              <a:tblPr>
                <a:tableStyleId>{5C22544A-7EE6-4342-B048-85BDC9FD1C3A}</a:tableStyleId>
              </a:tblPr>
              <a:tblGrid>
                <a:gridCol w="2328672">
                  <a:extLst>
                    <a:ext uri="{9D8B030D-6E8A-4147-A177-3AD203B41FA5}">
                      <a16:colId xmlns:a16="http://schemas.microsoft.com/office/drawing/2014/main" val="867580656"/>
                    </a:ext>
                  </a:extLst>
                </a:gridCol>
                <a:gridCol w="2328672">
                  <a:extLst>
                    <a:ext uri="{9D8B030D-6E8A-4147-A177-3AD203B41FA5}">
                      <a16:colId xmlns:a16="http://schemas.microsoft.com/office/drawing/2014/main" val="1582733205"/>
                    </a:ext>
                  </a:extLst>
                </a:gridCol>
                <a:gridCol w="2328672">
                  <a:extLst>
                    <a:ext uri="{9D8B030D-6E8A-4147-A177-3AD203B41FA5}">
                      <a16:colId xmlns:a16="http://schemas.microsoft.com/office/drawing/2014/main" val="3351947120"/>
                    </a:ext>
                  </a:extLst>
                </a:gridCol>
                <a:gridCol w="2328672">
                  <a:extLst>
                    <a:ext uri="{9D8B030D-6E8A-4147-A177-3AD203B41FA5}">
                      <a16:colId xmlns:a16="http://schemas.microsoft.com/office/drawing/2014/main" val="739977279"/>
                    </a:ext>
                  </a:extLst>
                </a:gridCol>
                <a:gridCol w="2328672">
                  <a:extLst>
                    <a:ext uri="{9D8B030D-6E8A-4147-A177-3AD203B41FA5}">
                      <a16:colId xmlns:a16="http://schemas.microsoft.com/office/drawing/2014/main" val="2599127341"/>
                    </a:ext>
                  </a:extLst>
                </a:gridCol>
              </a:tblGrid>
              <a:tr h="417330">
                <a:tc>
                  <a:txBody>
                    <a:bodyPr/>
                    <a:lstStyle/>
                    <a:p>
                      <a:pPr algn="ctr" fontAlgn="ctr"/>
                      <a:r>
                        <a:rPr lang="en-US" sz="1600" b="0" i="0" u="none" strike="noStrike" dirty="0">
                          <a:solidFill>
                            <a:srgbClr val="000000"/>
                          </a:solidFill>
                          <a:effectLst/>
                          <a:latin typeface="Century Gothic" panose="020B0502020202020204" pitchFamily="34" charset="0"/>
                        </a:rPr>
                        <a:t>CUSTOMER</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FEEEB"/>
                    </a:solidFill>
                  </a:tcPr>
                </a:tc>
                <a:tc>
                  <a:txBody>
                    <a:bodyPr/>
                    <a:lstStyle/>
                    <a:p>
                      <a:pPr algn="ctr" fontAlgn="ctr"/>
                      <a:r>
                        <a:rPr lang="en-US" sz="1600" b="0" i="0" u="none" strike="noStrike">
                          <a:solidFill>
                            <a:srgbClr val="000000"/>
                          </a:solidFill>
                          <a:effectLst/>
                          <a:latin typeface="Century Gothic" panose="020B0502020202020204" pitchFamily="34" charset="0"/>
                        </a:rPr>
                        <a:t>SALES</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FEEEB"/>
                    </a:solidFill>
                  </a:tcPr>
                </a:tc>
                <a:tc>
                  <a:txBody>
                    <a:bodyPr/>
                    <a:lstStyle/>
                    <a:p>
                      <a:pPr algn="ctr" fontAlgn="ctr"/>
                      <a:r>
                        <a:rPr lang="en-US" sz="1600" b="0" i="0" u="none" strike="noStrike">
                          <a:solidFill>
                            <a:srgbClr val="000000"/>
                          </a:solidFill>
                          <a:effectLst/>
                          <a:latin typeface="Century Gothic" panose="020B0502020202020204" pitchFamily="34" charset="0"/>
                        </a:rPr>
                        <a:t>CONTRACTS</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FEEEB"/>
                    </a:solidFill>
                  </a:tcPr>
                </a:tc>
                <a:tc>
                  <a:txBody>
                    <a:bodyPr/>
                    <a:lstStyle/>
                    <a:p>
                      <a:pPr algn="ctr" fontAlgn="ctr"/>
                      <a:r>
                        <a:rPr lang="en-US" sz="1600" b="0" i="0" u="none" strike="noStrike">
                          <a:solidFill>
                            <a:srgbClr val="000000"/>
                          </a:solidFill>
                          <a:effectLst/>
                          <a:latin typeface="Century Gothic" panose="020B0502020202020204" pitchFamily="34" charset="0"/>
                        </a:rPr>
                        <a:t>LEGAL</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FEEEB"/>
                    </a:solidFill>
                  </a:tcPr>
                </a:tc>
                <a:tc>
                  <a:txBody>
                    <a:bodyPr/>
                    <a:lstStyle/>
                    <a:p>
                      <a:pPr algn="ctr" fontAlgn="ctr"/>
                      <a:r>
                        <a:rPr lang="en-US" sz="1600" b="0" i="0" u="none" strike="noStrike" dirty="0">
                          <a:solidFill>
                            <a:srgbClr val="000000"/>
                          </a:solidFill>
                          <a:effectLst/>
                          <a:latin typeface="Century Gothic" panose="020B0502020202020204" pitchFamily="34" charset="0"/>
                        </a:rPr>
                        <a:t>FULFILLMENT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FEEEB"/>
                    </a:solidFill>
                  </a:tcPr>
                </a:tc>
                <a:extLst>
                  <a:ext uri="{0D108BD9-81ED-4DB2-BD59-A6C34878D82A}">
                    <a16:rowId xmlns:a16="http://schemas.microsoft.com/office/drawing/2014/main" val="4090204753"/>
                  </a:ext>
                </a:extLst>
              </a:tr>
              <a:tr h="5114261">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017228775"/>
                  </a:ext>
                </a:extLst>
              </a:tr>
            </a:tbl>
          </a:graphicData>
        </a:graphic>
      </p:graphicFrame>
      <p:graphicFrame>
        <p:nvGraphicFramePr>
          <p:cNvPr id="2" name="Table 1">
            <a:extLst>
              <a:ext uri="{FF2B5EF4-FFF2-40B4-BE49-F238E27FC236}">
                <a16:creationId xmlns:a16="http://schemas.microsoft.com/office/drawing/2014/main" id="{2B52886F-B031-15BC-4AFB-864EA60DA8BF}"/>
              </a:ext>
            </a:extLst>
          </p:cNvPr>
          <p:cNvGraphicFramePr>
            <a:graphicFrameLocks noGrp="1"/>
          </p:cNvGraphicFramePr>
          <p:nvPr>
            <p:extLst>
              <p:ext uri="{D42A27DB-BD31-4B8C-83A1-F6EECF244321}">
                <p14:modId xmlns:p14="http://schemas.microsoft.com/office/powerpoint/2010/main" val="2837909430"/>
              </p:ext>
            </p:extLst>
          </p:nvPr>
        </p:nvGraphicFramePr>
        <p:xfrm>
          <a:off x="256540" y="176704"/>
          <a:ext cx="11643359" cy="698500"/>
        </p:xfrm>
        <a:graphic>
          <a:graphicData uri="http://schemas.openxmlformats.org/drawingml/2006/table">
            <a:tbl>
              <a:tblPr>
                <a:tableStyleId>{5C22544A-7EE6-4342-B048-85BDC9FD1C3A}</a:tableStyleId>
              </a:tblPr>
              <a:tblGrid>
                <a:gridCol w="6986015">
                  <a:extLst>
                    <a:ext uri="{9D8B030D-6E8A-4147-A177-3AD203B41FA5}">
                      <a16:colId xmlns:a16="http://schemas.microsoft.com/office/drawing/2014/main" val="684787995"/>
                    </a:ext>
                  </a:extLst>
                </a:gridCol>
                <a:gridCol w="2328672">
                  <a:extLst>
                    <a:ext uri="{9D8B030D-6E8A-4147-A177-3AD203B41FA5}">
                      <a16:colId xmlns:a16="http://schemas.microsoft.com/office/drawing/2014/main" val="1194938607"/>
                    </a:ext>
                  </a:extLst>
                </a:gridCol>
                <a:gridCol w="2328672">
                  <a:extLst>
                    <a:ext uri="{9D8B030D-6E8A-4147-A177-3AD203B41FA5}">
                      <a16:colId xmlns:a16="http://schemas.microsoft.com/office/drawing/2014/main" val="2473674201"/>
                    </a:ext>
                  </a:extLst>
                </a:gridCol>
              </a:tblGrid>
              <a:tr h="254000">
                <a:tc>
                  <a:txBody>
                    <a:bodyPr/>
                    <a:lstStyle/>
                    <a:p>
                      <a:pPr algn="l" fontAlgn="ctr"/>
                      <a:r>
                        <a:rPr lang="en-US" sz="900" u="none" strike="noStrike" dirty="0">
                          <a:solidFill>
                            <a:schemeClr val="tx1">
                              <a:lumMod val="65000"/>
                              <a:lumOff val="35000"/>
                            </a:schemeClr>
                          </a:solidFill>
                          <a:effectLst/>
                          <a:latin typeface="Century Gothic" panose="020B0502020202020204" pitchFamily="34" charset="0"/>
                        </a:rPr>
                        <a:t>   PROCESS</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a:solidFill>
                            <a:schemeClr val="tx1">
                              <a:lumMod val="65000"/>
                              <a:lumOff val="35000"/>
                            </a:schemeClr>
                          </a:solidFill>
                          <a:effectLst/>
                          <a:latin typeface="Century Gothic" panose="020B0502020202020204" pitchFamily="34" charset="0"/>
                        </a:rPr>
                        <a:t>AUTHOR</a:t>
                      </a:r>
                      <a:endParaRPr lang="en-US" sz="900" b="0" i="0" u="none" strike="noStrike">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dirty="0">
                          <a:solidFill>
                            <a:schemeClr val="tx1">
                              <a:lumMod val="65000"/>
                              <a:lumOff val="35000"/>
                            </a:schemeClr>
                          </a:solidFill>
                          <a:effectLst/>
                          <a:latin typeface="Century Gothic" panose="020B0502020202020204" pitchFamily="34" charset="0"/>
                        </a:rPr>
                        <a:t>DATE</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5995443"/>
                  </a:ext>
                </a:extLst>
              </a:tr>
              <a:tr h="444500">
                <a:tc>
                  <a:txBody>
                    <a:bodyPr/>
                    <a:lstStyle/>
                    <a:p>
                      <a:pPr algn="l" fontAlgn="ctr"/>
                      <a:endParaRPr lang="en-US" sz="16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1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DF5F3"/>
                    </a:solidFill>
                  </a:tcPr>
                </a:tc>
                <a:tc>
                  <a:txBody>
                    <a:bodyPr/>
                    <a:lstStyle/>
                    <a:p>
                      <a:pPr algn="ctr" fontAlgn="ctr"/>
                      <a:endParaRPr lang="en-US" sz="11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D7EEEB"/>
                    </a:solidFill>
                  </a:tcPr>
                </a:tc>
                <a:extLst>
                  <a:ext uri="{0D108BD9-81ED-4DB2-BD59-A6C34878D82A}">
                    <a16:rowId xmlns:a16="http://schemas.microsoft.com/office/drawing/2014/main" val="3933300914"/>
                  </a:ext>
                </a:extLst>
              </a:tr>
            </a:tbl>
          </a:graphicData>
        </a:graphic>
      </p:graphicFrame>
      <p:cxnSp>
        <p:nvCxnSpPr>
          <p:cNvPr id="9" name="Straight Arrow Connector 8">
            <a:extLst>
              <a:ext uri="{FF2B5EF4-FFF2-40B4-BE49-F238E27FC236}">
                <a16:creationId xmlns:a16="http://schemas.microsoft.com/office/drawing/2014/main" id="{0DB2E328-D1C3-344E-AAB0-8FF4ED189387}"/>
              </a:ext>
            </a:extLst>
          </p:cNvPr>
          <p:cNvCxnSpPr>
            <a:cxnSpLocks/>
          </p:cNvCxnSpPr>
          <p:nvPr/>
        </p:nvCxnSpPr>
        <p:spPr>
          <a:xfrm flipH="1">
            <a:off x="2069914" y="3172939"/>
            <a:ext cx="5480527" cy="1741244"/>
          </a:xfrm>
          <a:prstGeom prst="straightConnector1">
            <a:avLst/>
          </a:prstGeom>
          <a:ln w="12700">
            <a:solidFill>
              <a:schemeClr val="accent5">
                <a:lumMod val="7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19" name="AutoShape 167">
            <a:extLst>
              <a:ext uri="{FF2B5EF4-FFF2-40B4-BE49-F238E27FC236}">
                <a16:creationId xmlns:a16="http://schemas.microsoft.com/office/drawing/2014/main" id="{9BF3544B-B6E6-92DD-8664-A3478865D953}"/>
              </a:ext>
            </a:extLst>
          </p:cNvPr>
          <p:cNvSpPr>
            <a:spLocks noChangeArrowheads="1"/>
          </p:cNvSpPr>
          <p:nvPr/>
        </p:nvSpPr>
        <p:spPr bwMode="auto">
          <a:xfrm>
            <a:off x="480640" y="1759639"/>
            <a:ext cx="1924953" cy="559906"/>
          </a:xfrm>
          <a:prstGeom prst="roundRect">
            <a:avLst>
              <a:gd name="adj" fmla="val 50000"/>
            </a:avLst>
          </a:prstGeom>
          <a:solidFill>
            <a:srgbClr val="DBF2A9"/>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200" b="0" i="0" u="none" strike="noStrike" baseline="0" dirty="0">
              <a:solidFill>
                <a:srgbClr val="000000"/>
              </a:solidFill>
              <a:latin typeface="Century Gothic" charset="0"/>
              <a:ea typeface="Century Gothic" charset="0"/>
              <a:cs typeface="Century Gothic" charset="0"/>
            </a:endParaRPr>
          </a:p>
        </p:txBody>
      </p:sp>
      <p:cxnSp>
        <p:nvCxnSpPr>
          <p:cNvPr id="20" name="Straight Arrow Connector 19">
            <a:extLst>
              <a:ext uri="{FF2B5EF4-FFF2-40B4-BE49-F238E27FC236}">
                <a16:creationId xmlns:a16="http://schemas.microsoft.com/office/drawing/2014/main" id="{D09E6CEE-9896-AACC-3EE1-B59002FAA63D}"/>
              </a:ext>
            </a:extLst>
          </p:cNvPr>
          <p:cNvCxnSpPr/>
          <p:nvPr/>
        </p:nvCxnSpPr>
        <p:spPr>
          <a:xfrm>
            <a:off x="1431234" y="2395989"/>
            <a:ext cx="0" cy="251053"/>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22" name="AutoShape 166">
            <a:extLst>
              <a:ext uri="{FF2B5EF4-FFF2-40B4-BE49-F238E27FC236}">
                <a16:creationId xmlns:a16="http://schemas.microsoft.com/office/drawing/2014/main" id="{325E16D4-D3D3-2E4C-8C19-7C9112A65DC8}"/>
              </a:ext>
            </a:extLst>
          </p:cNvPr>
          <p:cNvSpPr>
            <a:spLocks noChangeArrowheads="1"/>
          </p:cNvSpPr>
          <p:nvPr/>
        </p:nvSpPr>
        <p:spPr bwMode="auto">
          <a:xfrm>
            <a:off x="480751" y="2711032"/>
            <a:ext cx="1818011" cy="564869"/>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200" b="0" i="0" u="none" strike="noStrike" baseline="0" dirty="0">
              <a:solidFill>
                <a:srgbClr val="000000"/>
              </a:solidFill>
              <a:latin typeface="Century Gothic" charset="0"/>
              <a:ea typeface="Century Gothic" charset="0"/>
              <a:cs typeface="Century Gothic" charset="0"/>
            </a:endParaRPr>
          </a:p>
        </p:txBody>
      </p:sp>
      <p:sp>
        <p:nvSpPr>
          <p:cNvPr id="23" name="AutoShape 168">
            <a:extLst>
              <a:ext uri="{FF2B5EF4-FFF2-40B4-BE49-F238E27FC236}">
                <a16:creationId xmlns:a16="http://schemas.microsoft.com/office/drawing/2014/main" id="{222853AC-8386-CD40-90AD-D2F172B5EF18}"/>
              </a:ext>
            </a:extLst>
          </p:cNvPr>
          <p:cNvSpPr>
            <a:spLocks noChangeArrowheads="1"/>
          </p:cNvSpPr>
          <p:nvPr/>
        </p:nvSpPr>
        <p:spPr bwMode="auto">
          <a:xfrm>
            <a:off x="2396681" y="3650201"/>
            <a:ext cx="2671750" cy="853627"/>
          </a:xfrm>
          <a:prstGeom prst="flowChartDecision">
            <a:avLst/>
          </a:prstGeom>
          <a:solidFill>
            <a:srgbClr val="BFEEEA"/>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200" b="0" i="0" u="none" strike="noStrike" baseline="0" dirty="0">
              <a:solidFill>
                <a:srgbClr val="000000"/>
              </a:solidFill>
              <a:latin typeface="Century Gothic" charset="0"/>
              <a:ea typeface="Century Gothic" charset="0"/>
              <a:cs typeface="Century Gothic" charset="0"/>
            </a:endParaRPr>
          </a:p>
        </p:txBody>
      </p:sp>
      <p:sp>
        <p:nvSpPr>
          <p:cNvPr id="27" name="Text Box 173">
            <a:extLst>
              <a:ext uri="{FF2B5EF4-FFF2-40B4-BE49-F238E27FC236}">
                <a16:creationId xmlns:a16="http://schemas.microsoft.com/office/drawing/2014/main" id="{84A4BDFB-8E80-8D46-A4C4-6E3D3CA3C0A1}"/>
              </a:ext>
            </a:extLst>
          </p:cNvPr>
          <p:cNvSpPr txBox="1">
            <a:spLocks noChangeArrowheads="1"/>
          </p:cNvSpPr>
          <p:nvPr/>
        </p:nvSpPr>
        <p:spPr bwMode="auto">
          <a:xfrm>
            <a:off x="3930330" y="4405468"/>
            <a:ext cx="702927" cy="284542"/>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tx1">
                    <a:lumMod val="75000"/>
                    <a:lumOff val="25000"/>
                  </a:schemeClr>
                </a:solidFill>
                <a:latin typeface="Century Gothic" charset="0"/>
                <a:ea typeface="Century Gothic" charset="0"/>
                <a:cs typeface="Century Gothic" charset="0"/>
              </a:rPr>
              <a:t>NO</a:t>
            </a:r>
          </a:p>
        </p:txBody>
      </p:sp>
      <p:sp>
        <p:nvSpPr>
          <p:cNvPr id="28" name="Text Box 174">
            <a:extLst>
              <a:ext uri="{FF2B5EF4-FFF2-40B4-BE49-F238E27FC236}">
                <a16:creationId xmlns:a16="http://schemas.microsoft.com/office/drawing/2014/main" id="{55CEFCCA-67AA-7541-8D79-9F84BECBFDB7}"/>
              </a:ext>
            </a:extLst>
          </p:cNvPr>
          <p:cNvSpPr txBox="1">
            <a:spLocks noChangeArrowheads="1"/>
          </p:cNvSpPr>
          <p:nvPr/>
        </p:nvSpPr>
        <p:spPr bwMode="auto">
          <a:xfrm>
            <a:off x="3947750" y="3525038"/>
            <a:ext cx="668087" cy="284542"/>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29" name="Straight Arrow Connector 28">
            <a:extLst>
              <a:ext uri="{FF2B5EF4-FFF2-40B4-BE49-F238E27FC236}">
                <a16:creationId xmlns:a16="http://schemas.microsoft.com/office/drawing/2014/main" id="{7CF417C9-4B0E-1147-8CDA-FA1CDB44F81C}"/>
              </a:ext>
            </a:extLst>
          </p:cNvPr>
          <p:cNvCxnSpPr/>
          <p:nvPr/>
        </p:nvCxnSpPr>
        <p:spPr>
          <a:xfrm flipV="1">
            <a:off x="4511866" y="3554312"/>
            <a:ext cx="803331" cy="271630"/>
          </a:xfrm>
          <a:prstGeom prst="straightConnector1">
            <a:avLst/>
          </a:prstGeom>
          <a:ln w="12700">
            <a:solidFill>
              <a:schemeClr val="accent5">
                <a:lumMod val="7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29E43CD6-FCCC-674A-B971-74F2748AD34B}"/>
              </a:ext>
            </a:extLst>
          </p:cNvPr>
          <p:cNvCxnSpPr/>
          <p:nvPr/>
        </p:nvCxnSpPr>
        <p:spPr>
          <a:xfrm>
            <a:off x="3732555" y="3406121"/>
            <a:ext cx="0" cy="200494"/>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33" name="AutoShape 167">
            <a:extLst>
              <a:ext uri="{FF2B5EF4-FFF2-40B4-BE49-F238E27FC236}">
                <a16:creationId xmlns:a16="http://schemas.microsoft.com/office/drawing/2014/main" id="{FF600424-AEB3-8F4D-8470-B010DFE9E78A}"/>
              </a:ext>
            </a:extLst>
          </p:cNvPr>
          <p:cNvSpPr>
            <a:spLocks noChangeArrowheads="1"/>
          </p:cNvSpPr>
          <p:nvPr/>
        </p:nvSpPr>
        <p:spPr bwMode="auto">
          <a:xfrm>
            <a:off x="480641" y="5617281"/>
            <a:ext cx="1791182" cy="826048"/>
          </a:xfrm>
          <a:prstGeom prst="roundRect">
            <a:avLst>
              <a:gd name="adj" fmla="val 50000"/>
            </a:avLst>
          </a:prstGeom>
          <a:solidFill>
            <a:srgbClr val="9CE8BD"/>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200" b="0" i="0" u="none" strike="noStrike" baseline="0" dirty="0">
              <a:solidFill>
                <a:srgbClr val="000000"/>
              </a:solidFill>
              <a:latin typeface="Century Gothic" charset="0"/>
              <a:ea typeface="Century Gothic" charset="0"/>
              <a:cs typeface="Century Gothic" charset="0"/>
            </a:endParaRPr>
          </a:p>
        </p:txBody>
      </p:sp>
      <p:cxnSp>
        <p:nvCxnSpPr>
          <p:cNvPr id="34" name="Straight Arrow Connector 33">
            <a:extLst>
              <a:ext uri="{FF2B5EF4-FFF2-40B4-BE49-F238E27FC236}">
                <a16:creationId xmlns:a16="http://schemas.microsoft.com/office/drawing/2014/main" id="{7DA85C3F-06FF-1C4B-A63F-C6D432E7E13C}"/>
              </a:ext>
            </a:extLst>
          </p:cNvPr>
          <p:cNvCxnSpPr/>
          <p:nvPr/>
        </p:nvCxnSpPr>
        <p:spPr>
          <a:xfrm flipV="1">
            <a:off x="2373030" y="3004138"/>
            <a:ext cx="365760" cy="3448"/>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35" name="AutoShape 166">
            <a:extLst>
              <a:ext uri="{FF2B5EF4-FFF2-40B4-BE49-F238E27FC236}">
                <a16:creationId xmlns:a16="http://schemas.microsoft.com/office/drawing/2014/main" id="{2EE00CB2-C9EC-7D4B-8FB1-039F01054EDC}"/>
              </a:ext>
            </a:extLst>
          </p:cNvPr>
          <p:cNvSpPr>
            <a:spLocks noChangeArrowheads="1"/>
          </p:cNvSpPr>
          <p:nvPr/>
        </p:nvSpPr>
        <p:spPr bwMode="auto">
          <a:xfrm>
            <a:off x="2823550" y="2604977"/>
            <a:ext cx="1818011" cy="713457"/>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200" b="0" i="0" u="none" strike="noStrike" baseline="0" dirty="0">
              <a:solidFill>
                <a:srgbClr val="000000"/>
              </a:solidFill>
              <a:latin typeface="Century Gothic" charset="0"/>
              <a:ea typeface="Century Gothic" charset="0"/>
              <a:cs typeface="Century Gothic" charset="0"/>
            </a:endParaRPr>
          </a:p>
        </p:txBody>
      </p:sp>
      <p:cxnSp>
        <p:nvCxnSpPr>
          <p:cNvPr id="36" name="Straight Arrow Connector 35">
            <a:extLst>
              <a:ext uri="{FF2B5EF4-FFF2-40B4-BE49-F238E27FC236}">
                <a16:creationId xmlns:a16="http://schemas.microsoft.com/office/drawing/2014/main" id="{D301E48C-5DE7-DC4C-B01F-B49288E99D01}"/>
              </a:ext>
            </a:extLst>
          </p:cNvPr>
          <p:cNvCxnSpPr>
            <a:cxnSpLocks/>
          </p:cNvCxnSpPr>
          <p:nvPr/>
        </p:nvCxnSpPr>
        <p:spPr>
          <a:xfrm>
            <a:off x="6977468" y="3050118"/>
            <a:ext cx="592912" cy="0"/>
          </a:xfrm>
          <a:prstGeom prst="straightConnector1">
            <a:avLst/>
          </a:prstGeom>
          <a:ln w="12700">
            <a:solidFill>
              <a:schemeClr val="accent5">
                <a:lumMod val="7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37" name="AutoShape 166">
            <a:extLst>
              <a:ext uri="{FF2B5EF4-FFF2-40B4-BE49-F238E27FC236}">
                <a16:creationId xmlns:a16="http://schemas.microsoft.com/office/drawing/2014/main" id="{ACC2CBF6-EB52-A841-AD3B-14A1395DD090}"/>
              </a:ext>
            </a:extLst>
          </p:cNvPr>
          <p:cNvSpPr>
            <a:spLocks noChangeArrowheads="1"/>
          </p:cNvSpPr>
          <p:nvPr/>
        </p:nvSpPr>
        <p:spPr bwMode="auto">
          <a:xfrm>
            <a:off x="7648107" y="2604977"/>
            <a:ext cx="1508005" cy="713457"/>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200" b="0" i="0" u="none" strike="noStrike" baseline="0" dirty="0">
              <a:solidFill>
                <a:srgbClr val="000000"/>
              </a:solidFill>
              <a:latin typeface="Century Gothic" charset="0"/>
              <a:ea typeface="Century Gothic" charset="0"/>
              <a:cs typeface="Century Gothic" charset="0"/>
            </a:endParaRPr>
          </a:p>
        </p:txBody>
      </p:sp>
      <p:sp>
        <p:nvSpPr>
          <p:cNvPr id="38" name="AutoShape 166">
            <a:extLst>
              <a:ext uri="{FF2B5EF4-FFF2-40B4-BE49-F238E27FC236}">
                <a16:creationId xmlns:a16="http://schemas.microsoft.com/office/drawing/2014/main" id="{60144258-46EC-5D45-B6DC-FA0B3BACEBC8}"/>
              </a:ext>
            </a:extLst>
          </p:cNvPr>
          <p:cNvSpPr>
            <a:spLocks noChangeArrowheads="1"/>
          </p:cNvSpPr>
          <p:nvPr/>
        </p:nvSpPr>
        <p:spPr bwMode="auto">
          <a:xfrm>
            <a:off x="2823550" y="4819521"/>
            <a:ext cx="1818011" cy="795333"/>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200" b="0" i="0" u="none" strike="noStrike" baseline="0" dirty="0">
              <a:solidFill>
                <a:srgbClr val="000000"/>
              </a:solidFill>
              <a:latin typeface="Century Gothic" charset="0"/>
              <a:ea typeface="Century Gothic" charset="0"/>
              <a:cs typeface="Century Gothic" charset="0"/>
            </a:endParaRPr>
          </a:p>
        </p:txBody>
      </p:sp>
      <p:cxnSp>
        <p:nvCxnSpPr>
          <p:cNvPr id="39" name="Straight Arrow Connector 38">
            <a:extLst>
              <a:ext uri="{FF2B5EF4-FFF2-40B4-BE49-F238E27FC236}">
                <a16:creationId xmlns:a16="http://schemas.microsoft.com/office/drawing/2014/main" id="{11882333-4F24-DC44-BECB-54CA3DA97704}"/>
              </a:ext>
            </a:extLst>
          </p:cNvPr>
          <p:cNvCxnSpPr/>
          <p:nvPr/>
        </p:nvCxnSpPr>
        <p:spPr>
          <a:xfrm>
            <a:off x="3747408" y="4574215"/>
            <a:ext cx="0" cy="200494"/>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40" name="AutoShape 167">
            <a:extLst>
              <a:ext uri="{FF2B5EF4-FFF2-40B4-BE49-F238E27FC236}">
                <a16:creationId xmlns:a16="http://schemas.microsoft.com/office/drawing/2014/main" id="{97BA6ED5-917E-124A-B6C4-CF6A0EB18D2C}"/>
              </a:ext>
            </a:extLst>
          </p:cNvPr>
          <p:cNvSpPr>
            <a:spLocks noChangeArrowheads="1"/>
          </p:cNvSpPr>
          <p:nvPr/>
        </p:nvSpPr>
        <p:spPr bwMode="auto">
          <a:xfrm>
            <a:off x="9994605" y="4253026"/>
            <a:ext cx="1456660" cy="1126693"/>
          </a:xfrm>
          <a:prstGeom prst="hexagon">
            <a:avLst/>
          </a:prstGeom>
          <a:solidFill>
            <a:schemeClr val="accent4">
              <a:lumMod val="60000"/>
              <a:lumOff val="4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200" b="0" i="0" u="none" strike="noStrike" baseline="0" dirty="0">
              <a:solidFill>
                <a:srgbClr val="000000"/>
              </a:solidFill>
              <a:latin typeface="Century Gothic" charset="0"/>
              <a:ea typeface="Century Gothic" charset="0"/>
              <a:cs typeface="Century Gothic" charset="0"/>
            </a:endParaRPr>
          </a:p>
        </p:txBody>
      </p:sp>
      <p:cxnSp>
        <p:nvCxnSpPr>
          <p:cNvPr id="42" name="Straight Arrow Connector 41">
            <a:extLst>
              <a:ext uri="{FF2B5EF4-FFF2-40B4-BE49-F238E27FC236}">
                <a16:creationId xmlns:a16="http://schemas.microsoft.com/office/drawing/2014/main" id="{24C33567-85A3-7941-BDDD-946CB6A33659}"/>
              </a:ext>
            </a:extLst>
          </p:cNvPr>
          <p:cNvCxnSpPr>
            <a:cxnSpLocks/>
          </p:cNvCxnSpPr>
          <p:nvPr/>
        </p:nvCxnSpPr>
        <p:spPr>
          <a:xfrm>
            <a:off x="4749514" y="5124793"/>
            <a:ext cx="5245085" cy="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0AA4FE6D-4971-384E-9E60-3C5AE0D89890}"/>
              </a:ext>
            </a:extLst>
          </p:cNvPr>
          <p:cNvCxnSpPr/>
          <p:nvPr/>
        </p:nvCxnSpPr>
        <p:spPr>
          <a:xfrm>
            <a:off x="10723556" y="5459383"/>
            <a:ext cx="0" cy="251053"/>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44" name="AutoShape 166">
            <a:extLst>
              <a:ext uri="{FF2B5EF4-FFF2-40B4-BE49-F238E27FC236}">
                <a16:creationId xmlns:a16="http://schemas.microsoft.com/office/drawing/2014/main" id="{8A403A7F-E914-2049-8411-BB00A13334D3}"/>
              </a:ext>
            </a:extLst>
          </p:cNvPr>
          <p:cNvSpPr>
            <a:spLocks noChangeArrowheads="1"/>
          </p:cNvSpPr>
          <p:nvPr/>
        </p:nvSpPr>
        <p:spPr bwMode="auto">
          <a:xfrm>
            <a:off x="9994599" y="5774426"/>
            <a:ext cx="1456660" cy="564870"/>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200" b="0" i="0" u="none" strike="noStrike" baseline="0" dirty="0">
              <a:solidFill>
                <a:srgbClr val="000000"/>
              </a:solidFill>
              <a:latin typeface="Century Gothic" charset="0"/>
              <a:ea typeface="Century Gothic" charset="0"/>
              <a:cs typeface="Century Gothic" charset="0"/>
            </a:endParaRPr>
          </a:p>
        </p:txBody>
      </p:sp>
      <p:cxnSp>
        <p:nvCxnSpPr>
          <p:cNvPr id="45" name="Straight Arrow Connector 44">
            <a:extLst>
              <a:ext uri="{FF2B5EF4-FFF2-40B4-BE49-F238E27FC236}">
                <a16:creationId xmlns:a16="http://schemas.microsoft.com/office/drawing/2014/main" id="{29D7EB88-BC34-CE4E-AD47-CBD9F3626250}"/>
              </a:ext>
            </a:extLst>
          </p:cNvPr>
          <p:cNvCxnSpPr>
            <a:cxnSpLocks/>
          </p:cNvCxnSpPr>
          <p:nvPr/>
        </p:nvCxnSpPr>
        <p:spPr>
          <a:xfrm flipH="1">
            <a:off x="2377441" y="6056861"/>
            <a:ext cx="7498080" cy="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46" name="AutoShape 166">
            <a:extLst>
              <a:ext uri="{FF2B5EF4-FFF2-40B4-BE49-F238E27FC236}">
                <a16:creationId xmlns:a16="http://schemas.microsoft.com/office/drawing/2014/main" id="{14E04E71-F1DA-9246-8AE3-136913ABBD0A}"/>
              </a:ext>
            </a:extLst>
          </p:cNvPr>
          <p:cNvSpPr>
            <a:spLocks noChangeArrowheads="1"/>
          </p:cNvSpPr>
          <p:nvPr/>
        </p:nvSpPr>
        <p:spPr bwMode="auto">
          <a:xfrm>
            <a:off x="822260" y="4828239"/>
            <a:ext cx="1158536" cy="564869"/>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200" b="0" i="0" u="none" strike="noStrike" baseline="0" dirty="0">
              <a:solidFill>
                <a:srgbClr val="000000"/>
              </a:solidFill>
              <a:latin typeface="Century Gothic" charset="0"/>
              <a:ea typeface="Century Gothic" charset="0"/>
              <a:cs typeface="Century Gothic" charset="0"/>
            </a:endParaRPr>
          </a:p>
        </p:txBody>
      </p:sp>
      <p:cxnSp>
        <p:nvCxnSpPr>
          <p:cNvPr id="47" name="Straight Arrow Connector 46">
            <a:extLst>
              <a:ext uri="{FF2B5EF4-FFF2-40B4-BE49-F238E27FC236}">
                <a16:creationId xmlns:a16="http://schemas.microsoft.com/office/drawing/2014/main" id="{D6F2F44A-3633-684D-B1CA-9F1AB185D37F}"/>
              </a:ext>
            </a:extLst>
          </p:cNvPr>
          <p:cNvCxnSpPr/>
          <p:nvPr/>
        </p:nvCxnSpPr>
        <p:spPr>
          <a:xfrm>
            <a:off x="2055061" y="5112628"/>
            <a:ext cx="674978" cy="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48" name="AutoShape 167">
            <a:extLst>
              <a:ext uri="{FF2B5EF4-FFF2-40B4-BE49-F238E27FC236}">
                <a16:creationId xmlns:a16="http://schemas.microsoft.com/office/drawing/2014/main" id="{7106D64B-2C17-6F45-B995-78AE443C2780}"/>
              </a:ext>
            </a:extLst>
          </p:cNvPr>
          <p:cNvSpPr>
            <a:spLocks noChangeArrowheads="1"/>
          </p:cNvSpPr>
          <p:nvPr/>
        </p:nvSpPr>
        <p:spPr bwMode="auto">
          <a:xfrm>
            <a:off x="5166347" y="2327906"/>
            <a:ext cx="1692177" cy="1371600"/>
          </a:xfrm>
          <a:prstGeom prst="hexagon">
            <a:avLst/>
          </a:prstGeom>
          <a:solidFill>
            <a:schemeClr val="accent4">
              <a:lumMod val="40000"/>
              <a:lumOff val="6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200" b="0" i="0" u="none" strike="noStrike" baseline="0" dirty="0">
              <a:solidFill>
                <a:srgbClr val="000000"/>
              </a:solidFill>
              <a:latin typeface="Century Gothic" charset="0"/>
              <a:ea typeface="Century Gothic" charset="0"/>
              <a:cs typeface="Century Gothic" charset="0"/>
            </a:endParaRPr>
          </a:p>
        </p:txBody>
      </p:sp>
    </p:spTree>
    <p:extLst>
      <p:ext uri="{BB962C8B-B14F-4D97-AF65-F5344CB8AC3E}">
        <p14:creationId xmlns:p14="http://schemas.microsoft.com/office/powerpoint/2010/main" val="1483058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 name="Rectangle 101">
            <a:extLst>
              <a:ext uri="{FF2B5EF4-FFF2-40B4-BE49-F238E27FC236}">
                <a16:creationId xmlns:a16="http://schemas.microsoft.com/office/drawing/2014/main" id="{F5B6E06A-C2A1-6DB4-280A-0E25A65B6314}"/>
              </a:ext>
            </a:extLst>
          </p:cNvPr>
          <p:cNvSpPr/>
          <p:nvPr/>
        </p:nvSpPr>
        <p:spPr>
          <a:xfrm>
            <a:off x="256540" y="1464893"/>
            <a:ext cx="11643359" cy="5099194"/>
          </a:xfrm>
          <a:prstGeom prst="rect">
            <a:avLst/>
          </a:prstGeom>
          <a:gradFill>
            <a:gsLst>
              <a:gs pos="0">
                <a:schemeClr val="bg1"/>
              </a:gs>
              <a:gs pos="100000">
                <a:srgbClr val="D7EEEB"/>
              </a:gs>
            </a:gsLst>
            <a:lin ang="36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BC4CC84A-D192-1E17-1112-2F240D2B7762}"/>
              </a:ext>
            </a:extLst>
          </p:cNvPr>
          <p:cNvGraphicFramePr>
            <a:graphicFrameLocks noGrp="1"/>
          </p:cNvGraphicFramePr>
          <p:nvPr>
            <p:extLst>
              <p:ext uri="{D42A27DB-BD31-4B8C-83A1-F6EECF244321}">
                <p14:modId xmlns:p14="http://schemas.microsoft.com/office/powerpoint/2010/main" val="3024083953"/>
              </p:ext>
            </p:extLst>
          </p:nvPr>
        </p:nvGraphicFramePr>
        <p:xfrm>
          <a:off x="256541" y="1039330"/>
          <a:ext cx="11643360" cy="5531591"/>
        </p:xfrm>
        <a:graphic>
          <a:graphicData uri="http://schemas.openxmlformats.org/drawingml/2006/table">
            <a:tbl>
              <a:tblPr>
                <a:tableStyleId>{5C22544A-7EE6-4342-B048-85BDC9FD1C3A}</a:tableStyleId>
              </a:tblPr>
              <a:tblGrid>
                <a:gridCol w="2328672">
                  <a:extLst>
                    <a:ext uri="{9D8B030D-6E8A-4147-A177-3AD203B41FA5}">
                      <a16:colId xmlns:a16="http://schemas.microsoft.com/office/drawing/2014/main" val="867580656"/>
                    </a:ext>
                  </a:extLst>
                </a:gridCol>
                <a:gridCol w="2328672">
                  <a:extLst>
                    <a:ext uri="{9D8B030D-6E8A-4147-A177-3AD203B41FA5}">
                      <a16:colId xmlns:a16="http://schemas.microsoft.com/office/drawing/2014/main" val="1582733205"/>
                    </a:ext>
                  </a:extLst>
                </a:gridCol>
                <a:gridCol w="2328672">
                  <a:extLst>
                    <a:ext uri="{9D8B030D-6E8A-4147-A177-3AD203B41FA5}">
                      <a16:colId xmlns:a16="http://schemas.microsoft.com/office/drawing/2014/main" val="3351947120"/>
                    </a:ext>
                  </a:extLst>
                </a:gridCol>
                <a:gridCol w="2328672">
                  <a:extLst>
                    <a:ext uri="{9D8B030D-6E8A-4147-A177-3AD203B41FA5}">
                      <a16:colId xmlns:a16="http://schemas.microsoft.com/office/drawing/2014/main" val="739977279"/>
                    </a:ext>
                  </a:extLst>
                </a:gridCol>
                <a:gridCol w="2328672">
                  <a:extLst>
                    <a:ext uri="{9D8B030D-6E8A-4147-A177-3AD203B41FA5}">
                      <a16:colId xmlns:a16="http://schemas.microsoft.com/office/drawing/2014/main" val="2599127341"/>
                    </a:ext>
                  </a:extLst>
                </a:gridCol>
              </a:tblGrid>
              <a:tr h="417330">
                <a:tc>
                  <a:txBody>
                    <a:bodyPr/>
                    <a:lstStyle/>
                    <a:p>
                      <a:pPr algn="ctr" fontAlgn="ctr"/>
                      <a:r>
                        <a:rPr lang="en-US" sz="1600" b="0" i="0" u="none" strike="noStrike" dirty="0">
                          <a:solidFill>
                            <a:srgbClr val="000000"/>
                          </a:solidFill>
                          <a:effectLst/>
                          <a:latin typeface="Century Gothic" panose="020B0502020202020204" pitchFamily="34" charset="0"/>
                        </a:rPr>
                        <a:t>CUSTOMER</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FEEEB"/>
                    </a:solidFill>
                  </a:tcPr>
                </a:tc>
                <a:tc>
                  <a:txBody>
                    <a:bodyPr/>
                    <a:lstStyle/>
                    <a:p>
                      <a:pPr algn="ctr" fontAlgn="ctr"/>
                      <a:r>
                        <a:rPr lang="en-US" sz="1600" b="0" i="0" u="none" strike="noStrike" dirty="0">
                          <a:solidFill>
                            <a:srgbClr val="000000"/>
                          </a:solidFill>
                          <a:effectLst/>
                          <a:latin typeface="Century Gothic" panose="020B0502020202020204" pitchFamily="34" charset="0"/>
                        </a:rPr>
                        <a:t>SALES</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FEEEB"/>
                    </a:solidFill>
                  </a:tcPr>
                </a:tc>
                <a:tc>
                  <a:txBody>
                    <a:bodyPr/>
                    <a:lstStyle/>
                    <a:p>
                      <a:pPr algn="ctr" fontAlgn="ctr"/>
                      <a:r>
                        <a:rPr lang="en-US" sz="1600" b="0" i="0" u="none" strike="noStrike" dirty="0">
                          <a:solidFill>
                            <a:srgbClr val="000000"/>
                          </a:solidFill>
                          <a:effectLst/>
                          <a:latin typeface="Century Gothic" panose="020B0502020202020204" pitchFamily="34" charset="0"/>
                        </a:rPr>
                        <a:t>CONTRACTS</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FEEEB"/>
                    </a:solidFill>
                  </a:tcPr>
                </a:tc>
                <a:tc>
                  <a:txBody>
                    <a:bodyPr/>
                    <a:lstStyle/>
                    <a:p>
                      <a:pPr algn="ctr" fontAlgn="ctr"/>
                      <a:r>
                        <a:rPr lang="en-US" sz="1600" b="0" i="0" u="none" strike="noStrike" dirty="0">
                          <a:solidFill>
                            <a:srgbClr val="000000"/>
                          </a:solidFill>
                          <a:effectLst/>
                          <a:latin typeface="Century Gothic" panose="020B0502020202020204" pitchFamily="34" charset="0"/>
                        </a:rPr>
                        <a:t>LEGAL</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FEEEB"/>
                    </a:solidFill>
                  </a:tcPr>
                </a:tc>
                <a:tc>
                  <a:txBody>
                    <a:bodyPr/>
                    <a:lstStyle/>
                    <a:p>
                      <a:pPr algn="ctr" fontAlgn="ctr"/>
                      <a:r>
                        <a:rPr lang="en-US" sz="1600" b="0" i="0" u="none" strike="noStrike" dirty="0">
                          <a:solidFill>
                            <a:srgbClr val="000000"/>
                          </a:solidFill>
                          <a:effectLst/>
                          <a:latin typeface="Century Gothic" panose="020B0502020202020204" pitchFamily="34" charset="0"/>
                        </a:rPr>
                        <a:t>FULFILLMENT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FEEEB"/>
                    </a:solidFill>
                  </a:tcPr>
                </a:tc>
                <a:extLst>
                  <a:ext uri="{0D108BD9-81ED-4DB2-BD59-A6C34878D82A}">
                    <a16:rowId xmlns:a16="http://schemas.microsoft.com/office/drawing/2014/main" val="4090204753"/>
                  </a:ext>
                </a:extLst>
              </a:tr>
              <a:tr h="5114261">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017228775"/>
                  </a:ext>
                </a:extLst>
              </a:tr>
            </a:tbl>
          </a:graphicData>
        </a:graphic>
      </p:graphicFrame>
      <p:graphicFrame>
        <p:nvGraphicFramePr>
          <p:cNvPr id="2" name="Table 1">
            <a:extLst>
              <a:ext uri="{FF2B5EF4-FFF2-40B4-BE49-F238E27FC236}">
                <a16:creationId xmlns:a16="http://schemas.microsoft.com/office/drawing/2014/main" id="{2B52886F-B031-15BC-4AFB-864EA60DA8BF}"/>
              </a:ext>
            </a:extLst>
          </p:cNvPr>
          <p:cNvGraphicFramePr>
            <a:graphicFrameLocks noGrp="1"/>
          </p:cNvGraphicFramePr>
          <p:nvPr>
            <p:extLst>
              <p:ext uri="{D42A27DB-BD31-4B8C-83A1-F6EECF244321}">
                <p14:modId xmlns:p14="http://schemas.microsoft.com/office/powerpoint/2010/main" val="2382626371"/>
              </p:ext>
            </p:extLst>
          </p:nvPr>
        </p:nvGraphicFramePr>
        <p:xfrm>
          <a:off x="256540" y="176704"/>
          <a:ext cx="11643359" cy="698500"/>
        </p:xfrm>
        <a:graphic>
          <a:graphicData uri="http://schemas.openxmlformats.org/drawingml/2006/table">
            <a:tbl>
              <a:tblPr>
                <a:tableStyleId>{5C22544A-7EE6-4342-B048-85BDC9FD1C3A}</a:tableStyleId>
              </a:tblPr>
              <a:tblGrid>
                <a:gridCol w="6986015">
                  <a:extLst>
                    <a:ext uri="{9D8B030D-6E8A-4147-A177-3AD203B41FA5}">
                      <a16:colId xmlns:a16="http://schemas.microsoft.com/office/drawing/2014/main" val="684787995"/>
                    </a:ext>
                  </a:extLst>
                </a:gridCol>
                <a:gridCol w="2328672">
                  <a:extLst>
                    <a:ext uri="{9D8B030D-6E8A-4147-A177-3AD203B41FA5}">
                      <a16:colId xmlns:a16="http://schemas.microsoft.com/office/drawing/2014/main" val="1194938607"/>
                    </a:ext>
                  </a:extLst>
                </a:gridCol>
                <a:gridCol w="2328672">
                  <a:extLst>
                    <a:ext uri="{9D8B030D-6E8A-4147-A177-3AD203B41FA5}">
                      <a16:colId xmlns:a16="http://schemas.microsoft.com/office/drawing/2014/main" val="2473674201"/>
                    </a:ext>
                  </a:extLst>
                </a:gridCol>
              </a:tblGrid>
              <a:tr h="254000">
                <a:tc>
                  <a:txBody>
                    <a:bodyPr/>
                    <a:lstStyle/>
                    <a:p>
                      <a:pPr algn="l" fontAlgn="ctr"/>
                      <a:r>
                        <a:rPr lang="en-US" sz="900" u="none" strike="noStrike" dirty="0">
                          <a:solidFill>
                            <a:schemeClr val="tx1">
                              <a:lumMod val="65000"/>
                              <a:lumOff val="35000"/>
                            </a:schemeClr>
                          </a:solidFill>
                          <a:effectLst/>
                          <a:latin typeface="Century Gothic" panose="020B0502020202020204" pitchFamily="34" charset="0"/>
                        </a:rPr>
                        <a:t>   PROCESS</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a:solidFill>
                            <a:schemeClr val="tx1">
                              <a:lumMod val="65000"/>
                              <a:lumOff val="35000"/>
                            </a:schemeClr>
                          </a:solidFill>
                          <a:effectLst/>
                          <a:latin typeface="Century Gothic" panose="020B0502020202020204" pitchFamily="34" charset="0"/>
                        </a:rPr>
                        <a:t>AUTHOR</a:t>
                      </a:r>
                      <a:endParaRPr lang="en-US" sz="900" b="0" i="0" u="none" strike="noStrike">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dirty="0">
                          <a:solidFill>
                            <a:schemeClr val="tx1">
                              <a:lumMod val="65000"/>
                              <a:lumOff val="35000"/>
                            </a:schemeClr>
                          </a:solidFill>
                          <a:effectLst/>
                          <a:latin typeface="Century Gothic" panose="020B0502020202020204" pitchFamily="34" charset="0"/>
                        </a:rPr>
                        <a:t>DATE</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5995443"/>
                  </a:ext>
                </a:extLst>
              </a:tr>
              <a:tr h="444500">
                <a:tc>
                  <a:txBody>
                    <a:bodyPr/>
                    <a:lstStyle/>
                    <a:p>
                      <a:pPr algn="l" fontAlgn="ctr"/>
                      <a:endParaRPr lang="en-US" sz="16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1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DF5F3"/>
                    </a:solidFill>
                  </a:tcPr>
                </a:tc>
                <a:tc>
                  <a:txBody>
                    <a:bodyPr/>
                    <a:lstStyle/>
                    <a:p>
                      <a:pPr algn="ctr" fontAlgn="ctr"/>
                      <a:endParaRPr lang="en-US" sz="11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D7EEEB"/>
                    </a:solidFill>
                  </a:tcPr>
                </a:tc>
                <a:extLst>
                  <a:ext uri="{0D108BD9-81ED-4DB2-BD59-A6C34878D82A}">
                    <a16:rowId xmlns:a16="http://schemas.microsoft.com/office/drawing/2014/main" val="3933300914"/>
                  </a:ext>
                </a:extLst>
              </a:tr>
            </a:tbl>
          </a:graphicData>
        </a:graphic>
      </p:graphicFrame>
      <p:sp>
        <p:nvSpPr>
          <p:cNvPr id="5" name="AutoShape 166">
            <a:extLst>
              <a:ext uri="{FF2B5EF4-FFF2-40B4-BE49-F238E27FC236}">
                <a16:creationId xmlns:a16="http://schemas.microsoft.com/office/drawing/2014/main" id="{B54859DC-79C5-C442-A000-3DDF04046C3C}"/>
              </a:ext>
            </a:extLst>
          </p:cNvPr>
          <p:cNvSpPr>
            <a:spLocks noChangeArrowheads="1"/>
          </p:cNvSpPr>
          <p:nvPr/>
        </p:nvSpPr>
        <p:spPr bwMode="auto">
          <a:xfrm>
            <a:off x="10068268" y="3284078"/>
            <a:ext cx="1319812" cy="478896"/>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800" b="0" i="0" u="none" strike="noStrike" baseline="0">
                <a:solidFill>
                  <a:srgbClr val="000000"/>
                </a:solidFill>
                <a:latin typeface="Century Gothic" charset="0"/>
                <a:ea typeface="Century Gothic" charset="0"/>
                <a:cs typeface="Century Gothic" charset="0"/>
              </a:rPr>
              <a:t>STEP 3</a:t>
            </a:r>
          </a:p>
        </p:txBody>
      </p:sp>
      <p:sp>
        <p:nvSpPr>
          <p:cNvPr id="6" name="AutoShape 167">
            <a:extLst>
              <a:ext uri="{FF2B5EF4-FFF2-40B4-BE49-F238E27FC236}">
                <a16:creationId xmlns:a16="http://schemas.microsoft.com/office/drawing/2014/main" id="{50917450-5A43-7847-A598-E11BD74A539D}"/>
              </a:ext>
            </a:extLst>
          </p:cNvPr>
          <p:cNvSpPr>
            <a:spLocks noChangeArrowheads="1"/>
          </p:cNvSpPr>
          <p:nvPr/>
        </p:nvSpPr>
        <p:spPr bwMode="auto">
          <a:xfrm>
            <a:off x="755761" y="1542078"/>
            <a:ext cx="1319812" cy="478896"/>
          </a:xfrm>
          <a:prstGeom prst="flowChartAlternateProcess">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START</a:t>
            </a:r>
          </a:p>
        </p:txBody>
      </p:sp>
      <p:sp>
        <p:nvSpPr>
          <p:cNvPr id="7" name="AutoShape 169">
            <a:extLst>
              <a:ext uri="{FF2B5EF4-FFF2-40B4-BE49-F238E27FC236}">
                <a16:creationId xmlns:a16="http://schemas.microsoft.com/office/drawing/2014/main" id="{EB45B6AF-97D4-4B4F-8EC9-BB44509DDC24}"/>
              </a:ext>
            </a:extLst>
          </p:cNvPr>
          <p:cNvSpPr>
            <a:spLocks noChangeArrowheads="1"/>
          </p:cNvSpPr>
          <p:nvPr/>
        </p:nvSpPr>
        <p:spPr bwMode="auto">
          <a:xfrm>
            <a:off x="2894285" y="2438302"/>
            <a:ext cx="1924038" cy="478896"/>
          </a:xfrm>
          <a:prstGeom prst="flowChartInputOutpu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Input / Output</a:t>
            </a:r>
          </a:p>
        </p:txBody>
      </p:sp>
      <p:sp>
        <p:nvSpPr>
          <p:cNvPr id="10" name="AutoShape 170">
            <a:extLst>
              <a:ext uri="{FF2B5EF4-FFF2-40B4-BE49-F238E27FC236}">
                <a16:creationId xmlns:a16="http://schemas.microsoft.com/office/drawing/2014/main" id="{EB0A7DE9-B74B-6843-92A0-3802B1319A75}"/>
              </a:ext>
            </a:extLst>
          </p:cNvPr>
          <p:cNvSpPr>
            <a:spLocks noChangeArrowheads="1"/>
          </p:cNvSpPr>
          <p:nvPr/>
        </p:nvSpPr>
        <p:spPr bwMode="auto">
          <a:xfrm>
            <a:off x="783726" y="3459693"/>
            <a:ext cx="1319812" cy="580666"/>
          </a:xfrm>
          <a:prstGeom prst="flowChartDocumen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Document / </a:t>
            </a:r>
          </a:p>
          <a:p>
            <a:pPr algn="ctr" rtl="0">
              <a:defRPr sz="1000"/>
            </a:pPr>
            <a:r>
              <a:rPr lang="en-US" sz="1000" b="0" i="0" u="none" strike="noStrike" baseline="0" dirty="0">
                <a:solidFill>
                  <a:srgbClr val="000000"/>
                </a:solidFill>
                <a:latin typeface="Century Gothic" charset="0"/>
                <a:ea typeface="Century Gothic" charset="0"/>
                <a:cs typeface="Century Gothic" charset="0"/>
              </a:rPr>
              <a:t>Data Input</a:t>
            </a:r>
          </a:p>
        </p:txBody>
      </p:sp>
      <p:grpSp>
        <p:nvGrpSpPr>
          <p:cNvPr id="11" name="Group 10">
            <a:extLst>
              <a:ext uri="{FF2B5EF4-FFF2-40B4-BE49-F238E27FC236}">
                <a16:creationId xmlns:a16="http://schemas.microsoft.com/office/drawing/2014/main" id="{B051198C-A14E-7848-9574-BCA513A7F98F}"/>
              </a:ext>
            </a:extLst>
          </p:cNvPr>
          <p:cNvGrpSpPr/>
          <p:nvPr/>
        </p:nvGrpSpPr>
        <p:grpSpPr>
          <a:xfrm>
            <a:off x="511362" y="2318047"/>
            <a:ext cx="2092251" cy="1080261"/>
            <a:chOff x="84098" y="1297990"/>
            <a:chExt cx="1558039" cy="1206922"/>
          </a:xfrm>
        </p:grpSpPr>
        <p:sp>
          <p:nvSpPr>
            <p:cNvPr id="83" name="AutoShape 168">
              <a:extLst>
                <a:ext uri="{FF2B5EF4-FFF2-40B4-BE49-F238E27FC236}">
                  <a16:creationId xmlns:a16="http://schemas.microsoft.com/office/drawing/2014/main" id="{5E170184-F8D9-E51C-E29B-0B74A345AEF3}"/>
                </a:ext>
              </a:extLst>
            </p:cNvPr>
            <p:cNvSpPr>
              <a:spLocks noChangeArrowheads="1"/>
            </p:cNvSpPr>
            <p:nvPr/>
          </p:nvSpPr>
          <p:spPr bwMode="auto">
            <a:xfrm>
              <a:off x="84098" y="1297990"/>
              <a:ext cx="1351711" cy="815727"/>
            </a:xfrm>
            <a:prstGeom prst="flowChartDecision">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rgbClr val="000000"/>
                  </a:solidFill>
                  <a:latin typeface="Century Gothic" charset="0"/>
                  <a:ea typeface="Century Gothic" charset="0"/>
                  <a:cs typeface="Century Gothic" charset="0"/>
                </a:rPr>
                <a:t>YES or NO</a:t>
              </a:r>
            </a:p>
            <a:p>
              <a:pPr algn="ctr" rtl="0">
                <a:defRPr sz="1000"/>
              </a:pPr>
              <a:r>
                <a:rPr lang="en-US" sz="1000" b="0" i="0" u="none" strike="noStrike" baseline="0" dirty="0">
                  <a:solidFill>
                    <a:srgbClr val="000000"/>
                  </a:solidFill>
                  <a:latin typeface="Century Gothic" charset="0"/>
                  <a:ea typeface="Century Gothic" charset="0"/>
                  <a:cs typeface="Century Gothic" charset="0"/>
                </a:rPr>
                <a:t>question</a:t>
              </a:r>
            </a:p>
          </p:txBody>
        </p:sp>
        <p:sp>
          <p:nvSpPr>
            <p:cNvPr id="84" name="Text Box 173">
              <a:extLst>
                <a:ext uri="{FF2B5EF4-FFF2-40B4-BE49-F238E27FC236}">
                  <a16:creationId xmlns:a16="http://schemas.microsoft.com/office/drawing/2014/main" id="{D376D26E-BA54-93F9-AAD3-61514886473F}"/>
                </a:ext>
              </a:extLst>
            </p:cNvPr>
            <p:cNvSpPr txBox="1">
              <a:spLocks noChangeArrowheads="1"/>
            </p:cNvSpPr>
            <p:nvPr/>
          </p:nvSpPr>
          <p:spPr bwMode="auto">
            <a:xfrm>
              <a:off x="349828" y="2233004"/>
              <a:ext cx="394226" cy="271908"/>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i="0" u="none" strike="noStrike" baseline="0" dirty="0">
                  <a:solidFill>
                    <a:schemeClr val="tx1">
                      <a:lumMod val="75000"/>
                      <a:lumOff val="25000"/>
                    </a:schemeClr>
                  </a:solidFill>
                  <a:latin typeface="Century Gothic" charset="0"/>
                  <a:ea typeface="Century Gothic" charset="0"/>
                  <a:cs typeface="Century Gothic" charset="0"/>
                </a:rPr>
                <a:t>YES</a:t>
              </a:r>
            </a:p>
          </p:txBody>
        </p:sp>
        <p:sp>
          <p:nvSpPr>
            <p:cNvPr id="85" name="Text Box 174">
              <a:extLst>
                <a:ext uri="{FF2B5EF4-FFF2-40B4-BE49-F238E27FC236}">
                  <a16:creationId xmlns:a16="http://schemas.microsoft.com/office/drawing/2014/main" id="{1A934CCE-18BA-4785-2A6D-83BB4E98FB06}"/>
                </a:ext>
              </a:extLst>
            </p:cNvPr>
            <p:cNvSpPr txBox="1">
              <a:spLocks noChangeArrowheads="1"/>
            </p:cNvSpPr>
            <p:nvPr/>
          </p:nvSpPr>
          <p:spPr bwMode="auto">
            <a:xfrm>
              <a:off x="1267451" y="1867062"/>
              <a:ext cx="374686" cy="271909"/>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i="0" u="none" strike="noStrike" baseline="0" dirty="0">
                  <a:solidFill>
                    <a:schemeClr val="tx1">
                      <a:lumMod val="75000"/>
                      <a:lumOff val="25000"/>
                    </a:schemeClr>
                  </a:solidFill>
                  <a:latin typeface="Century Gothic" charset="0"/>
                  <a:ea typeface="Century Gothic" charset="0"/>
                  <a:cs typeface="Century Gothic" charset="0"/>
                </a:rPr>
                <a:t>NO</a:t>
              </a:r>
            </a:p>
          </p:txBody>
        </p:sp>
      </p:grpSp>
      <p:cxnSp>
        <p:nvCxnSpPr>
          <p:cNvPr id="12" name="Straight Arrow Connector 11">
            <a:extLst>
              <a:ext uri="{FF2B5EF4-FFF2-40B4-BE49-F238E27FC236}">
                <a16:creationId xmlns:a16="http://schemas.microsoft.com/office/drawing/2014/main" id="{DDF70351-2306-684F-B4F2-6F30B338996D}"/>
              </a:ext>
            </a:extLst>
          </p:cNvPr>
          <p:cNvCxnSpPr>
            <a:cxnSpLocks/>
          </p:cNvCxnSpPr>
          <p:nvPr/>
        </p:nvCxnSpPr>
        <p:spPr>
          <a:xfrm>
            <a:off x="2432809" y="2686059"/>
            <a:ext cx="428493" cy="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FEA19E90-05BB-1244-9B47-914EE9A8C93F}"/>
              </a:ext>
            </a:extLst>
          </p:cNvPr>
          <p:cNvCxnSpPr/>
          <p:nvPr/>
        </p:nvCxnSpPr>
        <p:spPr>
          <a:xfrm>
            <a:off x="1415667" y="3172239"/>
            <a:ext cx="0" cy="223677"/>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6D6AB34A-9B9A-BF43-97A8-A59BF8BB2269}"/>
              </a:ext>
            </a:extLst>
          </p:cNvPr>
          <p:cNvCxnSpPr/>
          <p:nvPr/>
        </p:nvCxnSpPr>
        <p:spPr>
          <a:xfrm>
            <a:off x="1415667" y="2085257"/>
            <a:ext cx="0" cy="193853"/>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14355D9F-1339-E34C-BC24-37BCDEED804E}"/>
              </a:ext>
            </a:extLst>
          </p:cNvPr>
          <p:cNvCxnSpPr/>
          <p:nvPr/>
        </p:nvCxnSpPr>
        <p:spPr>
          <a:xfrm>
            <a:off x="3761137" y="3823582"/>
            <a:ext cx="0" cy="193853"/>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A1939BCC-0C5C-7540-B07B-C5288BE395CB}"/>
              </a:ext>
            </a:extLst>
          </p:cNvPr>
          <p:cNvCxnSpPr/>
          <p:nvPr/>
        </p:nvCxnSpPr>
        <p:spPr>
          <a:xfrm>
            <a:off x="1415667" y="4121817"/>
            <a:ext cx="0" cy="193853"/>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17" name="AutoShape 167">
            <a:extLst>
              <a:ext uri="{FF2B5EF4-FFF2-40B4-BE49-F238E27FC236}">
                <a16:creationId xmlns:a16="http://schemas.microsoft.com/office/drawing/2014/main" id="{8B97A7F7-3E3B-894F-851E-7F556DFFD66E}"/>
              </a:ext>
            </a:extLst>
          </p:cNvPr>
          <p:cNvSpPr>
            <a:spLocks noChangeArrowheads="1"/>
          </p:cNvSpPr>
          <p:nvPr/>
        </p:nvSpPr>
        <p:spPr bwMode="auto">
          <a:xfrm>
            <a:off x="755761" y="4412597"/>
            <a:ext cx="1319812" cy="478896"/>
          </a:xfrm>
          <a:prstGeom prst="flowChartAlternateProcess">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sz="1000"/>
            </a:pPr>
            <a:r>
              <a:rPr lang="en-US" sz="1000" b="0" i="0" u="none" strike="noStrike" baseline="0">
                <a:solidFill>
                  <a:srgbClr val="000000"/>
                </a:solidFill>
                <a:latin typeface="Century Gothic" charset="0"/>
                <a:ea typeface="Century Gothic" charset="0"/>
                <a:cs typeface="Century Gothic" charset="0"/>
              </a:rPr>
              <a:t>End Step</a:t>
            </a:r>
          </a:p>
        </p:txBody>
      </p:sp>
      <p:sp>
        <p:nvSpPr>
          <p:cNvPr id="24" name="AutoShape 166">
            <a:extLst>
              <a:ext uri="{FF2B5EF4-FFF2-40B4-BE49-F238E27FC236}">
                <a16:creationId xmlns:a16="http://schemas.microsoft.com/office/drawing/2014/main" id="{1589BE8A-E70C-3544-B56C-25A661A87FDB}"/>
              </a:ext>
            </a:extLst>
          </p:cNvPr>
          <p:cNvSpPr>
            <a:spLocks noChangeArrowheads="1"/>
          </p:cNvSpPr>
          <p:nvPr/>
        </p:nvSpPr>
        <p:spPr bwMode="auto">
          <a:xfrm>
            <a:off x="5405808" y="2434106"/>
            <a:ext cx="1319812" cy="478896"/>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STEP 1</a:t>
            </a:r>
          </a:p>
        </p:txBody>
      </p:sp>
      <p:cxnSp>
        <p:nvCxnSpPr>
          <p:cNvPr id="25" name="Straight Arrow Connector 24">
            <a:extLst>
              <a:ext uri="{FF2B5EF4-FFF2-40B4-BE49-F238E27FC236}">
                <a16:creationId xmlns:a16="http://schemas.microsoft.com/office/drawing/2014/main" id="{44589048-0CE7-974B-913A-DC0C174F2A89}"/>
              </a:ext>
            </a:extLst>
          </p:cNvPr>
          <p:cNvCxnSpPr/>
          <p:nvPr/>
        </p:nvCxnSpPr>
        <p:spPr>
          <a:xfrm>
            <a:off x="4762598" y="2660462"/>
            <a:ext cx="536941" cy="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988A8ACE-4F4F-E84F-A9B0-1B5B17CA9FE7}"/>
              </a:ext>
            </a:extLst>
          </p:cNvPr>
          <p:cNvCxnSpPr>
            <a:cxnSpLocks/>
          </p:cNvCxnSpPr>
          <p:nvPr/>
        </p:nvCxnSpPr>
        <p:spPr>
          <a:xfrm>
            <a:off x="6815470" y="2660462"/>
            <a:ext cx="707715" cy="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31" name="AutoShape 166">
            <a:extLst>
              <a:ext uri="{FF2B5EF4-FFF2-40B4-BE49-F238E27FC236}">
                <a16:creationId xmlns:a16="http://schemas.microsoft.com/office/drawing/2014/main" id="{04C7F4A1-F5FB-504A-B0E4-B8CE1B7ED4C9}"/>
              </a:ext>
            </a:extLst>
          </p:cNvPr>
          <p:cNvSpPr>
            <a:spLocks noChangeArrowheads="1"/>
          </p:cNvSpPr>
          <p:nvPr/>
        </p:nvSpPr>
        <p:spPr bwMode="auto">
          <a:xfrm>
            <a:off x="7663013" y="2434106"/>
            <a:ext cx="1319812" cy="478896"/>
          </a:xfrm>
          <a:prstGeom prst="parallelogram">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Input / Output</a:t>
            </a:r>
          </a:p>
        </p:txBody>
      </p:sp>
      <p:cxnSp>
        <p:nvCxnSpPr>
          <p:cNvPr id="49" name="Straight Arrow Connector 48">
            <a:extLst>
              <a:ext uri="{FF2B5EF4-FFF2-40B4-BE49-F238E27FC236}">
                <a16:creationId xmlns:a16="http://schemas.microsoft.com/office/drawing/2014/main" id="{5A9AF399-79B1-274B-B7F0-BA9082593640}"/>
              </a:ext>
            </a:extLst>
          </p:cNvPr>
          <p:cNvCxnSpPr>
            <a:cxnSpLocks/>
          </p:cNvCxnSpPr>
          <p:nvPr/>
        </p:nvCxnSpPr>
        <p:spPr>
          <a:xfrm>
            <a:off x="9044027" y="2660462"/>
            <a:ext cx="844252" cy="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50" name="AutoShape 166">
            <a:extLst>
              <a:ext uri="{FF2B5EF4-FFF2-40B4-BE49-F238E27FC236}">
                <a16:creationId xmlns:a16="http://schemas.microsoft.com/office/drawing/2014/main" id="{124A4942-8991-B34B-95A8-30E85D384882}"/>
              </a:ext>
            </a:extLst>
          </p:cNvPr>
          <p:cNvSpPr>
            <a:spLocks noChangeArrowheads="1"/>
          </p:cNvSpPr>
          <p:nvPr/>
        </p:nvSpPr>
        <p:spPr bwMode="auto">
          <a:xfrm>
            <a:off x="10045895" y="2426651"/>
            <a:ext cx="1319812" cy="478896"/>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STEP 2</a:t>
            </a:r>
          </a:p>
        </p:txBody>
      </p:sp>
      <p:cxnSp>
        <p:nvCxnSpPr>
          <p:cNvPr id="51" name="Straight Arrow Connector 50">
            <a:extLst>
              <a:ext uri="{FF2B5EF4-FFF2-40B4-BE49-F238E27FC236}">
                <a16:creationId xmlns:a16="http://schemas.microsoft.com/office/drawing/2014/main" id="{980EA723-F36B-6C45-9C7B-B383C83221C9}"/>
              </a:ext>
            </a:extLst>
          </p:cNvPr>
          <p:cNvCxnSpPr/>
          <p:nvPr/>
        </p:nvCxnSpPr>
        <p:spPr>
          <a:xfrm>
            <a:off x="10756223" y="2966154"/>
            <a:ext cx="0" cy="268412"/>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A5685596-70F6-E447-A605-4A32D75D719E}"/>
              </a:ext>
            </a:extLst>
          </p:cNvPr>
          <p:cNvCxnSpPr>
            <a:cxnSpLocks/>
          </p:cNvCxnSpPr>
          <p:nvPr/>
        </p:nvCxnSpPr>
        <p:spPr>
          <a:xfrm flipH="1">
            <a:off x="6815470" y="3495522"/>
            <a:ext cx="752460" cy="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53" name="AutoShape 166">
            <a:extLst>
              <a:ext uri="{FF2B5EF4-FFF2-40B4-BE49-F238E27FC236}">
                <a16:creationId xmlns:a16="http://schemas.microsoft.com/office/drawing/2014/main" id="{75BE64B4-A1D9-F945-98C2-CB5F617D44C5}"/>
              </a:ext>
            </a:extLst>
          </p:cNvPr>
          <p:cNvSpPr>
            <a:spLocks noChangeArrowheads="1"/>
          </p:cNvSpPr>
          <p:nvPr/>
        </p:nvSpPr>
        <p:spPr bwMode="auto">
          <a:xfrm>
            <a:off x="7707758" y="3269167"/>
            <a:ext cx="1319812" cy="478896"/>
          </a:xfrm>
          <a:prstGeom prst="parallelogram">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Input / Output</a:t>
            </a:r>
          </a:p>
        </p:txBody>
      </p:sp>
      <p:cxnSp>
        <p:nvCxnSpPr>
          <p:cNvPr id="54" name="Straight Arrow Connector 53">
            <a:extLst>
              <a:ext uri="{FF2B5EF4-FFF2-40B4-BE49-F238E27FC236}">
                <a16:creationId xmlns:a16="http://schemas.microsoft.com/office/drawing/2014/main" id="{63F72E4E-D011-B14E-A271-E8C34933069A}"/>
              </a:ext>
            </a:extLst>
          </p:cNvPr>
          <p:cNvCxnSpPr>
            <a:cxnSpLocks/>
          </p:cNvCxnSpPr>
          <p:nvPr/>
        </p:nvCxnSpPr>
        <p:spPr>
          <a:xfrm flipH="1">
            <a:off x="9133367" y="3495522"/>
            <a:ext cx="754912" cy="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grpSp>
        <p:nvGrpSpPr>
          <p:cNvPr id="55" name="Group 54">
            <a:extLst>
              <a:ext uri="{FF2B5EF4-FFF2-40B4-BE49-F238E27FC236}">
                <a16:creationId xmlns:a16="http://schemas.microsoft.com/office/drawing/2014/main" id="{AAA00482-7CAB-C24F-BFE2-661861305783}"/>
              </a:ext>
            </a:extLst>
          </p:cNvPr>
          <p:cNvGrpSpPr/>
          <p:nvPr/>
        </p:nvGrpSpPr>
        <p:grpSpPr>
          <a:xfrm>
            <a:off x="5004790" y="3119650"/>
            <a:ext cx="1715238" cy="1020098"/>
            <a:chOff x="5665401" y="2687158"/>
            <a:chExt cx="1947345" cy="1737584"/>
          </a:xfrm>
        </p:grpSpPr>
        <p:sp>
          <p:nvSpPr>
            <p:cNvPr id="80" name="AutoShape 168">
              <a:extLst>
                <a:ext uri="{FF2B5EF4-FFF2-40B4-BE49-F238E27FC236}">
                  <a16:creationId xmlns:a16="http://schemas.microsoft.com/office/drawing/2014/main" id="{7D2FB731-3671-4D6F-75B9-C68914FDC99F}"/>
                </a:ext>
              </a:extLst>
            </p:cNvPr>
            <p:cNvSpPr>
              <a:spLocks noChangeArrowheads="1"/>
            </p:cNvSpPr>
            <p:nvPr/>
          </p:nvSpPr>
          <p:spPr bwMode="auto">
            <a:xfrm>
              <a:off x="6059630" y="2687158"/>
              <a:ext cx="1553116" cy="1246035"/>
            </a:xfrm>
            <a:prstGeom prst="flowChartDecision">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YES or NO</a:t>
              </a:r>
            </a:p>
            <a:p>
              <a:pPr algn="ctr" rtl="0">
                <a:defRPr sz="1000"/>
              </a:pPr>
              <a:r>
                <a:rPr lang="en-US" sz="1000" b="0" i="0" u="none" strike="noStrike" baseline="0">
                  <a:solidFill>
                    <a:srgbClr val="000000"/>
                  </a:solidFill>
                  <a:latin typeface="Century Gothic" charset="0"/>
                  <a:ea typeface="Century Gothic" charset="0"/>
                  <a:cs typeface="Century Gothic" charset="0"/>
                </a:rPr>
                <a:t>question</a:t>
              </a:r>
            </a:p>
          </p:txBody>
        </p:sp>
        <p:sp>
          <p:nvSpPr>
            <p:cNvPr id="81" name="Text Box 173">
              <a:extLst>
                <a:ext uri="{FF2B5EF4-FFF2-40B4-BE49-F238E27FC236}">
                  <a16:creationId xmlns:a16="http://schemas.microsoft.com/office/drawing/2014/main" id="{A24083EA-0FBD-EB92-C6C0-ECA091C17D4B}"/>
                </a:ext>
              </a:extLst>
            </p:cNvPr>
            <p:cNvSpPr txBox="1">
              <a:spLocks noChangeArrowheads="1"/>
            </p:cNvSpPr>
            <p:nvPr/>
          </p:nvSpPr>
          <p:spPr bwMode="auto">
            <a:xfrm>
              <a:off x="5665403" y="3198119"/>
              <a:ext cx="394226" cy="271909"/>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i="0" u="none" strike="noStrike" baseline="0">
                  <a:solidFill>
                    <a:schemeClr val="tx1">
                      <a:lumMod val="75000"/>
                      <a:lumOff val="25000"/>
                    </a:schemeClr>
                  </a:solidFill>
                  <a:latin typeface="Century Gothic" charset="0"/>
                  <a:ea typeface="Century Gothic" charset="0"/>
                  <a:cs typeface="Century Gothic" charset="0"/>
                </a:rPr>
                <a:t>YES</a:t>
              </a:r>
            </a:p>
          </p:txBody>
        </p:sp>
        <p:sp>
          <p:nvSpPr>
            <p:cNvPr id="82" name="Text Box 174">
              <a:extLst>
                <a:ext uri="{FF2B5EF4-FFF2-40B4-BE49-F238E27FC236}">
                  <a16:creationId xmlns:a16="http://schemas.microsoft.com/office/drawing/2014/main" id="{602893C4-003F-E341-A48B-7E6FCF6674D5}"/>
                </a:ext>
              </a:extLst>
            </p:cNvPr>
            <p:cNvSpPr txBox="1">
              <a:spLocks noChangeArrowheads="1"/>
            </p:cNvSpPr>
            <p:nvPr/>
          </p:nvSpPr>
          <p:spPr bwMode="auto">
            <a:xfrm>
              <a:off x="6653073" y="4152833"/>
              <a:ext cx="374686" cy="271909"/>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i="0" u="none" strike="noStrike" baseline="0" dirty="0">
                  <a:solidFill>
                    <a:schemeClr val="tx1">
                      <a:lumMod val="75000"/>
                      <a:lumOff val="25000"/>
                    </a:schemeClr>
                  </a:solidFill>
                  <a:latin typeface="Century Gothic" charset="0"/>
                  <a:ea typeface="Century Gothic" charset="0"/>
                  <a:cs typeface="Century Gothic" charset="0"/>
                </a:rPr>
                <a:t>NO</a:t>
              </a:r>
            </a:p>
          </p:txBody>
        </p:sp>
      </p:grpSp>
      <p:sp>
        <p:nvSpPr>
          <p:cNvPr id="56" name="AutoShape 166">
            <a:extLst>
              <a:ext uri="{FF2B5EF4-FFF2-40B4-BE49-F238E27FC236}">
                <a16:creationId xmlns:a16="http://schemas.microsoft.com/office/drawing/2014/main" id="{F309197E-84ED-414E-AD1E-043300400E86}"/>
              </a:ext>
            </a:extLst>
          </p:cNvPr>
          <p:cNvSpPr>
            <a:spLocks noChangeArrowheads="1"/>
          </p:cNvSpPr>
          <p:nvPr/>
        </p:nvSpPr>
        <p:spPr bwMode="auto">
          <a:xfrm>
            <a:off x="3101231" y="3276623"/>
            <a:ext cx="1319812" cy="478896"/>
          </a:xfrm>
          <a:prstGeom prst="flowChartDocumen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Document / </a:t>
            </a:r>
          </a:p>
          <a:p>
            <a:pPr algn="ctr" rtl="0">
              <a:defRPr sz="1000"/>
            </a:pPr>
            <a:r>
              <a:rPr lang="en-US" sz="1000" b="0" i="0" u="none" strike="noStrike" baseline="0">
                <a:solidFill>
                  <a:srgbClr val="000000"/>
                </a:solidFill>
                <a:latin typeface="Century Gothic" charset="0"/>
                <a:ea typeface="Century Gothic" charset="0"/>
                <a:cs typeface="Century Gothic" charset="0"/>
              </a:rPr>
              <a:t>Data Input</a:t>
            </a:r>
          </a:p>
        </p:txBody>
      </p:sp>
      <p:cxnSp>
        <p:nvCxnSpPr>
          <p:cNvPr id="57" name="Straight Arrow Connector 56">
            <a:extLst>
              <a:ext uri="{FF2B5EF4-FFF2-40B4-BE49-F238E27FC236}">
                <a16:creationId xmlns:a16="http://schemas.microsoft.com/office/drawing/2014/main" id="{FE4BCCC1-7EFF-5249-B827-D37E4E1B87CC}"/>
              </a:ext>
            </a:extLst>
          </p:cNvPr>
          <p:cNvCxnSpPr/>
          <p:nvPr/>
        </p:nvCxnSpPr>
        <p:spPr>
          <a:xfrm flipH="1">
            <a:off x="4561245" y="3502978"/>
            <a:ext cx="324402" cy="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8" name="AutoShape 171">
            <a:extLst>
              <a:ext uri="{FF2B5EF4-FFF2-40B4-BE49-F238E27FC236}">
                <a16:creationId xmlns:a16="http://schemas.microsoft.com/office/drawing/2014/main" id="{88C8E6A2-5C39-694C-B9D8-2D8120911162}"/>
              </a:ext>
            </a:extLst>
          </p:cNvPr>
          <p:cNvCxnSpPr>
            <a:cxnSpLocks noChangeShapeType="1"/>
          </p:cNvCxnSpPr>
          <p:nvPr/>
        </p:nvCxnSpPr>
        <p:spPr bwMode="auto">
          <a:xfrm rot="16200000">
            <a:off x="8207287" y="1645764"/>
            <a:ext cx="365760" cy="4754880"/>
          </a:xfrm>
          <a:prstGeom prst="bentConnector3">
            <a:avLst>
              <a:gd name="adj1" fmla="val -38147"/>
            </a:avLst>
          </a:prstGeom>
          <a:noFill/>
          <a:ln w="12700">
            <a:solidFill>
              <a:schemeClr val="bg1">
                <a:lumMod val="50000"/>
              </a:schemeClr>
            </a:solidFill>
            <a:miter lim="800000"/>
            <a:headEnd type="none" w="sm" len="sm"/>
            <a:tailEnd type="triangle" w="lg" len="med"/>
          </a:ln>
          <a:extLst>
            <a:ext uri="{909E8E84-426E-40DD-AFC4-6F175D3DCCD1}">
              <a14:hiddenFill xmlns:a14="http://schemas.microsoft.com/office/drawing/2010/main">
                <a:noFill/>
              </a14:hiddenFill>
            </a:ext>
          </a:extLst>
        </p:spPr>
      </p:cxnSp>
      <p:sp>
        <p:nvSpPr>
          <p:cNvPr id="59" name="AutoShape 166">
            <a:extLst>
              <a:ext uri="{FF2B5EF4-FFF2-40B4-BE49-F238E27FC236}">
                <a16:creationId xmlns:a16="http://schemas.microsoft.com/office/drawing/2014/main" id="{8438FE5F-9C18-C546-B4F9-2B2058BB4333}"/>
              </a:ext>
            </a:extLst>
          </p:cNvPr>
          <p:cNvSpPr>
            <a:spLocks noChangeArrowheads="1"/>
          </p:cNvSpPr>
          <p:nvPr/>
        </p:nvSpPr>
        <p:spPr bwMode="auto">
          <a:xfrm>
            <a:off x="3145976" y="4074403"/>
            <a:ext cx="1319812" cy="478896"/>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STEP 4</a:t>
            </a:r>
          </a:p>
        </p:txBody>
      </p:sp>
      <p:cxnSp>
        <p:nvCxnSpPr>
          <p:cNvPr id="60" name="Straight Arrow Connector 59">
            <a:extLst>
              <a:ext uri="{FF2B5EF4-FFF2-40B4-BE49-F238E27FC236}">
                <a16:creationId xmlns:a16="http://schemas.microsoft.com/office/drawing/2014/main" id="{74411B57-BA65-F249-B5C9-5C90899259EA}"/>
              </a:ext>
            </a:extLst>
          </p:cNvPr>
          <p:cNvCxnSpPr/>
          <p:nvPr/>
        </p:nvCxnSpPr>
        <p:spPr>
          <a:xfrm>
            <a:off x="3828255" y="4651186"/>
            <a:ext cx="0" cy="193853"/>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61" name="AutoShape 166">
            <a:extLst>
              <a:ext uri="{FF2B5EF4-FFF2-40B4-BE49-F238E27FC236}">
                <a16:creationId xmlns:a16="http://schemas.microsoft.com/office/drawing/2014/main" id="{7724E154-C0A0-3C45-A9A2-C53525519735}"/>
              </a:ext>
            </a:extLst>
          </p:cNvPr>
          <p:cNvSpPr>
            <a:spLocks noChangeArrowheads="1"/>
          </p:cNvSpPr>
          <p:nvPr/>
        </p:nvSpPr>
        <p:spPr bwMode="auto">
          <a:xfrm>
            <a:off x="2894285" y="4902007"/>
            <a:ext cx="1733871" cy="478896"/>
          </a:xfrm>
          <a:prstGeom prst="flowChartInputOutput">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Input / Output</a:t>
            </a:r>
          </a:p>
        </p:txBody>
      </p:sp>
      <p:grpSp>
        <p:nvGrpSpPr>
          <p:cNvPr id="62" name="Group 61">
            <a:extLst>
              <a:ext uri="{FF2B5EF4-FFF2-40B4-BE49-F238E27FC236}">
                <a16:creationId xmlns:a16="http://schemas.microsoft.com/office/drawing/2014/main" id="{7B1E09DF-D2EB-CF45-976B-448944DD046E}"/>
              </a:ext>
            </a:extLst>
          </p:cNvPr>
          <p:cNvGrpSpPr/>
          <p:nvPr/>
        </p:nvGrpSpPr>
        <p:grpSpPr>
          <a:xfrm>
            <a:off x="5328128" y="4502624"/>
            <a:ext cx="1852228" cy="1005989"/>
            <a:chOff x="6032499" y="5042851"/>
            <a:chExt cx="1379302" cy="1123942"/>
          </a:xfrm>
        </p:grpSpPr>
        <p:sp>
          <p:nvSpPr>
            <p:cNvPr id="77" name="AutoShape 168">
              <a:extLst>
                <a:ext uri="{FF2B5EF4-FFF2-40B4-BE49-F238E27FC236}">
                  <a16:creationId xmlns:a16="http://schemas.microsoft.com/office/drawing/2014/main" id="{EA71FD61-AE5A-7A6A-04D8-86CB06E6EF3A}"/>
                </a:ext>
              </a:extLst>
            </p:cNvPr>
            <p:cNvSpPr>
              <a:spLocks noChangeArrowheads="1"/>
            </p:cNvSpPr>
            <p:nvPr/>
          </p:nvSpPr>
          <p:spPr bwMode="auto">
            <a:xfrm>
              <a:off x="6032499" y="5351065"/>
              <a:ext cx="1019603" cy="815728"/>
            </a:xfrm>
            <a:prstGeom prst="flowChartDecision">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YES or NO</a:t>
              </a:r>
            </a:p>
            <a:p>
              <a:pPr algn="ctr" rtl="0">
                <a:defRPr sz="1000"/>
              </a:pPr>
              <a:r>
                <a:rPr lang="en-US" sz="1000" b="0" i="0" u="none" strike="noStrike" baseline="0">
                  <a:solidFill>
                    <a:srgbClr val="000000"/>
                  </a:solidFill>
                  <a:latin typeface="Century Gothic" charset="0"/>
                  <a:ea typeface="Century Gothic" charset="0"/>
                  <a:cs typeface="Century Gothic" charset="0"/>
                </a:rPr>
                <a:t>question</a:t>
              </a:r>
            </a:p>
          </p:txBody>
        </p:sp>
        <p:sp>
          <p:nvSpPr>
            <p:cNvPr id="78" name="Text Box 173">
              <a:extLst>
                <a:ext uri="{FF2B5EF4-FFF2-40B4-BE49-F238E27FC236}">
                  <a16:creationId xmlns:a16="http://schemas.microsoft.com/office/drawing/2014/main" id="{33AA5D75-5CAE-0DF2-E483-A6A075076BD0}"/>
                </a:ext>
              </a:extLst>
            </p:cNvPr>
            <p:cNvSpPr txBox="1">
              <a:spLocks noChangeArrowheads="1"/>
            </p:cNvSpPr>
            <p:nvPr/>
          </p:nvSpPr>
          <p:spPr bwMode="auto">
            <a:xfrm>
              <a:off x="7017575" y="5603331"/>
              <a:ext cx="394226" cy="271909"/>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i="0" u="none" strike="noStrike" baseline="0">
                  <a:solidFill>
                    <a:schemeClr val="tx1">
                      <a:lumMod val="75000"/>
                      <a:lumOff val="25000"/>
                    </a:schemeClr>
                  </a:solidFill>
                  <a:latin typeface="Century Gothic" charset="0"/>
                  <a:ea typeface="Century Gothic" charset="0"/>
                  <a:cs typeface="Century Gothic" charset="0"/>
                </a:rPr>
                <a:t>YES</a:t>
              </a:r>
            </a:p>
          </p:txBody>
        </p:sp>
        <p:sp>
          <p:nvSpPr>
            <p:cNvPr id="79" name="Text Box 174">
              <a:extLst>
                <a:ext uri="{FF2B5EF4-FFF2-40B4-BE49-F238E27FC236}">
                  <a16:creationId xmlns:a16="http://schemas.microsoft.com/office/drawing/2014/main" id="{659A04AF-0B92-B6FA-0EA1-49AB46B31DB7}"/>
                </a:ext>
              </a:extLst>
            </p:cNvPr>
            <p:cNvSpPr txBox="1">
              <a:spLocks noChangeArrowheads="1"/>
            </p:cNvSpPr>
            <p:nvPr/>
          </p:nvSpPr>
          <p:spPr bwMode="auto">
            <a:xfrm>
              <a:off x="6369268" y="5042851"/>
              <a:ext cx="374686" cy="271909"/>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i="0" u="none" strike="noStrike" baseline="0">
                  <a:solidFill>
                    <a:schemeClr val="tx1">
                      <a:lumMod val="75000"/>
                      <a:lumOff val="25000"/>
                    </a:schemeClr>
                  </a:solidFill>
                  <a:latin typeface="Century Gothic" charset="0"/>
                  <a:ea typeface="Century Gothic" charset="0"/>
                  <a:cs typeface="Century Gothic" charset="0"/>
                </a:rPr>
                <a:t>NO</a:t>
              </a:r>
            </a:p>
          </p:txBody>
        </p:sp>
      </p:grpSp>
      <p:cxnSp>
        <p:nvCxnSpPr>
          <p:cNvPr id="63" name="AutoShape 171">
            <a:extLst>
              <a:ext uri="{FF2B5EF4-FFF2-40B4-BE49-F238E27FC236}">
                <a16:creationId xmlns:a16="http://schemas.microsoft.com/office/drawing/2014/main" id="{A9DD22B4-6343-ED4A-9FF4-3BCC4D09F67F}"/>
              </a:ext>
            </a:extLst>
          </p:cNvPr>
          <p:cNvCxnSpPr>
            <a:cxnSpLocks noChangeShapeType="1"/>
            <a:stCxn id="79" idx="1"/>
          </p:cNvCxnSpPr>
          <p:nvPr/>
        </p:nvCxnSpPr>
        <p:spPr bwMode="auto">
          <a:xfrm rot="10800000">
            <a:off x="4538874" y="4323127"/>
            <a:ext cx="1241494" cy="301186"/>
          </a:xfrm>
          <a:prstGeom prst="bentConnector3">
            <a:avLst>
              <a:gd name="adj1" fmla="val 50000"/>
            </a:avLst>
          </a:prstGeom>
          <a:noFill/>
          <a:ln w="12700">
            <a:solidFill>
              <a:schemeClr val="bg1">
                <a:lumMod val="50000"/>
              </a:schemeClr>
            </a:solidFill>
            <a:miter lim="800000"/>
            <a:headEnd type="none" w="sm" len="sm"/>
            <a:tailEnd type="triangle" w="lg" len="med"/>
          </a:ln>
          <a:extLst>
            <a:ext uri="{909E8E84-426E-40DD-AFC4-6F175D3DCCD1}">
              <a14:hiddenFill xmlns:a14="http://schemas.microsoft.com/office/drawing/2010/main">
                <a:noFill/>
              </a14:hiddenFill>
            </a:ext>
          </a:extLst>
        </p:spPr>
      </p:cxnSp>
      <p:cxnSp>
        <p:nvCxnSpPr>
          <p:cNvPr id="64" name="Straight Arrow Connector 63">
            <a:extLst>
              <a:ext uri="{FF2B5EF4-FFF2-40B4-BE49-F238E27FC236}">
                <a16:creationId xmlns:a16="http://schemas.microsoft.com/office/drawing/2014/main" id="{F6B1EB91-504D-CA43-A7DB-F7962C6E9725}"/>
              </a:ext>
            </a:extLst>
          </p:cNvPr>
          <p:cNvCxnSpPr>
            <a:cxnSpLocks/>
          </p:cNvCxnSpPr>
          <p:nvPr/>
        </p:nvCxnSpPr>
        <p:spPr>
          <a:xfrm>
            <a:off x="7099333" y="5120907"/>
            <a:ext cx="468597" cy="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65" name="AutoShape 166">
            <a:extLst>
              <a:ext uri="{FF2B5EF4-FFF2-40B4-BE49-F238E27FC236}">
                <a16:creationId xmlns:a16="http://schemas.microsoft.com/office/drawing/2014/main" id="{8FFC68D7-E131-0C45-8BF5-B896C18DF3EB}"/>
              </a:ext>
            </a:extLst>
          </p:cNvPr>
          <p:cNvSpPr>
            <a:spLocks noChangeArrowheads="1"/>
          </p:cNvSpPr>
          <p:nvPr/>
        </p:nvSpPr>
        <p:spPr bwMode="auto">
          <a:xfrm>
            <a:off x="7707758" y="4887096"/>
            <a:ext cx="1319812" cy="478896"/>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STEP 5</a:t>
            </a:r>
          </a:p>
        </p:txBody>
      </p:sp>
      <p:cxnSp>
        <p:nvCxnSpPr>
          <p:cNvPr id="66" name="Straight Arrow Connector 65">
            <a:extLst>
              <a:ext uri="{FF2B5EF4-FFF2-40B4-BE49-F238E27FC236}">
                <a16:creationId xmlns:a16="http://schemas.microsoft.com/office/drawing/2014/main" id="{53E8F9D6-A947-7F4F-AE10-4E6C898FD3A7}"/>
              </a:ext>
            </a:extLst>
          </p:cNvPr>
          <p:cNvCxnSpPr/>
          <p:nvPr/>
        </p:nvCxnSpPr>
        <p:spPr>
          <a:xfrm>
            <a:off x="8362154" y="5426599"/>
            <a:ext cx="0" cy="268412"/>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grpSp>
        <p:nvGrpSpPr>
          <p:cNvPr id="67" name="Group 66">
            <a:extLst>
              <a:ext uri="{FF2B5EF4-FFF2-40B4-BE49-F238E27FC236}">
                <a16:creationId xmlns:a16="http://schemas.microsoft.com/office/drawing/2014/main" id="{27951864-99AA-7940-8116-0539E15BFF98}"/>
              </a:ext>
            </a:extLst>
          </p:cNvPr>
          <p:cNvGrpSpPr/>
          <p:nvPr/>
        </p:nvGrpSpPr>
        <p:grpSpPr>
          <a:xfrm>
            <a:off x="7232167" y="5755573"/>
            <a:ext cx="2294893" cy="751554"/>
            <a:chOff x="8095333" y="7177058"/>
            <a:chExt cx="1708941" cy="1069560"/>
          </a:xfrm>
        </p:grpSpPr>
        <p:sp>
          <p:nvSpPr>
            <p:cNvPr id="74" name="AutoShape 168">
              <a:extLst>
                <a:ext uri="{FF2B5EF4-FFF2-40B4-BE49-F238E27FC236}">
                  <a16:creationId xmlns:a16="http://schemas.microsoft.com/office/drawing/2014/main" id="{C658824E-BF7D-C670-24B8-846D621FCCF4}"/>
                </a:ext>
              </a:extLst>
            </p:cNvPr>
            <p:cNvSpPr>
              <a:spLocks noChangeArrowheads="1"/>
            </p:cNvSpPr>
            <p:nvPr/>
          </p:nvSpPr>
          <p:spPr bwMode="auto">
            <a:xfrm>
              <a:off x="8424969" y="7177058"/>
              <a:ext cx="1019604" cy="1069560"/>
            </a:xfrm>
            <a:prstGeom prst="flowChartDecision">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YES or NO</a:t>
              </a:r>
            </a:p>
            <a:p>
              <a:pPr algn="ctr" rtl="0">
                <a:defRPr sz="1000"/>
              </a:pPr>
              <a:r>
                <a:rPr lang="en-US" sz="1000" b="0" i="0" u="none" strike="noStrike" baseline="0">
                  <a:solidFill>
                    <a:srgbClr val="000000"/>
                  </a:solidFill>
                  <a:latin typeface="Century Gothic" charset="0"/>
                  <a:ea typeface="Century Gothic" charset="0"/>
                  <a:cs typeface="Century Gothic" charset="0"/>
                </a:rPr>
                <a:t>question</a:t>
              </a:r>
            </a:p>
          </p:txBody>
        </p:sp>
        <p:sp>
          <p:nvSpPr>
            <p:cNvPr id="75" name="Text Box 173">
              <a:extLst>
                <a:ext uri="{FF2B5EF4-FFF2-40B4-BE49-F238E27FC236}">
                  <a16:creationId xmlns:a16="http://schemas.microsoft.com/office/drawing/2014/main" id="{46F65BF9-9C49-8A9A-75BB-13CF4F57A558}"/>
                </a:ext>
              </a:extLst>
            </p:cNvPr>
            <p:cNvSpPr txBox="1">
              <a:spLocks noChangeArrowheads="1"/>
            </p:cNvSpPr>
            <p:nvPr/>
          </p:nvSpPr>
          <p:spPr bwMode="auto">
            <a:xfrm>
              <a:off x="9410048" y="7777036"/>
              <a:ext cx="394226" cy="271909"/>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i="0" u="none" strike="noStrike" baseline="0">
                  <a:solidFill>
                    <a:schemeClr val="tx1">
                      <a:lumMod val="75000"/>
                      <a:lumOff val="25000"/>
                    </a:schemeClr>
                  </a:solidFill>
                  <a:latin typeface="Century Gothic" charset="0"/>
                  <a:ea typeface="Century Gothic" charset="0"/>
                  <a:cs typeface="Century Gothic" charset="0"/>
                </a:rPr>
                <a:t>YES</a:t>
              </a:r>
            </a:p>
          </p:txBody>
        </p:sp>
        <p:sp>
          <p:nvSpPr>
            <p:cNvPr id="76" name="Text Box 174">
              <a:extLst>
                <a:ext uri="{FF2B5EF4-FFF2-40B4-BE49-F238E27FC236}">
                  <a16:creationId xmlns:a16="http://schemas.microsoft.com/office/drawing/2014/main" id="{10B50CB7-90A7-3D4B-5E4A-6107278B17DC}"/>
                </a:ext>
              </a:extLst>
            </p:cNvPr>
            <p:cNvSpPr txBox="1">
              <a:spLocks noChangeArrowheads="1"/>
            </p:cNvSpPr>
            <p:nvPr/>
          </p:nvSpPr>
          <p:spPr bwMode="auto">
            <a:xfrm>
              <a:off x="8095333" y="7789535"/>
              <a:ext cx="374686" cy="271909"/>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1" i="0" u="none" strike="noStrike" baseline="0" dirty="0">
                  <a:solidFill>
                    <a:schemeClr val="tx1">
                      <a:lumMod val="75000"/>
                      <a:lumOff val="25000"/>
                    </a:schemeClr>
                  </a:solidFill>
                  <a:latin typeface="Century Gothic" charset="0"/>
                  <a:ea typeface="Century Gothic" charset="0"/>
                  <a:cs typeface="Century Gothic" charset="0"/>
                </a:rPr>
                <a:t>NO</a:t>
              </a:r>
            </a:p>
          </p:txBody>
        </p:sp>
      </p:grpSp>
      <p:sp>
        <p:nvSpPr>
          <p:cNvPr id="68" name="AutoShape 166">
            <a:extLst>
              <a:ext uri="{FF2B5EF4-FFF2-40B4-BE49-F238E27FC236}">
                <a16:creationId xmlns:a16="http://schemas.microsoft.com/office/drawing/2014/main" id="{927FCE3C-61B5-0D4E-836F-313B6405EFB7}"/>
              </a:ext>
            </a:extLst>
          </p:cNvPr>
          <p:cNvSpPr>
            <a:spLocks noChangeArrowheads="1"/>
          </p:cNvSpPr>
          <p:nvPr/>
        </p:nvSpPr>
        <p:spPr bwMode="auto">
          <a:xfrm>
            <a:off x="5383435" y="5908553"/>
            <a:ext cx="1319812" cy="478896"/>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STEP 5.1</a:t>
            </a:r>
          </a:p>
        </p:txBody>
      </p:sp>
      <p:cxnSp>
        <p:nvCxnSpPr>
          <p:cNvPr id="69" name="Straight Arrow Connector 68">
            <a:extLst>
              <a:ext uri="{FF2B5EF4-FFF2-40B4-BE49-F238E27FC236}">
                <a16:creationId xmlns:a16="http://schemas.microsoft.com/office/drawing/2014/main" id="{35FD0A6D-E445-DA49-930B-1190E93BDF9F}"/>
              </a:ext>
            </a:extLst>
          </p:cNvPr>
          <p:cNvCxnSpPr>
            <a:cxnSpLocks/>
          </p:cNvCxnSpPr>
          <p:nvPr/>
        </p:nvCxnSpPr>
        <p:spPr>
          <a:xfrm flipH="1">
            <a:off x="6815470" y="6134909"/>
            <a:ext cx="698275" cy="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70" name="AutoShape 171">
            <a:extLst>
              <a:ext uri="{FF2B5EF4-FFF2-40B4-BE49-F238E27FC236}">
                <a16:creationId xmlns:a16="http://schemas.microsoft.com/office/drawing/2014/main" id="{FC573788-287C-F442-945E-6DA5EB7F960C}"/>
              </a:ext>
            </a:extLst>
          </p:cNvPr>
          <p:cNvCxnSpPr>
            <a:cxnSpLocks noChangeShapeType="1"/>
          </p:cNvCxnSpPr>
          <p:nvPr/>
        </p:nvCxnSpPr>
        <p:spPr bwMode="auto">
          <a:xfrm rot="10800000">
            <a:off x="3094429" y="4339530"/>
            <a:ext cx="2103120" cy="1825203"/>
          </a:xfrm>
          <a:prstGeom prst="bentConnector3">
            <a:avLst>
              <a:gd name="adj1" fmla="val 116810"/>
            </a:avLst>
          </a:prstGeom>
          <a:noFill/>
          <a:ln w="12700">
            <a:solidFill>
              <a:schemeClr val="bg1">
                <a:lumMod val="50000"/>
              </a:schemeClr>
            </a:solidFill>
            <a:miter lim="800000"/>
            <a:headEnd type="none" w="sm" len="sm"/>
            <a:tailEnd type="triangle" w="lg" len="med"/>
          </a:ln>
          <a:extLst>
            <a:ext uri="{909E8E84-426E-40DD-AFC4-6F175D3DCCD1}">
              <a14:hiddenFill xmlns:a14="http://schemas.microsoft.com/office/drawing/2010/main">
                <a:noFill/>
              </a14:hiddenFill>
            </a:ext>
          </a:extLst>
        </p:spPr>
      </p:cxnSp>
      <p:sp>
        <p:nvSpPr>
          <p:cNvPr id="71" name="AutoShape 170">
            <a:extLst>
              <a:ext uri="{FF2B5EF4-FFF2-40B4-BE49-F238E27FC236}">
                <a16:creationId xmlns:a16="http://schemas.microsoft.com/office/drawing/2014/main" id="{AD689022-38CB-5D43-9F7C-49EE79F75A70}"/>
              </a:ext>
            </a:extLst>
          </p:cNvPr>
          <p:cNvSpPr>
            <a:spLocks noChangeArrowheads="1"/>
          </p:cNvSpPr>
          <p:nvPr/>
        </p:nvSpPr>
        <p:spPr bwMode="auto">
          <a:xfrm>
            <a:off x="10163351" y="5917525"/>
            <a:ext cx="1319812" cy="478896"/>
          </a:xfrm>
          <a:prstGeom prst="roundRect">
            <a:avLst/>
          </a:prstGeom>
          <a:solidFill>
            <a:schemeClr val="accent4">
              <a:lumMod val="40000"/>
              <a:lumOff val="6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rgbClr val="000000"/>
                </a:solidFill>
                <a:latin typeface="Century Gothic" charset="0"/>
                <a:ea typeface="Century Gothic" charset="0"/>
                <a:cs typeface="Century Gothic" charset="0"/>
              </a:rPr>
              <a:t>END</a:t>
            </a:r>
          </a:p>
        </p:txBody>
      </p:sp>
      <p:cxnSp>
        <p:nvCxnSpPr>
          <p:cNvPr id="72" name="Straight Arrow Connector 71">
            <a:extLst>
              <a:ext uri="{FF2B5EF4-FFF2-40B4-BE49-F238E27FC236}">
                <a16:creationId xmlns:a16="http://schemas.microsoft.com/office/drawing/2014/main" id="{79B8876E-282F-E346-BC57-92110EC0702D}"/>
              </a:ext>
            </a:extLst>
          </p:cNvPr>
          <p:cNvCxnSpPr>
            <a:cxnSpLocks/>
          </p:cNvCxnSpPr>
          <p:nvPr/>
        </p:nvCxnSpPr>
        <p:spPr>
          <a:xfrm>
            <a:off x="9133367" y="6112541"/>
            <a:ext cx="912528" cy="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DD721484-C7AF-6944-A73A-477D07CE9623}"/>
              </a:ext>
            </a:extLst>
          </p:cNvPr>
          <p:cNvCxnSpPr/>
          <p:nvPr/>
        </p:nvCxnSpPr>
        <p:spPr>
          <a:xfrm>
            <a:off x="4661921" y="5150731"/>
            <a:ext cx="536941" cy="0"/>
          </a:xfrm>
          <a:prstGeom prst="straightConnector1">
            <a:avLst/>
          </a:prstGeom>
          <a:ln w="12700">
            <a:solidFill>
              <a:schemeClr val="bg1">
                <a:lumMod val="50000"/>
              </a:schemeClr>
            </a:solidFill>
            <a:tailEnd type="triangl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6786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 name="Rectangle 101">
            <a:extLst>
              <a:ext uri="{FF2B5EF4-FFF2-40B4-BE49-F238E27FC236}">
                <a16:creationId xmlns:a16="http://schemas.microsoft.com/office/drawing/2014/main" id="{F5B6E06A-C2A1-6DB4-280A-0E25A65B6314}"/>
              </a:ext>
            </a:extLst>
          </p:cNvPr>
          <p:cNvSpPr/>
          <p:nvPr/>
        </p:nvSpPr>
        <p:spPr>
          <a:xfrm>
            <a:off x="256540" y="1464893"/>
            <a:ext cx="11643359" cy="5099194"/>
          </a:xfrm>
          <a:prstGeom prst="rect">
            <a:avLst/>
          </a:prstGeom>
          <a:gradFill>
            <a:gsLst>
              <a:gs pos="0">
                <a:schemeClr val="bg1"/>
              </a:gs>
              <a:gs pos="100000">
                <a:srgbClr val="D7EEEB"/>
              </a:gs>
            </a:gsLst>
            <a:lin ang="36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BC4CC84A-D192-1E17-1112-2F240D2B7762}"/>
              </a:ext>
            </a:extLst>
          </p:cNvPr>
          <p:cNvGraphicFramePr>
            <a:graphicFrameLocks noGrp="1"/>
          </p:cNvGraphicFramePr>
          <p:nvPr/>
        </p:nvGraphicFramePr>
        <p:xfrm>
          <a:off x="256541" y="1039330"/>
          <a:ext cx="11643360" cy="5531591"/>
        </p:xfrm>
        <a:graphic>
          <a:graphicData uri="http://schemas.openxmlformats.org/drawingml/2006/table">
            <a:tbl>
              <a:tblPr>
                <a:tableStyleId>{5C22544A-7EE6-4342-B048-85BDC9FD1C3A}</a:tableStyleId>
              </a:tblPr>
              <a:tblGrid>
                <a:gridCol w="2328672">
                  <a:extLst>
                    <a:ext uri="{9D8B030D-6E8A-4147-A177-3AD203B41FA5}">
                      <a16:colId xmlns:a16="http://schemas.microsoft.com/office/drawing/2014/main" val="867580656"/>
                    </a:ext>
                  </a:extLst>
                </a:gridCol>
                <a:gridCol w="2328672">
                  <a:extLst>
                    <a:ext uri="{9D8B030D-6E8A-4147-A177-3AD203B41FA5}">
                      <a16:colId xmlns:a16="http://schemas.microsoft.com/office/drawing/2014/main" val="1582733205"/>
                    </a:ext>
                  </a:extLst>
                </a:gridCol>
                <a:gridCol w="2328672">
                  <a:extLst>
                    <a:ext uri="{9D8B030D-6E8A-4147-A177-3AD203B41FA5}">
                      <a16:colId xmlns:a16="http://schemas.microsoft.com/office/drawing/2014/main" val="3351947120"/>
                    </a:ext>
                  </a:extLst>
                </a:gridCol>
                <a:gridCol w="2328672">
                  <a:extLst>
                    <a:ext uri="{9D8B030D-6E8A-4147-A177-3AD203B41FA5}">
                      <a16:colId xmlns:a16="http://schemas.microsoft.com/office/drawing/2014/main" val="739977279"/>
                    </a:ext>
                  </a:extLst>
                </a:gridCol>
                <a:gridCol w="2328672">
                  <a:extLst>
                    <a:ext uri="{9D8B030D-6E8A-4147-A177-3AD203B41FA5}">
                      <a16:colId xmlns:a16="http://schemas.microsoft.com/office/drawing/2014/main" val="2599127341"/>
                    </a:ext>
                  </a:extLst>
                </a:gridCol>
              </a:tblGrid>
              <a:tr h="417330">
                <a:tc>
                  <a:txBody>
                    <a:bodyPr/>
                    <a:lstStyle/>
                    <a:p>
                      <a:pPr algn="ctr" fontAlgn="ctr"/>
                      <a:r>
                        <a:rPr lang="en-US" sz="1600" b="0" i="0" u="none" strike="noStrike" dirty="0">
                          <a:solidFill>
                            <a:srgbClr val="000000"/>
                          </a:solidFill>
                          <a:effectLst/>
                          <a:latin typeface="Century Gothic" panose="020B0502020202020204" pitchFamily="34" charset="0"/>
                        </a:rPr>
                        <a:t>CUSTOMER</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FEEEB"/>
                    </a:solidFill>
                  </a:tcPr>
                </a:tc>
                <a:tc>
                  <a:txBody>
                    <a:bodyPr/>
                    <a:lstStyle/>
                    <a:p>
                      <a:pPr algn="ctr" fontAlgn="ctr"/>
                      <a:r>
                        <a:rPr lang="en-US" sz="1600" b="0" i="0" u="none" strike="noStrike" dirty="0">
                          <a:solidFill>
                            <a:srgbClr val="000000"/>
                          </a:solidFill>
                          <a:effectLst/>
                          <a:latin typeface="Century Gothic" panose="020B0502020202020204" pitchFamily="34" charset="0"/>
                        </a:rPr>
                        <a:t>SALES</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FEEEB"/>
                    </a:solidFill>
                  </a:tcPr>
                </a:tc>
                <a:tc>
                  <a:txBody>
                    <a:bodyPr/>
                    <a:lstStyle/>
                    <a:p>
                      <a:pPr algn="ctr" fontAlgn="ctr"/>
                      <a:r>
                        <a:rPr lang="en-US" sz="1600" b="0" i="0" u="none" strike="noStrike" dirty="0">
                          <a:solidFill>
                            <a:srgbClr val="000000"/>
                          </a:solidFill>
                          <a:effectLst/>
                          <a:latin typeface="Century Gothic" panose="020B0502020202020204" pitchFamily="34" charset="0"/>
                        </a:rPr>
                        <a:t>CONTRACTS</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FEEEB"/>
                    </a:solidFill>
                  </a:tcPr>
                </a:tc>
                <a:tc>
                  <a:txBody>
                    <a:bodyPr/>
                    <a:lstStyle/>
                    <a:p>
                      <a:pPr algn="ctr" fontAlgn="ctr"/>
                      <a:r>
                        <a:rPr lang="en-US" sz="1600" b="0" i="0" u="none" strike="noStrike" dirty="0">
                          <a:solidFill>
                            <a:srgbClr val="000000"/>
                          </a:solidFill>
                          <a:effectLst/>
                          <a:latin typeface="Century Gothic" panose="020B0502020202020204" pitchFamily="34" charset="0"/>
                        </a:rPr>
                        <a:t>LEGAL</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FEEEB"/>
                    </a:solidFill>
                  </a:tcPr>
                </a:tc>
                <a:tc>
                  <a:txBody>
                    <a:bodyPr/>
                    <a:lstStyle/>
                    <a:p>
                      <a:pPr algn="ctr" fontAlgn="ctr"/>
                      <a:r>
                        <a:rPr lang="en-US" sz="1600" b="0" i="0" u="none" strike="noStrike" dirty="0">
                          <a:solidFill>
                            <a:srgbClr val="000000"/>
                          </a:solidFill>
                          <a:effectLst/>
                          <a:latin typeface="Century Gothic" panose="020B0502020202020204" pitchFamily="34" charset="0"/>
                        </a:rPr>
                        <a:t>FULFILLMENT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BFEEEB"/>
                    </a:solidFill>
                  </a:tcPr>
                </a:tc>
                <a:extLst>
                  <a:ext uri="{0D108BD9-81ED-4DB2-BD59-A6C34878D82A}">
                    <a16:rowId xmlns:a16="http://schemas.microsoft.com/office/drawing/2014/main" val="4090204753"/>
                  </a:ext>
                </a:extLst>
              </a:tr>
              <a:tr h="5114261">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017228775"/>
                  </a:ext>
                </a:extLst>
              </a:tr>
            </a:tbl>
          </a:graphicData>
        </a:graphic>
      </p:graphicFrame>
      <p:graphicFrame>
        <p:nvGraphicFramePr>
          <p:cNvPr id="2" name="Table 1">
            <a:extLst>
              <a:ext uri="{FF2B5EF4-FFF2-40B4-BE49-F238E27FC236}">
                <a16:creationId xmlns:a16="http://schemas.microsoft.com/office/drawing/2014/main" id="{2B52886F-B031-15BC-4AFB-864EA60DA8BF}"/>
              </a:ext>
            </a:extLst>
          </p:cNvPr>
          <p:cNvGraphicFramePr>
            <a:graphicFrameLocks noGrp="1"/>
          </p:cNvGraphicFramePr>
          <p:nvPr/>
        </p:nvGraphicFramePr>
        <p:xfrm>
          <a:off x="256540" y="176704"/>
          <a:ext cx="11643359" cy="698500"/>
        </p:xfrm>
        <a:graphic>
          <a:graphicData uri="http://schemas.openxmlformats.org/drawingml/2006/table">
            <a:tbl>
              <a:tblPr>
                <a:tableStyleId>{5C22544A-7EE6-4342-B048-85BDC9FD1C3A}</a:tableStyleId>
              </a:tblPr>
              <a:tblGrid>
                <a:gridCol w="6986015">
                  <a:extLst>
                    <a:ext uri="{9D8B030D-6E8A-4147-A177-3AD203B41FA5}">
                      <a16:colId xmlns:a16="http://schemas.microsoft.com/office/drawing/2014/main" val="684787995"/>
                    </a:ext>
                  </a:extLst>
                </a:gridCol>
                <a:gridCol w="2328672">
                  <a:extLst>
                    <a:ext uri="{9D8B030D-6E8A-4147-A177-3AD203B41FA5}">
                      <a16:colId xmlns:a16="http://schemas.microsoft.com/office/drawing/2014/main" val="1194938607"/>
                    </a:ext>
                  </a:extLst>
                </a:gridCol>
                <a:gridCol w="2328672">
                  <a:extLst>
                    <a:ext uri="{9D8B030D-6E8A-4147-A177-3AD203B41FA5}">
                      <a16:colId xmlns:a16="http://schemas.microsoft.com/office/drawing/2014/main" val="2473674201"/>
                    </a:ext>
                  </a:extLst>
                </a:gridCol>
              </a:tblGrid>
              <a:tr h="254000">
                <a:tc>
                  <a:txBody>
                    <a:bodyPr/>
                    <a:lstStyle/>
                    <a:p>
                      <a:pPr algn="l" fontAlgn="ctr"/>
                      <a:r>
                        <a:rPr lang="en-US" sz="900" u="none" strike="noStrike" dirty="0">
                          <a:solidFill>
                            <a:schemeClr val="tx1">
                              <a:lumMod val="65000"/>
                              <a:lumOff val="35000"/>
                            </a:schemeClr>
                          </a:solidFill>
                          <a:effectLst/>
                          <a:latin typeface="Century Gothic" panose="020B0502020202020204" pitchFamily="34" charset="0"/>
                        </a:rPr>
                        <a:t>   PROCESS</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a:solidFill>
                            <a:schemeClr val="tx1">
                              <a:lumMod val="65000"/>
                              <a:lumOff val="35000"/>
                            </a:schemeClr>
                          </a:solidFill>
                          <a:effectLst/>
                          <a:latin typeface="Century Gothic" panose="020B0502020202020204" pitchFamily="34" charset="0"/>
                        </a:rPr>
                        <a:t>AUTHOR</a:t>
                      </a:r>
                      <a:endParaRPr lang="en-US" sz="900" b="0" i="0" u="none" strike="noStrike">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dirty="0">
                          <a:solidFill>
                            <a:schemeClr val="tx1">
                              <a:lumMod val="65000"/>
                              <a:lumOff val="35000"/>
                            </a:schemeClr>
                          </a:solidFill>
                          <a:effectLst/>
                          <a:latin typeface="Century Gothic" panose="020B0502020202020204" pitchFamily="34" charset="0"/>
                        </a:rPr>
                        <a:t>DATE</a:t>
                      </a:r>
                      <a:endParaRPr lang="en-US" sz="900" b="0" i="0" u="none" strike="noStrike" dirty="0">
                        <a:solidFill>
                          <a:schemeClr val="tx1">
                            <a:lumMod val="65000"/>
                            <a:lumOff val="35000"/>
                          </a:schemeClr>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5995443"/>
                  </a:ext>
                </a:extLst>
              </a:tr>
              <a:tr h="444500">
                <a:tc>
                  <a:txBody>
                    <a:bodyPr/>
                    <a:lstStyle/>
                    <a:p>
                      <a:pPr algn="l" fontAlgn="ctr"/>
                      <a:endParaRPr lang="en-US" sz="16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1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DF5F3"/>
                    </a:solidFill>
                  </a:tcPr>
                </a:tc>
                <a:tc>
                  <a:txBody>
                    <a:bodyPr/>
                    <a:lstStyle/>
                    <a:p>
                      <a:pPr algn="ctr" fontAlgn="ctr"/>
                      <a:endParaRPr lang="en-US" sz="11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D7EEEB"/>
                    </a:solidFill>
                  </a:tcPr>
                </a:tc>
                <a:extLst>
                  <a:ext uri="{0D108BD9-81ED-4DB2-BD59-A6C34878D82A}">
                    <a16:rowId xmlns:a16="http://schemas.microsoft.com/office/drawing/2014/main" val="3933300914"/>
                  </a:ext>
                </a:extLst>
              </a:tr>
            </a:tbl>
          </a:graphicData>
        </a:graphic>
      </p:graphicFrame>
    </p:spTree>
    <p:extLst>
      <p:ext uri="{BB962C8B-B14F-4D97-AF65-F5344CB8AC3E}">
        <p14:creationId xmlns:p14="http://schemas.microsoft.com/office/powerpoint/2010/main" val="4069268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12675</TotalTime>
  <Words>389</Words>
  <Application>Microsoft Macintosh PowerPoint</Application>
  <PresentationFormat>Widescreen</PresentationFormat>
  <Paragraphs>104</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210</cp:revision>
  <cp:lastPrinted>2024-02-20T23:48:17Z</cp:lastPrinted>
  <dcterms:created xsi:type="dcterms:W3CDTF">2021-07-07T23:54:57Z</dcterms:created>
  <dcterms:modified xsi:type="dcterms:W3CDTF">2024-05-17T19:59:00Z</dcterms:modified>
</cp:coreProperties>
</file>