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2" r:id="rId3"/>
    <p:sldId id="38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C6E3"/>
    <a:srgbClr val="BD9CB1"/>
    <a:srgbClr val="DBF2A9"/>
    <a:srgbClr val="2E75B6"/>
    <a:srgbClr val="C9F2DB"/>
    <a:srgbClr val="E4FAF1"/>
    <a:srgbClr val="9AE7BD"/>
    <a:srgbClr val="E5F2CA"/>
    <a:srgbClr val="F2F9E1"/>
    <a:srgbClr val="FFE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96058"/>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438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Data+Flowchart-powerpoint-12053&amp;lpa=Data+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6000">
              <a:schemeClr val="bg1"/>
            </a:gs>
            <a:gs pos="100000">
              <a:srgbClr val="F1C6E3"/>
            </a:gs>
          </a:gsLst>
          <a:lin ang="270000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Data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255396"/>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Use the data flowchart template when you need to visualize how data moves through your systems, making it easier to identify and understand each step from input to output. It's perfect for projects aimed at improving or securing data processes.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is designed to clearly show data pathways, storage points, and how data is processed within any system. It offers customizable elements to accurately represent different data flows, aiding in the detection of potential bottlenecks or vulnerabilities in data handling. </a:t>
            </a: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04227" y="1590260"/>
            <a:ext cx="6790170" cy="3826544"/>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1960537129"/>
              </p:ext>
            </p:extLst>
          </p:nvPr>
        </p:nvGraphicFramePr>
        <p:xfrm>
          <a:off x="256540" y="176704"/>
          <a:ext cx="11643359" cy="698500"/>
        </p:xfrm>
        <a:graphic>
          <a:graphicData uri="http://schemas.openxmlformats.org/drawingml/2006/table">
            <a:tbl>
              <a:tblPr>
                <a:tableStyleId>{5C22544A-7EE6-4342-B048-85BDC9FD1C3A}</a:tableStyleId>
              </a:tblPr>
              <a:tblGrid>
                <a:gridCol w="7863730">
                  <a:extLst>
                    <a:ext uri="{9D8B030D-6E8A-4147-A177-3AD203B41FA5}">
                      <a16:colId xmlns:a16="http://schemas.microsoft.com/office/drawing/2014/main" val="684787995"/>
                    </a:ext>
                  </a:extLst>
                </a:gridCol>
                <a:gridCol w="2474843">
                  <a:extLst>
                    <a:ext uri="{9D8B030D-6E8A-4147-A177-3AD203B41FA5}">
                      <a16:colId xmlns:a16="http://schemas.microsoft.com/office/drawing/2014/main" val="1194938607"/>
                    </a:ext>
                  </a:extLst>
                </a:gridCol>
                <a:gridCol w="1304786">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r>
                        <a:rPr lang="en-US" sz="1800" u="none" strike="noStrike" dirty="0">
                          <a:effectLst/>
                          <a:latin typeface="Century Gothic" panose="020B0502020202020204" pitchFamily="34" charset="0"/>
                        </a:rPr>
                        <a:t>Customer Order Processing System</a:t>
                      </a:r>
                      <a:endParaRPr lang="en-US" sz="18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300" b="0" i="0" u="none" strike="noStrike" dirty="0">
                          <a:solidFill>
                            <a:schemeClr val="tx1"/>
                          </a:solidFill>
                          <a:effectLst/>
                          <a:latin typeface="Century Gothic" panose="020B0502020202020204" pitchFamily="34" charset="0"/>
                        </a:rPr>
                        <a:t>Petrus Nishimura</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300" u="none" strike="noStrike" dirty="0">
                          <a:solidFill>
                            <a:schemeClr val="tx1"/>
                          </a:solidFill>
                          <a:effectLst/>
                          <a:latin typeface="Century Gothic" panose="020B0502020202020204" pitchFamily="34" charset="0"/>
                        </a:rPr>
                        <a:t>00/00/0000 </a:t>
                      </a: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cxnSp>
        <p:nvCxnSpPr>
          <p:cNvPr id="4" name="Straight Arrow Connector 3">
            <a:extLst>
              <a:ext uri="{FF2B5EF4-FFF2-40B4-BE49-F238E27FC236}">
                <a16:creationId xmlns:a16="http://schemas.microsoft.com/office/drawing/2014/main" id="{D09E6CEE-9896-AACC-3EE1-B59002FAA63D}"/>
              </a:ext>
            </a:extLst>
          </p:cNvPr>
          <p:cNvCxnSpPr/>
          <p:nvPr/>
        </p:nvCxnSpPr>
        <p:spPr>
          <a:xfrm>
            <a:off x="10329780" y="2337614"/>
            <a:ext cx="0" cy="445101"/>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9021264" y="2164888"/>
            <a:ext cx="748398" cy="39267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6"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10377220" y="2345335"/>
            <a:ext cx="521858" cy="39267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7" name="Straight Arrow Connector 6">
            <a:extLst>
              <a:ext uri="{FF2B5EF4-FFF2-40B4-BE49-F238E27FC236}">
                <a16:creationId xmlns:a16="http://schemas.microsoft.com/office/drawing/2014/main" id="{29E43CD6-FCCC-674A-B971-74F2748AD34B}"/>
              </a:ext>
            </a:extLst>
          </p:cNvPr>
          <p:cNvCxnSpPr/>
          <p:nvPr/>
        </p:nvCxnSpPr>
        <p:spPr>
          <a:xfrm flipH="1">
            <a:off x="8827466" y="2036870"/>
            <a:ext cx="742243" cy="436368"/>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4" name="AutoShape 167">
            <a:extLst>
              <a:ext uri="{FF2B5EF4-FFF2-40B4-BE49-F238E27FC236}">
                <a16:creationId xmlns:a16="http://schemas.microsoft.com/office/drawing/2014/main" id="{FF600424-AEB3-8F4D-8470-B010DFE9E78A}"/>
              </a:ext>
            </a:extLst>
          </p:cNvPr>
          <p:cNvSpPr>
            <a:spLocks noChangeArrowheads="1"/>
          </p:cNvSpPr>
          <p:nvPr/>
        </p:nvSpPr>
        <p:spPr bwMode="auto">
          <a:xfrm>
            <a:off x="314879" y="2347808"/>
            <a:ext cx="2049473" cy="822960"/>
          </a:xfrm>
          <a:prstGeom prst="roundRect">
            <a:avLst>
              <a:gd name="adj" fmla="val 50000"/>
            </a:avLst>
          </a:prstGeom>
          <a:solidFill>
            <a:srgbClr val="9CE8BD"/>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0" i="0" u="none" strike="noStrike" baseline="0" dirty="0">
                <a:solidFill>
                  <a:srgbClr val="000000"/>
                </a:solidFill>
                <a:latin typeface="Century Gothic" charset="0"/>
                <a:ea typeface="Century Gothic" charset="0"/>
                <a:cs typeface="Century Gothic" charset="0"/>
              </a:rPr>
              <a:t>END: </a:t>
            </a:r>
          </a:p>
          <a:p>
            <a:pPr algn="ctr" rtl="0">
              <a:defRPr sz="1000"/>
            </a:pPr>
            <a:r>
              <a:rPr lang="en-US" sz="1400" b="0" i="0" u="none" strike="noStrike" baseline="0" dirty="0">
                <a:solidFill>
                  <a:srgbClr val="000000"/>
                </a:solidFill>
                <a:latin typeface="Century Gothic" charset="0"/>
                <a:ea typeface="Century Gothic" charset="0"/>
                <a:cs typeface="Century Gothic" charset="0"/>
              </a:rPr>
              <a:t>Notify customer </a:t>
            </a:r>
          </a:p>
          <a:p>
            <a:pPr algn="ctr" rtl="0">
              <a:defRPr sz="1000"/>
            </a:pPr>
            <a:r>
              <a:rPr lang="en-US" sz="1400" b="0" i="0" u="none" strike="noStrike" baseline="0" dirty="0">
                <a:solidFill>
                  <a:srgbClr val="000000"/>
                </a:solidFill>
                <a:latin typeface="Century Gothic" charset="0"/>
                <a:ea typeface="Century Gothic" charset="0"/>
                <a:cs typeface="Century Gothic" charset="0"/>
              </a:rPr>
              <a:t>of backorder.</a:t>
            </a:r>
          </a:p>
        </p:txBody>
      </p:sp>
      <p:sp>
        <p:nvSpPr>
          <p:cNvPr id="46" name="AutoShape 167">
            <a:extLst>
              <a:ext uri="{FF2B5EF4-FFF2-40B4-BE49-F238E27FC236}">
                <a16:creationId xmlns:a16="http://schemas.microsoft.com/office/drawing/2014/main" id="{8BE62BFD-4C7C-5144-8D25-E4E0E159AA61}"/>
              </a:ext>
            </a:extLst>
          </p:cNvPr>
          <p:cNvSpPr>
            <a:spLocks noChangeArrowheads="1"/>
          </p:cNvSpPr>
          <p:nvPr/>
        </p:nvSpPr>
        <p:spPr bwMode="auto">
          <a:xfrm>
            <a:off x="303809" y="1231895"/>
            <a:ext cx="2213048" cy="772678"/>
          </a:xfrm>
          <a:prstGeom prst="roundRect">
            <a:avLst>
              <a:gd name="adj" fmla="val 50000"/>
            </a:avLst>
          </a:prstGeom>
          <a:solidFill>
            <a:srgbClr val="DAF267"/>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800" b="0" i="0" u="none" strike="noStrike" baseline="0" dirty="0">
                <a:solidFill>
                  <a:srgbClr val="000000"/>
                </a:solidFill>
                <a:latin typeface="Century Gothic" charset="0"/>
                <a:ea typeface="Century Gothic" charset="0"/>
                <a:cs typeface="Century Gothic" charset="0"/>
              </a:rPr>
              <a:t>Begin order processing.</a:t>
            </a:r>
          </a:p>
        </p:txBody>
      </p:sp>
      <p:sp>
        <p:nvSpPr>
          <p:cNvPr id="47" name="AutoShape 169">
            <a:extLst>
              <a:ext uri="{FF2B5EF4-FFF2-40B4-BE49-F238E27FC236}">
                <a16:creationId xmlns:a16="http://schemas.microsoft.com/office/drawing/2014/main" id="{802F5FFB-1437-4B46-A70B-AA0DFD726A60}"/>
              </a:ext>
            </a:extLst>
          </p:cNvPr>
          <p:cNvSpPr>
            <a:spLocks noChangeArrowheads="1"/>
          </p:cNvSpPr>
          <p:nvPr/>
        </p:nvSpPr>
        <p:spPr bwMode="auto">
          <a:xfrm>
            <a:off x="3301804" y="1193689"/>
            <a:ext cx="2261378" cy="914400"/>
          </a:xfrm>
          <a:prstGeom prst="flowChartInputOutput">
            <a:avLst/>
          </a:prstGeom>
          <a:solidFill>
            <a:srgbClr val="FFC000"/>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solidFill>
                  <a:srgbClr val="000000"/>
                </a:solidFill>
                <a:latin typeface="Century Gothic" charset="0"/>
                <a:ea typeface="Century Gothic" charset="0"/>
                <a:cs typeface="Century Gothic" charset="0"/>
              </a:rPr>
              <a:t>Customer places an order.</a:t>
            </a:r>
          </a:p>
        </p:txBody>
      </p:sp>
      <p:cxnSp>
        <p:nvCxnSpPr>
          <p:cNvPr id="48" name="Straight Arrow Connector 47">
            <a:extLst>
              <a:ext uri="{FF2B5EF4-FFF2-40B4-BE49-F238E27FC236}">
                <a16:creationId xmlns:a16="http://schemas.microsoft.com/office/drawing/2014/main" id="{1D36E455-2428-AC46-9D39-09F2701BD402}"/>
              </a:ext>
            </a:extLst>
          </p:cNvPr>
          <p:cNvCxnSpPr/>
          <p:nvPr/>
        </p:nvCxnSpPr>
        <p:spPr>
          <a:xfrm>
            <a:off x="2666517" y="1641818"/>
            <a:ext cx="594479"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8B4BA79E-7D91-3740-9F67-38790C6C3BB8}"/>
              </a:ext>
            </a:extLst>
          </p:cNvPr>
          <p:cNvCxnSpPr/>
          <p:nvPr/>
        </p:nvCxnSpPr>
        <p:spPr>
          <a:xfrm>
            <a:off x="5465566" y="1653848"/>
            <a:ext cx="594479"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0" name="AutoShape 168">
            <a:extLst>
              <a:ext uri="{FF2B5EF4-FFF2-40B4-BE49-F238E27FC236}">
                <a16:creationId xmlns:a16="http://schemas.microsoft.com/office/drawing/2014/main" id="{D4C957FA-3E22-8D4E-A48B-BAA4E79A3804}"/>
              </a:ext>
            </a:extLst>
          </p:cNvPr>
          <p:cNvSpPr>
            <a:spLocks noChangeArrowheads="1"/>
          </p:cNvSpPr>
          <p:nvPr/>
        </p:nvSpPr>
        <p:spPr bwMode="auto">
          <a:xfrm>
            <a:off x="8906535" y="1002310"/>
            <a:ext cx="2846490" cy="1299214"/>
          </a:xfrm>
          <a:prstGeom prst="flowChartDecision">
            <a:avLst/>
          </a:prstGeom>
          <a:solidFill>
            <a:srgbClr val="F1C6E3"/>
          </a:solidFill>
          <a:ln w="12700">
            <a:noFill/>
            <a:miter lim="800000"/>
            <a:headEnd/>
            <a:tailEnd/>
          </a:ln>
          <a:effectLst/>
        </p:spPr>
        <p:txBody>
          <a:bodyPr wrap="square" lIns="0" tIns="0" rIns="0" bIns="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solidFill>
                  <a:srgbClr val="000000"/>
                </a:solidFill>
                <a:latin typeface="Century Gothic" charset="0"/>
                <a:ea typeface="Century Gothic" charset="0"/>
                <a:cs typeface="Century Gothic" charset="0"/>
              </a:rPr>
              <a:t>Is customer information valid?</a:t>
            </a:r>
          </a:p>
        </p:txBody>
      </p:sp>
      <p:cxnSp>
        <p:nvCxnSpPr>
          <p:cNvPr id="51" name="Straight Arrow Connector 50">
            <a:extLst>
              <a:ext uri="{FF2B5EF4-FFF2-40B4-BE49-F238E27FC236}">
                <a16:creationId xmlns:a16="http://schemas.microsoft.com/office/drawing/2014/main" id="{66835B18-9FA0-BC4E-9F36-5F2DAE597B44}"/>
              </a:ext>
            </a:extLst>
          </p:cNvPr>
          <p:cNvCxnSpPr/>
          <p:nvPr/>
        </p:nvCxnSpPr>
        <p:spPr>
          <a:xfrm>
            <a:off x="8138103" y="1653848"/>
            <a:ext cx="594479"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2" name="AutoShape 166">
            <a:extLst>
              <a:ext uri="{FF2B5EF4-FFF2-40B4-BE49-F238E27FC236}">
                <a16:creationId xmlns:a16="http://schemas.microsoft.com/office/drawing/2014/main" id="{AB73FFA7-2CC8-EB47-8348-B755D3CA9FEE}"/>
              </a:ext>
            </a:extLst>
          </p:cNvPr>
          <p:cNvSpPr>
            <a:spLocks noChangeArrowheads="1"/>
          </p:cNvSpPr>
          <p:nvPr/>
        </p:nvSpPr>
        <p:spPr bwMode="auto">
          <a:xfrm>
            <a:off x="6305544" y="1190263"/>
            <a:ext cx="1707894" cy="914400"/>
          </a:xfrm>
          <a:prstGeom prst="flowChartProcess">
            <a:avLst/>
          </a:prstGeom>
          <a:solidFill>
            <a:srgbClr val="FF967E"/>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solidFill>
                  <a:srgbClr val="000000"/>
                </a:solidFill>
                <a:latin typeface="Century Gothic" charset="0"/>
                <a:ea typeface="Century Gothic" charset="0"/>
                <a:cs typeface="Century Gothic" charset="0"/>
              </a:rPr>
              <a:t>Validate customer information.</a:t>
            </a:r>
          </a:p>
        </p:txBody>
      </p:sp>
      <p:sp>
        <p:nvSpPr>
          <p:cNvPr id="53" name="AutoShape 166">
            <a:extLst>
              <a:ext uri="{FF2B5EF4-FFF2-40B4-BE49-F238E27FC236}">
                <a16:creationId xmlns:a16="http://schemas.microsoft.com/office/drawing/2014/main" id="{B32F001D-3231-F64E-A419-45FD470828D0}"/>
              </a:ext>
            </a:extLst>
          </p:cNvPr>
          <p:cNvSpPr>
            <a:spLocks noChangeArrowheads="1"/>
          </p:cNvSpPr>
          <p:nvPr/>
        </p:nvSpPr>
        <p:spPr bwMode="auto">
          <a:xfrm>
            <a:off x="9206998" y="2864517"/>
            <a:ext cx="2277177" cy="1085085"/>
          </a:xfrm>
          <a:prstGeom prst="flowChartProcess">
            <a:avLst/>
          </a:prstGeom>
          <a:solidFill>
            <a:srgbClr val="FF967E"/>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solidFill>
                  <a:srgbClr val="000000"/>
                </a:solidFill>
                <a:latin typeface="Century Gothic" charset="0"/>
                <a:ea typeface="Century Gothic" charset="0"/>
                <a:cs typeface="Century Gothic" charset="0"/>
              </a:rPr>
              <a:t>Check inventory for product availability.</a:t>
            </a:r>
          </a:p>
        </p:txBody>
      </p:sp>
      <p:sp>
        <p:nvSpPr>
          <p:cNvPr id="54" name="AutoShape 168">
            <a:extLst>
              <a:ext uri="{FF2B5EF4-FFF2-40B4-BE49-F238E27FC236}">
                <a16:creationId xmlns:a16="http://schemas.microsoft.com/office/drawing/2014/main" id="{4D6448AA-3746-DC40-AC00-F2382DD1243E}"/>
              </a:ext>
            </a:extLst>
          </p:cNvPr>
          <p:cNvSpPr>
            <a:spLocks noChangeArrowheads="1"/>
          </p:cNvSpPr>
          <p:nvPr/>
        </p:nvSpPr>
        <p:spPr bwMode="auto">
          <a:xfrm>
            <a:off x="3150299" y="2770685"/>
            <a:ext cx="2846490" cy="1299214"/>
          </a:xfrm>
          <a:prstGeom prst="flowChartDecision">
            <a:avLst/>
          </a:prstGeom>
          <a:solidFill>
            <a:srgbClr val="F1C6E3"/>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a:solidFill>
                  <a:srgbClr val="000000"/>
                </a:solidFill>
                <a:latin typeface="Century Gothic" charset="0"/>
                <a:ea typeface="Century Gothic" charset="0"/>
                <a:cs typeface="Century Gothic" charset="0"/>
              </a:rPr>
              <a:t>Is product available?</a:t>
            </a:r>
          </a:p>
        </p:txBody>
      </p:sp>
      <p:sp>
        <p:nvSpPr>
          <p:cNvPr id="55" name="AutoShape 167">
            <a:extLst>
              <a:ext uri="{FF2B5EF4-FFF2-40B4-BE49-F238E27FC236}">
                <a16:creationId xmlns:a16="http://schemas.microsoft.com/office/drawing/2014/main" id="{53EFCBFF-2C37-2B4B-BD08-BF1764C82EA5}"/>
              </a:ext>
            </a:extLst>
          </p:cNvPr>
          <p:cNvSpPr>
            <a:spLocks noChangeArrowheads="1"/>
          </p:cNvSpPr>
          <p:nvPr/>
        </p:nvSpPr>
        <p:spPr bwMode="auto">
          <a:xfrm>
            <a:off x="6376322" y="2347808"/>
            <a:ext cx="2451144" cy="822960"/>
          </a:xfrm>
          <a:prstGeom prst="roundRect">
            <a:avLst>
              <a:gd name="adj" fmla="val 50000"/>
            </a:avLst>
          </a:prstGeom>
          <a:solidFill>
            <a:srgbClr val="9CE8BD"/>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0" i="0" u="none" strike="noStrike" baseline="0" dirty="0">
                <a:solidFill>
                  <a:srgbClr val="000000"/>
                </a:solidFill>
                <a:latin typeface="Century Gothic" charset="0"/>
                <a:ea typeface="Century Gothic" charset="0"/>
                <a:cs typeface="Century Gothic" charset="0"/>
              </a:rPr>
              <a:t>END:</a:t>
            </a:r>
          </a:p>
          <a:p>
            <a:pPr algn="ctr" rtl="0">
              <a:defRPr sz="1000"/>
            </a:pPr>
            <a:r>
              <a:rPr lang="en-US" sz="1400" b="0" i="0" u="none" strike="noStrike" baseline="0" dirty="0">
                <a:solidFill>
                  <a:srgbClr val="000000"/>
                </a:solidFill>
                <a:latin typeface="Century Gothic" charset="0"/>
                <a:ea typeface="Century Gothic" charset="0"/>
                <a:cs typeface="Century Gothic" charset="0"/>
              </a:rPr>
              <a:t>Return to customer </a:t>
            </a:r>
          </a:p>
          <a:p>
            <a:pPr algn="ctr" rtl="0">
              <a:defRPr sz="1000"/>
            </a:pPr>
            <a:r>
              <a:rPr lang="en-US" sz="1400" b="0" i="0" u="none" strike="noStrike" baseline="0" dirty="0">
                <a:solidFill>
                  <a:srgbClr val="000000"/>
                </a:solidFill>
                <a:latin typeface="Century Gothic" charset="0"/>
                <a:ea typeface="Century Gothic" charset="0"/>
                <a:cs typeface="Century Gothic" charset="0"/>
              </a:rPr>
              <a:t>for correction.</a:t>
            </a:r>
          </a:p>
        </p:txBody>
      </p:sp>
      <p:cxnSp>
        <p:nvCxnSpPr>
          <p:cNvPr id="56" name="Straight Arrow Connector 55">
            <a:extLst>
              <a:ext uri="{FF2B5EF4-FFF2-40B4-BE49-F238E27FC236}">
                <a16:creationId xmlns:a16="http://schemas.microsoft.com/office/drawing/2014/main" id="{43230382-270E-FB4A-950E-751AA4A576C4}"/>
              </a:ext>
            </a:extLst>
          </p:cNvPr>
          <p:cNvCxnSpPr/>
          <p:nvPr/>
        </p:nvCxnSpPr>
        <p:spPr>
          <a:xfrm flipH="1">
            <a:off x="2636350" y="3925542"/>
            <a:ext cx="1415338" cy="655622"/>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7" name="Text Box 173">
            <a:extLst>
              <a:ext uri="{FF2B5EF4-FFF2-40B4-BE49-F238E27FC236}">
                <a16:creationId xmlns:a16="http://schemas.microsoft.com/office/drawing/2014/main" id="{C9D0F8F4-17A0-B949-A3AF-3B11977CAB25}"/>
              </a:ext>
            </a:extLst>
          </p:cNvPr>
          <p:cNvSpPr txBox="1">
            <a:spLocks noChangeArrowheads="1"/>
          </p:cNvSpPr>
          <p:nvPr/>
        </p:nvSpPr>
        <p:spPr bwMode="auto">
          <a:xfrm>
            <a:off x="2553406" y="2886674"/>
            <a:ext cx="748398" cy="39267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58" name="Text Box 174">
            <a:extLst>
              <a:ext uri="{FF2B5EF4-FFF2-40B4-BE49-F238E27FC236}">
                <a16:creationId xmlns:a16="http://schemas.microsoft.com/office/drawing/2014/main" id="{B25D0CE0-5E8E-C84C-8BAE-097A0060CC33}"/>
              </a:ext>
            </a:extLst>
          </p:cNvPr>
          <p:cNvSpPr txBox="1">
            <a:spLocks noChangeArrowheads="1"/>
          </p:cNvSpPr>
          <p:nvPr/>
        </p:nvSpPr>
        <p:spPr bwMode="auto">
          <a:xfrm>
            <a:off x="3434947" y="4113710"/>
            <a:ext cx="521858" cy="39267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59" name="Straight Arrow Connector 58">
            <a:extLst>
              <a:ext uri="{FF2B5EF4-FFF2-40B4-BE49-F238E27FC236}">
                <a16:creationId xmlns:a16="http://schemas.microsoft.com/office/drawing/2014/main" id="{C6AEC346-2FA3-8640-A42D-7313EFF6F08A}"/>
              </a:ext>
            </a:extLst>
          </p:cNvPr>
          <p:cNvCxnSpPr/>
          <p:nvPr/>
        </p:nvCxnSpPr>
        <p:spPr>
          <a:xfrm flipH="1" flipV="1">
            <a:off x="2337623" y="3023310"/>
            <a:ext cx="732306" cy="352274"/>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0" name="AutoShape 169">
            <a:extLst>
              <a:ext uri="{FF2B5EF4-FFF2-40B4-BE49-F238E27FC236}">
                <a16:creationId xmlns:a16="http://schemas.microsoft.com/office/drawing/2014/main" id="{039F2947-7263-5B4C-8984-E423BF32686F}"/>
              </a:ext>
            </a:extLst>
          </p:cNvPr>
          <p:cNvSpPr>
            <a:spLocks noChangeArrowheads="1"/>
          </p:cNvSpPr>
          <p:nvPr/>
        </p:nvSpPr>
        <p:spPr bwMode="auto">
          <a:xfrm>
            <a:off x="145671" y="4593824"/>
            <a:ext cx="2372075" cy="822960"/>
          </a:xfrm>
          <a:prstGeom prst="flowChartInputOutput">
            <a:avLst/>
          </a:prstGeom>
          <a:solidFill>
            <a:srgbClr val="FFC000"/>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solidFill>
                  <a:srgbClr val="000000"/>
                </a:solidFill>
                <a:latin typeface="Century Gothic" charset="0"/>
                <a:ea typeface="Century Gothic" charset="0"/>
                <a:cs typeface="Century Gothic" charset="0"/>
              </a:rPr>
              <a:t>Generate order confirmation.</a:t>
            </a:r>
          </a:p>
        </p:txBody>
      </p:sp>
      <p:cxnSp>
        <p:nvCxnSpPr>
          <p:cNvPr id="61" name="Straight Arrow Connector 60">
            <a:extLst>
              <a:ext uri="{FF2B5EF4-FFF2-40B4-BE49-F238E27FC236}">
                <a16:creationId xmlns:a16="http://schemas.microsoft.com/office/drawing/2014/main" id="{BC8CAD74-4B4D-3742-864E-EF2FF8A5A53A}"/>
              </a:ext>
            </a:extLst>
          </p:cNvPr>
          <p:cNvCxnSpPr>
            <a:cxnSpLocks/>
          </p:cNvCxnSpPr>
          <p:nvPr/>
        </p:nvCxnSpPr>
        <p:spPr>
          <a:xfrm flipH="1">
            <a:off x="6123300" y="3402248"/>
            <a:ext cx="2897964"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FC8B1346-5769-8C49-9412-3CAE0E47E986}"/>
              </a:ext>
            </a:extLst>
          </p:cNvPr>
          <p:cNvCxnSpPr>
            <a:cxnSpLocks/>
          </p:cNvCxnSpPr>
          <p:nvPr/>
        </p:nvCxnSpPr>
        <p:spPr>
          <a:xfrm>
            <a:off x="2429309" y="5005304"/>
            <a:ext cx="594479"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603D7009-9744-2B4D-90F6-7ED14342DCE5}"/>
              </a:ext>
            </a:extLst>
          </p:cNvPr>
          <p:cNvCxnSpPr>
            <a:cxnSpLocks/>
          </p:cNvCxnSpPr>
          <p:nvPr/>
        </p:nvCxnSpPr>
        <p:spPr>
          <a:xfrm>
            <a:off x="5225134" y="5005304"/>
            <a:ext cx="594479"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4" name="AutoShape 166">
            <a:extLst>
              <a:ext uri="{FF2B5EF4-FFF2-40B4-BE49-F238E27FC236}">
                <a16:creationId xmlns:a16="http://schemas.microsoft.com/office/drawing/2014/main" id="{996523E9-96DC-9446-814B-1DCEECF63F5D}"/>
              </a:ext>
            </a:extLst>
          </p:cNvPr>
          <p:cNvSpPr>
            <a:spLocks noChangeArrowheads="1"/>
          </p:cNvSpPr>
          <p:nvPr/>
        </p:nvSpPr>
        <p:spPr bwMode="auto">
          <a:xfrm>
            <a:off x="3149410" y="4593824"/>
            <a:ext cx="1920240" cy="822960"/>
          </a:xfrm>
          <a:prstGeom prst="flowChartProcess">
            <a:avLst/>
          </a:prstGeom>
          <a:solidFill>
            <a:srgbClr val="FF967E"/>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solidFill>
                  <a:srgbClr val="000000"/>
                </a:solidFill>
                <a:latin typeface="Century Gothic" charset="0"/>
                <a:ea typeface="Century Gothic" charset="0"/>
                <a:cs typeface="Century Gothic" charset="0"/>
              </a:rPr>
              <a:t>Prepare product for shipping.</a:t>
            </a:r>
          </a:p>
        </p:txBody>
      </p:sp>
      <p:sp>
        <p:nvSpPr>
          <p:cNvPr id="65" name="AutoShape 169">
            <a:extLst>
              <a:ext uri="{FF2B5EF4-FFF2-40B4-BE49-F238E27FC236}">
                <a16:creationId xmlns:a16="http://schemas.microsoft.com/office/drawing/2014/main" id="{0EF0F3AA-8AE8-3F43-94BB-7334DC93141E}"/>
              </a:ext>
            </a:extLst>
          </p:cNvPr>
          <p:cNvSpPr>
            <a:spLocks noChangeArrowheads="1"/>
          </p:cNvSpPr>
          <p:nvPr/>
        </p:nvSpPr>
        <p:spPr bwMode="auto">
          <a:xfrm>
            <a:off x="8547100" y="4593824"/>
            <a:ext cx="3403597" cy="822960"/>
          </a:xfrm>
          <a:prstGeom prst="flowChartInputOutput">
            <a:avLst/>
          </a:prstGeom>
          <a:solidFill>
            <a:srgbClr val="FFC000"/>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dirty="0">
                <a:solidFill>
                  <a:srgbClr val="000000"/>
                </a:solidFill>
                <a:latin typeface="Century Gothic" charset="0"/>
                <a:ea typeface="Century Gothic" charset="0"/>
                <a:cs typeface="Century Gothic" charset="0"/>
              </a:rPr>
              <a:t>Dispatch product </a:t>
            </a:r>
          </a:p>
          <a:p>
            <a:pPr algn="ctr" rtl="0">
              <a:defRPr sz="1000"/>
            </a:pPr>
            <a:r>
              <a:rPr lang="en-US" sz="1600" b="0" i="0" u="none" strike="noStrike" baseline="0" dirty="0">
                <a:solidFill>
                  <a:srgbClr val="000000"/>
                </a:solidFill>
                <a:latin typeface="Century Gothic" charset="0"/>
                <a:ea typeface="Century Gothic" charset="0"/>
                <a:cs typeface="Century Gothic" charset="0"/>
              </a:rPr>
              <a:t>to delivery service.</a:t>
            </a:r>
          </a:p>
        </p:txBody>
      </p:sp>
      <p:cxnSp>
        <p:nvCxnSpPr>
          <p:cNvPr id="66" name="Straight Arrow Connector 65">
            <a:extLst>
              <a:ext uri="{FF2B5EF4-FFF2-40B4-BE49-F238E27FC236}">
                <a16:creationId xmlns:a16="http://schemas.microsoft.com/office/drawing/2014/main" id="{CAE6CAF2-39A9-FC49-AD24-3F5CD062CF89}"/>
              </a:ext>
            </a:extLst>
          </p:cNvPr>
          <p:cNvCxnSpPr>
            <a:cxnSpLocks/>
          </p:cNvCxnSpPr>
          <p:nvPr/>
        </p:nvCxnSpPr>
        <p:spPr>
          <a:xfrm>
            <a:off x="7972630" y="5005304"/>
            <a:ext cx="594479"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7" name="AutoShape 166">
            <a:extLst>
              <a:ext uri="{FF2B5EF4-FFF2-40B4-BE49-F238E27FC236}">
                <a16:creationId xmlns:a16="http://schemas.microsoft.com/office/drawing/2014/main" id="{B9165CB5-711E-3C44-9BED-30F898BF4E66}"/>
              </a:ext>
            </a:extLst>
          </p:cNvPr>
          <p:cNvSpPr>
            <a:spLocks noChangeArrowheads="1"/>
          </p:cNvSpPr>
          <p:nvPr/>
        </p:nvSpPr>
        <p:spPr bwMode="auto">
          <a:xfrm>
            <a:off x="5995196" y="4593824"/>
            <a:ext cx="1920240" cy="822960"/>
          </a:xfrm>
          <a:prstGeom prst="flowChartProcess">
            <a:avLst/>
          </a:prstGeom>
          <a:solidFill>
            <a:srgbClr val="FF967E"/>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600" b="0" i="0" u="none" strike="noStrike" baseline="0">
                <a:solidFill>
                  <a:srgbClr val="000000"/>
                </a:solidFill>
                <a:latin typeface="Century Gothic" charset="0"/>
                <a:ea typeface="Century Gothic" charset="0"/>
                <a:cs typeface="Century Gothic" charset="0"/>
              </a:rPr>
              <a:t>Update inventory </a:t>
            </a:r>
          </a:p>
          <a:p>
            <a:pPr algn="ctr" rtl="0">
              <a:defRPr sz="1000"/>
            </a:pPr>
            <a:r>
              <a:rPr lang="en-US" sz="1600" b="0" i="0" u="none" strike="noStrike" baseline="0">
                <a:solidFill>
                  <a:srgbClr val="000000"/>
                </a:solidFill>
                <a:latin typeface="Century Gothic" charset="0"/>
                <a:ea typeface="Century Gothic" charset="0"/>
                <a:cs typeface="Century Gothic" charset="0"/>
              </a:rPr>
              <a:t>levels.</a:t>
            </a:r>
          </a:p>
        </p:txBody>
      </p:sp>
      <p:sp>
        <p:nvSpPr>
          <p:cNvPr id="68" name="AutoShape 167">
            <a:extLst>
              <a:ext uri="{FF2B5EF4-FFF2-40B4-BE49-F238E27FC236}">
                <a16:creationId xmlns:a16="http://schemas.microsoft.com/office/drawing/2014/main" id="{4084EC94-F510-6D47-ABCA-B423BAA4ED50}"/>
              </a:ext>
            </a:extLst>
          </p:cNvPr>
          <p:cNvSpPr>
            <a:spLocks noChangeArrowheads="1"/>
          </p:cNvSpPr>
          <p:nvPr/>
        </p:nvSpPr>
        <p:spPr bwMode="auto">
          <a:xfrm>
            <a:off x="9033046" y="5857818"/>
            <a:ext cx="2451144" cy="822960"/>
          </a:xfrm>
          <a:prstGeom prst="roundRect">
            <a:avLst>
              <a:gd name="adj" fmla="val 50000"/>
            </a:avLst>
          </a:prstGeom>
          <a:solidFill>
            <a:srgbClr val="9CE8BD"/>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0" i="0" u="none" strike="noStrike" baseline="0">
                <a:solidFill>
                  <a:srgbClr val="000000"/>
                </a:solidFill>
                <a:latin typeface="Century Gothic" charset="0"/>
                <a:ea typeface="Century Gothic" charset="0"/>
                <a:cs typeface="Century Gothic" charset="0"/>
              </a:rPr>
              <a:t>END:</a:t>
            </a:r>
          </a:p>
          <a:p>
            <a:pPr algn="ctr" rtl="0">
              <a:defRPr sz="1000"/>
            </a:pPr>
            <a:r>
              <a:rPr lang="en-US" sz="1400" b="0" i="0" u="none" strike="noStrike" baseline="0">
                <a:solidFill>
                  <a:srgbClr val="000000"/>
                </a:solidFill>
                <a:latin typeface="Century Gothic" charset="0"/>
                <a:ea typeface="Century Gothic" charset="0"/>
                <a:cs typeface="Century Gothic" charset="0"/>
              </a:rPr>
              <a:t>Order processing complete.</a:t>
            </a:r>
          </a:p>
        </p:txBody>
      </p:sp>
      <p:cxnSp>
        <p:nvCxnSpPr>
          <p:cNvPr id="69" name="Straight Arrow Connector 68">
            <a:extLst>
              <a:ext uri="{FF2B5EF4-FFF2-40B4-BE49-F238E27FC236}">
                <a16:creationId xmlns:a16="http://schemas.microsoft.com/office/drawing/2014/main" id="{4BEA70BC-1DF1-5443-9BB8-34E8B366EC0C}"/>
              </a:ext>
            </a:extLst>
          </p:cNvPr>
          <p:cNvCxnSpPr/>
          <p:nvPr/>
        </p:nvCxnSpPr>
        <p:spPr>
          <a:xfrm>
            <a:off x="10313966" y="5474701"/>
            <a:ext cx="0" cy="312774"/>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582FE0A-1B46-0B58-B246-E7058E6A7C05}"/>
              </a:ext>
            </a:extLst>
          </p:cNvPr>
          <p:cNvSpPr/>
          <p:nvPr/>
        </p:nvSpPr>
        <p:spPr>
          <a:xfrm>
            <a:off x="249703" y="946960"/>
            <a:ext cx="11662896" cy="1275540"/>
          </a:xfrm>
          <a:prstGeom prst="rect">
            <a:avLst/>
          </a:prstGeom>
          <a:gradFill>
            <a:gsLst>
              <a:gs pos="19000">
                <a:srgbClr val="BD9CB1"/>
              </a:gs>
              <a:gs pos="84000">
                <a:srgbClr val="F1C6E3"/>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4116314414"/>
              </p:ext>
            </p:extLst>
          </p:nvPr>
        </p:nvGraphicFramePr>
        <p:xfrm>
          <a:off x="256540" y="176704"/>
          <a:ext cx="11643359" cy="698500"/>
        </p:xfrm>
        <a:graphic>
          <a:graphicData uri="http://schemas.openxmlformats.org/drawingml/2006/table">
            <a:tbl>
              <a:tblPr>
                <a:tableStyleId>{5C22544A-7EE6-4342-B048-85BDC9FD1C3A}</a:tableStyleId>
              </a:tblPr>
              <a:tblGrid>
                <a:gridCol w="7863730">
                  <a:extLst>
                    <a:ext uri="{9D8B030D-6E8A-4147-A177-3AD203B41FA5}">
                      <a16:colId xmlns:a16="http://schemas.microsoft.com/office/drawing/2014/main" val="684787995"/>
                    </a:ext>
                  </a:extLst>
                </a:gridCol>
                <a:gridCol w="2474843">
                  <a:extLst>
                    <a:ext uri="{9D8B030D-6E8A-4147-A177-3AD203B41FA5}">
                      <a16:colId xmlns:a16="http://schemas.microsoft.com/office/drawing/2014/main" val="1194938607"/>
                    </a:ext>
                  </a:extLst>
                </a:gridCol>
                <a:gridCol w="1304786">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8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sp>
        <p:nvSpPr>
          <p:cNvPr id="8" name="Text Box 174">
            <a:extLst>
              <a:ext uri="{FF2B5EF4-FFF2-40B4-BE49-F238E27FC236}">
                <a16:creationId xmlns:a16="http://schemas.microsoft.com/office/drawing/2014/main" id="{02F9084D-C6EF-EF83-4E20-84D3B056392F}"/>
              </a:ext>
            </a:extLst>
          </p:cNvPr>
          <p:cNvSpPr txBox="1">
            <a:spLocks noChangeArrowheads="1"/>
          </p:cNvSpPr>
          <p:nvPr/>
        </p:nvSpPr>
        <p:spPr bwMode="auto">
          <a:xfrm>
            <a:off x="8045366" y="1243503"/>
            <a:ext cx="571244"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9" name="Straight Arrow Connector 8">
            <a:extLst>
              <a:ext uri="{FF2B5EF4-FFF2-40B4-BE49-F238E27FC236}">
                <a16:creationId xmlns:a16="http://schemas.microsoft.com/office/drawing/2014/main" id="{3A45C547-6B30-5FE7-590F-1A9A7F45C03B}"/>
              </a:ext>
            </a:extLst>
          </p:cNvPr>
          <p:cNvCxnSpPr/>
          <p:nvPr/>
        </p:nvCxnSpPr>
        <p:spPr>
          <a:xfrm>
            <a:off x="8515010" y="1577775"/>
            <a:ext cx="696561" cy="491228"/>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0" name="Text Box 174">
            <a:extLst>
              <a:ext uri="{FF2B5EF4-FFF2-40B4-BE49-F238E27FC236}">
                <a16:creationId xmlns:a16="http://schemas.microsoft.com/office/drawing/2014/main" id="{7374225B-EC5F-DED8-E912-74F0366D5C1E}"/>
              </a:ext>
            </a:extLst>
          </p:cNvPr>
          <p:cNvSpPr txBox="1">
            <a:spLocks noChangeArrowheads="1"/>
          </p:cNvSpPr>
          <p:nvPr/>
        </p:nvSpPr>
        <p:spPr bwMode="auto">
          <a:xfrm>
            <a:off x="8344733" y="1078403"/>
            <a:ext cx="571244"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cxnSp>
        <p:nvCxnSpPr>
          <p:cNvPr id="11" name="Straight Arrow Connector 10">
            <a:extLst>
              <a:ext uri="{FF2B5EF4-FFF2-40B4-BE49-F238E27FC236}">
                <a16:creationId xmlns:a16="http://schemas.microsoft.com/office/drawing/2014/main" id="{3C2EBF9C-4AC0-00E1-C515-523B15DBB4E2}"/>
              </a:ext>
            </a:extLst>
          </p:cNvPr>
          <p:cNvCxnSpPr/>
          <p:nvPr/>
        </p:nvCxnSpPr>
        <p:spPr>
          <a:xfrm>
            <a:off x="8839777" y="1285675"/>
            <a:ext cx="457200"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2" name="Text Box 174">
            <a:extLst>
              <a:ext uri="{FF2B5EF4-FFF2-40B4-BE49-F238E27FC236}">
                <a16:creationId xmlns:a16="http://schemas.microsoft.com/office/drawing/2014/main" id="{0E8D7129-FD1C-B5DC-65F2-43C748B1DA08}"/>
              </a:ext>
            </a:extLst>
          </p:cNvPr>
          <p:cNvSpPr txBox="1">
            <a:spLocks noChangeArrowheads="1"/>
          </p:cNvSpPr>
          <p:nvPr/>
        </p:nvSpPr>
        <p:spPr bwMode="auto">
          <a:xfrm rot="16200000">
            <a:off x="-220212" y="1374817"/>
            <a:ext cx="1460502" cy="461275"/>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vert="vert270"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3100" b="0" i="0" u="none" strike="noStrike" baseline="0" dirty="0">
                <a:solidFill>
                  <a:schemeClr val="bg1"/>
                </a:solidFill>
                <a:latin typeface="Century Gothic" charset="0"/>
                <a:ea typeface="Century Gothic" charset="0"/>
                <a:cs typeface="Century Gothic" charset="0"/>
              </a:rPr>
              <a:t>– KEY –</a:t>
            </a:r>
          </a:p>
        </p:txBody>
      </p:sp>
      <p:sp>
        <p:nvSpPr>
          <p:cNvPr id="13" name="AutoShape 167">
            <a:extLst>
              <a:ext uri="{FF2B5EF4-FFF2-40B4-BE49-F238E27FC236}">
                <a16:creationId xmlns:a16="http://schemas.microsoft.com/office/drawing/2014/main" id="{F0C055A4-DBD4-8717-98CA-A2025814B764}"/>
              </a:ext>
            </a:extLst>
          </p:cNvPr>
          <p:cNvSpPr>
            <a:spLocks noChangeArrowheads="1"/>
          </p:cNvSpPr>
          <p:nvPr/>
        </p:nvSpPr>
        <p:spPr bwMode="auto">
          <a:xfrm>
            <a:off x="866957" y="1155679"/>
            <a:ext cx="1371600" cy="815728"/>
          </a:xfrm>
          <a:prstGeom prst="roundRect">
            <a:avLst>
              <a:gd name="adj" fmla="val 50000"/>
            </a:avLst>
          </a:prstGeom>
          <a:solidFill>
            <a:srgbClr val="DAF267"/>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0" i="0" u="none" strike="noStrike" baseline="0" dirty="0">
                <a:solidFill>
                  <a:srgbClr val="000000"/>
                </a:solidFill>
                <a:latin typeface="Century Gothic" charset="0"/>
                <a:ea typeface="Century Gothic" charset="0"/>
                <a:cs typeface="Century Gothic" charset="0"/>
              </a:rPr>
              <a:t>OVAL: </a:t>
            </a:r>
          </a:p>
          <a:p>
            <a:pPr algn="ctr" rtl="0">
              <a:defRPr sz="1000"/>
            </a:pPr>
            <a:r>
              <a:rPr lang="en-US" sz="1100" b="0" i="0" u="none" strike="noStrike" baseline="0" dirty="0">
                <a:solidFill>
                  <a:srgbClr val="000000"/>
                </a:solidFill>
                <a:latin typeface="Century Gothic" charset="0"/>
                <a:ea typeface="Century Gothic" charset="0"/>
                <a:cs typeface="Century Gothic" charset="0"/>
              </a:rPr>
              <a:t>Start / End </a:t>
            </a:r>
          </a:p>
          <a:p>
            <a:pPr algn="ctr" rtl="0">
              <a:defRPr sz="1000"/>
            </a:pPr>
            <a:r>
              <a:rPr lang="en-US" sz="1100" b="0" i="0" u="none" strike="noStrike" baseline="0" dirty="0">
                <a:solidFill>
                  <a:srgbClr val="000000"/>
                </a:solidFill>
                <a:latin typeface="Century Gothic" charset="0"/>
                <a:ea typeface="Century Gothic" charset="0"/>
                <a:cs typeface="Century Gothic" charset="0"/>
              </a:rPr>
              <a:t>of the Process</a:t>
            </a:r>
          </a:p>
        </p:txBody>
      </p:sp>
      <p:sp>
        <p:nvSpPr>
          <p:cNvPr id="15" name="AutoShape 166">
            <a:extLst>
              <a:ext uri="{FF2B5EF4-FFF2-40B4-BE49-F238E27FC236}">
                <a16:creationId xmlns:a16="http://schemas.microsoft.com/office/drawing/2014/main" id="{ED5EDC6A-3FBA-0EEB-8B49-75EDF3B67AE2}"/>
              </a:ext>
            </a:extLst>
          </p:cNvPr>
          <p:cNvSpPr>
            <a:spLocks noChangeArrowheads="1"/>
          </p:cNvSpPr>
          <p:nvPr/>
        </p:nvSpPr>
        <p:spPr bwMode="auto">
          <a:xfrm>
            <a:off x="2454457" y="1152063"/>
            <a:ext cx="1371600" cy="822960"/>
          </a:xfrm>
          <a:prstGeom prst="flowChartProcess">
            <a:avLst/>
          </a:prstGeom>
          <a:solidFill>
            <a:srgbClr val="FF967E"/>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0" i="0" u="none" strike="noStrike" baseline="0">
                <a:solidFill>
                  <a:srgbClr val="000000"/>
                </a:solidFill>
                <a:latin typeface="Century Gothic" charset="0"/>
                <a:ea typeface="Century Gothic" charset="0"/>
                <a:cs typeface="Century Gothic" charset="0"/>
              </a:rPr>
              <a:t>RECTANGLE: </a:t>
            </a:r>
          </a:p>
          <a:p>
            <a:pPr algn="ctr" rtl="0">
              <a:defRPr sz="1000"/>
            </a:pPr>
            <a:r>
              <a:rPr lang="en-US" sz="1100" b="0" i="0" u="none" strike="noStrike" baseline="0">
                <a:solidFill>
                  <a:srgbClr val="000000"/>
                </a:solidFill>
                <a:latin typeface="Century Gothic" charset="0"/>
                <a:ea typeface="Century Gothic" charset="0"/>
                <a:cs typeface="Century Gothic" charset="0"/>
              </a:rPr>
              <a:t>Process Step</a:t>
            </a:r>
          </a:p>
        </p:txBody>
      </p:sp>
      <p:sp>
        <p:nvSpPr>
          <p:cNvPr id="16" name="AutoShape 169">
            <a:extLst>
              <a:ext uri="{FF2B5EF4-FFF2-40B4-BE49-F238E27FC236}">
                <a16:creationId xmlns:a16="http://schemas.microsoft.com/office/drawing/2014/main" id="{3293103D-7C71-C615-9D29-15DE9941463A}"/>
              </a:ext>
            </a:extLst>
          </p:cNvPr>
          <p:cNvSpPr>
            <a:spLocks noChangeArrowheads="1"/>
          </p:cNvSpPr>
          <p:nvPr/>
        </p:nvSpPr>
        <p:spPr bwMode="auto">
          <a:xfrm>
            <a:off x="5922271" y="1155679"/>
            <a:ext cx="2103120" cy="815728"/>
          </a:xfrm>
          <a:prstGeom prst="flowChartInputOutput">
            <a:avLst/>
          </a:prstGeom>
          <a:solidFill>
            <a:srgbClr val="FFC000"/>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0" i="0" u="none" strike="noStrike" baseline="0" dirty="0">
                <a:solidFill>
                  <a:srgbClr val="000000"/>
                </a:solidFill>
                <a:latin typeface="Century Gothic" charset="0"/>
                <a:ea typeface="Century Gothic" charset="0"/>
                <a:cs typeface="Century Gothic" charset="0"/>
              </a:rPr>
              <a:t>PARALLELOGRAM: </a:t>
            </a:r>
          </a:p>
          <a:p>
            <a:pPr algn="ctr" rtl="0">
              <a:defRPr sz="1000"/>
            </a:pPr>
            <a:r>
              <a:rPr lang="en-US" sz="1100" b="0" i="0" u="none" strike="noStrike" baseline="0" dirty="0">
                <a:solidFill>
                  <a:srgbClr val="000000"/>
                </a:solidFill>
                <a:latin typeface="Century Gothic" charset="0"/>
                <a:ea typeface="Century Gothic" charset="0"/>
                <a:cs typeface="Century Gothic" charset="0"/>
              </a:rPr>
              <a:t>Input / Output</a:t>
            </a:r>
          </a:p>
        </p:txBody>
      </p:sp>
      <p:sp>
        <p:nvSpPr>
          <p:cNvPr id="17" name="AutoShape 168">
            <a:extLst>
              <a:ext uri="{FF2B5EF4-FFF2-40B4-BE49-F238E27FC236}">
                <a16:creationId xmlns:a16="http://schemas.microsoft.com/office/drawing/2014/main" id="{439A1D05-2D23-A6C6-B20C-44D5320BCD59}"/>
              </a:ext>
            </a:extLst>
          </p:cNvPr>
          <p:cNvSpPr>
            <a:spLocks noChangeArrowheads="1"/>
          </p:cNvSpPr>
          <p:nvPr/>
        </p:nvSpPr>
        <p:spPr bwMode="auto">
          <a:xfrm>
            <a:off x="3982757" y="1014903"/>
            <a:ext cx="1876014" cy="1097280"/>
          </a:xfrm>
          <a:prstGeom prst="flowChartDecision">
            <a:avLst/>
          </a:prstGeom>
          <a:solidFill>
            <a:srgbClr val="F1C6E3"/>
          </a:solidFill>
          <a:ln w="12700">
            <a:noFill/>
            <a:miter lim="800000"/>
            <a:headEnd/>
            <a:tailEnd/>
          </a:ln>
          <a:effectLst/>
        </p:spPr>
        <p:txBody>
          <a:bodyPr wrap="square" lIns="0" tIns="0" rIns="0" bIns="0"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0" i="0" u="none" strike="noStrike" baseline="0">
                <a:solidFill>
                  <a:srgbClr val="000000"/>
                </a:solidFill>
                <a:latin typeface="Century Gothic" charset="0"/>
                <a:ea typeface="Century Gothic" charset="0"/>
                <a:cs typeface="Century Gothic" charset="0"/>
              </a:rPr>
              <a:t>DIAMOND: </a:t>
            </a:r>
          </a:p>
          <a:p>
            <a:pPr algn="ctr" rtl="0">
              <a:defRPr sz="1000"/>
            </a:pPr>
            <a:r>
              <a:rPr lang="en-US" sz="1100" b="0" i="0" u="none" strike="noStrike" baseline="0">
                <a:solidFill>
                  <a:srgbClr val="000000"/>
                </a:solidFill>
                <a:latin typeface="Century Gothic" charset="0"/>
                <a:ea typeface="Century Gothic" charset="0"/>
                <a:cs typeface="Century Gothic" charset="0"/>
              </a:rPr>
              <a:t>Decision Point</a:t>
            </a:r>
          </a:p>
        </p:txBody>
      </p:sp>
      <p:cxnSp>
        <p:nvCxnSpPr>
          <p:cNvPr id="18" name="Straight Arrow Connector 17">
            <a:extLst>
              <a:ext uri="{FF2B5EF4-FFF2-40B4-BE49-F238E27FC236}">
                <a16:creationId xmlns:a16="http://schemas.microsoft.com/office/drawing/2014/main" id="{7C37F862-8FD8-B29C-1A2D-23945AB38E98}"/>
              </a:ext>
            </a:extLst>
          </p:cNvPr>
          <p:cNvCxnSpPr/>
          <p:nvPr/>
        </p:nvCxnSpPr>
        <p:spPr>
          <a:xfrm flipV="1">
            <a:off x="8172989" y="1688003"/>
            <a:ext cx="0" cy="34290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79C6862-CA96-F0CB-5341-FE11423992BB}"/>
              </a:ext>
            </a:extLst>
          </p:cNvPr>
          <p:cNvCxnSpPr/>
          <p:nvPr/>
        </p:nvCxnSpPr>
        <p:spPr>
          <a:xfrm>
            <a:off x="8401589" y="1738803"/>
            <a:ext cx="0" cy="34290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0032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12760</TotalTime>
  <Words>316</Words>
  <Application>Microsoft Macintosh PowerPoint</Application>
  <PresentationFormat>Widescreen</PresentationFormat>
  <Paragraphs>56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205</cp:revision>
  <cp:lastPrinted>2024-02-20T23:48:17Z</cp:lastPrinted>
  <dcterms:created xsi:type="dcterms:W3CDTF">2021-07-07T23:54:57Z</dcterms:created>
  <dcterms:modified xsi:type="dcterms:W3CDTF">2024-05-17T20:01:44Z</dcterms:modified>
</cp:coreProperties>
</file>