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EDF5F3"/>
    <a:srgbClr val="D7EEEB"/>
    <a:srgbClr val="BFEEEB"/>
    <a:srgbClr val="2E75B6"/>
    <a:srgbClr val="C9F2DB"/>
    <a:srgbClr val="E4FAF1"/>
    <a:srgbClr val="DBF2A9"/>
    <a:srgbClr val="9AE7BD"/>
    <a:srgbClr val="E5F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46" autoAdjust="0"/>
    <p:restoredTop sz="96058"/>
  </p:normalViewPr>
  <p:slideViewPr>
    <p:cSldViewPr snapToGrid="0" snapToObjects="1">
      <p:cViewPr varScale="1">
        <p:scale>
          <a:sx n="128" d="100"/>
          <a:sy n="128" d="100"/>
        </p:scale>
        <p:origin x="2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13798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Decision+Flowchart-powerpoint-12053&amp;lpa=Decision+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rgbClr val="EAEEF3"/>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Decision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255396"/>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This decision flowchart template should be used when you're faced with making complex decisions and need to visualize the outcomes of various options. It's perfect for strategic planning sessions or when trying to resolve dilemmas that involve multiple choices.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stands out by offering a structured way to break down decisions and their possible results, making it easier to understand the impact of each choice. It comes equipped with customizable paths and outcomes, allowing teams to thoroughly explore and present decision-making scenarios.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13303" y="1592074"/>
            <a:ext cx="6772019" cy="382291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3985875154"/>
              </p:ext>
            </p:extLst>
          </p:nvPr>
        </p:nvGraphicFramePr>
        <p:xfrm>
          <a:off x="256541" y="1039330"/>
          <a:ext cx="11643360" cy="5531591"/>
        </p:xfrm>
        <a:graphic>
          <a:graphicData uri="http://schemas.openxmlformats.org/drawingml/2006/table">
            <a:tbl>
              <a:tblPr>
                <a:tableStyleId>{5C22544A-7EE6-4342-B048-85BDC9FD1C3A}</a:tableStyleId>
              </a:tblPr>
              <a:tblGrid>
                <a:gridCol w="1815147">
                  <a:extLst>
                    <a:ext uri="{9D8B030D-6E8A-4147-A177-3AD203B41FA5}">
                      <a16:colId xmlns:a16="http://schemas.microsoft.com/office/drawing/2014/main" val="867580656"/>
                    </a:ext>
                  </a:extLst>
                </a:gridCol>
                <a:gridCol w="3714750">
                  <a:extLst>
                    <a:ext uri="{9D8B030D-6E8A-4147-A177-3AD203B41FA5}">
                      <a16:colId xmlns:a16="http://schemas.microsoft.com/office/drawing/2014/main" val="1582733205"/>
                    </a:ext>
                  </a:extLst>
                </a:gridCol>
                <a:gridCol w="3843337">
                  <a:extLst>
                    <a:ext uri="{9D8B030D-6E8A-4147-A177-3AD203B41FA5}">
                      <a16:colId xmlns:a16="http://schemas.microsoft.com/office/drawing/2014/main" val="3351947120"/>
                    </a:ext>
                  </a:extLst>
                </a:gridCol>
                <a:gridCol w="2270126">
                  <a:extLst>
                    <a:ext uri="{9D8B030D-6E8A-4147-A177-3AD203B41FA5}">
                      <a16:colId xmlns:a16="http://schemas.microsoft.com/office/drawing/2014/main" val="739977279"/>
                    </a:ext>
                  </a:extLst>
                </a:gridCol>
              </a:tblGrid>
              <a:tr h="417330">
                <a:tc>
                  <a:txBody>
                    <a:bodyPr/>
                    <a:lstStyle/>
                    <a:p>
                      <a:pPr algn="l" fontAlgn="t"/>
                      <a:r>
                        <a:rPr lang="en-US" sz="1600" b="0" i="0" u="none" strike="noStrike" dirty="0">
                          <a:solidFill>
                            <a:srgbClr val="595959"/>
                          </a:solidFill>
                          <a:effectLst/>
                          <a:latin typeface="Century Gothic" panose="020B0502020202020204" pitchFamily="34" charset="0"/>
                        </a:rPr>
                        <a:t>Initial Question</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Decision Level 1</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Decision Level 2</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Outcome</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1105871358"/>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87220">
                  <a:extLst>
                    <a:ext uri="{9D8B030D-6E8A-4147-A177-3AD203B41FA5}">
                      <a16:colId xmlns:a16="http://schemas.microsoft.com/office/drawing/2014/main" val="1194938607"/>
                    </a:ext>
                  </a:extLst>
                </a:gridCol>
                <a:gridCol w="2270124">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600" u="none" strike="noStrike" dirty="0">
                          <a:effectLst/>
                          <a:latin typeface="Century Gothic" panose="020B0502020202020204" pitchFamily="34" charset="0"/>
                        </a:rPr>
                        <a:t>Evaluating New Software Feature Implementation</a:t>
                      </a: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b="0" i="0" u="none" strike="noStrike" dirty="0">
                          <a:solidFill>
                            <a:schemeClr val="tx1"/>
                          </a:solidFill>
                          <a:effectLst/>
                          <a:latin typeface="Century Gothic" panose="020B0502020202020204" pitchFamily="34" charset="0"/>
                        </a:rPr>
                        <a:t>Jason Desjardins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200" b="0" i="0" u="none" strike="noStrike" dirty="0">
                          <a:solidFill>
                            <a:schemeClr val="tx1"/>
                          </a:solidFill>
                          <a:effectLst/>
                          <a:latin typeface="Century Gothic" panose="020B0502020202020204" pitchFamily="34" charset="0"/>
                        </a:rPr>
                        <a:t>00/00/0000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33300914"/>
                  </a:ext>
                </a:extLst>
              </a:tr>
            </a:tbl>
          </a:graphicData>
        </a:graphic>
      </p:graphicFrame>
      <p:sp>
        <p:nvSpPr>
          <p:cNvPr id="6" name="AutoShape 167">
            <a:extLst>
              <a:ext uri="{FF2B5EF4-FFF2-40B4-BE49-F238E27FC236}">
                <a16:creationId xmlns:a16="http://schemas.microsoft.com/office/drawing/2014/main" id="{3BCD9379-E4B2-3D45-A65C-7E770C7C3C79}"/>
              </a:ext>
            </a:extLst>
          </p:cNvPr>
          <p:cNvSpPr>
            <a:spLocks noChangeArrowheads="1"/>
          </p:cNvSpPr>
          <p:nvPr/>
        </p:nvSpPr>
        <p:spPr bwMode="auto">
          <a:xfrm>
            <a:off x="6443301" y="3889948"/>
            <a:ext cx="2908261" cy="822960"/>
          </a:xfrm>
          <a:prstGeom prst="diamond">
            <a:avLst/>
          </a:prstGeom>
          <a:solidFill>
            <a:srgbClr val="368C65"/>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B2: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Will it improve user satisfaction?</a:t>
            </a:r>
          </a:p>
        </p:txBody>
      </p:sp>
      <p:sp>
        <p:nvSpPr>
          <p:cNvPr id="7" name="AutoShape 167">
            <a:extLst>
              <a:ext uri="{FF2B5EF4-FFF2-40B4-BE49-F238E27FC236}">
                <a16:creationId xmlns:a16="http://schemas.microsoft.com/office/drawing/2014/main" id="{B251E51C-2DBC-2845-9A6B-FE258335F926}"/>
              </a:ext>
            </a:extLst>
          </p:cNvPr>
          <p:cNvSpPr>
            <a:spLocks noChangeArrowheads="1"/>
          </p:cNvSpPr>
          <p:nvPr/>
        </p:nvSpPr>
        <p:spPr bwMode="auto">
          <a:xfrm>
            <a:off x="6443301" y="5608005"/>
            <a:ext cx="2908261" cy="822960"/>
          </a:xfrm>
          <a:prstGeom prst="diamond">
            <a:avLst/>
          </a:prstGeom>
          <a:solidFill>
            <a:srgbClr val="517F33"/>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C2: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Does it integrate well with the existing features?</a:t>
            </a:r>
          </a:p>
        </p:txBody>
      </p:sp>
      <p:sp>
        <p:nvSpPr>
          <p:cNvPr id="8" name="AutoShape 167">
            <a:extLst>
              <a:ext uri="{FF2B5EF4-FFF2-40B4-BE49-F238E27FC236}">
                <a16:creationId xmlns:a16="http://schemas.microsoft.com/office/drawing/2014/main" id="{5C0CEC7C-B0A0-0CE7-276C-0500B6848308}"/>
              </a:ext>
            </a:extLst>
          </p:cNvPr>
          <p:cNvSpPr>
            <a:spLocks noChangeArrowheads="1"/>
          </p:cNvSpPr>
          <p:nvPr/>
        </p:nvSpPr>
        <p:spPr bwMode="auto">
          <a:xfrm>
            <a:off x="345099" y="3445286"/>
            <a:ext cx="1442677" cy="794233"/>
          </a:xfrm>
          <a:prstGeom prst="roundRect">
            <a:avLst>
              <a:gd name="adj" fmla="val 50000"/>
            </a:avLst>
          </a:prstGeom>
          <a:solidFill>
            <a:schemeClr val="accent5">
              <a:lumMod val="50000"/>
            </a:schemeClr>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dirty="0">
                <a:solidFill>
                  <a:schemeClr val="bg1"/>
                </a:solidFill>
                <a:latin typeface="Century Gothic" charset="0"/>
                <a:ea typeface="Century Gothic" charset="0"/>
                <a:cs typeface="Century Gothic" charset="0"/>
              </a:rPr>
              <a:t>Should we develop the new feature?</a:t>
            </a:r>
          </a:p>
        </p:txBody>
      </p:sp>
      <p:sp>
        <p:nvSpPr>
          <p:cNvPr id="10" name="Text Box 173">
            <a:extLst>
              <a:ext uri="{FF2B5EF4-FFF2-40B4-BE49-F238E27FC236}">
                <a16:creationId xmlns:a16="http://schemas.microsoft.com/office/drawing/2014/main" id="{413DA6B0-2E95-B4C1-928C-720072DA382C}"/>
              </a:ext>
            </a:extLst>
          </p:cNvPr>
          <p:cNvSpPr txBox="1">
            <a:spLocks noChangeArrowheads="1"/>
          </p:cNvSpPr>
          <p:nvPr/>
        </p:nvSpPr>
        <p:spPr bwMode="auto">
          <a:xfrm>
            <a:off x="4282360" y="2482808"/>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1" name="AutoShape 167">
            <a:extLst>
              <a:ext uri="{FF2B5EF4-FFF2-40B4-BE49-F238E27FC236}">
                <a16:creationId xmlns:a16="http://schemas.microsoft.com/office/drawing/2014/main" id="{9EDB65D3-379C-3F45-9A75-4F168F48A878}"/>
              </a:ext>
            </a:extLst>
          </p:cNvPr>
          <p:cNvSpPr>
            <a:spLocks noChangeArrowheads="1"/>
          </p:cNvSpPr>
          <p:nvPr/>
        </p:nvSpPr>
        <p:spPr bwMode="auto">
          <a:xfrm>
            <a:off x="2323264" y="1734344"/>
            <a:ext cx="3128299" cy="870711"/>
          </a:xfrm>
          <a:prstGeom prst="diamond">
            <a:avLst/>
          </a:prstGeom>
          <a:solidFill>
            <a:srgbClr val="26B8B6"/>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1000" dirty="0">
                <a:solidFill>
                  <a:schemeClr val="bg1"/>
                </a:solidFill>
                <a:latin typeface="Century Gothic" panose="020B0502020202020204" pitchFamily="34" charset="0"/>
              </a:rPr>
              <a:t>Decision A: </a:t>
            </a:r>
            <a:br>
              <a:rPr lang="en-US" sz="1000"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Is the feature aligned with our product roadmap?</a:t>
            </a:r>
          </a:p>
        </p:txBody>
      </p:sp>
      <p:sp>
        <p:nvSpPr>
          <p:cNvPr id="12" name="AutoShape 167">
            <a:extLst>
              <a:ext uri="{FF2B5EF4-FFF2-40B4-BE49-F238E27FC236}">
                <a16:creationId xmlns:a16="http://schemas.microsoft.com/office/drawing/2014/main" id="{D5B564C5-CF77-0741-AE92-5AC257DAEB48}"/>
              </a:ext>
            </a:extLst>
          </p:cNvPr>
          <p:cNvSpPr>
            <a:spLocks noChangeArrowheads="1"/>
          </p:cNvSpPr>
          <p:nvPr/>
        </p:nvSpPr>
        <p:spPr bwMode="auto">
          <a:xfrm>
            <a:off x="4712194" y="2605054"/>
            <a:ext cx="1412584" cy="457200"/>
          </a:xfrm>
          <a:prstGeom prst="roundRect">
            <a:avLst>
              <a:gd name="adj" fmla="val 50000"/>
            </a:avLst>
          </a:prstGeom>
          <a:solidFill>
            <a:srgbClr val="BFEEE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0" i="0" u="none" strike="noStrike" baseline="0" dirty="0">
                <a:solidFill>
                  <a:schemeClr val="tx1"/>
                </a:solidFill>
                <a:latin typeface="Century Gothic" charset="0"/>
                <a:ea typeface="Century Gothic" charset="0"/>
                <a:cs typeface="Century Gothic" charset="0"/>
              </a:rPr>
              <a:t>Do not proceed with development</a:t>
            </a:r>
          </a:p>
        </p:txBody>
      </p:sp>
      <p:cxnSp>
        <p:nvCxnSpPr>
          <p:cNvPr id="13" name="Straight Arrow Connector 12">
            <a:extLst>
              <a:ext uri="{FF2B5EF4-FFF2-40B4-BE49-F238E27FC236}">
                <a16:creationId xmlns:a16="http://schemas.microsoft.com/office/drawing/2014/main" id="{7B79B0B0-37B8-2948-9DF6-0C5A49523A8E}"/>
              </a:ext>
            </a:extLst>
          </p:cNvPr>
          <p:cNvCxnSpPr/>
          <p:nvPr/>
        </p:nvCxnSpPr>
        <p:spPr>
          <a:xfrm flipV="1">
            <a:off x="1861637" y="2469536"/>
            <a:ext cx="1165613" cy="140602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DCC97EC-6293-5C44-BF46-A09A5A787613}"/>
              </a:ext>
            </a:extLst>
          </p:cNvPr>
          <p:cNvCxnSpPr/>
          <p:nvPr/>
        </p:nvCxnSpPr>
        <p:spPr>
          <a:xfrm>
            <a:off x="1861637" y="3873616"/>
            <a:ext cx="415466"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5" name="AutoShape 167">
            <a:extLst>
              <a:ext uri="{FF2B5EF4-FFF2-40B4-BE49-F238E27FC236}">
                <a16:creationId xmlns:a16="http://schemas.microsoft.com/office/drawing/2014/main" id="{656CBE57-9163-4744-9FE0-E69F940F4089}"/>
              </a:ext>
            </a:extLst>
          </p:cNvPr>
          <p:cNvSpPr>
            <a:spLocks noChangeArrowheads="1"/>
          </p:cNvSpPr>
          <p:nvPr/>
        </p:nvSpPr>
        <p:spPr bwMode="auto">
          <a:xfrm>
            <a:off x="2323264" y="3445286"/>
            <a:ext cx="3132613" cy="870711"/>
          </a:xfrm>
          <a:prstGeom prst="diamond">
            <a:avLst/>
          </a:prstGeom>
          <a:solidFill>
            <a:srgbClr val="44AF7E"/>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1000" dirty="0">
                <a:solidFill>
                  <a:schemeClr val="bg1"/>
                </a:solidFill>
                <a:latin typeface="Century Gothic" panose="020B0502020202020204" pitchFamily="34" charset="0"/>
              </a:rPr>
              <a:t>Decision B: </a:t>
            </a:r>
            <a:br>
              <a:rPr lang="en-US" sz="1000"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Do customers demand this feature?</a:t>
            </a:r>
          </a:p>
        </p:txBody>
      </p:sp>
      <p:sp>
        <p:nvSpPr>
          <p:cNvPr id="16" name="AutoShape 167">
            <a:extLst>
              <a:ext uri="{FF2B5EF4-FFF2-40B4-BE49-F238E27FC236}">
                <a16:creationId xmlns:a16="http://schemas.microsoft.com/office/drawing/2014/main" id="{0293FE7E-D72A-734D-BCA0-EF634461E62A}"/>
              </a:ext>
            </a:extLst>
          </p:cNvPr>
          <p:cNvSpPr>
            <a:spLocks noChangeArrowheads="1"/>
          </p:cNvSpPr>
          <p:nvPr/>
        </p:nvSpPr>
        <p:spPr bwMode="auto">
          <a:xfrm>
            <a:off x="4712194" y="4339865"/>
            <a:ext cx="1412584" cy="457200"/>
          </a:xfrm>
          <a:prstGeom prst="roundRect">
            <a:avLst>
              <a:gd name="adj" fmla="val 50000"/>
            </a:avLst>
          </a:prstGeom>
          <a:solidFill>
            <a:srgbClr val="98E0B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0" i="0" u="none" strike="noStrike" baseline="0">
                <a:solidFill>
                  <a:schemeClr val="tx1"/>
                </a:solidFill>
                <a:latin typeface="Century Gothic" charset="0"/>
                <a:ea typeface="Century Gothic" charset="0"/>
                <a:cs typeface="Century Gothic" charset="0"/>
              </a:rPr>
              <a:t>Reevaluate at next roadmap meeting</a:t>
            </a:r>
          </a:p>
        </p:txBody>
      </p:sp>
      <p:sp>
        <p:nvSpPr>
          <p:cNvPr id="17" name="Text Box 173">
            <a:extLst>
              <a:ext uri="{FF2B5EF4-FFF2-40B4-BE49-F238E27FC236}">
                <a16:creationId xmlns:a16="http://schemas.microsoft.com/office/drawing/2014/main" id="{938C5350-3C8A-444C-83E1-46B9B5EE2A7F}"/>
              </a:ext>
            </a:extLst>
          </p:cNvPr>
          <p:cNvSpPr txBox="1">
            <a:spLocks noChangeArrowheads="1"/>
          </p:cNvSpPr>
          <p:nvPr/>
        </p:nvSpPr>
        <p:spPr bwMode="auto">
          <a:xfrm>
            <a:off x="4282360" y="4210689"/>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24" name="Straight Arrow Connector 23">
            <a:extLst>
              <a:ext uri="{FF2B5EF4-FFF2-40B4-BE49-F238E27FC236}">
                <a16:creationId xmlns:a16="http://schemas.microsoft.com/office/drawing/2014/main" id="{63A4F901-2926-1845-B91C-64674A6331A5}"/>
              </a:ext>
            </a:extLst>
          </p:cNvPr>
          <p:cNvCxnSpPr/>
          <p:nvPr/>
        </p:nvCxnSpPr>
        <p:spPr>
          <a:xfrm>
            <a:off x="4578410" y="2478731"/>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30A22FA4-377E-2445-BDA9-B93553F0AAE0}"/>
              </a:ext>
            </a:extLst>
          </p:cNvPr>
          <p:cNvCxnSpPr/>
          <p:nvPr/>
        </p:nvCxnSpPr>
        <p:spPr>
          <a:xfrm>
            <a:off x="4578410" y="4206612"/>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6" name="Text Box 173">
            <a:extLst>
              <a:ext uri="{FF2B5EF4-FFF2-40B4-BE49-F238E27FC236}">
                <a16:creationId xmlns:a16="http://schemas.microsoft.com/office/drawing/2014/main" id="{037C718D-1E96-BB4B-A585-813030B87749}"/>
              </a:ext>
            </a:extLst>
          </p:cNvPr>
          <p:cNvSpPr txBox="1">
            <a:spLocks noChangeArrowheads="1"/>
          </p:cNvSpPr>
          <p:nvPr/>
        </p:nvSpPr>
        <p:spPr bwMode="auto">
          <a:xfrm>
            <a:off x="4282360" y="5904690"/>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31" name="AutoShape 167">
            <a:extLst>
              <a:ext uri="{FF2B5EF4-FFF2-40B4-BE49-F238E27FC236}">
                <a16:creationId xmlns:a16="http://schemas.microsoft.com/office/drawing/2014/main" id="{BED275A8-3CB1-124B-9740-448D4E520CA1}"/>
              </a:ext>
            </a:extLst>
          </p:cNvPr>
          <p:cNvSpPr>
            <a:spLocks noChangeArrowheads="1"/>
          </p:cNvSpPr>
          <p:nvPr/>
        </p:nvSpPr>
        <p:spPr bwMode="auto">
          <a:xfrm>
            <a:off x="2323264" y="5156227"/>
            <a:ext cx="3128299" cy="870711"/>
          </a:xfrm>
          <a:prstGeom prst="diamond">
            <a:avLst/>
          </a:prstGeom>
          <a:solidFill>
            <a:srgbClr val="62993E"/>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1000" dirty="0">
                <a:solidFill>
                  <a:schemeClr val="bg1"/>
                </a:solidFill>
                <a:latin typeface="Century Gothic" panose="020B0502020202020204" pitchFamily="34" charset="0"/>
              </a:rPr>
              <a:t>Decision C: </a:t>
            </a:r>
            <a:br>
              <a:rPr lang="en-US" sz="1000" dirty="0">
                <a:solidFill>
                  <a:schemeClr val="bg1"/>
                </a:solidFill>
                <a:latin typeface="Century Gothic" panose="020B0502020202020204" pitchFamily="34" charset="0"/>
              </a:rPr>
            </a:br>
            <a:r>
              <a:rPr lang="en-US" dirty="0">
                <a:solidFill>
                  <a:schemeClr val="bg1"/>
                </a:solidFill>
                <a:latin typeface="Century Gothic" panose="020B0502020202020204" pitchFamily="34" charset="0"/>
              </a:rPr>
              <a:t>Can</a:t>
            </a:r>
            <a:r>
              <a:rPr lang="en-US" baseline="0" dirty="0">
                <a:solidFill>
                  <a:schemeClr val="bg1"/>
                </a:solidFill>
                <a:latin typeface="Century Gothic" panose="020B0502020202020204" pitchFamily="34" charset="0"/>
              </a:rPr>
              <a:t> we build it within the budget?</a:t>
            </a:r>
            <a:endParaRPr lang="en-US" dirty="0">
              <a:solidFill>
                <a:schemeClr val="bg1"/>
              </a:solidFill>
              <a:latin typeface="Century Gothic" panose="020B0502020202020204" pitchFamily="34" charset="0"/>
            </a:endParaRPr>
          </a:p>
        </p:txBody>
      </p:sp>
      <p:sp>
        <p:nvSpPr>
          <p:cNvPr id="49" name="AutoShape 167">
            <a:extLst>
              <a:ext uri="{FF2B5EF4-FFF2-40B4-BE49-F238E27FC236}">
                <a16:creationId xmlns:a16="http://schemas.microsoft.com/office/drawing/2014/main" id="{3ABFB658-8F54-B04E-9F55-FD58A354CA56}"/>
              </a:ext>
            </a:extLst>
          </p:cNvPr>
          <p:cNvSpPr>
            <a:spLocks noChangeArrowheads="1"/>
          </p:cNvSpPr>
          <p:nvPr/>
        </p:nvSpPr>
        <p:spPr bwMode="auto">
          <a:xfrm>
            <a:off x="4712194" y="6052347"/>
            <a:ext cx="1412584" cy="457200"/>
          </a:xfrm>
          <a:prstGeom prst="roundRect">
            <a:avLst>
              <a:gd name="adj" fmla="val 50000"/>
            </a:avLst>
          </a:prstGeom>
          <a:solidFill>
            <a:srgbClr val="C6E3A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0" i="0" u="none" strike="noStrike" baseline="0">
                <a:solidFill>
                  <a:schemeClr val="tx1"/>
                </a:solidFill>
                <a:latin typeface="Century Gothic" charset="0"/>
                <a:ea typeface="Century Gothic" charset="0"/>
                <a:cs typeface="Century Gothic" charset="0"/>
              </a:rPr>
              <a:t>Explore alternative solutions</a:t>
            </a:r>
          </a:p>
        </p:txBody>
      </p:sp>
      <p:cxnSp>
        <p:nvCxnSpPr>
          <p:cNvPr id="50" name="Straight Arrow Connector 49">
            <a:extLst>
              <a:ext uri="{FF2B5EF4-FFF2-40B4-BE49-F238E27FC236}">
                <a16:creationId xmlns:a16="http://schemas.microsoft.com/office/drawing/2014/main" id="{FA65B70E-48E7-FC45-9A0D-078918C4298C}"/>
              </a:ext>
            </a:extLst>
          </p:cNvPr>
          <p:cNvCxnSpPr/>
          <p:nvPr/>
        </p:nvCxnSpPr>
        <p:spPr>
          <a:xfrm flipV="1">
            <a:off x="5508504" y="1800405"/>
            <a:ext cx="830932" cy="36615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C6A76D6-CB32-B542-ACF7-8B18DD852359}"/>
              </a:ext>
            </a:extLst>
          </p:cNvPr>
          <p:cNvCxnSpPr/>
          <p:nvPr/>
        </p:nvCxnSpPr>
        <p:spPr>
          <a:xfrm flipV="1">
            <a:off x="5508503" y="3509653"/>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DF35654-D5A2-C04F-A4B5-86D47C26E221}"/>
              </a:ext>
            </a:extLst>
          </p:cNvPr>
          <p:cNvCxnSpPr/>
          <p:nvPr/>
        </p:nvCxnSpPr>
        <p:spPr>
          <a:xfrm flipV="1">
            <a:off x="5508504" y="5211877"/>
            <a:ext cx="830932" cy="36615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774F0CC0-F0C1-784F-886E-B82A048EE803}"/>
              </a:ext>
            </a:extLst>
          </p:cNvPr>
          <p:cNvCxnSpPr/>
          <p:nvPr/>
        </p:nvCxnSpPr>
        <p:spPr>
          <a:xfrm>
            <a:off x="1861637" y="3875557"/>
            <a:ext cx="1200235" cy="137214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8B676435-BCEC-5948-9DD2-E761F7767ECE}"/>
              </a:ext>
            </a:extLst>
          </p:cNvPr>
          <p:cNvCxnSpPr/>
          <p:nvPr/>
        </p:nvCxnSpPr>
        <p:spPr>
          <a:xfrm>
            <a:off x="4578410" y="5900613"/>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5" name="AutoShape 167">
            <a:extLst>
              <a:ext uri="{FF2B5EF4-FFF2-40B4-BE49-F238E27FC236}">
                <a16:creationId xmlns:a16="http://schemas.microsoft.com/office/drawing/2014/main" id="{AF17192F-18C3-4B40-A850-993640B2EF73}"/>
              </a:ext>
            </a:extLst>
          </p:cNvPr>
          <p:cNvSpPr>
            <a:spLocks noChangeArrowheads="1"/>
          </p:cNvSpPr>
          <p:nvPr/>
        </p:nvSpPr>
        <p:spPr bwMode="auto">
          <a:xfrm>
            <a:off x="6443301" y="1300159"/>
            <a:ext cx="2908261" cy="822960"/>
          </a:xfrm>
          <a:prstGeom prst="diamond">
            <a:avLst/>
          </a:prstGeom>
          <a:solidFill>
            <a:srgbClr val="1C8C8B"/>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A1: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Do we have the necessary </a:t>
            </a:r>
          </a:p>
          <a:p>
            <a:pPr lvl="0" algn="ctr"/>
            <a:r>
              <a:rPr lang="en-US" sz="1050" dirty="0">
                <a:solidFill>
                  <a:schemeClr val="bg1"/>
                </a:solidFill>
                <a:latin typeface="Century Gothic" panose="020B0502020202020204" pitchFamily="34" charset="0"/>
              </a:rPr>
              <a:t>resources?</a:t>
            </a:r>
          </a:p>
        </p:txBody>
      </p:sp>
      <p:sp>
        <p:nvSpPr>
          <p:cNvPr id="57" name="AutoShape 167">
            <a:extLst>
              <a:ext uri="{FF2B5EF4-FFF2-40B4-BE49-F238E27FC236}">
                <a16:creationId xmlns:a16="http://schemas.microsoft.com/office/drawing/2014/main" id="{7E2E0F55-A3E8-FD4B-9B28-6A78826999BA}"/>
              </a:ext>
            </a:extLst>
          </p:cNvPr>
          <p:cNvSpPr>
            <a:spLocks noChangeArrowheads="1"/>
          </p:cNvSpPr>
          <p:nvPr/>
        </p:nvSpPr>
        <p:spPr bwMode="auto">
          <a:xfrm>
            <a:off x="6443301" y="3026685"/>
            <a:ext cx="2908261" cy="822960"/>
          </a:xfrm>
          <a:prstGeom prst="diamond">
            <a:avLst/>
          </a:prstGeom>
          <a:solidFill>
            <a:srgbClr val="368C65"/>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B1: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Is it technically</a:t>
            </a:r>
            <a:r>
              <a:rPr lang="en-US" sz="1050" baseline="0" dirty="0">
                <a:solidFill>
                  <a:schemeClr val="bg1"/>
                </a:solidFill>
                <a:latin typeface="Century Gothic" panose="020B0502020202020204" pitchFamily="34" charset="0"/>
              </a:rPr>
              <a:t> feasible?</a:t>
            </a:r>
            <a:endParaRPr lang="en-US" sz="1050" dirty="0">
              <a:solidFill>
                <a:schemeClr val="bg1"/>
              </a:solidFill>
              <a:latin typeface="Century Gothic" panose="020B0502020202020204" pitchFamily="34" charset="0"/>
            </a:endParaRPr>
          </a:p>
        </p:txBody>
      </p:sp>
      <p:sp>
        <p:nvSpPr>
          <p:cNvPr id="59" name="AutoShape 167">
            <a:extLst>
              <a:ext uri="{FF2B5EF4-FFF2-40B4-BE49-F238E27FC236}">
                <a16:creationId xmlns:a16="http://schemas.microsoft.com/office/drawing/2014/main" id="{804848D4-8622-704A-99BB-744350BA030B}"/>
              </a:ext>
            </a:extLst>
          </p:cNvPr>
          <p:cNvSpPr>
            <a:spLocks noChangeArrowheads="1"/>
          </p:cNvSpPr>
          <p:nvPr/>
        </p:nvSpPr>
        <p:spPr bwMode="auto">
          <a:xfrm>
            <a:off x="6443301" y="4765917"/>
            <a:ext cx="2908261" cy="822960"/>
          </a:xfrm>
          <a:prstGeom prst="diamond">
            <a:avLst/>
          </a:prstGeom>
          <a:solidFill>
            <a:srgbClr val="517F33"/>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C1: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Is it a core feature or an enhancement?</a:t>
            </a:r>
          </a:p>
        </p:txBody>
      </p:sp>
      <p:cxnSp>
        <p:nvCxnSpPr>
          <p:cNvPr id="61" name="Straight Arrow Connector 60">
            <a:extLst>
              <a:ext uri="{FF2B5EF4-FFF2-40B4-BE49-F238E27FC236}">
                <a16:creationId xmlns:a16="http://schemas.microsoft.com/office/drawing/2014/main" id="{B2E291EA-634A-3342-8CB9-211FD2A4CA86}"/>
              </a:ext>
            </a:extLst>
          </p:cNvPr>
          <p:cNvCxnSpPr/>
          <p:nvPr/>
        </p:nvCxnSpPr>
        <p:spPr>
          <a:xfrm>
            <a:off x="5496963" y="5584558"/>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42F58561-1F53-7C41-8A72-8F26A3D8F45D}"/>
              </a:ext>
            </a:extLst>
          </p:cNvPr>
          <p:cNvCxnSpPr/>
          <p:nvPr/>
        </p:nvCxnSpPr>
        <p:spPr>
          <a:xfrm>
            <a:off x="5508504" y="3873616"/>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AE3D5AB1-C4A6-694F-B94F-9F2B9AE6408E}"/>
              </a:ext>
            </a:extLst>
          </p:cNvPr>
          <p:cNvCxnSpPr/>
          <p:nvPr/>
        </p:nvCxnSpPr>
        <p:spPr>
          <a:xfrm>
            <a:off x="5508504" y="2162675"/>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6" name="AutoShape 167">
            <a:extLst>
              <a:ext uri="{FF2B5EF4-FFF2-40B4-BE49-F238E27FC236}">
                <a16:creationId xmlns:a16="http://schemas.microsoft.com/office/drawing/2014/main" id="{1A5F5A33-8B40-9B4C-87AA-445D64921408}"/>
              </a:ext>
            </a:extLst>
          </p:cNvPr>
          <p:cNvSpPr>
            <a:spLocks noChangeArrowheads="1"/>
          </p:cNvSpPr>
          <p:nvPr/>
        </p:nvSpPr>
        <p:spPr bwMode="auto">
          <a:xfrm>
            <a:off x="9882436" y="2627385"/>
            <a:ext cx="210312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Reconsider based on ROI</a:t>
            </a:r>
          </a:p>
        </p:txBody>
      </p:sp>
      <p:sp>
        <p:nvSpPr>
          <p:cNvPr id="58" name="AutoShape 167">
            <a:extLst>
              <a:ext uri="{FF2B5EF4-FFF2-40B4-BE49-F238E27FC236}">
                <a16:creationId xmlns:a16="http://schemas.microsoft.com/office/drawing/2014/main" id="{CE8459D4-EF56-F747-A962-FE58CA91728F}"/>
              </a:ext>
            </a:extLst>
          </p:cNvPr>
          <p:cNvSpPr>
            <a:spLocks noChangeArrowheads="1"/>
          </p:cNvSpPr>
          <p:nvPr/>
        </p:nvSpPr>
        <p:spPr bwMode="auto">
          <a:xfrm>
            <a:off x="9882436" y="4339865"/>
            <a:ext cx="210312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Conduct further research</a:t>
            </a:r>
          </a:p>
        </p:txBody>
      </p:sp>
      <p:sp>
        <p:nvSpPr>
          <p:cNvPr id="60" name="AutoShape 167">
            <a:extLst>
              <a:ext uri="{FF2B5EF4-FFF2-40B4-BE49-F238E27FC236}">
                <a16:creationId xmlns:a16="http://schemas.microsoft.com/office/drawing/2014/main" id="{14050546-36BD-AF41-9BDC-406D6F8DB947}"/>
              </a:ext>
            </a:extLst>
          </p:cNvPr>
          <p:cNvSpPr>
            <a:spLocks noChangeArrowheads="1"/>
          </p:cNvSpPr>
          <p:nvPr/>
        </p:nvSpPr>
        <p:spPr bwMode="auto">
          <a:xfrm>
            <a:off x="9882436" y="6052348"/>
            <a:ext cx="210312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dirty="0">
                <a:solidFill>
                  <a:schemeClr val="tx1"/>
                </a:solidFill>
                <a:latin typeface="Century Gothic" charset="0"/>
                <a:ea typeface="Century Gothic" charset="0"/>
                <a:cs typeface="Century Gothic" charset="0"/>
              </a:rPr>
              <a:t>Reassess feature scope and dependencies</a:t>
            </a:r>
          </a:p>
        </p:txBody>
      </p:sp>
      <p:sp>
        <p:nvSpPr>
          <p:cNvPr id="64" name="AutoShape 167">
            <a:extLst>
              <a:ext uri="{FF2B5EF4-FFF2-40B4-BE49-F238E27FC236}">
                <a16:creationId xmlns:a16="http://schemas.microsoft.com/office/drawing/2014/main" id="{A0A0F091-8730-2243-9FDF-0C84AF7E7EB8}"/>
              </a:ext>
            </a:extLst>
          </p:cNvPr>
          <p:cNvSpPr>
            <a:spLocks noChangeArrowheads="1"/>
          </p:cNvSpPr>
          <p:nvPr/>
        </p:nvSpPr>
        <p:spPr bwMode="auto">
          <a:xfrm>
            <a:off x="9882436" y="1771144"/>
            <a:ext cx="210312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Plan for resource acquisition</a:t>
            </a:r>
          </a:p>
        </p:txBody>
      </p:sp>
      <p:sp>
        <p:nvSpPr>
          <p:cNvPr id="65" name="AutoShape 167">
            <a:extLst>
              <a:ext uri="{FF2B5EF4-FFF2-40B4-BE49-F238E27FC236}">
                <a16:creationId xmlns:a16="http://schemas.microsoft.com/office/drawing/2014/main" id="{1810525E-F91E-6C44-81BD-171D3541F614}"/>
              </a:ext>
            </a:extLst>
          </p:cNvPr>
          <p:cNvSpPr>
            <a:spLocks noChangeArrowheads="1"/>
          </p:cNvSpPr>
          <p:nvPr/>
        </p:nvSpPr>
        <p:spPr bwMode="auto">
          <a:xfrm>
            <a:off x="9882436" y="3483625"/>
            <a:ext cx="210312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Seek customer feedback for alternatives</a:t>
            </a:r>
          </a:p>
        </p:txBody>
      </p:sp>
      <p:sp>
        <p:nvSpPr>
          <p:cNvPr id="66" name="AutoShape 167">
            <a:extLst>
              <a:ext uri="{FF2B5EF4-FFF2-40B4-BE49-F238E27FC236}">
                <a16:creationId xmlns:a16="http://schemas.microsoft.com/office/drawing/2014/main" id="{CA8AB739-9738-F14F-BBD4-1EB116A04A28}"/>
              </a:ext>
            </a:extLst>
          </p:cNvPr>
          <p:cNvSpPr>
            <a:spLocks noChangeArrowheads="1"/>
          </p:cNvSpPr>
          <p:nvPr/>
        </p:nvSpPr>
        <p:spPr bwMode="auto">
          <a:xfrm>
            <a:off x="9882436" y="5196106"/>
            <a:ext cx="210312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Schedule for future sprint</a:t>
            </a:r>
          </a:p>
        </p:txBody>
      </p:sp>
      <p:sp>
        <p:nvSpPr>
          <p:cNvPr id="67" name="AutoShape 167">
            <a:extLst>
              <a:ext uri="{FF2B5EF4-FFF2-40B4-BE49-F238E27FC236}">
                <a16:creationId xmlns:a16="http://schemas.microsoft.com/office/drawing/2014/main" id="{D4B69E3F-C1AE-5642-A6C9-9784F5D7BCFF}"/>
              </a:ext>
            </a:extLst>
          </p:cNvPr>
          <p:cNvSpPr>
            <a:spLocks noChangeArrowheads="1"/>
          </p:cNvSpPr>
          <p:nvPr/>
        </p:nvSpPr>
        <p:spPr bwMode="auto">
          <a:xfrm>
            <a:off x="9882436" y="2199264"/>
            <a:ext cx="180313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Prioritize development</a:t>
            </a:r>
          </a:p>
        </p:txBody>
      </p:sp>
      <p:sp>
        <p:nvSpPr>
          <p:cNvPr id="68" name="AutoShape 167">
            <a:extLst>
              <a:ext uri="{FF2B5EF4-FFF2-40B4-BE49-F238E27FC236}">
                <a16:creationId xmlns:a16="http://schemas.microsoft.com/office/drawing/2014/main" id="{BDA8328B-8664-314D-B522-6343FF33597A}"/>
              </a:ext>
            </a:extLst>
          </p:cNvPr>
          <p:cNvSpPr>
            <a:spLocks noChangeArrowheads="1"/>
          </p:cNvSpPr>
          <p:nvPr/>
        </p:nvSpPr>
        <p:spPr bwMode="auto">
          <a:xfrm>
            <a:off x="9882436" y="3911745"/>
            <a:ext cx="180313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Implement in next release cycle</a:t>
            </a:r>
          </a:p>
        </p:txBody>
      </p:sp>
      <p:sp>
        <p:nvSpPr>
          <p:cNvPr id="69" name="AutoShape 167">
            <a:extLst>
              <a:ext uri="{FF2B5EF4-FFF2-40B4-BE49-F238E27FC236}">
                <a16:creationId xmlns:a16="http://schemas.microsoft.com/office/drawing/2014/main" id="{5AEBCEAB-78B5-A544-A049-23BCE3911DEF}"/>
              </a:ext>
            </a:extLst>
          </p:cNvPr>
          <p:cNvSpPr>
            <a:spLocks noChangeArrowheads="1"/>
          </p:cNvSpPr>
          <p:nvPr/>
        </p:nvSpPr>
        <p:spPr bwMode="auto">
          <a:xfrm>
            <a:off x="9882436" y="5624226"/>
            <a:ext cx="180313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Proceed with integration testing</a:t>
            </a:r>
          </a:p>
        </p:txBody>
      </p:sp>
      <p:sp>
        <p:nvSpPr>
          <p:cNvPr id="70" name="AutoShape 167">
            <a:extLst>
              <a:ext uri="{FF2B5EF4-FFF2-40B4-BE49-F238E27FC236}">
                <a16:creationId xmlns:a16="http://schemas.microsoft.com/office/drawing/2014/main" id="{5810C9AC-86FA-D142-98EF-D6ED97F46B0C}"/>
              </a:ext>
            </a:extLst>
          </p:cNvPr>
          <p:cNvSpPr>
            <a:spLocks noChangeArrowheads="1"/>
          </p:cNvSpPr>
          <p:nvPr/>
        </p:nvSpPr>
        <p:spPr bwMode="auto">
          <a:xfrm>
            <a:off x="9882436" y="1343024"/>
            <a:ext cx="180313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Begin development phase</a:t>
            </a:r>
          </a:p>
        </p:txBody>
      </p:sp>
      <p:sp>
        <p:nvSpPr>
          <p:cNvPr id="71" name="AutoShape 167">
            <a:extLst>
              <a:ext uri="{FF2B5EF4-FFF2-40B4-BE49-F238E27FC236}">
                <a16:creationId xmlns:a16="http://schemas.microsoft.com/office/drawing/2014/main" id="{4D339E7D-1AED-FE40-A0AA-D2A41AF19D94}"/>
              </a:ext>
            </a:extLst>
          </p:cNvPr>
          <p:cNvSpPr>
            <a:spLocks noChangeArrowheads="1"/>
          </p:cNvSpPr>
          <p:nvPr/>
        </p:nvSpPr>
        <p:spPr bwMode="auto">
          <a:xfrm>
            <a:off x="9882436" y="3055505"/>
            <a:ext cx="180313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Validate with prototype</a:t>
            </a:r>
          </a:p>
        </p:txBody>
      </p:sp>
      <p:sp>
        <p:nvSpPr>
          <p:cNvPr id="72" name="AutoShape 167">
            <a:extLst>
              <a:ext uri="{FF2B5EF4-FFF2-40B4-BE49-F238E27FC236}">
                <a16:creationId xmlns:a16="http://schemas.microsoft.com/office/drawing/2014/main" id="{D993DB0F-C9B0-2846-B269-5BD921EE3867}"/>
              </a:ext>
            </a:extLst>
          </p:cNvPr>
          <p:cNvSpPr>
            <a:spLocks noChangeArrowheads="1"/>
          </p:cNvSpPr>
          <p:nvPr/>
        </p:nvSpPr>
        <p:spPr bwMode="auto">
          <a:xfrm>
            <a:off x="9882436" y="4767985"/>
            <a:ext cx="180313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sz="1000" b="0" i="0" u="none" strike="noStrike" baseline="0">
                <a:solidFill>
                  <a:schemeClr val="tx1"/>
                </a:solidFill>
                <a:latin typeface="Century Gothic" charset="0"/>
                <a:ea typeface="Century Gothic" charset="0"/>
                <a:cs typeface="Century Gothic" charset="0"/>
              </a:rPr>
              <a:t>Fast-track development</a:t>
            </a:r>
          </a:p>
        </p:txBody>
      </p:sp>
      <p:sp>
        <p:nvSpPr>
          <p:cNvPr id="73" name="Text Box 173">
            <a:extLst>
              <a:ext uri="{FF2B5EF4-FFF2-40B4-BE49-F238E27FC236}">
                <a16:creationId xmlns:a16="http://schemas.microsoft.com/office/drawing/2014/main" id="{C9A3FC2B-046C-B741-B5EF-4314CC760F6F}"/>
              </a:ext>
            </a:extLst>
          </p:cNvPr>
          <p:cNvSpPr txBox="1">
            <a:spLocks noChangeArrowheads="1"/>
          </p:cNvSpPr>
          <p:nvPr/>
        </p:nvSpPr>
        <p:spPr bwMode="auto">
          <a:xfrm>
            <a:off x="5949994" y="2016957"/>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4" name="Text Box 173">
            <a:extLst>
              <a:ext uri="{FF2B5EF4-FFF2-40B4-BE49-F238E27FC236}">
                <a16:creationId xmlns:a16="http://schemas.microsoft.com/office/drawing/2014/main" id="{AF748685-654E-7941-9CB4-A8BCE5E4FA1B}"/>
              </a:ext>
            </a:extLst>
          </p:cNvPr>
          <p:cNvSpPr txBox="1">
            <a:spLocks noChangeArrowheads="1"/>
          </p:cNvSpPr>
          <p:nvPr/>
        </p:nvSpPr>
        <p:spPr bwMode="auto">
          <a:xfrm>
            <a:off x="5949994" y="3748005"/>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dirty="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5" name="Text Box 173">
            <a:extLst>
              <a:ext uri="{FF2B5EF4-FFF2-40B4-BE49-F238E27FC236}">
                <a16:creationId xmlns:a16="http://schemas.microsoft.com/office/drawing/2014/main" id="{9D80500C-0D38-7D4E-A436-FC8681A6541F}"/>
              </a:ext>
            </a:extLst>
          </p:cNvPr>
          <p:cNvSpPr txBox="1">
            <a:spLocks noChangeArrowheads="1"/>
          </p:cNvSpPr>
          <p:nvPr/>
        </p:nvSpPr>
        <p:spPr bwMode="auto">
          <a:xfrm>
            <a:off x="5949994" y="5473234"/>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dirty="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6" name="AutoShape 167">
            <a:extLst>
              <a:ext uri="{FF2B5EF4-FFF2-40B4-BE49-F238E27FC236}">
                <a16:creationId xmlns:a16="http://schemas.microsoft.com/office/drawing/2014/main" id="{64CDC506-D5A4-8846-AF3E-022FB8F06A53}"/>
              </a:ext>
            </a:extLst>
          </p:cNvPr>
          <p:cNvSpPr>
            <a:spLocks noChangeArrowheads="1"/>
          </p:cNvSpPr>
          <p:nvPr/>
        </p:nvSpPr>
        <p:spPr bwMode="auto">
          <a:xfrm>
            <a:off x="6443301" y="2163422"/>
            <a:ext cx="2908261" cy="822960"/>
          </a:xfrm>
          <a:prstGeom prst="diamond">
            <a:avLst/>
          </a:prstGeom>
          <a:solidFill>
            <a:srgbClr val="1C8C8B"/>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900" dirty="0">
                <a:solidFill>
                  <a:schemeClr val="bg1"/>
                </a:solidFill>
                <a:latin typeface="Century Gothic" panose="020B0502020202020204" pitchFamily="34" charset="0"/>
              </a:rPr>
              <a:t>Decision A2: </a:t>
            </a:r>
            <a:br>
              <a:rPr lang="en-US" sz="900" dirty="0">
                <a:solidFill>
                  <a:schemeClr val="bg1"/>
                </a:solidFill>
                <a:latin typeface="Century Gothic" panose="020B0502020202020204" pitchFamily="34" charset="0"/>
              </a:rPr>
            </a:br>
            <a:r>
              <a:rPr lang="en-US" sz="1050" dirty="0">
                <a:solidFill>
                  <a:schemeClr val="bg1"/>
                </a:solidFill>
                <a:latin typeface="Century Gothic" panose="020B0502020202020204" pitchFamily="34" charset="0"/>
              </a:rPr>
              <a:t>Will it provide a competitive advantage?</a:t>
            </a:r>
          </a:p>
        </p:txBody>
      </p:sp>
      <p:grpSp>
        <p:nvGrpSpPr>
          <p:cNvPr id="77" name="Group 76">
            <a:extLst>
              <a:ext uri="{FF2B5EF4-FFF2-40B4-BE49-F238E27FC236}">
                <a16:creationId xmlns:a16="http://schemas.microsoft.com/office/drawing/2014/main" id="{18450730-3453-BEF6-2F55-520C0D5A6F26}"/>
              </a:ext>
            </a:extLst>
          </p:cNvPr>
          <p:cNvGrpSpPr/>
          <p:nvPr/>
        </p:nvGrpSpPr>
        <p:grpSpPr>
          <a:xfrm>
            <a:off x="9112151" y="2250729"/>
            <a:ext cx="723056" cy="633910"/>
            <a:chOff x="9706038" y="1361021"/>
            <a:chExt cx="795688" cy="950490"/>
          </a:xfrm>
        </p:grpSpPr>
        <p:sp>
          <p:nvSpPr>
            <p:cNvPr id="103" name="Text Box 173">
              <a:extLst>
                <a:ext uri="{FF2B5EF4-FFF2-40B4-BE49-F238E27FC236}">
                  <a16:creationId xmlns:a16="http://schemas.microsoft.com/office/drawing/2014/main" id="{6B972D36-E201-8247-8F5C-3FFD39A1A6FC}"/>
                </a:ext>
              </a:extLst>
            </p:cNvPr>
            <p:cNvSpPr txBox="1">
              <a:spLocks noChangeArrowheads="1"/>
            </p:cNvSpPr>
            <p:nvPr/>
          </p:nvSpPr>
          <p:spPr bwMode="auto">
            <a:xfrm>
              <a:off x="9706038" y="189696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04" name="Text Box 173">
              <a:extLst>
                <a:ext uri="{FF2B5EF4-FFF2-40B4-BE49-F238E27FC236}">
                  <a16:creationId xmlns:a16="http://schemas.microsoft.com/office/drawing/2014/main" id="{8FB493F6-AE0A-1F4C-A693-71B5A7E8E217}"/>
                </a:ext>
              </a:extLst>
            </p:cNvPr>
            <p:cNvSpPr txBox="1">
              <a:spLocks noChangeArrowheads="1"/>
            </p:cNvSpPr>
            <p:nvPr/>
          </p:nvSpPr>
          <p:spPr bwMode="auto">
            <a:xfrm>
              <a:off x="9712388" y="136102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105" name="Straight Arrow Connector 104">
              <a:extLst>
                <a:ext uri="{FF2B5EF4-FFF2-40B4-BE49-F238E27FC236}">
                  <a16:creationId xmlns:a16="http://schemas.microsoft.com/office/drawing/2014/main" id="{3417D786-5EA2-6C45-9225-6F106F6617E8}"/>
                </a:ext>
              </a:extLst>
            </p:cNvPr>
            <p:cNvCxnSpPr/>
            <p:nvPr/>
          </p:nvCxnSpPr>
          <p:spPr>
            <a:xfrm>
              <a:off x="10044526" y="195180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903364F7-027C-534C-8046-51FF16861429}"/>
                </a:ext>
              </a:extLst>
            </p:cNvPr>
            <p:cNvCxnSpPr/>
            <p:nvPr/>
          </p:nvCxnSpPr>
          <p:spPr>
            <a:xfrm flipV="1">
              <a:off x="10044526" y="155810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78" name="Group 77">
            <a:extLst>
              <a:ext uri="{FF2B5EF4-FFF2-40B4-BE49-F238E27FC236}">
                <a16:creationId xmlns:a16="http://schemas.microsoft.com/office/drawing/2014/main" id="{EC11E8CA-6753-16E7-A23E-1AF1FF4C6CA6}"/>
              </a:ext>
            </a:extLst>
          </p:cNvPr>
          <p:cNvGrpSpPr/>
          <p:nvPr/>
        </p:nvGrpSpPr>
        <p:grpSpPr>
          <a:xfrm>
            <a:off x="9112151" y="1381707"/>
            <a:ext cx="723056" cy="633910"/>
            <a:chOff x="9706038" y="58001"/>
            <a:chExt cx="795688" cy="950490"/>
          </a:xfrm>
        </p:grpSpPr>
        <p:sp>
          <p:nvSpPr>
            <p:cNvPr id="99" name="Text Box 173">
              <a:extLst>
                <a:ext uri="{FF2B5EF4-FFF2-40B4-BE49-F238E27FC236}">
                  <a16:creationId xmlns:a16="http://schemas.microsoft.com/office/drawing/2014/main" id="{1D1F50AE-AAD1-684E-AD3F-02FCEFD464ED}"/>
                </a:ext>
              </a:extLst>
            </p:cNvPr>
            <p:cNvSpPr txBox="1">
              <a:spLocks noChangeArrowheads="1"/>
            </p:cNvSpPr>
            <p:nvPr/>
          </p:nvSpPr>
          <p:spPr bwMode="auto">
            <a:xfrm>
              <a:off x="9706038" y="5939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00" name="Text Box 173">
              <a:extLst>
                <a:ext uri="{FF2B5EF4-FFF2-40B4-BE49-F238E27FC236}">
                  <a16:creationId xmlns:a16="http://schemas.microsoft.com/office/drawing/2014/main" id="{2B8B417C-FEF1-1C4A-B631-ABF70D6A452C}"/>
                </a:ext>
              </a:extLst>
            </p:cNvPr>
            <p:cNvSpPr txBox="1">
              <a:spLocks noChangeArrowheads="1"/>
            </p:cNvSpPr>
            <p:nvPr/>
          </p:nvSpPr>
          <p:spPr bwMode="auto">
            <a:xfrm>
              <a:off x="9712388" y="580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101" name="Straight Arrow Connector 100">
              <a:extLst>
                <a:ext uri="{FF2B5EF4-FFF2-40B4-BE49-F238E27FC236}">
                  <a16:creationId xmlns:a16="http://schemas.microsoft.com/office/drawing/2014/main" id="{DA115241-65DE-AB46-96CB-FB3C04DE5ED9}"/>
                </a:ext>
              </a:extLst>
            </p:cNvPr>
            <p:cNvCxnSpPr/>
            <p:nvPr/>
          </p:nvCxnSpPr>
          <p:spPr>
            <a:xfrm>
              <a:off x="10044526" y="6487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076C5C57-DDFC-8E4D-91AB-1C02461382AF}"/>
                </a:ext>
              </a:extLst>
            </p:cNvPr>
            <p:cNvCxnSpPr/>
            <p:nvPr/>
          </p:nvCxnSpPr>
          <p:spPr>
            <a:xfrm flipV="1">
              <a:off x="10044526" y="2550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CDFB6561-E162-FB40-BEC2-338FF9C36E85}"/>
              </a:ext>
            </a:extLst>
          </p:cNvPr>
          <p:cNvGrpSpPr/>
          <p:nvPr/>
        </p:nvGrpSpPr>
        <p:grpSpPr>
          <a:xfrm>
            <a:off x="9112151" y="3119752"/>
            <a:ext cx="723056" cy="633910"/>
            <a:chOff x="9706038" y="2664041"/>
            <a:chExt cx="795688" cy="950490"/>
          </a:xfrm>
        </p:grpSpPr>
        <p:sp>
          <p:nvSpPr>
            <p:cNvPr id="95" name="Text Box 173">
              <a:extLst>
                <a:ext uri="{FF2B5EF4-FFF2-40B4-BE49-F238E27FC236}">
                  <a16:creationId xmlns:a16="http://schemas.microsoft.com/office/drawing/2014/main" id="{7DE9FB07-85AE-0358-9E96-73ACDB35823B}"/>
                </a:ext>
              </a:extLst>
            </p:cNvPr>
            <p:cNvSpPr txBox="1">
              <a:spLocks noChangeArrowheads="1"/>
            </p:cNvSpPr>
            <p:nvPr/>
          </p:nvSpPr>
          <p:spPr bwMode="auto">
            <a:xfrm>
              <a:off x="9706038" y="319998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96" name="Text Box 173">
              <a:extLst>
                <a:ext uri="{FF2B5EF4-FFF2-40B4-BE49-F238E27FC236}">
                  <a16:creationId xmlns:a16="http://schemas.microsoft.com/office/drawing/2014/main" id="{5D19129F-039B-8D86-158E-B6C4BD73F070}"/>
                </a:ext>
              </a:extLst>
            </p:cNvPr>
            <p:cNvSpPr txBox="1">
              <a:spLocks noChangeArrowheads="1"/>
            </p:cNvSpPr>
            <p:nvPr/>
          </p:nvSpPr>
          <p:spPr bwMode="auto">
            <a:xfrm>
              <a:off x="9712388" y="26640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97" name="Straight Arrow Connector 96">
              <a:extLst>
                <a:ext uri="{FF2B5EF4-FFF2-40B4-BE49-F238E27FC236}">
                  <a16:creationId xmlns:a16="http://schemas.microsoft.com/office/drawing/2014/main" id="{B869400E-EF42-757F-FB19-B898C0FD52B1}"/>
                </a:ext>
              </a:extLst>
            </p:cNvPr>
            <p:cNvCxnSpPr/>
            <p:nvPr/>
          </p:nvCxnSpPr>
          <p:spPr>
            <a:xfrm>
              <a:off x="10044526" y="325482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ECBB66B2-AB3B-6F13-0A33-BB54FA311BA2}"/>
                </a:ext>
              </a:extLst>
            </p:cNvPr>
            <p:cNvCxnSpPr/>
            <p:nvPr/>
          </p:nvCxnSpPr>
          <p:spPr>
            <a:xfrm flipV="1">
              <a:off x="10044526" y="286112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4284A3EF-B3A4-744A-85A0-034D8453A365}"/>
              </a:ext>
            </a:extLst>
          </p:cNvPr>
          <p:cNvGrpSpPr/>
          <p:nvPr/>
        </p:nvGrpSpPr>
        <p:grpSpPr>
          <a:xfrm>
            <a:off x="9112151" y="3988775"/>
            <a:ext cx="723056" cy="633910"/>
            <a:chOff x="9706038" y="3967061"/>
            <a:chExt cx="795688" cy="950490"/>
          </a:xfrm>
        </p:grpSpPr>
        <p:sp>
          <p:nvSpPr>
            <p:cNvPr id="91" name="Text Box 173">
              <a:extLst>
                <a:ext uri="{FF2B5EF4-FFF2-40B4-BE49-F238E27FC236}">
                  <a16:creationId xmlns:a16="http://schemas.microsoft.com/office/drawing/2014/main" id="{EB1681E1-C66A-675E-C0CE-5D4D94F526D7}"/>
                </a:ext>
              </a:extLst>
            </p:cNvPr>
            <p:cNvSpPr txBox="1">
              <a:spLocks noChangeArrowheads="1"/>
            </p:cNvSpPr>
            <p:nvPr/>
          </p:nvSpPr>
          <p:spPr bwMode="auto">
            <a:xfrm>
              <a:off x="9706038" y="45030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92" name="Text Box 173">
              <a:extLst>
                <a:ext uri="{FF2B5EF4-FFF2-40B4-BE49-F238E27FC236}">
                  <a16:creationId xmlns:a16="http://schemas.microsoft.com/office/drawing/2014/main" id="{65123088-7E74-82D8-3898-CDF2458A6393}"/>
                </a:ext>
              </a:extLst>
            </p:cNvPr>
            <p:cNvSpPr txBox="1">
              <a:spLocks noChangeArrowheads="1"/>
            </p:cNvSpPr>
            <p:nvPr/>
          </p:nvSpPr>
          <p:spPr bwMode="auto">
            <a:xfrm>
              <a:off x="9712388" y="396706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93" name="Straight Arrow Connector 92">
              <a:extLst>
                <a:ext uri="{FF2B5EF4-FFF2-40B4-BE49-F238E27FC236}">
                  <a16:creationId xmlns:a16="http://schemas.microsoft.com/office/drawing/2014/main" id="{FA69EF71-E011-36C0-28A3-E94638BA5332}"/>
                </a:ext>
              </a:extLst>
            </p:cNvPr>
            <p:cNvCxnSpPr/>
            <p:nvPr/>
          </p:nvCxnSpPr>
          <p:spPr>
            <a:xfrm>
              <a:off x="10044526" y="455784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56ED1266-14C0-139A-51E7-284AC8B9FC83}"/>
                </a:ext>
              </a:extLst>
            </p:cNvPr>
            <p:cNvCxnSpPr/>
            <p:nvPr/>
          </p:nvCxnSpPr>
          <p:spPr>
            <a:xfrm flipV="1">
              <a:off x="10044526" y="416414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757BF7B4-7253-A84F-A1AE-A910DB4A615E}"/>
              </a:ext>
            </a:extLst>
          </p:cNvPr>
          <p:cNvGrpSpPr/>
          <p:nvPr/>
        </p:nvGrpSpPr>
        <p:grpSpPr>
          <a:xfrm>
            <a:off x="9112151" y="4857798"/>
            <a:ext cx="723056" cy="633910"/>
            <a:chOff x="9706038" y="5270081"/>
            <a:chExt cx="795688" cy="950490"/>
          </a:xfrm>
        </p:grpSpPr>
        <p:sp>
          <p:nvSpPr>
            <p:cNvPr id="87" name="Text Box 173">
              <a:extLst>
                <a:ext uri="{FF2B5EF4-FFF2-40B4-BE49-F238E27FC236}">
                  <a16:creationId xmlns:a16="http://schemas.microsoft.com/office/drawing/2014/main" id="{8A22ECE9-3079-4F20-785C-383DCE913AD0}"/>
                </a:ext>
              </a:extLst>
            </p:cNvPr>
            <p:cNvSpPr txBox="1">
              <a:spLocks noChangeArrowheads="1"/>
            </p:cNvSpPr>
            <p:nvPr/>
          </p:nvSpPr>
          <p:spPr bwMode="auto">
            <a:xfrm>
              <a:off x="9706038" y="580602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88" name="Text Box 173">
              <a:extLst>
                <a:ext uri="{FF2B5EF4-FFF2-40B4-BE49-F238E27FC236}">
                  <a16:creationId xmlns:a16="http://schemas.microsoft.com/office/drawing/2014/main" id="{1574CCDF-7CB7-B744-A650-BDD9587C9928}"/>
                </a:ext>
              </a:extLst>
            </p:cNvPr>
            <p:cNvSpPr txBox="1">
              <a:spLocks noChangeArrowheads="1"/>
            </p:cNvSpPr>
            <p:nvPr/>
          </p:nvSpPr>
          <p:spPr bwMode="auto">
            <a:xfrm>
              <a:off x="9712388" y="527008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89" name="Straight Arrow Connector 88">
              <a:extLst>
                <a:ext uri="{FF2B5EF4-FFF2-40B4-BE49-F238E27FC236}">
                  <a16:creationId xmlns:a16="http://schemas.microsoft.com/office/drawing/2014/main" id="{CAFFF916-231B-7198-C5D5-3CEEA315F394}"/>
                </a:ext>
              </a:extLst>
            </p:cNvPr>
            <p:cNvCxnSpPr/>
            <p:nvPr/>
          </p:nvCxnSpPr>
          <p:spPr>
            <a:xfrm>
              <a:off x="10044526" y="586086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7ACF6F9E-F05B-7DE8-19B1-B2EF2021BCC2}"/>
                </a:ext>
              </a:extLst>
            </p:cNvPr>
            <p:cNvCxnSpPr/>
            <p:nvPr/>
          </p:nvCxnSpPr>
          <p:spPr>
            <a:xfrm flipV="1">
              <a:off x="10044526" y="546716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A5A5D6C2-CA3B-2C49-9ADB-967B0854D9CC}"/>
              </a:ext>
            </a:extLst>
          </p:cNvPr>
          <p:cNvGrpSpPr/>
          <p:nvPr/>
        </p:nvGrpSpPr>
        <p:grpSpPr>
          <a:xfrm>
            <a:off x="9112151" y="5726820"/>
            <a:ext cx="723056" cy="633910"/>
            <a:chOff x="9706038" y="6573101"/>
            <a:chExt cx="795688" cy="950490"/>
          </a:xfrm>
        </p:grpSpPr>
        <p:sp>
          <p:nvSpPr>
            <p:cNvPr id="83" name="Text Box 173">
              <a:extLst>
                <a:ext uri="{FF2B5EF4-FFF2-40B4-BE49-F238E27FC236}">
                  <a16:creationId xmlns:a16="http://schemas.microsoft.com/office/drawing/2014/main" id="{93D9B924-8C6C-5F5D-7DCE-0A1A72EA5FC8}"/>
                </a:ext>
              </a:extLst>
            </p:cNvPr>
            <p:cNvSpPr txBox="1">
              <a:spLocks noChangeArrowheads="1"/>
            </p:cNvSpPr>
            <p:nvPr/>
          </p:nvSpPr>
          <p:spPr bwMode="auto">
            <a:xfrm>
              <a:off x="9706038" y="71090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84" name="Text Box 173">
              <a:extLst>
                <a:ext uri="{FF2B5EF4-FFF2-40B4-BE49-F238E27FC236}">
                  <a16:creationId xmlns:a16="http://schemas.microsoft.com/office/drawing/2014/main" id="{15582954-5132-9A5D-F013-6C093ED658C6}"/>
                </a:ext>
              </a:extLst>
            </p:cNvPr>
            <p:cNvSpPr txBox="1">
              <a:spLocks noChangeArrowheads="1"/>
            </p:cNvSpPr>
            <p:nvPr/>
          </p:nvSpPr>
          <p:spPr bwMode="auto">
            <a:xfrm>
              <a:off x="9712388" y="65731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85" name="Straight Arrow Connector 84">
              <a:extLst>
                <a:ext uri="{FF2B5EF4-FFF2-40B4-BE49-F238E27FC236}">
                  <a16:creationId xmlns:a16="http://schemas.microsoft.com/office/drawing/2014/main" id="{7D0B9F02-490B-7C7E-6063-4D0AFB929E6E}"/>
                </a:ext>
              </a:extLst>
            </p:cNvPr>
            <p:cNvCxnSpPr/>
            <p:nvPr/>
          </p:nvCxnSpPr>
          <p:spPr>
            <a:xfrm>
              <a:off x="10044526" y="71638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420F1865-2C0F-EEBB-0FB8-23097CB52301}"/>
                </a:ext>
              </a:extLst>
            </p:cNvPr>
            <p:cNvCxnSpPr/>
            <p:nvPr/>
          </p:nvCxnSpPr>
          <p:spPr>
            <a:xfrm flipV="1">
              <a:off x="10044526" y="67701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nvGraphicFramePr>
        <p:xfrm>
          <a:off x="256541" y="1039330"/>
          <a:ext cx="11643360" cy="5531591"/>
        </p:xfrm>
        <a:graphic>
          <a:graphicData uri="http://schemas.openxmlformats.org/drawingml/2006/table">
            <a:tbl>
              <a:tblPr>
                <a:tableStyleId>{5C22544A-7EE6-4342-B048-85BDC9FD1C3A}</a:tableStyleId>
              </a:tblPr>
              <a:tblGrid>
                <a:gridCol w="1815147">
                  <a:extLst>
                    <a:ext uri="{9D8B030D-6E8A-4147-A177-3AD203B41FA5}">
                      <a16:colId xmlns:a16="http://schemas.microsoft.com/office/drawing/2014/main" val="867580656"/>
                    </a:ext>
                  </a:extLst>
                </a:gridCol>
                <a:gridCol w="3714750">
                  <a:extLst>
                    <a:ext uri="{9D8B030D-6E8A-4147-A177-3AD203B41FA5}">
                      <a16:colId xmlns:a16="http://schemas.microsoft.com/office/drawing/2014/main" val="1582733205"/>
                    </a:ext>
                  </a:extLst>
                </a:gridCol>
                <a:gridCol w="3843337">
                  <a:extLst>
                    <a:ext uri="{9D8B030D-6E8A-4147-A177-3AD203B41FA5}">
                      <a16:colId xmlns:a16="http://schemas.microsoft.com/office/drawing/2014/main" val="3351947120"/>
                    </a:ext>
                  </a:extLst>
                </a:gridCol>
                <a:gridCol w="2270126">
                  <a:extLst>
                    <a:ext uri="{9D8B030D-6E8A-4147-A177-3AD203B41FA5}">
                      <a16:colId xmlns:a16="http://schemas.microsoft.com/office/drawing/2014/main" val="739977279"/>
                    </a:ext>
                  </a:extLst>
                </a:gridCol>
              </a:tblGrid>
              <a:tr h="417330">
                <a:tc>
                  <a:txBody>
                    <a:bodyPr/>
                    <a:lstStyle/>
                    <a:p>
                      <a:pPr algn="l" fontAlgn="t"/>
                      <a:r>
                        <a:rPr lang="en-US" sz="1600" b="0" i="0" u="none" strike="noStrike" dirty="0">
                          <a:solidFill>
                            <a:srgbClr val="595959"/>
                          </a:solidFill>
                          <a:effectLst/>
                          <a:latin typeface="Century Gothic" panose="020B0502020202020204" pitchFamily="34" charset="0"/>
                        </a:rPr>
                        <a:t>Initial Question</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Decision Level 1</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Decision Level 2</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Outcome</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540706777"/>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87220">
                  <a:extLst>
                    <a:ext uri="{9D8B030D-6E8A-4147-A177-3AD203B41FA5}">
                      <a16:colId xmlns:a16="http://schemas.microsoft.com/office/drawing/2014/main" val="1194938607"/>
                    </a:ext>
                  </a:extLst>
                </a:gridCol>
                <a:gridCol w="2270124">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33300914"/>
                  </a:ext>
                </a:extLst>
              </a:tr>
            </a:tbl>
          </a:graphicData>
        </a:graphic>
      </p:graphicFrame>
      <p:sp>
        <p:nvSpPr>
          <p:cNvPr id="6" name="AutoShape 167">
            <a:extLst>
              <a:ext uri="{FF2B5EF4-FFF2-40B4-BE49-F238E27FC236}">
                <a16:creationId xmlns:a16="http://schemas.microsoft.com/office/drawing/2014/main" id="{3BCD9379-E4B2-3D45-A65C-7E770C7C3C79}"/>
              </a:ext>
            </a:extLst>
          </p:cNvPr>
          <p:cNvSpPr>
            <a:spLocks noChangeArrowheads="1"/>
          </p:cNvSpPr>
          <p:nvPr/>
        </p:nvSpPr>
        <p:spPr bwMode="auto">
          <a:xfrm>
            <a:off x="6443301" y="3889948"/>
            <a:ext cx="2908261" cy="822960"/>
          </a:xfrm>
          <a:prstGeom prst="diamond">
            <a:avLst/>
          </a:prstGeom>
          <a:solidFill>
            <a:srgbClr val="368C65"/>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sp>
        <p:nvSpPr>
          <p:cNvPr id="7" name="AutoShape 167">
            <a:extLst>
              <a:ext uri="{FF2B5EF4-FFF2-40B4-BE49-F238E27FC236}">
                <a16:creationId xmlns:a16="http://schemas.microsoft.com/office/drawing/2014/main" id="{B251E51C-2DBC-2845-9A6B-FE258335F926}"/>
              </a:ext>
            </a:extLst>
          </p:cNvPr>
          <p:cNvSpPr>
            <a:spLocks noChangeArrowheads="1"/>
          </p:cNvSpPr>
          <p:nvPr/>
        </p:nvSpPr>
        <p:spPr bwMode="auto">
          <a:xfrm>
            <a:off x="6443301" y="5608005"/>
            <a:ext cx="2908261" cy="822960"/>
          </a:xfrm>
          <a:prstGeom prst="diamond">
            <a:avLst/>
          </a:prstGeom>
          <a:solidFill>
            <a:srgbClr val="517F33"/>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sp>
        <p:nvSpPr>
          <p:cNvPr id="8" name="AutoShape 167">
            <a:extLst>
              <a:ext uri="{FF2B5EF4-FFF2-40B4-BE49-F238E27FC236}">
                <a16:creationId xmlns:a16="http://schemas.microsoft.com/office/drawing/2014/main" id="{5C0CEC7C-B0A0-0CE7-276C-0500B6848308}"/>
              </a:ext>
            </a:extLst>
          </p:cNvPr>
          <p:cNvSpPr>
            <a:spLocks noChangeArrowheads="1"/>
          </p:cNvSpPr>
          <p:nvPr/>
        </p:nvSpPr>
        <p:spPr bwMode="auto">
          <a:xfrm>
            <a:off x="345099" y="3445286"/>
            <a:ext cx="1442677" cy="794233"/>
          </a:xfrm>
          <a:prstGeom prst="roundRect">
            <a:avLst>
              <a:gd name="adj" fmla="val 50000"/>
            </a:avLst>
          </a:prstGeom>
          <a:solidFill>
            <a:schemeClr val="accent5">
              <a:lumMod val="50000"/>
            </a:schemeClr>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chemeClr val="bg1"/>
              </a:solidFill>
              <a:latin typeface="Century Gothic" charset="0"/>
              <a:ea typeface="Century Gothic" charset="0"/>
              <a:cs typeface="Century Gothic" charset="0"/>
            </a:endParaRPr>
          </a:p>
        </p:txBody>
      </p:sp>
      <p:sp>
        <p:nvSpPr>
          <p:cNvPr id="10" name="Text Box 173">
            <a:extLst>
              <a:ext uri="{FF2B5EF4-FFF2-40B4-BE49-F238E27FC236}">
                <a16:creationId xmlns:a16="http://schemas.microsoft.com/office/drawing/2014/main" id="{413DA6B0-2E95-B4C1-928C-720072DA382C}"/>
              </a:ext>
            </a:extLst>
          </p:cNvPr>
          <p:cNvSpPr txBox="1">
            <a:spLocks noChangeArrowheads="1"/>
          </p:cNvSpPr>
          <p:nvPr/>
        </p:nvSpPr>
        <p:spPr bwMode="auto">
          <a:xfrm>
            <a:off x="4282360" y="2482808"/>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1" name="AutoShape 167">
            <a:extLst>
              <a:ext uri="{FF2B5EF4-FFF2-40B4-BE49-F238E27FC236}">
                <a16:creationId xmlns:a16="http://schemas.microsoft.com/office/drawing/2014/main" id="{9EDB65D3-379C-3F45-9A75-4F168F48A878}"/>
              </a:ext>
            </a:extLst>
          </p:cNvPr>
          <p:cNvSpPr>
            <a:spLocks noChangeArrowheads="1"/>
          </p:cNvSpPr>
          <p:nvPr/>
        </p:nvSpPr>
        <p:spPr bwMode="auto">
          <a:xfrm>
            <a:off x="2323264" y="1734344"/>
            <a:ext cx="3128299" cy="870711"/>
          </a:xfrm>
          <a:prstGeom prst="diamond">
            <a:avLst/>
          </a:prstGeom>
          <a:solidFill>
            <a:srgbClr val="26B8B6"/>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12" name="AutoShape 167">
            <a:extLst>
              <a:ext uri="{FF2B5EF4-FFF2-40B4-BE49-F238E27FC236}">
                <a16:creationId xmlns:a16="http://schemas.microsoft.com/office/drawing/2014/main" id="{D5B564C5-CF77-0741-AE92-5AC257DAEB48}"/>
              </a:ext>
            </a:extLst>
          </p:cNvPr>
          <p:cNvSpPr>
            <a:spLocks noChangeArrowheads="1"/>
          </p:cNvSpPr>
          <p:nvPr/>
        </p:nvSpPr>
        <p:spPr bwMode="auto">
          <a:xfrm>
            <a:off x="4712194" y="2605054"/>
            <a:ext cx="1412584" cy="457200"/>
          </a:xfrm>
          <a:prstGeom prst="roundRect">
            <a:avLst>
              <a:gd name="adj" fmla="val 50000"/>
            </a:avLst>
          </a:prstGeom>
          <a:solidFill>
            <a:srgbClr val="BFEEE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050" b="0" i="0" u="none" strike="noStrike" baseline="0" dirty="0">
              <a:solidFill>
                <a:schemeClr val="tx1"/>
              </a:solidFill>
              <a:latin typeface="Century Gothic" charset="0"/>
              <a:ea typeface="Century Gothic" charset="0"/>
              <a:cs typeface="Century Gothic" charset="0"/>
            </a:endParaRPr>
          </a:p>
        </p:txBody>
      </p:sp>
      <p:cxnSp>
        <p:nvCxnSpPr>
          <p:cNvPr id="13" name="Straight Arrow Connector 12">
            <a:extLst>
              <a:ext uri="{FF2B5EF4-FFF2-40B4-BE49-F238E27FC236}">
                <a16:creationId xmlns:a16="http://schemas.microsoft.com/office/drawing/2014/main" id="{7B79B0B0-37B8-2948-9DF6-0C5A49523A8E}"/>
              </a:ext>
            </a:extLst>
          </p:cNvPr>
          <p:cNvCxnSpPr/>
          <p:nvPr/>
        </p:nvCxnSpPr>
        <p:spPr>
          <a:xfrm flipV="1">
            <a:off x="1861637" y="2469536"/>
            <a:ext cx="1165613" cy="140602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DCC97EC-6293-5C44-BF46-A09A5A787613}"/>
              </a:ext>
            </a:extLst>
          </p:cNvPr>
          <p:cNvCxnSpPr/>
          <p:nvPr/>
        </p:nvCxnSpPr>
        <p:spPr>
          <a:xfrm>
            <a:off x="1861637" y="3873616"/>
            <a:ext cx="415466"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5" name="AutoShape 167">
            <a:extLst>
              <a:ext uri="{FF2B5EF4-FFF2-40B4-BE49-F238E27FC236}">
                <a16:creationId xmlns:a16="http://schemas.microsoft.com/office/drawing/2014/main" id="{656CBE57-9163-4744-9FE0-E69F940F4089}"/>
              </a:ext>
            </a:extLst>
          </p:cNvPr>
          <p:cNvSpPr>
            <a:spLocks noChangeArrowheads="1"/>
          </p:cNvSpPr>
          <p:nvPr/>
        </p:nvSpPr>
        <p:spPr bwMode="auto">
          <a:xfrm>
            <a:off x="2323264" y="3445286"/>
            <a:ext cx="3132613" cy="870711"/>
          </a:xfrm>
          <a:prstGeom prst="diamond">
            <a:avLst/>
          </a:prstGeom>
          <a:solidFill>
            <a:srgbClr val="44AF7E"/>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16" name="AutoShape 167">
            <a:extLst>
              <a:ext uri="{FF2B5EF4-FFF2-40B4-BE49-F238E27FC236}">
                <a16:creationId xmlns:a16="http://schemas.microsoft.com/office/drawing/2014/main" id="{0293FE7E-D72A-734D-BCA0-EF634461E62A}"/>
              </a:ext>
            </a:extLst>
          </p:cNvPr>
          <p:cNvSpPr>
            <a:spLocks noChangeArrowheads="1"/>
          </p:cNvSpPr>
          <p:nvPr/>
        </p:nvSpPr>
        <p:spPr bwMode="auto">
          <a:xfrm>
            <a:off x="4712194" y="4339865"/>
            <a:ext cx="1412584" cy="457200"/>
          </a:xfrm>
          <a:prstGeom prst="roundRect">
            <a:avLst>
              <a:gd name="adj" fmla="val 50000"/>
            </a:avLst>
          </a:prstGeom>
          <a:solidFill>
            <a:srgbClr val="98E0B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050" b="0" i="0" u="none" strike="noStrike" baseline="0" dirty="0">
              <a:solidFill>
                <a:schemeClr val="tx1"/>
              </a:solidFill>
              <a:latin typeface="Century Gothic" charset="0"/>
              <a:ea typeface="Century Gothic" charset="0"/>
              <a:cs typeface="Century Gothic" charset="0"/>
            </a:endParaRPr>
          </a:p>
        </p:txBody>
      </p:sp>
      <p:sp>
        <p:nvSpPr>
          <p:cNvPr id="17" name="Text Box 173">
            <a:extLst>
              <a:ext uri="{FF2B5EF4-FFF2-40B4-BE49-F238E27FC236}">
                <a16:creationId xmlns:a16="http://schemas.microsoft.com/office/drawing/2014/main" id="{938C5350-3C8A-444C-83E1-46B9B5EE2A7F}"/>
              </a:ext>
            </a:extLst>
          </p:cNvPr>
          <p:cNvSpPr txBox="1">
            <a:spLocks noChangeArrowheads="1"/>
          </p:cNvSpPr>
          <p:nvPr/>
        </p:nvSpPr>
        <p:spPr bwMode="auto">
          <a:xfrm>
            <a:off x="4282360" y="4210689"/>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24" name="Straight Arrow Connector 23">
            <a:extLst>
              <a:ext uri="{FF2B5EF4-FFF2-40B4-BE49-F238E27FC236}">
                <a16:creationId xmlns:a16="http://schemas.microsoft.com/office/drawing/2014/main" id="{63A4F901-2926-1845-B91C-64674A6331A5}"/>
              </a:ext>
            </a:extLst>
          </p:cNvPr>
          <p:cNvCxnSpPr/>
          <p:nvPr/>
        </p:nvCxnSpPr>
        <p:spPr>
          <a:xfrm>
            <a:off x="4578410" y="2478731"/>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30A22FA4-377E-2445-BDA9-B93553F0AAE0}"/>
              </a:ext>
            </a:extLst>
          </p:cNvPr>
          <p:cNvCxnSpPr/>
          <p:nvPr/>
        </p:nvCxnSpPr>
        <p:spPr>
          <a:xfrm>
            <a:off x="4578410" y="4206612"/>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6" name="Text Box 173">
            <a:extLst>
              <a:ext uri="{FF2B5EF4-FFF2-40B4-BE49-F238E27FC236}">
                <a16:creationId xmlns:a16="http://schemas.microsoft.com/office/drawing/2014/main" id="{037C718D-1E96-BB4B-A585-813030B87749}"/>
              </a:ext>
            </a:extLst>
          </p:cNvPr>
          <p:cNvSpPr txBox="1">
            <a:spLocks noChangeArrowheads="1"/>
          </p:cNvSpPr>
          <p:nvPr/>
        </p:nvSpPr>
        <p:spPr bwMode="auto">
          <a:xfrm>
            <a:off x="4282360" y="5904690"/>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31" name="AutoShape 167">
            <a:extLst>
              <a:ext uri="{FF2B5EF4-FFF2-40B4-BE49-F238E27FC236}">
                <a16:creationId xmlns:a16="http://schemas.microsoft.com/office/drawing/2014/main" id="{BED275A8-3CB1-124B-9740-448D4E520CA1}"/>
              </a:ext>
            </a:extLst>
          </p:cNvPr>
          <p:cNvSpPr>
            <a:spLocks noChangeArrowheads="1"/>
          </p:cNvSpPr>
          <p:nvPr/>
        </p:nvSpPr>
        <p:spPr bwMode="auto">
          <a:xfrm>
            <a:off x="2323264" y="5156227"/>
            <a:ext cx="3128299" cy="870711"/>
          </a:xfrm>
          <a:prstGeom prst="diamond">
            <a:avLst/>
          </a:prstGeom>
          <a:solidFill>
            <a:srgbClr val="62993E"/>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49" name="AutoShape 167">
            <a:extLst>
              <a:ext uri="{FF2B5EF4-FFF2-40B4-BE49-F238E27FC236}">
                <a16:creationId xmlns:a16="http://schemas.microsoft.com/office/drawing/2014/main" id="{3ABFB658-8F54-B04E-9F55-FD58A354CA56}"/>
              </a:ext>
            </a:extLst>
          </p:cNvPr>
          <p:cNvSpPr>
            <a:spLocks noChangeArrowheads="1"/>
          </p:cNvSpPr>
          <p:nvPr/>
        </p:nvSpPr>
        <p:spPr bwMode="auto">
          <a:xfrm>
            <a:off x="4712194" y="6052347"/>
            <a:ext cx="1412584" cy="457200"/>
          </a:xfrm>
          <a:prstGeom prst="roundRect">
            <a:avLst>
              <a:gd name="adj" fmla="val 50000"/>
            </a:avLst>
          </a:prstGeom>
          <a:solidFill>
            <a:srgbClr val="C6E3AA"/>
          </a:solidFill>
          <a:ln w="12700">
            <a:noFill/>
            <a:miter lim="800000"/>
            <a:headEnd/>
            <a:tailEnd/>
          </a:ln>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050" b="0" i="0" u="none" strike="noStrike" baseline="0" dirty="0">
              <a:solidFill>
                <a:schemeClr val="tx1"/>
              </a:solidFill>
              <a:latin typeface="Century Gothic" charset="0"/>
              <a:ea typeface="Century Gothic" charset="0"/>
              <a:cs typeface="Century Gothic" charset="0"/>
            </a:endParaRPr>
          </a:p>
        </p:txBody>
      </p:sp>
      <p:cxnSp>
        <p:nvCxnSpPr>
          <p:cNvPr id="50" name="Straight Arrow Connector 49">
            <a:extLst>
              <a:ext uri="{FF2B5EF4-FFF2-40B4-BE49-F238E27FC236}">
                <a16:creationId xmlns:a16="http://schemas.microsoft.com/office/drawing/2014/main" id="{FA65B70E-48E7-FC45-9A0D-078918C4298C}"/>
              </a:ext>
            </a:extLst>
          </p:cNvPr>
          <p:cNvCxnSpPr/>
          <p:nvPr/>
        </p:nvCxnSpPr>
        <p:spPr>
          <a:xfrm flipV="1">
            <a:off x="5508504" y="1800405"/>
            <a:ext cx="830932" cy="36615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BC6A76D6-CB32-B542-ACF7-8B18DD852359}"/>
              </a:ext>
            </a:extLst>
          </p:cNvPr>
          <p:cNvCxnSpPr/>
          <p:nvPr/>
        </p:nvCxnSpPr>
        <p:spPr>
          <a:xfrm flipV="1">
            <a:off x="5508503" y="3509653"/>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DF35654-D5A2-C04F-A4B5-86D47C26E221}"/>
              </a:ext>
            </a:extLst>
          </p:cNvPr>
          <p:cNvCxnSpPr/>
          <p:nvPr/>
        </p:nvCxnSpPr>
        <p:spPr>
          <a:xfrm flipV="1">
            <a:off x="5508504" y="5211877"/>
            <a:ext cx="830932" cy="36615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774F0CC0-F0C1-784F-886E-B82A048EE803}"/>
              </a:ext>
            </a:extLst>
          </p:cNvPr>
          <p:cNvCxnSpPr/>
          <p:nvPr/>
        </p:nvCxnSpPr>
        <p:spPr>
          <a:xfrm>
            <a:off x="1861637" y="3875557"/>
            <a:ext cx="1200235" cy="137214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8B676435-BCEC-5948-9DD2-E761F7767ECE}"/>
              </a:ext>
            </a:extLst>
          </p:cNvPr>
          <p:cNvCxnSpPr/>
          <p:nvPr/>
        </p:nvCxnSpPr>
        <p:spPr>
          <a:xfrm>
            <a:off x="4578410" y="5900613"/>
            <a:ext cx="203029" cy="10938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5" name="AutoShape 167">
            <a:extLst>
              <a:ext uri="{FF2B5EF4-FFF2-40B4-BE49-F238E27FC236}">
                <a16:creationId xmlns:a16="http://schemas.microsoft.com/office/drawing/2014/main" id="{AF17192F-18C3-4B40-A850-993640B2EF73}"/>
              </a:ext>
            </a:extLst>
          </p:cNvPr>
          <p:cNvSpPr>
            <a:spLocks noChangeArrowheads="1"/>
          </p:cNvSpPr>
          <p:nvPr/>
        </p:nvSpPr>
        <p:spPr bwMode="auto">
          <a:xfrm>
            <a:off x="6443301" y="1300159"/>
            <a:ext cx="2908261" cy="822960"/>
          </a:xfrm>
          <a:prstGeom prst="diamond">
            <a:avLst/>
          </a:prstGeom>
          <a:solidFill>
            <a:srgbClr val="1C8C8B"/>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sp>
        <p:nvSpPr>
          <p:cNvPr id="57" name="AutoShape 167">
            <a:extLst>
              <a:ext uri="{FF2B5EF4-FFF2-40B4-BE49-F238E27FC236}">
                <a16:creationId xmlns:a16="http://schemas.microsoft.com/office/drawing/2014/main" id="{7E2E0F55-A3E8-FD4B-9B28-6A78826999BA}"/>
              </a:ext>
            </a:extLst>
          </p:cNvPr>
          <p:cNvSpPr>
            <a:spLocks noChangeArrowheads="1"/>
          </p:cNvSpPr>
          <p:nvPr/>
        </p:nvSpPr>
        <p:spPr bwMode="auto">
          <a:xfrm>
            <a:off x="6443301" y="3026685"/>
            <a:ext cx="2908261" cy="822960"/>
          </a:xfrm>
          <a:prstGeom prst="diamond">
            <a:avLst/>
          </a:prstGeom>
          <a:solidFill>
            <a:srgbClr val="368C65"/>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sp>
        <p:nvSpPr>
          <p:cNvPr id="59" name="AutoShape 167">
            <a:extLst>
              <a:ext uri="{FF2B5EF4-FFF2-40B4-BE49-F238E27FC236}">
                <a16:creationId xmlns:a16="http://schemas.microsoft.com/office/drawing/2014/main" id="{804848D4-8622-704A-99BB-744350BA030B}"/>
              </a:ext>
            </a:extLst>
          </p:cNvPr>
          <p:cNvSpPr>
            <a:spLocks noChangeArrowheads="1"/>
          </p:cNvSpPr>
          <p:nvPr/>
        </p:nvSpPr>
        <p:spPr bwMode="auto">
          <a:xfrm>
            <a:off x="6443301" y="4765917"/>
            <a:ext cx="2908261" cy="822960"/>
          </a:xfrm>
          <a:prstGeom prst="diamond">
            <a:avLst/>
          </a:prstGeom>
          <a:solidFill>
            <a:srgbClr val="517F33"/>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cxnSp>
        <p:nvCxnSpPr>
          <p:cNvPr id="61" name="Straight Arrow Connector 60">
            <a:extLst>
              <a:ext uri="{FF2B5EF4-FFF2-40B4-BE49-F238E27FC236}">
                <a16:creationId xmlns:a16="http://schemas.microsoft.com/office/drawing/2014/main" id="{B2E291EA-634A-3342-8CB9-211FD2A4CA86}"/>
              </a:ext>
            </a:extLst>
          </p:cNvPr>
          <p:cNvCxnSpPr/>
          <p:nvPr/>
        </p:nvCxnSpPr>
        <p:spPr>
          <a:xfrm>
            <a:off x="5496963" y="5584558"/>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42F58561-1F53-7C41-8A72-8F26A3D8F45D}"/>
              </a:ext>
            </a:extLst>
          </p:cNvPr>
          <p:cNvCxnSpPr/>
          <p:nvPr/>
        </p:nvCxnSpPr>
        <p:spPr>
          <a:xfrm>
            <a:off x="5508504" y="3873616"/>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AE3D5AB1-C4A6-694F-B94F-9F2B9AE6408E}"/>
              </a:ext>
            </a:extLst>
          </p:cNvPr>
          <p:cNvCxnSpPr/>
          <p:nvPr/>
        </p:nvCxnSpPr>
        <p:spPr>
          <a:xfrm>
            <a:off x="5508504" y="2162675"/>
            <a:ext cx="830932" cy="36590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6" name="AutoShape 167">
            <a:extLst>
              <a:ext uri="{FF2B5EF4-FFF2-40B4-BE49-F238E27FC236}">
                <a16:creationId xmlns:a16="http://schemas.microsoft.com/office/drawing/2014/main" id="{1A5F5A33-8B40-9B4C-87AA-445D64921408}"/>
              </a:ext>
            </a:extLst>
          </p:cNvPr>
          <p:cNvSpPr>
            <a:spLocks noChangeArrowheads="1"/>
          </p:cNvSpPr>
          <p:nvPr/>
        </p:nvSpPr>
        <p:spPr bwMode="auto">
          <a:xfrm>
            <a:off x="9882436" y="2627385"/>
            <a:ext cx="210312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58" name="AutoShape 167">
            <a:extLst>
              <a:ext uri="{FF2B5EF4-FFF2-40B4-BE49-F238E27FC236}">
                <a16:creationId xmlns:a16="http://schemas.microsoft.com/office/drawing/2014/main" id="{CE8459D4-EF56-F747-A962-FE58CA91728F}"/>
              </a:ext>
            </a:extLst>
          </p:cNvPr>
          <p:cNvSpPr>
            <a:spLocks noChangeArrowheads="1"/>
          </p:cNvSpPr>
          <p:nvPr/>
        </p:nvSpPr>
        <p:spPr bwMode="auto">
          <a:xfrm>
            <a:off x="9882436" y="4339865"/>
            <a:ext cx="210312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0" name="AutoShape 167">
            <a:extLst>
              <a:ext uri="{FF2B5EF4-FFF2-40B4-BE49-F238E27FC236}">
                <a16:creationId xmlns:a16="http://schemas.microsoft.com/office/drawing/2014/main" id="{14050546-36BD-AF41-9BDC-406D6F8DB947}"/>
              </a:ext>
            </a:extLst>
          </p:cNvPr>
          <p:cNvSpPr>
            <a:spLocks noChangeArrowheads="1"/>
          </p:cNvSpPr>
          <p:nvPr/>
        </p:nvSpPr>
        <p:spPr bwMode="auto">
          <a:xfrm>
            <a:off x="9882436" y="6052348"/>
            <a:ext cx="210312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4" name="AutoShape 167">
            <a:extLst>
              <a:ext uri="{FF2B5EF4-FFF2-40B4-BE49-F238E27FC236}">
                <a16:creationId xmlns:a16="http://schemas.microsoft.com/office/drawing/2014/main" id="{A0A0F091-8730-2243-9FDF-0C84AF7E7EB8}"/>
              </a:ext>
            </a:extLst>
          </p:cNvPr>
          <p:cNvSpPr>
            <a:spLocks noChangeArrowheads="1"/>
          </p:cNvSpPr>
          <p:nvPr/>
        </p:nvSpPr>
        <p:spPr bwMode="auto">
          <a:xfrm>
            <a:off x="9882436" y="1771144"/>
            <a:ext cx="210312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5" name="AutoShape 167">
            <a:extLst>
              <a:ext uri="{FF2B5EF4-FFF2-40B4-BE49-F238E27FC236}">
                <a16:creationId xmlns:a16="http://schemas.microsoft.com/office/drawing/2014/main" id="{1810525E-F91E-6C44-81BD-171D3541F614}"/>
              </a:ext>
            </a:extLst>
          </p:cNvPr>
          <p:cNvSpPr>
            <a:spLocks noChangeArrowheads="1"/>
          </p:cNvSpPr>
          <p:nvPr/>
        </p:nvSpPr>
        <p:spPr bwMode="auto">
          <a:xfrm>
            <a:off x="9882436" y="3483625"/>
            <a:ext cx="210312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6" name="AutoShape 167">
            <a:extLst>
              <a:ext uri="{FF2B5EF4-FFF2-40B4-BE49-F238E27FC236}">
                <a16:creationId xmlns:a16="http://schemas.microsoft.com/office/drawing/2014/main" id="{CA8AB739-9738-F14F-BBD4-1EB116A04A28}"/>
              </a:ext>
            </a:extLst>
          </p:cNvPr>
          <p:cNvSpPr>
            <a:spLocks noChangeArrowheads="1"/>
          </p:cNvSpPr>
          <p:nvPr/>
        </p:nvSpPr>
        <p:spPr bwMode="auto">
          <a:xfrm>
            <a:off x="9882436" y="5196106"/>
            <a:ext cx="210312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7" name="AutoShape 167">
            <a:extLst>
              <a:ext uri="{FF2B5EF4-FFF2-40B4-BE49-F238E27FC236}">
                <a16:creationId xmlns:a16="http://schemas.microsoft.com/office/drawing/2014/main" id="{D4B69E3F-C1AE-5642-A6C9-9784F5D7BCFF}"/>
              </a:ext>
            </a:extLst>
          </p:cNvPr>
          <p:cNvSpPr>
            <a:spLocks noChangeArrowheads="1"/>
          </p:cNvSpPr>
          <p:nvPr/>
        </p:nvSpPr>
        <p:spPr bwMode="auto">
          <a:xfrm>
            <a:off x="9882436" y="2199264"/>
            <a:ext cx="180313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8" name="AutoShape 167">
            <a:extLst>
              <a:ext uri="{FF2B5EF4-FFF2-40B4-BE49-F238E27FC236}">
                <a16:creationId xmlns:a16="http://schemas.microsoft.com/office/drawing/2014/main" id="{BDA8328B-8664-314D-B522-6343FF33597A}"/>
              </a:ext>
            </a:extLst>
          </p:cNvPr>
          <p:cNvSpPr>
            <a:spLocks noChangeArrowheads="1"/>
          </p:cNvSpPr>
          <p:nvPr/>
        </p:nvSpPr>
        <p:spPr bwMode="auto">
          <a:xfrm>
            <a:off x="9882436" y="3911745"/>
            <a:ext cx="180313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69" name="AutoShape 167">
            <a:extLst>
              <a:ext uri="{FF2B5EF4-FFF2-40B4-BE49-F238E27FC236}">
                <a16:creationId xmlns:a16="http://schemas.microsoft.com/office/drawing/2014/main" id="{5AEBCEAB-78B5-A544-A049-23BCE3911DEF}"/>
              </a:ext>
            </a:extLst>
          </p:cNvPr>
          <p:cNvSpPr>
            <a:spLocks noChangeArrowheads="1"/>
          </p:cNvSpPr>
          <p:nvPr/>
        </p:nvSpPr>
        <p:spPr bwMode="auto">
          <a:xfrm>
            <a:off x="9882436" y="5624226"/>
            <a:ext cx="180313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70" name="AutoShape 167">
            <a:extLst>
              <a:ext uri="{FF2B5EF4-FFF2-40B4-BE49-F238E27FC236}">
                <a16:creationId xmlns:a16="http://schemas.microsoft.com/office/drawing/2014/main" id="{5810C9AC-86FA-D142-98EF-D6ED97F46B0C}"/>
              </a:ext>
            </a:extLst>
          </p:cNvPr>
          <p:cNvSpPr>
            <a:spLocks noChangeArrowheads="1"/>
          </p:cNvSpPr>
          <p:nvPr/>
        </p:nvSpPr>
        <p:spPr bwMode="auto">
          <a:xfrm>
            <a:off x="9882436" y="1343024"/>
            <a:ext cx="180313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71" name="AutoShape 167">
            <a:extLst>
              <a:ext uri="{FF2B5EF4-FFF2-40B4-BE49-F238E27FC236}">
                <a16:creationId xmlns:a16="http://schemas.microsoft.com/office/drawing/2014/main" id="{4D339E7D-1AED-FE40-A0AA-D2A41AF19D94}"/>
              </a:ext>
            </a:extLst>
          </p:cNvPr>
          <p:cNvSpPr>
            <a:spLocks noChangeArrowheads="1"/>
          </p:cNvSpPr>
          <p:nvPr/>
        </p:nvSpPr>
        <p:spPr bwMode="auto">
          <a:xfrm>
            <a:off x="9882436" y="3055505"/>
            <a:ext cx="180313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72" name="AutoShape 167">
            <a:extLst>
              <a:ext uri="{FF2B5EF4-FFF2-40B4-BE49-F238E27FC236}">
                <a16:creationId xmlns:a16="http://schemas.microsoft.com/office/drawing/2014/main" id="{D993DB0F-C9B0-2846-B269-5BD921EE3867}"/>
              </a:ext>
            </a:extLst>
          </p:cNvPr>
          <p:cNvSpPr>
            <a:spLocks noChangeArrowheads="1"/>
          </p:cNvSpPr>
          <p:nvPr/>
        </p:nvSpPr>
        <p:spPr bwMode="auto">
          <a:xfrm>
            <a:off x="9882436" y="4767985"/>
            <a:ext cx="180313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sz="1000" b="0" i="0" u="none" strike="noStrike" baseline="0" dirty="0">
              <a:solidFill>
                <a:schemeClr val="tx1"/>
              </a:solidFill>
              <a:latin typeface="Century Gothic" charset="0"/>
              <a:ea typeface="Century Gothic" charset="0"/>
              <a:cs typeface="Century Gothic" charset="0"/>
            </a:endParaRPr>
          </a:p>
        </p:txBody>
      </p:sp>
      <p:sp>
        <p:nvSpPr>
          <p:cNvPr id="73" name="Text Box 173">
            <a:extLst>
              <a:ext uri="{FF2B5EF4-FFF2-40B4-BE49-F238E27FC236}">
                <a16:creationId xmlns:a16="http://schemas.microsoft.com/office/drawing/2014/main" id="{C9A3FC2B-046C-B741-B5EF-4314CC760F6F}"/>
              </a:ext>
            </a:extLst>
          </p:cNvPr>
          <p:cNvSpPr txBox="1">
            <a:spLocks noChangeArrowheads="1"/>
          </p:cNvSpPr>
          <p:nvPr/>
        </p:nvSpPr>
        <p:spPr bwMode="auto">
          <a:xfrm>
            <a:off x="5949994" y="2016957"/>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4" name="Text Box 173">
            <a:extLst>
              <a:ext uri="{FF2B5EF4-FFF2-40B4-BE49-F238E27FC236}">
                <a16:creationId xmlns:a16="http://schemas.microsoft.com/office/drawing/2014/main" id="{AF748685-654E-7941-9CB4-A8BCE5E4FA1B}"/>
              </a:ext>
            </a:extLst>
          </p:cNvPr>
          <p:cNvSpPr txBox="1">
            <a:spLocks noChangeArrowheads="1"/>
          </p:cNvSpPr>
          <p:nvPr/>
        </p:nvSpPr>
        <p:spPr bwMode="auto">
          <a:xfrm>
            <a:off x="5949994" y="3748005"/>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dirty="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5" name="Text Box 173">
            <a:extLst>
              <a:ext uri="{FF2B5EF4-FFF2-40B4-BE49-F238E27FC236}">
                <a16:creationId xmlns:a16="http://schemas.microsoft.com/office/drawing/2014/main" id="{9D80500C-0D38-7D4E-A436-FC8681A6541F}"/>
              </a:ext>
            </a:extLst>
          </p:cNvPr>
          <p:cNvSpPr txBox="1">
            <a:spLocks noChangeArrowheads="1"/>
          </p:cNvSpPr>
          <p:nvPr/>
        </p:nvSpPr>
        <p:spPr bwMode="auto">
          <a:xfrm>
            <a:off x="5949994" y="5473234"/>
            <a:ext cx="389442" cy="27647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dirty="0">
                <a:solidFill>
                  <a:schemeClr val="tx1">
                    <a:lumMod val="75000"/>
                    <a:lumOff val="25000"/>
                  </a:schemeClr>
                </a:solidFill>
                <a:effectLst>
                  <a:glow rad="228600">
                    <a:schemeClr val="bg1"/>
                  </a:glow>
                </a:effectLst>
                <a:latin typeface="Century Gothic" charset="0"/>
                <a:ea typeface="Century Gothic" charset="0"/>
                <a:cs typeface="Century Gothic" charset="0"/>
              </a:rPr>
              <a:t>YES</a:t>
            </a:r>
          </a:p>
        </p:txBody>
      </p:sp>
      <p:sp>
        <p:nvSpPr>
          <p:cNvPr id="76" name="AutoShape 167">
            <a:extLst>
              <a:ext uri="{FF2B5EF4-FFF2-40B4-BE49-F238E27FC236}">
                <a16:creationId xmlns:a16="http://schemas.microsoft.com/office/drawing/2014/main" id="{64CDC506-D5A4-8846-AF3E-022FB8F06A53}"/>
              </a:ext>
            </a:extLst>
          </p:cNvPr>
          <p:cNvSpPr>
            <a:spLocks noChangeArrowheads="1"/>
          </p:cNvSpPr>
          <p:nvPr/>
        </p:nvSpPr>
        <p:spPr bwMode="auto">
          <a:xfrm>
            <a:off x="6443301" y="2163422"/>
            <a:ext cx="2908261" cy="822960"/>
          </a:xfrm>
          <a:prstGeom prst="diamond">
            <a:avLst/>
          </a:prstGeom>
          <a:solidFill>
            <a:srgbClr val="1C8C8B"/>
          </a:solidFill>
          <a:ln w="12700">
            <a:noFill/>
            <a:miter lim="800000"/>
            <a:headEnd/>
            <a:tailEnd/>
          </a:ln>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grpSp>
        <p:nvGrpSpPr>
          <p:cNvPr id="77" name="Group 76">
            <a:extLst>
              <a:ext uri="{FF2B5EF4-FFF2-40B4-BE49-F238E27FC236}">
                <a16:creationId xmlns:a16="http://schemas.microsoft.com/office/drawing/2014/main" id="{18450730-3453-BEF6-2F55-520C0D5A6F26}"/>
              </a:ext>
            </a:extLst>
          </p:cNvPr>
          <p:cNvGrpSpPr/>
          <p:nvPr/>
        </p:nvGrpSpPr>
        <p:grpSpPr>
          <a:xfrm>
            <a:off x="9112151" y="2250729"/>
            <a:ext cx="723056" cy="633910"/>
            <a:chOff x="9706038" y="1361021"/>
            <a:chExt cx="795688" cy="950490"/>
          </a:xfrm>
        </p:grpSpPr>
        <p:sp>
          <p:nvSpPr>
            <p:cNvPr id="103" name="Text Box 173">
              <a:extLst>
                <a:ext uri="{FF2B5EF4-FFF2-40B4-BE49-F238E27FC236}">
                  <a16:creationId xmlns:a16="http://schemas.microsoft.com/office/drawing/2014/main" id="{6B972D36-E201-8247-8F5C-3FFD39A1A6FC}"/>
                </a:ext>
              </a:extLst>
            </p:cNvPr>
            <p:cNvSpPr txBox="1">
              <a:spLocks noChangeArrowheads="1"/>
            </p:cNvSpPr>
            <p:nvPr/>
          </p:nvSpPr>
          <p:spPr bwMode="auto">
            <a:xfrm>
              <a:off x="9706038" y="189696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04" name="Text Box 173">
              <a:extLst>
                <a:ext uri="{FF2B5EF4-FFF2-40B4-BE49-F238E27FC236}">
                  <a16:creationId xmlns:a16="http://schemas.microsoft.com/office/drawing/2014/main" id="{8FB493F6-AE0A-1F4C-A693-71B5A7E8E217}"/>
                </a:ext>
              </a:extLst>
            </p:cNvPr>
            <p:cNvSpPr txBox="1">
              <a:spLocks noChangeArrowheads="1"/>
            </p:cNvSpPr>
            <p:nvPr/>
          </p:nvSpPr>
          <p:spPr bwMode="auto">
            <a:xfrm>
              <a:off x="9712388" y="136102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105" name="Straight Arrow Connector 104">
              <a:extLst>
                <a:ext uri="{FF2B5EF4-FFF2-40B4-BE49-F238E27FC236}">
                  <a16:creationId xmlns:a16="http://schemas.microsoft.com/office/drawing/2014/main" id="{3417D786-5EA2-6C45-9225-6F106F6617E8}"/>
                </a:ext>
              </a:extLst>
            </p:cNvPr>
            <p:cNvCxnSpPr/>
            <p:nvPr/>
          </p:nvCxnSpPr>
          <p:spPr>
            <a:xfrm>
              <a:off x="10044526" y="195180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903364F7-027C-534C-8046-51FF16861429}"/>
                </a:ext>
              </a:extLst>
            </p:cNvPr>
            <p:cNvCxnSpPr/>
            <p:nvPr/>
          </p:nvCxnSpPr>
          <p:spPr>
            <a:xfrm flipV="1">
              <a:off x="10044526" y="155810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78" name="Group 77">
            <a:extLst>
              <a:ext uri="{FF2B5EF4-FFF2-40B4-BE49-F238E27FC236}">
                <a16:creationId xmlns:a16="http://schemas.microsoft.com/office/drawing/2014/main" id="{EC11E8CA-6753-16E7-A23E-1AF1FF4C6CA6}"/>
              </a:ext>
            </a:extLst>
          </p:cNvPr>
          <p:cNvGrpSpPr/>
          <p:nvPr/>
        </p:nvGrpSpPr>
        <p:grpSpPr>
          <a:xfrm>
            <a:off x="9112151" y="1381707"/>
            <a:ext cx="723056" cy="633910"/>
            <a:chOff x="9706038" y="58001"/>
            <a:chExt cx="795688" cy="950490"/>
          </a:xfrm>
        </p:grpSpPr>
        <p:sp>
          <p:nvSpPr>
            <p:cNvPr id="99" name="Text Box 173">
              <a:extLst>
                <a:ext uri="{FF2B5EF4-FFF2-40B4-BE49-F238E27FC236}">
                  <a16:creationId xmlns:a16="http://schemas.microsoft.com/office/drawing/2014/main" id="{1D1F50AE-AAD1-684E-AD3F-02FCEFD464ED}"/>
                </a:ext>
              </a:extLst>
            </p:cNvPr>
            <p:cNvSpPr txBox="1">
              <a:spLocks noChangeArrowheads="1"/>
            </p:cNvSpPr>
            <p:nvPr/>
          </p:nvSpPr>
          <p:spPr bwMode="auto">
            <a:xfrm>
              <a:off x="9706038" y="5939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100" name="Text Box 173">
              <a:extLst>
                <a:ext uri="{FF2B5EF4-FFF2-40B4-BE49-F238E27FC236}">
                  <a16:creationId xmlns:a16="http://schemas.microsoft.com/office/drawing/2014/main" id="{2B8B417C-FEF1-1C4A-B631-ABF70D6A452C}"/>
                </a:ext>
              </a:extLst>
            </p:cNvPr>
            <p:cNvSpPr txBox="1">
              <a:spLocks noChangeArrowheads="1"/>
            </p:cNvSpPr>
            <p:nvPr/>
          </p:nvSpPr>
          <p:spPr bwMode="auto">
            <a:xfrm>
              <a:off x="9712388" y="580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101" name="Straight Arrow Connector 100">
              <a:extLst>
                <a:ext uri="{FF2B5EF4-FFF2-40B4-BE49-F238E27FC236}">
                  <a16:creationId xmlns:a16="http://schemas.microsoft.com/office/drawing/2014/main" id="{DA115241-65DE-AB46-96CB-FB3C04DE5ED9}"/>
                </a:ext>
              </a:extLst>
            </p:cNvPr>
            <p:cNvCxnSpPr/>
            <p:nvPr/>
          </p:nvCxnSpPr>
          <p:spPr>
            <a:xfrm>
              <a:off x="10044526" y="6487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a:extLst>
                <a:ext uri="{FF2B5EF4-FFF2-40B4-BE49-F238E27FC236}">
                  <a16:creationId xmlns:a16="http://schemas.microsoft.com/office/drawing/2014/main" id="{076C5C57-DDFC-8E4D-91AB-1C02461382AF}"/>
                </a:ext>
              </a:extLst>
            </p:cNvPr>
            <p:cNvCxnSpPr/>
            <p:nvPr/>
          </p:nvCxnSpPr>
          <p:spPr>
            <a:xfrm flipV="1">
              <a:off x="10044526" y="2550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CDFB6561-E162-FB40-BEC2-338FF9C36E85}"/>
              </a:ext>
            </a:extLst>
          </p:cNvPr>
          <p:cNvGrpSpPr/>
          <p:nvPr/>
        </p:nvGrpSpPr>
        <p:grpSpPr>
          <a:xfrm>
            <a:off x="9112151" y="3119752"/>
            <a:ext cx="723056" cy="633910"/>
            <a:chOff x="9706038" y="2664041"/>
            <a:chExt cx="795688" cy="950490"/>
          </a:xfrm>
        </p:grpSpPr>
        <p:sp>
          <p:nvSpPr>
            <p:cNvPr id="95" name="Text Box 173">
              <a:extLst>
                <a:ext uri="{FF2B5EF4-FFF2-40B4-BE49-F238E27FC236}">
                  <a16:creationId xmlns:a16="http://schemas.microsoft.com/office/drawing/2014/main" id="{7DE9FB07-85AE-0358-9E96-73ACDB35823B}"/>
                </a:ext>
              </a:extLst>
            </p:cNvPr>
            <p:cNvSpPr txBox="1">
              <a:spLocks noChangeArrowheads="1"/>
            </p:cNvSpPr>
            <p:nvPr/>
          </p:nvSpPr>
          <p:spPr bwMode="auto">
            <a:xfrm>
              <a:off x="9706038" y="319998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96" name="Text Box 173">
              <a:extLst>
                <a:ext uri="{FF2B5EF4-FFF2-40B4-BE49-F238E27FC236}">
                  <a16:creationId xmlns:a16="http://schemas.microsoft.com/office/drawing/2014/main" id="{5D19129F-039B-8D86-158E-B6C4BD73F070}"/>
                </a:ext>
              </a:extLst>
            </p:cNvPr>
            <p:cNvSpPr txBox="1">
              <a:spLocks noChangeArrowheads="1"/>
            </p:cNvSpPr>
            <p:nvPr/>
          </p:nvSpPr>
          <p:spPr bwMode="auto">
            <a:xfrm>
              <a:off x="9712388" y="26640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97" name="Straight Arrow Connector 96">
              <a:extLst>
                <a:ext uri="{FF2B5EF4-FFF2-40B4-BE49-F238E27FC236}">
                  <a16:creationId xmlns:a16="http://schemas.microsoft.com/office/drawing/2014/main" id="{B869400E-EF42-757F-FB19-B898C0FD52B1}"/>
                </a:ext>
              </a:extLst>
            </p:cNvPr>
            <p:cNvCxnSpPr/>
            <p:nvPr/>
          </p:nvCxnSpPr>
          <p:spPr>
            <a:xfrm>
              <a:off x="10044526" y="325482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ECBB66B2-AB3B-6F13-0A33-BB54FA311BA2}"/>
                </a:ext>
              </a:extLst>
            </p:cNvPr>
            <p:cNvCxnSpPr/>
            <p:nvPr/>
          </p:nvCxnSpPr>
          <p:spPr>
            <a:xfrm flipV="1">
              <a:off x="10044526" y="286112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0" name="Group 79">
            <a:extLst>
              <a:ext uri="{FF2B5EF4-FFF2-40B4-BE49-F238E27FC236}">
                <a16:creationId xmlns:a16="http://schemas.microsoft.com/office/drawing/2014/main" id="{4284A3EF-B3A4-744A-85A0-034D8453A365}"/>
              </a:ext>
            </a:extLst>
          </p:cNvPr>
          <p:cNvGrpSpPr/>
          <p:nvPr/>
        </p:nvGrpSpPr>
        <p:grpSpPr>
          <a:xfrm>
            <a:off x="9112151" y="3988775"/>
            <a:ext cx="723056" cy="633910"/>
            <a:chOff x="9706038" y="3967061"/>
            <a:chExt cx="795688" cy="950490"/>
          </a:xfrm>
        </p:grpSpPr>
        <p:sp>
          <p:nvSpPr>
            <p:cNvPr id="91" name="Text Box 173">
              <a:extLst>
                <a:ext uri="{FF2B5EF4-FFF2-40B4-BE49-F238E27FC236}">
                  <a16:creationId xmlns:a16="http://schemas.microsoft.com/office/drawing/2014/main" id="{EB1681E1-C66A-675E-C0CE-5D4D94F526D7}"/>
                </a:ext>
              </a:extLst>
            </p:cNvPr>
            <p:cNvSpPr txBox="1">
              <a:spLocks noChangeArrowheads="1"/>
            </p:cNvSpPr>
            <p:nvPr/>
          </p:nvSpPr>
          <p:spPr bwMode="auto">
            <a:xfrm>
              <a:off x="9706038" y="45030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92" name="Text Box 173">
              <a:extLst>
                <a:ext uri="{FF2B5EF4-FFF2-40B4-BE49-F238E27FC236}">
                  <a16:creationId xmlns:a16="http://schemas.microsoft.com/office/drawing/2014/main" id="{65123088-7E74-82D8-3898-CDF2458A6393}"/>
                </a:ext>
              </a:extLst>
            </p:cNvPr>
            <p:cNvSpPr txBox="1">
              <a:spLocks noChangeArrowheads="1"/>
            </p:cNvSpPr>
            <p:nvPr/>
          </p:nvSpPr>
          <p:spPr bwMode="auto">
            <a:xfrm>
              <a:off x="9712388" y="396706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93" name="Straight Arrow Connector 92">
              <a:extLst>
                <a:ext uri="{FF2B5EF4-FFF2-40B4-BE49-F238E27FC236}">
                  <a16:creationId xmlns:a16="http://schemas.microsoft.com/office/drawing/2014/main" id="{FA69EF71-E011-36C0-28A3-E94638BA5332}"/>
                </a:ext>
              </a:extLst>
            </p:cNvPr>
            <p:cNvCxnSpPr/>
            <p:nvPr/>
          </p:nvCxnSpPr>
          <p:spPr>
            <a:xfrm>
              <a:off x="10044526" y="455784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56ED1266-14C0-139A-51E7-284AC8B9FC83}"/>
                </a:ext>
              </a:extLst>
            </p:cNvPr>
            <p:cNvCxnSpPr/>
            <p:nvPr/>
          </p:nvCxnSpPr>
          <p:spPr>
            <a:xfrm flipV="1">
              <a:off x="10044526" y="416414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757BF7B4-7253-A84F-A1AE-A910DB4A615E}"/>
              </a:ext>
            </a:extLst>
          </p:cNvPr>
          <p:cNvGrpSpPr/>
          <p:nvPr/>
        </p:nvGrpSpPr>
        <p:grpSpPr>
          <a:xfrm>
            <a:off x="9112151" y="4857798"/>
            <a:ext cx="723056" cy="633910"/>
            <a:chOff x="9706038" y="5270081"/>
            <a:chExt cx="795688" cy="950490"/>
          </a:xfrm>
        </p:grpSpPr>
        <p:sp>
          <p:nvSpPr>
            <p:cNvPr id="87" name="Text Box 173">
              <a:extLst>
                <a:ext uri="{FF2B5EF4-FFF2-40B4-BE49-F238E27FC236}">
                  <a16:creationId xmlns:a16="http://schemas.microsoft.com/office/drawing/2014/main" id="{8A22ECE9-3079-4F20-785C-383DCE913AD0}"/>
                </a:ext>
              </a:extLst>
            </p:cNvPr>
            <p:cNvSpPr txBox="1">
              <a:spLocks noChangeArrowheads="1"/>
            </p:cNvSpPr>
            <p:nvPr/>
          </p:nvSpPr>
          <p:spPr bwMode="auto">
            <a:xfrm>
              <a:off x="9706038" y="580602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88" name="Text Box 173">
              <a:extLst>
                <a:ext uri="{FF2B5EF4-FFF2-40B4-BE49-F238E27FC236}">
                  <a16:creationId xmlns:a16="http://schemas.microsoft.com/office/drawing/2014/main" id="{1574CCDF-7CB7-B744-A650-BDD9587C9928}"/>
                </a:ext>
              </a:extLst>
            </p:cNvPr>
            <p:cNvSpPr txBox="1">
              <a:spLocks noChangeArrowheads="1"/>
            </p:cNvSpPr>
            <p:nvPr/>
          </p:nvSpPr>
          <p:spPr bwMode="auto">
            <a:xfrm>
              <a:off x="9712388" y="527008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89" name="Straight Arrow Connector 88">
              <a:extLst>
                <a:ext uri="{FF2B5EF4-FFF2-40B4-BE49-F238E27FC236}">
                  <a16:creationId xmlns:a16="http://schemas.microsoft.com/office/drawing/2014/main" id="{CAFFF916-231B-7198-C5D5-3CEEA315F394}"/>
                </a:ext>
              </a:extLst>
            </p:cNvPr>
            <p:cNvCxnSpPr/>
            <p:nvPr/>
          </p:nvCxnSpPr>
          <p:spPr>
            <a:xfrm>
              <a:off x="10044526" y="586086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7ACF6F9E-F05B-7DE8-19B1-B2EF2021BCC2}"/>
                </a:ext>
              </a:extLst>
            </p:cNvPr>
            <p:cNvCxnSpPr/>
            <p:nvPr/>
          </p:nvCxnSpPr>
          <p:spPr>
            <a:xfrm flipV="1">
              <a:off x="10044526" y="546716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A5A5D6C2-CA3B-2C49-9ADB-967B0854D9CC}"/>
              </a:ext>
            </a:extLst>
          </p:cNvPr>
          <p:cNvGrpSpPr/>
          <p:nvPr/>
        </p:nvGrpSpPr>
        <p:grpSpPr>
          <a:xfrm>
            <a:off x="9112151" y="5726820"/>
            <a:ext cx="723056" cy="633910"/>
            <a:chOff x="9706038" y="6573101"/>
            <a:chExt cx="795688" cy="950490"/>
          </a:xfrm>
        </p:grpSpPr>
        <p:sp>
          <p:nvSpPr>
            <p:cNvPr id="83" name="Text Box 173">
              <a:extLst>
                <a:ext uri="{FF2B5EF4-FFF2-40B4-BE49-F238E27FC236}">
                  <a16:creationId xmlns:a16="http://schemas.microsoft.com/office/drawing/2014/main" id="{93D9B924-8C6C-5F5D-7DCE-0A1A72EA5FC8}"/>
                </a:ext>
              </a:extLst>
            </p:cNvPr>
            <p:cNvSpPr txBox="1">
              <a:spLocks noChangeArrowheads="1"/>
            </p:cNvSpPr>
            <p:nvPr/>
          </p:nvSpPr>
          <p:spPr bwMode="auto">
            <a:xfrm>
              <a:off x="9706038" y="710904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84" name="Text Box 173">
              <a:extLst>
                <a:ext uri="{FF2B5EF4-FFF2-40B4-BE49-F238E27FC236}">
                  <a16:creationId xmlns:a16="http://schemas.microsoft.com/office/drawing/2014/main" id="{15582954-5132-9A5D-F013-6C093ED658C6}"/>
                </a:ext>
              </a:extLst>
            </p:cNvPr>
            <p:cNvSpPr txBox="1">
              <a:spLocks noChangeArrowheads="1"/>
            </p:cNvSpPr>
            <p:nvPr/>
          </p:nvSpPr>
          <p:spPr bwMode="auto">
            <a:xfrm>
              <a:off x="9712388" y="6573101"/>
              <a:ext cx="428562"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5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85" name="Straight Arrow Connector 84">
              <a:extLst>
                <a:ext uri="{FF2B5EF4-FFF2-40B4-BE49-F238E27FC236}">
                  <a16:creationId xmlns:a16="http://schemas.microsoft.com/office/drawing/2014/main" id="{7D0B9F02-490B-7C7E-6063-4D0AFB929E6E}"/>
                </a:ext>
              </a:extLst>
            </p:cNvPr>
            <p:cNvCxnSpPr/>
            <p:nvPr/>
          </p:nvCxnSpPr>
          <p:spPr>
            <a:xfrm>
              <a:off x="10044526" y="71638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420F1865-2C0F-EEBB-0FB8-23097CB52301}"/>
                </a:ext>
              </a:extLst>
            </p:cNvPr>
            <p:cNvCxnSpPr/>
            <p:nvPr/>
          </p:nvCxnSpPr>
          <p:spPr>
            <a:xfrm flipV="1">
              <a:off x="10044526" y="6770187"/>
              <a:ext cx="457200" cy="18288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34210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12691</TotalTime>
  <Words>439</Words>
  <Application>Microsoft Macintosh PowerPoint</Application>
  <PresentationFormat>Widescreen</PresentationFormat>
  <Paragraphs>90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212</cp:revision>
  <cp:lastPrinted>2024-02-20T23:48:17Z</cp:lastPrinted>
  <dcterms:created xsi:type="dcterms:W3CDTF">2021-07-07T23:54:57Z</dcterms:created>
  <dcterms:modified xsi:type="dcterms:W3CDTF">2024-05-17T19:59:15Z</dcterms:modified>
</cp:coreProperties>
</file>