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41758E"/>
    <a:srgbClr val="F2E09F"/>
    <a:srgbClr val="F2C001"/>
    <a:srgbClr val="E5BF00"/>
    <a:srgbClr val="9AEAEA"/>
    <a:srgbClr val="F8D8AC"/>
    <a:srgbClr val="B4E2F5"/>
    <a:srgbClr val="E0EFB5"/>
    <a:srgbClr val="CBD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6058"/>
  </p:normalViewPr>
  <p:slideViewPr>
    <p:cSldViewPr snapToGrid="0" snapToObjects="1">
      <p:cViewPr varScale="1">
        <p:scale>
          <a:sx n="128" d="100"/>
          <a:sy n="128" d="100"/>
        </p:scale>
        <p:origin x="44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Example+Marketing+Balanced+Scorecard-powerpoint-12037&amp;lpa=Example+Marketing+Balanced+Scorecard+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7000">
              <a:schemeClr val="accent6">
                <a:lumMod val="20000"/>
                <a:lumOff val="80000"/>
              </a:schemeClr>
            </a:gs>
            <a:gs pos="0">
              <a:srgbClr val="83B001"/>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13000">
                <a:schemeClr val="accent6">
                  <a:alpha val="26840"/>
                </a:schemeClr>
              </a:gs>
              <a:gs pos="57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Example Marketing Balanced Scorecard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5351017"/>
          </a:xfrm>
          <a:prstGeom prst="rect">
            <a:avLst/>
          </a:prstGeom>
          <a:noFill/>
        </p:spPr>
        <p:txBody>
          <a:bodyPr wrap="square" rtlCol="0">
            <a:spAutoFit/>
          </a:bodyPr>
          <a:lstStyle/>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Marketing teams can use this balanced scorecard with or without example data to align their marketing strategy with the company's broader goals. Use this template for marketing strategy meetings, performance reviews, and training sessions to ensure all marketing efforts are driving toward strategic objectives.</a:t>
            </a:r>
          </a:p>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Each section of this template is color-coded and includes space for a primary objective, a list of activities to achieve </a:t>
            </a:r>
            <a:r>
              <a:rPr lang="en-US" sz="1200" dirty="0">
                <a:solidFill>
                  <a:srgbClr val="000000"/>
                </a:solidFill>
                <a:latin typeface="Century Gothic" panose="020B0502020202020204" pitchFamily="34" charset="0"/>
              </a:rPr>
              <a:t>that objective</a:t>
            </a:r>
            <a:r>
              <a:rPr lang="en-US" sz="1200" i="0" u="none" strike="noStrike" dirty="0">
                <a:solidFill>
                  <a:srgbClr val="000000"/>
                </a:solidFill>
                <a:effectLst/>
                <a:latin typeface="Century Gothic" panose="020B0502020202020204" pitchFamily="34" charset="0"/>
              </a:rPr>
              <a:t>, and specific metrics to measure success. The blank version of this template can be used in any department or business setting, while the example version contains sample objectives, measures, and initiatives specifically for marketing. The layout of this tool encourages analysis of how different activities impact the company's financial goals, customer engagement, operational efficiency, and employee development.</a:t>
            </a:r>
          </a:p>
          <a:p>
            <a:pPr algn="l" rtl="0">
              <a:lnSpc>
                <a:spcPct val="150000"/>
              </a:lnSpc>
              <a:spcBef>
                <a:spcPts val="0"/>
              </a:spcBef>
              <a:spcAft>
                <a:spcPts val="1200"/>
              </a:spcAft>
            </a:pPr>
            <a:endParaRPr lang="en-US" sz="1200" i="0" u="none" strike="noStrike" dirty="0">
              <a:solidFill>
                <a:srgbClr val="000000"/>
              </a:solidFill>
              <a:effectLst/>
              <a:latin typeface="Century Gothic" panose="020B0502020202020204" pitchFamily="34" charset="0"/>
            </a:endParaRP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r="246"/>
          <a:stretch/>
        </p:blipFill>
        <p:spPr>
          <a:xfrm>
            <a:off x="5046705" y="1871830"/>
            <a:ext cx="6823579"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945216" y="310605"/>
            <a:ext cx="2925067" cy="58178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3B001"/>
            </a:gs>
            <a:gs pos="81000">
              <a:schemeClr val="accent3">
                <a:lumMod val="20000"/>
                <a:lumOff val="80000"/>
              </a:schemeClr>
            </a:gs>
          </a:gsLst>
          <a:lin ang="81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B6AEC-B94F-CE05-F4D3-D1FADAB74B04}"/>
              </a:ext>
            </a:extLst>
          </p:cNvPr>
          <p:cNvSpPr/>
          <p:nvPr/>
        </p:nvSpPr>
        <p:spPr>
          <a:xfrm>
            <a:off x="2325479" y="868573"/>
            <a:ext cx="2194560" cy="5989427"/>
          </a:xfrm>
          <a:prstGeom prst="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5" name="Rectangle 14">
            <a:extLst>
              <a:ext uri="{FF2B5EF4-FFF2-40B4-BE49-F238E27FC236}">
                <a16:creationId xmlns:a16="http://schemas.microsoft.com/office/drawing/2014/main" id="{2D48D181-EED1-654C-42E7-CF9258342C16}"/>
              </a:ext>
            </a:extLst>
          </p:cNvPr>
          <p:cNvSpPr/>
          <p:nvPr/>
        </p:nvSpPr>
        <p:spPr>
          <a:xfrm>
            <a:off x="4766732" y="868573"/>
            <a:ext cx="2194560" cy="598942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649238" y="868573"/>
            <a:ext cx="2194560" cy="5989427"/>
          </a:xfrm>
          <a:prstGeom prst="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7207985" y="868573"/>
            <a:ext cx="2194560" cy="5989427"/>
          </a:xfrm>
          <a:prstGeom prst="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709412"/>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348376"/>
            <a:ext cx="1371600" cy="11877644"/>
          </a:xfrm>
          <a:prstGeom prst="round2SameRect">
            <a:avLst>
              <a:gd name="adj1" fmla="val 7738"/>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523862"/>
            <a:ext cx="1371600" cy="11877643"/>
          </a:xfrm>
          <a:prstGeom prst="round2SameRect">
            <a:avLst>
              <a:gd name="adj1" fmla="val 6846"/>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rgbClr val="E0EFB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Boost Return on Marketing Investment (ROMI)</a:t>
            </a:r>
          </a:p>
          <a:p>
            <a:endParaRPr lang="en-US"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Increase ROMI by 15% year-over-year</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Achieve sales conversion rate of 10% from marketing leads</a:t>
            </a:r>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Allocate budget to high-performing campaigns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Refine targeting criteria for ad spends</a:t>
            </a:r>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rgbClr val="B4E2F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Optimize Multichannel Marketing Campaigns</a:t>
            </a:r>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80749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Improve lead response time by 30%</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Enhance conversion rates of multi-channel campaigns by 10%</a:t>
            </a:r>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6320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Automate lead-nurturing workflows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Develop unified tracking across different marketing channels</a:t>
            </a:r>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rgbClr val="F2E09F"/>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Enhance Customer Acquisition and Retention</a:t>
            </a:r>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9035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Grow customer base by 20% within the next fiscal year</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Increase customer retention rate by 5%</a:t>
            </a:r>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6148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Launch referral programs to incentivize word-of-mouth</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Implement loyalty programs to encourage repeat business</a:t>
            </a:r>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rgbClr val="9AEAEA"/>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Cultivate a Data-Driven Marketing Team </a:t>
            </a:r>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Certify 100% of the marketing team in data analytics tools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Conduct 4 professional development workshops per year</a:t>
            </a:r>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Provide online access for advanced marketing analytics courses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Host monthly training on new marketing technology tools</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637991" y="1123675"/>
            <a:ext cx="1645920" cy="800219"/>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637990" y="2948189"/>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Measures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632459" y="4772703"/>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Actions</a:t>
            </a:r>
          </a:p>
        </p:txBody>
      </p:sp>
      <p:sp>
        <p:nvSpPr>
          <p:cNvPr id="8" name="Round Same Side Corner Rectangle 7">
            <a:extLst>
              <a:ext uri="{FF2B5EF4-FFF2-40B4-BE49-F238E27FC236}">
                <a16:creationId xmlns:a16="http://schemas.microsoft.com/office/drawing/2014/main" id="{1241336A-41FD-B3B7-0CF1-5FB03B46DA7F}"/>
              </a:ext>
            </a:extLst>
          </p:cNvPr>
          <p:cNvSpPr/>
          <p:nvPr/>
        </p:nvSpPr>
        <p:spPr>
          <a:xfrm rot="16200000">
            <a:off x="-237329" y="1631820"/>
            <a:ext cx="1371600" cy="268226"/>
          </a:xfrm>
          <a:prstGeom prst="round2SameRect">
            <a:avLst>
              <a:gd name="adj1" fmla="val 50000"/>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9" name="Round Same Side Corner Rectangle 8">
            <a:extLst>
              <a:ext uri="{FF2B5EF4-FFF2-40B4-BE49-F238E27FC236}">
                <a16:creationId xmlns:a16="http://schemas.microsoft.com/office/drawing/2014/main" id="{3B56B2A4-68BB-9913-84D8-B7677960FCAD}"/>
              </a:ext>
            </a:extLst>
          </p:cNvPr>
          <p:cNvSpPr/>
          <p:nvPr/>
        </p:nvSpPr>
        <p:spPr>
          <a:xfrm rot="16200000">
            <a:off x="-237329" y="3456334"/>
            <a:ext cx="1371600" cy="268226"/>
          </a:xfrm>
          <a:prstGeom prst="round2SameRect">
            <a:avLst>
              <a:gd name="adj1" fmla="val 39698"/>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0" name="Round Same Side Corner Rectangle 9">
            <a:extLst>
              <a:ext uri="{FF2B5EF4-FFF2-40B4-BE49-F238E27FC236}">
                <a16:creationId xmlns:a16="http://schemas.microsoft.com/office/drawing/2014/main" id="{51F7749D-6536-2A49-55CD-BD32DE9042C4}"/>
              </a:ext>
            </a:extLst>
          </p:cNvPr>
          <p:cNvSpPr/>
          <p:nvPr/>
        </p:nvSpPr>
        <p:spPr>
          <a:xfrm rot="16200000">
            <a:off x="-237328" y="5280848"/>
            <a:ext cx="1371600" cy="268226"/>
          </a:xfrm>
          <a:prstGeom prst="round2SameRect">
            <a:avLst>
              <a:gd name="adj1" fmla="val 34071"/>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pic>
        <p:nvPicPr>
          <p:cNvPr id="5" name="Picture 4">
            <a:extLst>
              <a:ext uri="{FF2B5EF4-FFF2-40B4-BE49-F238E27FC236}">
                <a16:creationId xmlns:a16="http://schemas.microsoft.com/office/drawing/2014/main" id="{8F0FEAC7-5DCF-DC6B-198E-3C27BCC16D7F}"/>
              </a:ext>
            </a:extLst>
          </p:cNvPr>
          <p:cNvPicPr>
            <a:picLocks noChangeAspect="1"/>
          </p:cNvPicPr>
          <p:nvPr/>
        </p:nvPicPr>
        <p:blipFill>
          <a:blip r:embed="rId4">
            <a:duotone>
              <a:schemeClr val="accent1">
                <a:shade val="45000"/>
                <a:satMod val="135000"/>
              </a:schemeClr>
              <a:prstClr val="white"/>
            </a:duotone>
          </a:blip>
          <a:stretch>
            <a:fillRect/>
          </a:stretch>
        </p:blipFill>
        <p:spPr>
          <a:xfrm>
            <a:off x="55416" y="3685515"/>
            <a:ext cx="914400" cy="914400"/>
          </a:xfrm>
          <a:prstGeom prst="rect">
            <a:avLst/>
          </a:prstGeom>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id="{DC4B31D8-E258-C68C-071A-EB0B19E9F8EC}"/>
              </a:ext>
            </a:extLst>
          </p:cNvPr>
          <p:cNvPicPr>
            <a:picLocks noChangeAspect="1"/>
          </p:cNvPicPr>
          <p:nvPr/>
        </p:nvPicPr>
        <p:blipFill>
          <a:blip r:embed="rId5">
            <a:duotone>
              <a:schemeClr val="accent1">
                <a:shade val="45000"/>
                <a:satMod val="135000"/>
              </a:schemeClr>
              <a:prstClr val="white"/>
            </a:duotone>
          </a:blip>
          <a:stretch>
            <a:fillRect/>
          </a:stretch>
        </p:blipFill>
        <p:spPr>
          <a:xfrm>
            <a:off x="-3" y="5485882"/>
            <a:ext cx="1016234" cy="1016234"/>
          </a:xfrm>
          <a:prstGeom prst="rect">
            <a:avLst/>
          </a:prstGeom>
          <a:effectLst>
            <a:outerShdw blurRad="76200" dir="18900000" sy="23000" kx="-1200000" algn="bl" rotWithShape="0">
              <a:prstClr val="black">
                <a:alpha val="20000"/>
              </a:prstClr>
            </a:outerShdw>
          </a:effectLst>
        </p:spPr>
      </p:pic>
      <p:pic>
        <p:nvPicPr>
          <p:cNvPr id="7" name="Picture 6">
            <a:extLst>
              <a:ext uri="{FF2B5EF4-FFF2-40B4-BE49-F238E27FC236}">
                <a16:creationId xmlns:a16="http://schemas.microsoft.com/office/drawing/2014/main" id="{02DC366B-C70B-536E-3261-D21708D8A360}"/>
              </a:ext>
            </a:extLst>
          </p:cNvPr>
          <p:cNvPicPr>
            <a:picLocks noChangeAspect="1"/>
          </p:cNvPicPr>
          <p:nvPr/>
        </p:nvPicPr>
        <p:blipFill>
          <a:blip r:embed="rId6">
            <a:duotone>
              <a:schemeClr val="accent1">
                <a:shade val="45000"/>
                <a:satMod val="135000"/>
              </a:schemeClr>
              <a:prstClr val="white"/>
            </a:duotone>
          </a:blip>
          <a:stretch>
            <a:fillRect/>
          </a:stretch>
        </p:blipFill>
        <p:spPr>
          <a:xfrm>
            <a:off x="55416" y="1765932"/>
            <a:ext cx="1005840" cy="1005840"/>
          </a:xfrm>
          <a:prstGeom prst="rect">
            <a:avLst/>
          </a:prstGeom>
          <a:effectLst>
            <a:outerShdw blurRad="76200" dir="18900000" sy="23000" kx="-1200000" algn="bl" rotWithShape="0">
              <a:prstClr val="black">
                <a:alpha val="20000"/>
              </a:prstClr>
            </a:outerShdw>
          </a:effectLst>
        </p:spPr>
      </p:pic>
      <p:sp>
        <p:nvSpPr>
          <p:cNvPr id="11" name="TextBox 10">
            <a:extLst>
              <a:ext uri="{FF2B5EF4-FFF2-40B4-BE49-F238E27FC236}">
                <a16:creationId xmlns:a16="http://schemas.microsoft.com/office/drawing/2014/main" id="{4749EEE0-3542-80EF-246D-E3AC8400022A}"/>
              </a:ext>
            </a:extLst>
          </p:cNvPr>
          <p:cNvSpPr txBox="1"/>
          <p:nvPr/>
        </p:nvSpPr>
        <p:spPr>
          <a:xfrm>
            <a:off x="228896" y="299677"/>
            <a:ext cx="2085108" cy="553998"/>
          </a:xfrm>
          <a:prstGeom prst="rect">
            <a:avLst/>
          </a:prstGeom>
          <a:noFill/>
        </p:spPr>
        <p:txBody>
          <a:bodyPr wrap="square" rtlCol="0" anchor="ctr" anchorCtr="0">
            <a:spAutoFit/>
          </a:bodyPr>
          <a:lstStyle/>
          <a:p>
            <a:r>
              <a:rPr lang="en-US" sz="3000" spc="300" dirty="0">
                <a:solidFill>
                  <a:srgbClr val="001033"/>
                </a:solidFill>
                <a:latin typeface="Courier" pitchFamily="2" charset="0"/>
              </a:rPr>
              <a:t>example</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3B001"/>
            </a:gs>
            <a:gs pos="81000">
              <a:schemeClr val="accent3">
                <a:lumMod val="20000"/>
                <a:lumOff val="80000"/>
              </a:schemeClr>
            </a:gs>
          </a:gsLst>
          <a:lin ang="81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B6AEC-B94F-CE05-F4D3-D1FADAB74B04}"/>
              </a:ext>
            </a:extLst>
          </p:cNvPr>
          <p:cNvSpPr/>
          <p:nvPr/>
        </p:nvSpPr>
        <p:spPr>
          <a:xfrm>
            <a:off x="2325479" y="868573"/>
            <a:ext cx="2194560" cy="5989427"/>
          </a:xfrm>
          <a:prstGeom prst="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5" name="Rectangle 14">
            <a:extLst>
              <a:ext uri="{FF2B5EF4-FFF2-40B4-BE49-F238E27FC236}">
                <a16:creationId xmlns:a16="http://schemas.microsoft.com/office/drawing/2014/main" id="{2D48D181-EED1-654C-42E7-CF9258342C16}"/>
              </a:ext>
            </a:extLst>
          </p:cNvPr>
          <p:cNvSpPr/>
          <p:nvPr/>
        </p:nvSpPr>
        <p:spPr>
          <a:xfrm>
            <a:off x="4766732" y="868573"/>
            <a:ext cx="2194560" cy="598942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649238" y="868573"/>
            <a:ext cx="2194560" cy="5989427"/>
          </a:xfrm>
          <a:prstGeom prst="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7207985" y="868573"/>
            <a:ext cx="2194560" cy="5989427"/>
          </a:xfrm>
          <a:prstGeom prst="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709412"/>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348376"/>
            <a:ext cx="1371600" cy="11877644"/>
          </a:xfrm>
          <a:prstGeom prst="round2SameRect">
            <a:avLst>
              <a:gd name="adj1" fmla="val 7738"/>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523862"/>
            <a:ext cx="1371600" cy="11877643"/>
          </a:xfrm>
          <a:prstGeom prst="round2SameRect">
            <a:avLst>
              <a:gd name="adj1" fmla="val 6846"/>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rgbClr val="E0EFB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text</a:t>
            </a:r>
          </a:p>
          <a:p>
            <a:endParaRPr lang="en-US"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rgbClr val="B4E2F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sz="1800" dirty="0">
                <a:solidFill>
                  <a:schemeClr val="tx1"/>
                </a:solidFill>
                <a:latin typeface="Century Gothic" panose="020B0502020202020204" pitchFamily="34" charset="0"/>
              </a:rPr>
              <a:t>text</a:t>
            </a:r>
            <a:endParaRPr lang="en-US"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80749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6320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rgbClr val="F2E09F"/>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sz="1800" dirty="0">
                <a:solidFill>
                  <a:schemeClr val="tx1"/>
                </a:solidFill>
                <a:latin typeface="Century Gothic" panose="020B0502020202020204" pitchFamily="34" charset="0"/>
              </a:rPr>
              <a:t>text</a:t>
            </a:r>
            <a:endParaRPr lang="en-US" dirty="0">
              <a:solidFill>
                <a:schemeClr val="tx1"/>
              </a:solidFill>
              <a:latin typeface="Century Gothic" panose="020B0502020202020204" pitchFamily="34" charset="0"/>
            </a:endParaRPr>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9035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6148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rgbClr val="9AEAEA"/>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sz="1800" dirty="0">
                <a:solidFill>
                  <a:schemeClr val="tx1"/>
                </a:solidFill>
                <a:latin typeface="Century Gothic" panose="020B0502020202020204" pitchFamily="34" charset="0"/>
              </a:rPr>
              <a:t>text</a:t>
            </a:r>
            <a:endParaRPr lang="en-US" dirty="0">
              <a:solidFill>
                <a:schemeClr val="tx1"/>
              </a:solidFill>
              <a:latin typeface="Century Gothic" panose="020B0502020202020204" pitchFamily="34" charset="0"/>
            </a:endParaRPr>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637991" y="1123675"/>
            <a:ext cx="1645920" cy="800219"/>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637990" y="2948189"/>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Measures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632459" y="4772703"/>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Actions</a:t>
            </a:r>
          </a:p>
        </p:txBody>
      </p:sp>
      <p:sp>
        <p:nvSpPr>
          <p:cNvPr id="8" name="Round Same Side Corner Rectangle 7">
            <a:extLst>
              <a:ext uri="{FF2B5EF4-FFF2-40B4-BE49-F238E27FC236}">
                <a16:creationId xmlns:a16="http://schemas.microsoft.com/office/drawing/2014/main" id="{1241336A-41FD-B3B7-0CF1-5FB03B46DA7F}"/>
              </a:ext>
            </a:extLst>
          </p:cNvPr>
          <p:cNvSpPr/>
          <p:nvPr/>
        </p:nvSpPr>
        <p:spPr>
          <a:xfrm rot="16200000">
            <a:off x="-237329" y="1631820"/>
            <a:ext cx="1371600" cy="268226"/>
          </a:xfrm>
          <a:prstGeom prst="round2SameRect">
            <a:avLst>
              <a:gd name="adj1" fmla="val 50000"/>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9" name="Round Same Side Corner Rectangle 8">
            <a:extLst>
              <a:ext uri="{FF2B5EF4-FFF2-40B4-BE49-F238E27FC236}">
                <a16:creationId xmlns:a16="http://schemas.microsoft.com/office/drawing/2014/main" id="{3B56B2A4-68BB-9913-84D8-B7677960FCAD}"/>
              </a:ext>
            </a:extLst>
          </p:cNvPr>
          <p:cNvSpPr/>
          <p:nvPr/>
        </p:nvSpPr>
        <p:spPr>
          <a:xfrm rot="16200000">
            <a:off x="-237329" y="3456334"/>
            <a:ext cx="1371600" cy="268226"/>
          </a:xfrm>
          <a:prstGeom prst="round2SameRect">
            <a:avLst>
              <a:gd name="adj1" fmla="val 39698"/>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0" name="Round Same Side Corner Rectangle 9">
            <a:extLst>
              <a:ext uri="{FF2B5EF4-FFF2-40B4-BE49-F238E27FC236}">
                <a16:creationId xmlns:a16="http://schemas.microsoft.com/office/drawing/2014/main" id="{51F7749D-6536-2A49-55CD-BD32DE9042C4}"/>
              </a:ext>
            </a:extLst>
          </p:cNvPr>
          <p:cNvSpPr/>
          <p:nvPr/>
        </p:nvSpPr>
        <p:spPr>
          <a:xfrm rot="16200000">
            <a:off x="-237328" y="5280848"/>
            <a:ext cx="1371600" cy="268226"/>
          </a:xfrm>
          <a:prstGeom prst="round2SameRect">
            <a:avLst>
              <a:gd name="adj1" fmla="val 34071"/>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pic>
        <p:nvPicPr>
          <p:cNvPr id="5" name="Picture 4">
            <a:extLst>
              <a:ext uri="{FF2B5EF4-FFF2-40B4-BE49-F238E27FC236}">
                <a16:creationId xmlns:a16="http://schemas.microsoft.com/office/drawing/2014/main" id="{8F0FEAC7-5DCF-DC6B-198E-3C27BCC16D7F}"/>
              </a:ext>
            </a:extLst>
          </p:cNvPr>
          <p:cNvPicPr>
            <a:picLocks noChangeAspect="1"/>
          </p:cNvPicPr>
          <p:nvPr/>
        </p:nvPicPr>
        <p:blipFill>
          <a:blip r:embed="rId4">
            <a:duotone>
              <a:schemeClr val="accent1">
                <a:shade val="45000"/>
                <a:satMod val="135000"/>
              </a:schemeClr>
              <a:prstClr val="white"/>
            </a:duotone>
          </a:blip>
          <a:stretch>
            <a:fillRect/>
          </a:stretch>
        </p:blipFill>
        <p:spPr>
          <a:xfrm>
            <a:off x="55416" y="3685515"/>
            <a:ext cx="914400" cy="914400"/>
          </a:xfrm>
          <a:prstGeom prst="rect">
            <a:avLst/>
          </a:prstGeom>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id="{DC4B31D8-E258-C68C-071A-EB0B19E9F8EC}"/>
              </a:ext>
            </a:extLst>
          </p:cNvPr>
          <p:cNvPicPr>
            <a:picLocks noChangeAspect="1"/>
          </p:cNvPicPr>
          <p:nvPr/>
        </p:nvPicPr>
        <p:blipFill>
          <a:blip r:embed="rId5">
            <a:duotone>
              <a:schemeClr val="accent1">
                <a:shade val="45000"/>
                <a:satMod val="135000"/>
              </a:schemeClr>
              <a:prstClr val="white"/>
            </a:duotone>
          </a:blip>
          <a:stretch>
            <a:fillRect/>
          </a:stretch>
        </p:blipFill>
        <p:spPr>
          <a:xfrm>
            <a:off x="-3" y="5485882"/>
            <a:ext cx="1016234" cy="1016234"/>
          </a:xfrm>
          <a:prstGeom prst="rect">
            <a:avLst/>
          </a:prstGeom>
          <a:effectLst>
            <a:outerShdw blurRad="76200" dir="18900000" sy="23000" kx="-1200000" algn="bl" rotWithShape="0">
              <a:prstClr val="black">
                <a:alpha val="20000"/>
              </a:prstClr>
            </a:outerShdw>
          </a:effectLst>
        </p:spPr>
      </p:pic>
      <p:pic>
        <p:nvPicPr>
          <p:cNvPr id="7" name="Picture 6">
            <a:extLst>
              <a:ext uri="{FF2B5EF4-FFF2-40B4-BE49-F238E27FC236}">
                <a16:creationId xmlns:a16="http://schemas.microsoft.com/office/drawing/2014/main" id="{02DC366B-C70B-536E-3261-D21708D8A360}"/>
              </a:ext>
            </a:extLst>
          </p:cNvPr>
          <p:cNvPicPr>
            <a:picLocks noChangeAspect="1"/>
          </p:cNvPicPr>
          <p:nvPr/>
        </p:nvPicPr>
        <p:blipFill>
          <a:blip r:embed="rId6">
            <a:duotone>
              <a:schemeClr val="accent1">
                <a:shade val="45000"/>
                <a:satMod val="135000"/>
              </a:schemeClr>
              <a:prstClr val="white"/>
            </a:duotone>
          </a:blip>
          <a:stretch>
            <a:fillRect/>
          </a:stretch>
        </p:blipFill>
        <p:spPr>
          <a:xfrm>
            <a:off x="55416" y="1765932"/>
            <a:ext cx="1005840" cy="100584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90515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16073</TotalTime>
  <Words>419</Words>
  <Application>Microsoft Macintosh PowerPoint</Application>
  <PresentationFormat>Widescreen</PresentationFormat>
  <Paragraphs>54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329</cp:revision>
  <cp:lastPrinted>2024-02-20T23:48:17Z</cp:lastPrinted>
  <dcterms:created xsi:type="dcterms:W3CDTF">2021-07-07T23:54:57Z</dcterms:created>
  <dcterms:modified xsi:type="dcterms:W3CDTF">2024-05-28T16:29:16Z</dcterms:modified>
</cp:coreProperties>
</file>