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sldIdLst>
    <p:sldId id="342" r:id="rId2"/>
    <p:sldId id="355" r:id="rId3"/>
    <p:sldId id="356" r:id="rId4"/>
    <p:sldId id="357" r:id="rId5"/>
    <p:sldId id="358" r:id="rId6"/>
    <p:sldId id="347" r:id="rId7"/>
    <p:sldId id="360" r:id="rId8"/>
    <p:sldId id="359" r:id="rId9"/>
    <p:sldId id="29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8EB"/>
    <a:srgbClr val="0098C6"/>
    <a:srgbClr val="69E1A8"/>
    <a:srgbClr val="CBD6B5"/>
    <a:srgbClr val="9CA58C"/>
    <a:srgbClr val="EBD9B6"/>
    <a:srgbClr val="66BBCC"/>
    <a:srgbClr val="654105"/>
    <a:srgbClr val="7C5008"/>
    <a:srgbClr val="02B9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83DA21-1321-4086-821B-DC0DC89DAC73}" v="5" dt="2024-05-12T23:02:05.6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8" d="100"/>
          <a:sy n="128" d="100"/>
        </p:scale>
        <p:origin x="560" y="176"/>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C283DA21-1321-4086-821B-DC0DC89DAC73}"/>
    <pc:docChg chg="undo custSel modSld">
      <pc:chgData name="Bess Dunlevy" userId="dd4b9a8537dbe9d0" providerId="LiveId" clId="{C283DA21-1321-4086-821B-DC0DC89DAC73}" dt="2024-05-12T23:00:43.499" v="25" actId="1076"/>
      <pc:docMkLst>
        <pc:docMk/>
      </pc:docMkLst>
      <pc:sldChg chg="addSp modSp mod">
        <pc:chgData name="Bess Dunlevy" userId="dd4b9a8537dbe9d0" providerId="LiveId" clId="{C283DA21-1321-4086-821B-DC0DC89DAC73}" dt="2024-05-12T23:00:43.499" v="25" actId="1076"/>
        <pc:sldMkLst>
          <pc:docMk/>
          <pc:sldMk cId="1508588292" sldId="342"/>
        </pc:sldMkLst>
        <pc:picChg chg="mod">
          <ac:chgData name="Bess Dunlevy" userId="dd4b9a8537dbe9d0" providerId="LiveId" clId="{C283DA21-1321-4086-821B-DC0DC89DAC73}" dt="2024-05-12T22:59:26.505" v="1" actId="14100"/>
          <ac:picMkLst>
            <pc:docMk/>
            <pc:sldMk cId="1508588292" sldId="342"/>
            <ac:picMk id="4" creationId="{4AEB8225-3AA8-AF48-AD51-3F5F53316D6B}"/>
          </ac:picMkLst>
        </pc:picChg>
        <pc:picChg chg="add mod modCrop">
          <ac:chgData name="Bess Dunlevy" userId="dd4b9a8537dbe9d0" providerId="LiveId" clId="{C283DA21-1321-4086-821B-DC0DC89DAC73}" dt="2024-05-12T23:00:43.499" v="25" actId="1076"/>
          <ac:picMkLst>
            <pc:docMk/>
            <pc:sldMk cId="1508588292" sldId="342"/>
            <ac:picMk id="5" creationId="{8040CE15-F2F4-61E2-AF83-59E34B288E4A}"/>
          </ac:picMkLst>
        </pc:picChg>
        <pc:picChg chg="add mod modCrop">
          <ac:chgData name="Bess Dunlevy" userId="dd4b9a8537dbe9d0" providerId="LiveId" clId="{C283DA21-1321-4086-821B-DC0DC89DAC73}" dt="2024-05-12T23:00:37.379" v="24" actId="14861"/>
          <ac:picMkLst>
            <pc:docMk/>
            <pc:sldMk cId="1508588292" sldId="342"/>
            <ac:picMk id="7" creationId="{3954FA4C-7FA0-366C-4DAE-A74FB093B9AE}"/>
          </ac:picMkLst>
        </pc:picChg>
        <pc:picChg chg="add mod modCrop">
          <ac:chgData name="Bess Dunlevy" userId="dd4b9a8537dbe9d0" providerId="LiveId" clId="{C283DA21-1321-4086-821B-DC0DC89DAC73}" dt="2024-05-12T23:00:37.379" v="24" actId="14861"/>
          <ac:picMkLst>
            <pc:docMk/>
            <pc:sldMk cId="1508588292" sldId="342"/>
            <ac:picMk id="9" creationId="{A9CD214B-B64D-7875-3564-AAA4FCD8978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5/31/24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616515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5/31/24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5/31/24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5/31/24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5/31/24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5/31/24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5/31/24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5/31/24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5/31/24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5/31/24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2073&amp;utm_source=template-powerpoint&amp;utm_medium=content&amp;utm_campaign=Growth+Strategic+Plan-powerpoint-12073&amp;lpa=Growth+Strategic+Plan+powerpoint+12073" TargetMode="External"/><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rcRect/>
          <a:stretch/>
        </p:blipFill>
        <p:spPr>
          <a:xfrm>
            <a:off x="8917532" y="317165"/>
            <a:ext cx="3041396" cy="604919"/>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461665"/>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PowerPoint Growth Strategic Plan Template</a:t>
            </a:r>
          </a:p>
        </p:txBody>
      </p:sp>
      <p:sp>
        <p:nvSpPr>
          <p:cNvPr id="3" name="TextBox 2">
            <a:extLst>
              <a:ext uri="{FF2B5EF4-FFF2-40B4-BE49-F238E27FC236}">
                <a16:creationId xmlns:a16="http://schemas.microsoft.com/office/drawing/2014/main" id="{1A76DB7C-FE3B-1B81-FE80-5048FEDFD2B4}"/>
              </a:ext>
            </a:extLst>
          </p:cNvPr>
          <p:cNvSpPr txBox="1"/>
          <p:nvPr/>
        </p:nvSpPr>
        <p:spPr>
          <a:xfrm>
            <a:off x="300447" y="5432839"/>
            <a:ext cx="11586490" cy="1107996"/>
          </a:xfrm>
          <a:prstGeom prst="rect">
            <a:avLst/>
          </a:prstGeom>
          <a:noFill/>
        </p:spPr>
        <p:txBody>
          <a:bodyPr wrap="square">
            <a:spAutoFit/>
          </a:bodyPr>
          <a:lstStyle/>
          <a:p>
            <a:pPr algn="just"/>
            <a:r>
              <a:rPr lang="en-US" sz="2200" b="0" i="0" u="none" strike="noStrike" dirty="0">
                <a:solidFill>
                  <a:schemeClr val="tx1">
                    <a:lumMod val="65000"/>
                    <a:lumOff val="35000"/>
                  </a:schemeClr>
                </a:solidFill>
                <a:effectLst/>
                <a:latin typeface="Century Gothic" panose="020B0502020202020204" pitchFamily="34" charset="0"/>
              </a:rPr>
              <a:t>This template is designed to effectively convey your growth strategy, making it accessible and motivating for your team and stakeholders, and driving alignment towards your growth objectives.</a:t>
            </a:r>
            <a:endParaRPr lang="en-US" sz="2200" dirty="0">
              <a:solidFill>
                <a:schemeClr val="tx1">
                  <a:lumMod val="65000"/>
                  <a:lumOff val="35000"/>
                </a:schemeClr>
              </a:solidFill>
              <a:latin typeface="Century Gothic" panose="020B0502020202020204" pitchFamily="34" charset="0"/>
            </a:endParaRPr>
          </a:p>
        </p:txBody>
      </p:sp>
      <p:pic>
        <p:nvPicPr>
          <p:cNvPr id="5" name="Picture 4" descr="A close-up of a document&#10;&#10;Description automatically generated">
            <a:extLst>
              <a:ext uri="{FF2B5EF4-FFF2-40B4-BE49-F238E27FC236}">
                <a16:creationId xmlns:a16="http://schemas.microsoft.com/office/drawing/2014/main" id="{8040CE15-F2F4-61E2-AF83-59E34B288E4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85361" y="1437031"/>
            <a:ext cx="6065087" cy="2738338"/>
          </a:xfrm>
          <a:prstGeom prst="rect">
            <a:avLst/>
          </a:prstGeom>
          <a:effectLst>
            <a:outerShdw blurRad="50800" dist="38100" dir="5400000" algn="t" rotWithShape="0">
              <a:prstClr val="black">
                <a:alpha val="40000"/>
              </a:prstClr>
            </a:outerShdw>
          </a:effectLst>
        </p:spPr>
      </p:pic>
      <p:pic>
        <p:nvPicPr>
          <p:cNvPr id="7" name="Picture 6" descr="A diagram of opportunity&#10;&#10;Description automatically generated">
            <a:extLst>
              <a:ext uri="{FF2B5EF4-FFF2-40B4-BE49-F238E27FC236}">
                <a16:creationId xmlns:a16="http://schemas.microsoft.com/office/drawing/2014/main" id="{3954FA4C-7FA0-366C-4DAE-A74FB093B9A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845597" y="2857091"/>
            <a:ext cx="5190828" cy="2402719"/>
          </a:xfrm>
          <a:prstGeom prst="rect">
            <a:avLst/>
          </a:prstGeom>
          <a:effectLst>
            <a:outerShdw blurRad="50800" dist="38100" dir="5400000" algn="t" rotWithShape="0">
              <a:prstClr val="black">
                <a:alpha val="40000"/>
              </a:prstClr>
            </a:outerShdw>
          </a:effectLst>
        </p:spPr>
      </p:pic>
      <p:pic>
        <p:nvPicPr>
          <p:cNvPr id="9" name="Picture 8" descr="A road with different colored signs&#10;&#10;Description automatically generated">
            <a:extLst>
              <a:ext uri="{FF2B5EF4-FFF2-40B4-BE49-F238E27FC236}">
                <a16:creationId xmlns:a16="http://schemas.microsoft.com/office/drawing/2014/main" id="{A9CD214B-B64D-7875-3564-AAA4FCD8978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235809" y="1437031"/>
            <a:ext cx="4723119" cy="222459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422E2E-2C07-A830-94CF-FFF220A31565}"/>
              </a:ext>
            </a:extLst>
          </p:cNvPr>
          <p:cNvSpPr/>
          <p:nvPr/>
        </p:nvSpPr>
        <p:spPr>
          <a:xfrm>
            <a:off x="372178" y="1288184"/>
            <a:ext cx="1530417" cy="1299410"/>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B3757FA-76B1-1383-0732-D6E9BBD9FABE}"/>
              </a:ext>
            </a:extLst>
          </p:cNvPr>
          <p:cNvSpPr/>
          <p:nvPr/>
        </p:nvSpPr>
        <p:spPr>
          <a:xfrm>
            <a:off x="2054995" y="1288184"/>
            <a:ext cx="9800122" cy="1299410"/>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A6C41E20-4701-9DCF-CD23-ACE70B79B976}"/>
              </a:ext>
            </a:extLst>
          </p:cNvPr>
          <p:cNvSpPr txBox="1"/>
          <p:nvPr/>
        </p:nvSpPr>
        <p:spPr>
          <a:xfrm>
            <a:off x="182880" y="192506"/>
            <a:ext cx="5813659" cy="430887"/>
          </a:xfrm>
          <a:prstGeom prst="rect">
            <a:avLst/>
          </a:prstGeom>
          <a:noFill/>
        </p:spPr>
        <p:txBody>
          <a:bodyPr wrap="square" rtlCol="0">
            <a:spAutoFit/>
          </a:bodyPr>
          <a:lstStyle/>
          <a:p>
            <a:r>
              <a:rPr lang="en-US" sz="2200" dirty="0">
                <a:solidFill>
                  <a:schemeClr val="tx1">
                    <a:lumMod val="65000"/>
                    <a:lumOff val="35000"/>
                  </a:schemeClr>
                </a:solidFill>
                <a:latin typeface="Century Gothic" panose="020B0502020202020204" pitchFamily="34" charset="0"/>
              </a:rPr>
              <a:t>INTRODUCTION AND MARKET ANALYSIS</a:t>
            </a:r>
          </a:p>
        </p:txBody>
      </p:sp>
      <p:sp>
        <p:nvSpPr>
          <p:cNvPr id="5" name="TextBox 4">
            <a:extLst>
              <a:ext uri="{FF2B5EF4-FFF2-40B4-BE49-F238E27FC236}">
                <a16:creationId xmlns:a16="http://schemas.microsoft.com/office/drawing/2014/main" id="{52223261-ADA0-1BDA-283E-440DC8B9033B}"/>
              </a:ext>
            </a:extLst>
          </p:cNvPr>
          <p:cNvSpPr txBox="1"/>
          <p:nvPr/>
        </p:nvSpPr>
        <p:spPr>
          <a:xfrm>
            <a:off x="182880" y="623393"/>
            <a:ext cx="11826240" cy="461665"/>
          </a:xfrm>
          <a:prstGeom prst="rect">
            <a:avLst/>
          </a:prstGeom>
          <a:noFill/>
        </p:spPr>
        <p:txBody>
          <a:bodyPr wrap="square">
            <a:spAutoFit/>
          </a:bodyPr>
          <a:lstStyle/>
          <a:p>
            <a:r>
              <a:rPr lang="en-US" sz="1200" b="0" i="0" u="none" strike="noStrike" dirty="0">
                <a:solidFill>
                  <a:schemeClr val="tx1">
                    <a:lumMod val="65000"/>
                    <a:lumOff val="35000"/>
                  </a:schemeClr>
                </a:solidFill>
                <a:effectLst/>
                <a:latin typeface="Century Gothic" panose="020B0502020202020204" pitchFamily="34" charset="0"/>
              </a:rPr>
              <a:t>Start with an engaging overview of your growth strategy and vision. Next, conduct a succinct market analysis, highlighting trends, target segments, and key competitors. Use visuals like charts or infographics to make an impact.</a:t>
            </a:r>
            <a:endParaRPr lang="en-US" sz="1200" dirty="0">
              <a:solidFill>
                <a:schemeClr val="tx1">
                  <a:lumMod val="65000"/>
                  <a:lumOff val="35000"/>
                </a:schemeClr>
              </a:solidFill>
              <a:latin typeface="Century Gothic" panose="020B0502020202020204" pitchFamily="34" charset="0"/>
            </a:endParaRPr>
          </a:p>
        </p:txBody>
      </p:sp>
      <p:sp>
        <p:nvSpPr>
          <p:cNvPr id="6" name="Rectangle 5">
            <a:extLst>
              <a:ext uri="{FF2B5EF4-FFF2-40B4-BE49-F238E27FC236}">
                <a16:creationId xmlns:a16="http://schemas.microsoft.com/office/drawing/2014/main" id="{7606F76F-5E78-A32D-CF31-E06B83B7038B}"/>
              </a:ext>
            </a:extLst>
          </p:cNvPr>
          <p:cNvSpPr/>
          <p:nvPr/>
        </p:nvSpPr>
        <p:spPr>
          <a:xfrm>
            <a:off x="308008" y="1232034"/>
            <a:ext cx="1530417" cy="129941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chemeClr val="tx1">
                    <a:lumMod val="65000"/>
                    <a:lumOff val="35000"/>
                  </a:schemeClr>
                </a:solidFill>
                <a:latin typeface="Century Gothic" panose="020B0502020202020204" pitchFamily="34" charset="0"/>
              </a:rPr>
              <a:t>OVERVIEW</a:t>
            </a:r>
          </a:p>
        </p:txBody>
      </p:sp>
      <p:sp>
        <p:nvSpPr>
          <p:cNvPr id="7" name="Rectangle 6">
            <a:extLst>
              <a:ext uri="{FF2B5EF4-FFF2-40B4-BE49-F238E27FC236}">
                <a16:creationId xmlns:a16="http://schemas.microsoft.com/office/drawing/2014/main" id="{32A779C8-1384-F5AD-0263-6BFC116B8747}"/>
              </a:ext>
            </a:extLst>
          </p:cNvPr>
          <p:cNvSpPr/>
          <p:nvPr/>
        </p:nvSpPr>
        <p:spPr>
          <a:xfrm>
            <a:off x="1990825" y="1232034"/>
            <a:ext cx="9800122" cy="129941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65000"/>
                    <a:lumOff val="35000"/>
                  </a:schemeClr>
                </a:solidFill>
                <a:latin typeface="Century Gothic" panose="020B0502020202020204" pitchFamily="34" charset="0"/>
              </a:rPr>
              <a:t>Describe your growth strategy and vision.</a:t>
            </a:r>
          </a:p>
        </p:txBody>
      </p:sp>
      <p:sp>
        <p:nvSpPr>
          <p:cNvPr id="10" name="Rectangle 9">
            <a:extLst>
              <a:ext uri="{FF2B5EF4-FFF2-40B4-BE49-F238E27FC236}">
                <a16:creationId xmlns:a16="http://schemas.microsoft.com/office/drawing/2014/main" id="{5DFC0BA0-3436-0BD0-B0B4-34CC455EFB53}"/>
              </a:ext>
            </a:extLst>
          </p:cNvPr>
          <p:cNvSpPr/>
          <p:nvPr/>
        </p:nvSpPr>
        <p:spPr>
          <a:xfrm>
            <a:off x="372178" y="2846870"/>
            <a:ext cx="1530417" cy="3818624"/>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7BA771-86AB-C7F1-6DDA-B0B8FE6DEEAB}"/>
              </a:ext>
            </a:extLst>
          </p:cNvPr>
          <p:cNvSpPr/>
          <p:nvPr/>
        </p:nvSpPr>
        <p:spPr>
          <a:xfrm>
            <a:off x="308008" y="2790720"/>
            <a:ext cx="1530417" cy="381862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chemeClr val="tx1">
                    <a:lumMod val="65000"/>
                    <a:lumOff val="35000"/>
                  </a:schemeClr>
                </a:solidFill>
                <a:latin typeface="Century Gothic" panose="020B0502020202020204" pitchFamily="34" charset="0"/>
              </a:rPr>
              <a:t>MARKET</a:t>
            </a:r>
          </a:p>
          <a:p>
            <a:r>
              <a:rPr lang="en-US" b="1" dirty="0">
                <a:solidFill>
                  <a:schemeClr val="tx1">
                    <a:lumMod val="65000"/>
                    <a:lumOff val="35000"/>
                  </a:schemeClr>
                </a:solidFill>
                <a:latin typeface="Century Gothic" panose="020B0502020202020204" pitchFamily="34" charset="0"/>
              </a:rPr>
              <a:t>ANALYSIS</a:t>
            </a:r>
          </a:p>
        </p:txBody>
      </p:sp>
      <p:sp>
        <p:nvSpPr>
          <p:cNvPr id="12" name="Rectangle 11">
            <a:extLst>
              <a:ext uri="{FF2B5EF4-FFF2-40B4-BE49-F238E27FC236}">
                <a16:creationId xmlns:a16="http://schemas.microsoft.com/office/drawing/2014/main" id="{CFB76DEC-0FCD-5406-0884-45AD0CF6C06D}"/>
              </a:ext>
            </a:extLst>
          </p:cNvPr>
          <p:cNvSpPr/>
          <p:nvPr/>
        </p:nvSpPr>
        <p:spPr>
          <a:xfrm>
            <a:off x="2054995" y="3429000"/>
            <a:ext cx="3056020" cy="461665"/>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spc="400" dirty="0">
                <a:latin typeface="Century Gothic" panose="020B0502020202020204" pitchFamily="34" charset="0"/>
              </a:rPr>
              <a:t>TRENDS</a:t>
            </a:r>
          </a:p>
        </p:txBody>
      </p:sp>
      <p:sp>
        <p:nvSpPr>
          <p:cNvPr id="13" name="Rectangle 12">
            <a:extLst>
              <a:ext uri="{FF2B5EF4-FFF2-40B4-BE49-F238E27FC236}">
                <a16:creationId xmlns:a16="http://schemas.microsoft.com/office/drawing/2014/main" id="{53FD314F-558B-89D9-8C50-F69F903323C8}"/>
              </a:ext>
            </a:extLst>
          </p:cNvPr>
          <p:cNvSpPr/>
          <p:nvPr/>
        </p:nvSpPr>
        <p:spPr>
          <a:xfrm>
            <a:off x="5362876" y="3429000"/>
            <a:ext cx="3056020" cy="46166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pc="400" dirty="0">
                <a:latin typeface="Century Gothic" panose="020B0502020202020204" pitchFamily="34" charset="0"/>
              </a:rPr>
              <a:t>TARGET SEGMENTS</a:t>
            </a:r>
            <a:endParaRPr lang="en-US" dirty="0"/>
          </a:p>
        </p:txBody>
      </p:sp>
      <p:sp>
        <p:nvSpPr>
          <p:cNvPr id="14" name="Rectangle 13">
            <a:extLst>
              <a:ext uri="{FF2B5EF4-FFF2-40B4-BE49-F238E27FC236}">
                <a16:creationId xmlns:a16="http://schemas.microsoft.com/office/drawing/2014/main" id="{A6FBFC61-7D75-64DD-5536-793A27C52830}"/>
              </a:ext>
            </a:extLst>
          </p:cNvPr>
          <p:cNvSpPr/>
          <p:nvPr/>
        </p:nvSpPr>
        <p:spPr>
          <a:xfrm>
            <a:off x="8734927" y="3428999"/>
            <a:ext cx="3056020" cy="461665"/>
          </a:xfrm>
          <a:prstGeom prst="rect">
            <a:avLst/>
          </a:prstGeom>
          <a:solidFill>
            <a:srgbClr val="0098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spc="400" dirty="0">
                <a:latin typeface="Century Gothic" panose="020B0502020202020204" pitchFamily="34" charset="0"/>
              </a:rPr>
              <a:t>KEY COMPETITORS</a:t>
            </a:r>
            <a:endParaRPr lang="en-US" dirty="0"/>
          </a:p>
        </p:txBody>
      </p:sp>
      <p:sp>
        <p:nvSpPr>
          <p:cNvPr id="15" name="Oval 14">
            <a:extLst>
              <a:ext uri="{FF2B5EF4-FFF2-40B4-BE49-F238E27FC236}">
                <a16:creationId xmlns:a16="http://schemas.microsoft.com/office/drawing/2014/main" id="{43429DB9-A282-7C80-3217-65732059E8B2}"/>
              </a:ext>
            </a:extLst>
          </p:cNvPr>
          <p:cNvSpPr/>
          <p:nvPr/>
        </p:nvSpPr>
        <p:spPr>
          <a:xfrm>
            <a:off x="3234089" y="2817995"/>
            <a:ext cx="676433" cy="676433"/>
          </a:xfrm>
          <a:prstGeom prst="ellipse">
            <a:avLst/>
          </a:prstGeom>
          <a:solidFill>
            <a:schemeClr val="accent5">
              <a:lumMod val="50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2B864C8F-41DB-E925-B6F9-3C987D8C016B}"/>
              </a:ext>
            </a:extLst>
          </p:cNvPr>
          <p:cNvSpPr/>
          <p:nvPr/>
        </p:nvSpPr>
        <p:spPr>
          <a:xfrm>
            <a:off x="6444644" y="2817994"/>
            <a:ext cx="676433" cy="676433"/>
          </a:xfrm>
          <a:prstGeom prst="ellipse">
            <a:avLst/>
          </a:prstGeom>
          <a:solidFill>
            <a:schemeClr val="accent6"/>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9972C524-4AF1-7B3B-9582-A2455DAF3AD2}"/>
              </a:ext>
            </a:extLst>
          </p:cNvPr>
          <p:cNvSpPr/>
          <p:nvPr/>
        </p:nvSpPr>
        <p:spPr>
          <a:xfrm>
            <a:off x="9924720" y="2817995"/>
            <a:ext cx="676433" cy="676433"/>
          </a:xfrm>
          <a:prstGeom prst="ellipse">
            <a:avLst/>
          </a:prstGeom>
          <a:solidFill>
            <a:srgbClr val="0098C6"/>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BB88B8D4-EA80-763B-C191-F76C9B658FDD}"/>
              </a:ext>
            </a:extLst>
          </p:cNvPr>
          <p:cNvSpPr/>
          <p:nvPr/>
        </p:nvSpPr>
        <p:spPr>
          <a:xfrm>
            <a:off x="2054995" y="3923616"/>
            <a:ext cx="3056020" cy="268572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65000"/>
                    <a:lumOff val="35000"/>
                  </a:schemeClr>
                </a:solidFill>
                <a:latin typeface="Century Gothic" panose="020B0502020202020204" pitchFamily="34" charset="0"/>
              </a:rPr>
              <a:t>Description</a:t>
            </a:r>
          </a:p>
        </p:txBody>
      </p:sp>
      <p:sp>
        <p:nvSpPr>
          <p:cNvPr id="19" name="Rectangle 18">
            <a:extLst>
              <a:ext uri="{FF2B5EF4-FFF2-40B4-BE49-F238E27FC236}">
                <a16:creationId xmlns:a16="http://schemas.microsoft.com/office/drawing/2014/main" id="{15E8A660-CF16-6F47-01AD-1774F676159E}"/>
              </a:ext>
            </a:extLst>
          </p:cNvPr>
          <p:cNvSpPr/>
          <p:nvPr/>
        </p:nvSpPr>
        <p:spPr>
          <a:xfrm>
            <a:off x="5362876" y="3923616"/>
            <a:ext cx="3056020" cy="268572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65000"/>
                    <a:lumOff val="35000"/>
                  </a:schemeClr>
                </a:solidFill>
                <a:latin typeface="Century Gothic" panose="020B0502020202020204" pitchFamily="34" charset="0"/>
              </a:rPr>
              <a:t>Description</a:t>
            </a:r>
          </a:p>
        </p:txBody>
      </p:sp>
      <p:sp>
        <p:nvSpPr>
          <p:cNvPr id="20" name="Rectangle 19">
            <a:extLst>
              <a:ext uri="{FF2B5EF4-FFF2-40B4-BE49-F238E27FC236}">
                <a16:creationId xmlns:a16="http://schemas.microsoft.com/office/drawing/2014/main" id="{24DCE963-41B6-ECAA-66FC-D62B795AFB70}"/>
              </a:ext>
            </a:extLst>
          </p:cNvPr>
          <p:cNvSpPr/>
          <p:nvPr/>
        </p:nvSpPr>
        <p:spPr>
          <a:xfrm>
            <a:off x="8734927" y="3923616"/>
            <a:ext cx="3056020" cy="266923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65000"/>
                    <a:lumOff val="35000"/>
                  </a:schemeClr>
                </a:solidFill>
                <a:latin typeface="Century Gothic" panose="020B0502020202020204" pitchFamily="34" charset="0"/>
              </a:rPr>
              <a:t>Description</a:t>
            </a:r>
          </a:p>
        </p:txBody>
      </p:sp>
      <p:pic>
        <p:nvPicPr>
          <p:cNvPr id="22" name="Graphic 21" descr="Comment Fire with solid fill">
            <a:extLst>
              <a:ext uri="{FF2B5EF4-FFF2-40B4-BE49-F238E27FC236}">
                <a16:creationId xmlns:a16="http://schemas.microsoft.com/office/drawing/2014/main" id="{3382D596-0181-7A8C-2B3C-77E6E143BC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39965" y="2938849"/>
            <a:ext cx="457200" cy="457200"/>
          </a:xfrm>
          <a:prstGeom prst="rect">
            <a:avLst/>
          </a:prstGeom>
        </p:spPr>
      </p:pic>
      <p:pic>
        <p:nvPicPr>
          <p:cNvPr id="24" name="Graphic 23" descr="Bullseye with solid fill">
            <a:extLst>
              <a:ext uri="{FF2B5EF4-FFF2-40B4-BE49-F238E27FC236}">
                <a16:creationId xmlns:a16="http://schemas.microsoft.com/office/drawing/2014/main" id="{02DB4967-D0CE-2D67-156F-08C340EC62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54260" y="2913850"/>
            <a:ext cx="457200" cy="457200"/>
          </a:xfrm>
          <a:prstGeom prst="rect">
            <a:avLst/>
          </a:prstGeom>
        </p:spPr>
      </p:pic>
      <p:pic>
        <p:nvPicPr>
          <p:cNvPr id="26" name="Graphic 25" descr="Old Key with solid fill">
            <a:extLst>
              <a:ext uri="{FF2B5EF4-FFF2-40B4-BE49-F238E27FC236}">
                <a16:creationId xmlns:a16="http://schemas.microsoft.com/office/drawing/2014/main" id="{F41E94EB-1C46-3DDC-4728-753693374C4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063311" y="2924637"/>
            <a:ext cx="399250" cy="399250"/>
          </a:xfrm>
          <a:prstGeom prst="rect">
            <a:avLst/>
          </a:prstGeom>
        </p:spPr>
      </p:pic>
      <p:sp>
        <p:nvSpPr>
          <p:cNvPr id="27" name="Rectangle 26">
            <a:extLst>
              <a:ext uri="{FF2B5EF4-FFF2-40B4-BE49-F238E27FC236}">
                <a16:creationId xmlns:a16="http://schemas.microsoft.com/office/drawing/2014/main" id="{6262C6E7-D5DE-A707-4723-C9CDC4C1CB12}"/>
              </a:ext>
            </a:extLst>
          </p:cNvPr>
          <p:cNvSpPr/>
          <p:nvPr/>
        </p:nvSpPr>
        <p:spPr>
          <a:xfrm>
            <a:off x="2054995" y="6452473"/>
            <a:ext cx="3056020" cy="143429"/>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00" spc="400" dirty="0">
              <a:latin typeface="Century Gothic" panose="020B0502020202020204" pitchFamily="34" charset="0"/>
            </a:endParaRPr>
          </a:p>
        </p:txBody>
      </p:sp>
      <p:sp>
        <p:nvSpPr>
          <p:cNvPr id="28" name="Rectangle 27">
            <a:extLst>
              <a:ext uri="{FF2B5EF4-FFF2-40B4-BE49-F238E27FC236}">
                <a16:creationId xmlns:a16="http://schemas.microsoft.com/office/drawing/2014/main" id="{93959FA2-6356-8B60-08C6-40D1C0BBE5EA}"/>
              </a:ext>
            </a:extLst>
          </p:cNvPr>
          <p:cNvSpPr/>
          <p:nvPr/>
        </p:nvSpPr>
        <p:spPr>
          <a:xfrm>
            <a:off x="5362876" y="6461444"/>
            <a:ext cx="3056020" cy="143429"/>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00" spc="400" dirty="0">
              <a:latin typeface="Century Gothic" panose="020B0502020202020204" pitchFamily="34" charset="0"/>
            </a:endParaRPr>
          </a:p>
        </p:txBody>
      </p:sp>
      <p:sp>
        <p:nvSpPr>
          <p:cNvPr id="29" name="Rectangle 28">
            <a:extLst>
              <a:ext uri="{FF2B5EF4-FFF2-40B4-BE49-F238E27FC236}">
                <a16:creationId xmlns:a16="http://schemas.microsoft.com/office/drawing/2014/main" id="{5C92B7BF-2C78-D808-667B-348246FB8399}"/>
              </a:ext>
            </a:extLst>
          </p:cNvPr>
          <p:cNvSpPr/>
          <p:nvPr/>
        </p:nvSpPr>
        <p:spPr>
          <a:xfrm>
            <a:off x="8734926" y="6449423"/>
            <a:ext cx="3056020" cy="143429"/>
          </a:xfrm>
          <a:prstGeom prst="rect">
            <a:avLst/>
          </a:prstGeom>
          <a:solidFill>
            <a:srgbClr val="0098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00" spc="400" dirty="0">
              <a:latin typeface="Century Gothic" panose="020B0502020202020204" pitchFamily="34" charset="0"/>
            </a:endParaRPr>
          </a:p>
        </p:txBody>
      </p:sp>
    </p:spTree>
    <p:extLst>
      <p:ext uri="{BB962C8B-B14F-4D97-AF65-F5344CB8AC3E}">
        <p14:creationId xmlns:p14="http://schemas.microsoft.com/office/powerpoint/2010/main" val="277318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Dew on a blade of grass">
            <a:extLst>
              <a:ext uri="{FF2B5EF4-FFF2-40B4-BE49-F238E27FC236}">
                <a16:creationId xmlns:a16="http://schemas.microsoft.com/office/drawing/2014/main" id="{79FE9F44-912C-611D-3ECA-FE48C5BEA387}"/>
              </a:ext>
            </a:extLst>
          </p:cNvPr>
          <p:cNvPicPr>
            <a:picLocks noChangeAspect="1"/>
          </p:cNvPicPr>
          <p:nvPr/>
        </p:nvPicPr>
        <p:blipFill rotWithShape="1">
          <a:blip r:embed="rId2">
            <a:duotone>
              <a:schemeClr val="accent6">
                <a:shade val="45000"/>
                <a:satMod val="135000"/>
              </a:schemeClr>
              <a:prstClr val="white"/>
            </a:duotone>
            <a:alphaModFix amt="38000"/>
          </a:blip>
          <a:srcRect t="8680"/>
          <a:stretch/>
        </p:blipFill>
        <p:spPr>
          <a:xfrm>
            <a:off x="0" y="0"/>
            <a:ext cx="12191999" cy="6858000"/>
          </a:xfrm>
          <a:prstGeom prst="rect">
            <a:avLst/>
          </a:prstGeom>
        </p:spPr>
      </p:pic>
      <p:sp>
        <p:nvSpPr>
          <p:cNvPr id="2" name="TextBox 1">
            <a:extLst>
              <a:ext uri="{FF2B5EF4-FFF2-40B4-BE49-F238E27FC236}">
                <a16:creationId xmlns:a16="http://schemas.microsoft.com/office/drawing/2014/main" id="{2B7F8B94-EF6D-0212-E5B5-5C56A6ED929C}"/>
              </a:ext>
            </a:extLst>
          </p:cNvPr>
          <p:cNvSpPr txBox="1"/>
          <p:nvPr/>
        </p:nvSpPr>
        <p:spPr>
          <a:xfrm>
            <a:off x="182880" y="192506"/>
            <a:ext cx="5813659" cy="430887"/>
          </a:xfrm>
          <a:prstGeom prst="rect">
            <a:avLst/>
          </a:prstGeom>
          <a:noFill/>
        </p:spPr>
        <p:txBody>
          <a:bodyPr wrap="square" rtlCol="0">
            <a:spAutoFit/>
          </a:bodyPr>
          <a:lstStyle/>
          <a:p>
            <a:r>
              <a:rPr lang="en-US" sz="2200" dirty="0">
                <a:solidFill>
                  <a:schemeClr val="tx1">
                    <a:lumMod val="65000"/>
                    <a:lumOff val="35000"/>
                  </a:schemeClr>
                </a:solidFill>
                <a:latin typeface="Century Gothic" panose="020B0502020202020204" pitchFamily="34" charset="0"/>
              </a:rPr>
              <a:t>GROWTH AND OPPORTUNITY</a:t>
            </a:r>
          </a:p>
        </p:txBody>
      </p:sp>
      <p:sp>
        <p:nvSpPr>
          <p:cNvPr id="3" name="TextBox 2">
            <a:extLst>
              <a:ext uri="{FF2B5EF4-FFF2-40B4-BE49-F238E27FC236}">
                <a16:creationId xmlns:a16="http://schemas.microsoft.com/office/drawing/2014/main" id="{DE30CA31-CFF9-90D1-EF9A-DBE3F01D9D48}"/>
              </a:ext>
            </a:extLst>
          </p:cNvPr>
          <p:cNvSpPr txBox="1"/>
          <p:nvPr/>
        </p:nvSpPr>
        <p:spPr>
          <a:xfrm>
            <a:off x="182880" y="623393"/>
            <a:ext cx="11826240" cy="461665"/>
          </a:xfrm>
          <a:prstGeom prst="rect">
            <a:avLst/>
          </a:prstGeom>
          <a:noFill/>
        </p:spPr>
        <p:txBody>
          <a:bodyPr wrap="square">
            <a:spAutoFit/>
          </a:bodyPr>
          <a:lstStyle/>
          <a:p>
            <a:r>
              <a:rPr lang="en-US" sz="1200" b="0" i="0" u="none" strike="noStrike" dirty="0">
                <a:solidFill>
                  <a:schemeClr val="tx1">
                    <a:lumMod val="65000"/>
                    <a:lumOff val="35000"/>
                  </a:schemeClr>
                </a:solidFill>
                <a:effectLst/>
                <a:latin typeface="Century Gothic" panose="020B0502020202020204" pitchFamily="34" charset="0"/>
              </a:rPr>
              <a:t>Identify growth opportunities and set strategic SMART goals. </a:t>
            </a:r>
            <a:r>
              <a:rPr lang="en-US" sz="1200" dirty="0">
                <a:solidFill>
                  <a:schemeClr val="tx1">
                    <a:lumMod val="65000"/>
                    <a:lumOff val="35000"/>
                  </a:schemeClr>
                </a:solidFill>
                <a:latin typeface="Century Gothic" panose="020B0502020202020204" pitchFamily="34" charset="0"/>
              </a:rPr>
              <a:t>Display </a:t>
            </a:r>
            <a:r>
              <a:rPr lang="en-US" sz="1200" b="0" i="0" u="none" strike="noStrike" dirty="0">
                <a:solidFill>
                  <a:schemeClr val="tx1">
                    <a:lumMod val="65000"/>
                    <a:lumOff val="35000"/>
                  </a:schemeClr>
                </a:solidFill>
                <a:effectLst/>
                <a:latin typeface="Century Gothic" panose="020B0502020202020204" pitchFamily="34" charset="0"/>
              </a:rPr>
              <a:t>these opportunities and goals visually using icons or concise descriptions to enhance clarity and engagement.</a:t>
            </a:r>
            <a:endParaRPr lang="en-US" sz="1200" dirty="0">
              <a:solidFill>
                <a:schemeClr val="tx1">
                  <a:lumMod val="65000"/>
                  <a:lumOff val="35000"/>
                </a:schemeClr>
              </a:solidFill>
              <a:latin typeface="Century Gothic" panose="020B0502020202020204" pitchFamily="34" charset="0"/>
            </a:endParaRPr>
          </a:p>
        </p:txBody>
      </p:sp>
      <p:sp>
        <p:nvSpPr>
          <p:cNvPr id="6" name="Flowchart: Document 5">
            <a:extLst>
              <a:ext uri="{FF2B5EF4-FFF2-40B4-BE49-F238E27FC236}">
                <a16:creationId xmlns:a16="http://schemas.microsoft.com/office/drawing/2014/main" id="{6A214014-7D8A-55A0-31C3-A96309898E1B}"/>
              </a:ext>
            </a:extLst>
          </p:cNvPr>
          <p:cNvSpPr/>
          <p:nvPr/>
        </p:nvSpPr>
        <p:spPr>
          <a:xfrm rot="10800000">
            <a:off x="182880" y="4071486"/>
            <a:ext cx="2261937" cy="2671010"/>
          </a:xfrm>
          <a:prstGeom prst="flowChartDocument">
            <a:avLst/>
          </a:prstGeom>
          <a:solidFill>
            <a:schemeClr val="accent5">
              <a:lumMod val="20000"/>
              <a:lumOff val="80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B91E20A-8450-933A-E043-DC44DB2D5819}"/>
              </a:ext>
            </a:extLst>
          </p:cNvPr>
          <p:cNvSpPr txBox="1"/>
          <p:nvPr/>
        </p:nvSpPr>
        <p:spPr>
          <a:xfrm>
            <a:off x="182880" y="4714004"/>
            <a:ext cx="1963554" cy="492443"/>
          </a:xfrm>
          <a:prstGeom prst="rect">
            <a:avLst/>
          </a:prstGeom>
          <a:noFill/>
        </p:spPr>
        <p:txBody>
          <a:bodyPr wrap="square">
            <a:spAutoFit/>
          </a:bodyPr>
          <a:lstStyle/>
          <a:p>
            <a:r>
              <a:rPr lang="en-US" sz="1400" b="1" i="0" u="none" strike="noStrike" dirty="0">
                <a:solidFill>
                  <a:schemeClr val="tx1">
                    <a:lumMod val="65000"/>
                    <a:lumOff val="35000"/>
                  </a:schemeClr>
                </a:solidFill>
                <a:effectLst/>
                <a:latin typeface="Century Gothic" panose="020B0502020202020204" pitchFamily="34" charset="0"/>
              </a:rPr>
              <a:t>OPPORTUNITY</a:t>
            </a:r>
          </a:p>
          <a:p>
            <a:r>
              <a:rPr lang="en-US" sz="1200" b="0" i="0" u="none" strike="noStrike" dirty="0">
                <a:solidFill>
                  <a:schemeClr val="tx1">
                    <a:lumMod val="65000"/>
                    <a:lumOff val="35000"/>
                  </a:schemeClr>
                </a:solidFill>
                <a:effectLst/>
                <a:latin typeface="Century Gothic" panose="020B0502020202020204" pitchFamily="34" charset="0"/>
              </a:rPr>
              <a:t>Description</a:t>
            </a:r>
          </a:p>
        </p:txBody>
      </p:sp>
      <p:sp>
        <p:nvSpPr>
          <p:cNvPr id="10" name="Flowchart: Document 9">
            <a:extLst>
              <a:ext uri="{FF2B5EF4-FFF2-40B4-BE49-F238E27FC236}">
                <a16:creationId xmlns:a16="http://schemas.microsoft.com/office/drawing/2014/main" id="{2BAD8831-01B3-F2FA-67AD-579B04605828}"/>
              </a:ext>
            </a:extLst>
          </p:cNvPr>
          <p:cNvSpPr/>
          <p:nvPr/>
        </p:nvSpPr>
        <p:spPr>
          <a:xfrm rot="10800000">
            <a:off x="2146434" y="3429000"/>
            <a:ext cx="2261937" cy="2671010"/>
          </a:xfrm>
          <a:prstGeom prst="flowChartDocument">
            <a:avLst/>
          </a:prstGeom>
          <a:solidFill>
            <a:schemeClr val="accent6">
              <a:lumMod val="20000"/>
              <a:lumOff val="80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FCB77549-A65A-CBC0-EF7C-CAA4C69E13FC}"/>
              </a:ext>
            </a:extLst>
          </p:cNvPr>
          <p:cNvSpPr txBox="1"/>
          <p:nvPr/>
        </p:nvSpPr>
        <p:spPr>
          <a:xfrm>
            <a:off x="2146434" y="4071518"/>
            <a:ext cx="1963554" cy="492443"/>
          </a:xfrm>
          <a:prstGeom prst="rect">
            <a:avLst/>
          </a:prstGeom>
          <a:noFill/>
        </p:spPr>
        <p:txBody>
          <a:bodyPr wrap="square">
            <a:spAutoFit/>
          </a:bodyPr>
          <a:lstStyle/>
          <a:p>
            <a:r>
              <a:rPr lang="en-US" sz="1400" b="1" i="0" u="none" strike="noStrike" dirty="0">
                <a:solidFill>
                  <a:schemeClr val="tx1">
                    <a:lumMod val="65000"/>
                    <a:lumOff val="35000"/>
                  </a:schemeClr>
                </a:solidFill>
                <a:effectLst/>
                <a:latin typeface="Century Gothic" panose="020B0502020202020204" pitchFamily="34" charset="0"/>
              </a:rPr>
              <a:t>OPPORTUNITY</a:t>
            </a:r>
          </a:p>
          <a:p>
            <a:r>
              <a:rPr lang="en-US" sz="1200" b="0" i="0" u="none" strike="noStrike" dirty="0">
                <a:solidFill>
                  <a:schemeClr val="tx1">
                    <a:lumMod val="65000"/>
                    <a:lumOff val="35000"/>
                  </a:schemeClr>
                </a:solidFill>
                <a:effectLst/>
                <a:latin typeface="Century Gothic" panose="020B0502020202020204" pitchFamily="34" charset="0"/>
              </a:rPr>
              <a:t>Description</a:t>
            </a:r>
          </a:p>
        </p:txBody>
      </p:sp>
      <p:sp>
        <p:nvSpPr>
          <p:cNvPr id="12" name="Isosceles Triangle 11">
            <a:extLst>
              <a:ext uri="{FF2B5EF4-FFF2-40B4-BE49-F238E27FC236}">
                <a16:creationId xmlns:a16="http://schemas.microsoft.com/office/drawing/2014/main" id="{23998237-5BFF-672D-7B89-4C44166CA69C}"/>
              </a:ext>
            </a:extLst>
          </p:cNvPr>
          <p:cNvSpPr/>
          <p:nvPr/>
        </p:nvSpPr>
        <p:spPr>
          <a:xfrm rot="10800000">
            <a:off x="2146433" y="6100010"/>
            <a:ext cx="318636" cy="642486"/>
          </a:xfrm>
          <a:custGeom>
            <a:avLst/>
            <a:gdLst>
              <a:gd name="connsiteX0" fmla="*/ 0 w 589146"/>
              <a:gd name="connsiteY0" fmla="*/ 642486 h 642486"/>
              <a:gd name="connsiteX1" fmla="*/ 294573 w 589146"/>
              <a:gd name="connsiteY1" fmla="*/ 0 h 642486"/>
              <a:gd name="connsiteX2" fmla="*/ 589146 w 589146"/>
              <a:gd name="connsiteY2" fmla="*/ 642486 h 642486"/>
              <a:gd name="connsiteX3" fmla="*/ 0 w 589146"/>
              <a:gd name="connsiteY3" fmla="*/ 642486 h 642486"/>
              <a:gd name="connsiteX0" fmla="*/ 0 w 318636"/>
              <a:gd name="connsiteY0" fmla="*/ 638676 h 642486"/>
              <a:gd name="connsiteX1" fmla="*/ 24063 w 318636"/>
              <a:gd name="connsiteY1" fmla="*/ 0 h 642486"/>
              <a:gd name="connsiteX2" fmla="*/ 318636 w 318636"/>
              <a:gd name="connsiteY2" fmla="*/ 642486 h 642486"/>
              <a:gd name="connsiteX3" fmla="*/ 0 w 318636"/>
              <a:gd name="connsiteY3" fmla="*/ 638676 h 642486"/>
            </a:gdLst>
            <a:ahLst/>
            <a:cxnLst>
              <a:cxn ang="0">
                <a:pos x="connsiteX0" y="connsiteY0"/>
              </a:cxn>
              <a:cxn ang="0">
                <a:pos x="connsiteX1" y="connsiteY1"/>
              </a:cxn>
              <a:cxn ang="0">
                <a:pos x="connsiteX2" y="connsiteY2"/>
              </a:cxn>
              <a:cxn ang="0">
                <a:pos x="connsiteX3" y="connsiteY3"/>
              </a:cxn>
            </a:cxnLst>
            <a:rect l="l" t="t" r="r" b="b"/>
            <a:pathLst>
              <a:path w="318636" h="642486">
                <a:moveTo>
                  <a:pt x="0" y="638676"/>
                </a:moveTo>
                <a:lnTo>
                  <a:pt x="24063" y="0"/>
                </a:lnTo>
                <a:lnTo>
                  <a:pt x="318636" y="642486"/>
                </a:lnTo>
                <a:lnTo>
                  <a:pt x="0" y="638676"/>
                </a:lnTo>
                <a:close/>
              </a:path>
            </a:pathLst>
          </a:custGeom>
          <a:solidFill>
            <a:schemeClr val="tx1">
              <a:lumMod val="65000"/>
              <a:lumOff val="3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lowchart: Document 12">
            <a:extLst>
              <a:ext uri="{FF2B5EF4-FFF2-40B4-BE49-F238E27FC236}">
                <a16:creationId xmlns:a16="http://schemas.microsoft.com/office/drawing/2014/main" id="{D0CA47EC-734F-7982-8EC3-E1FB468A2D63}"/>
              </a:ext>
            </a:extLst>
          </p:cNvPr>
          <p:cNvSpPr/>
          <p:nvPr/>
        </p:nvSpPr>
        <p:spPr>
          <a:xfrm rot="10800000">
            <a:off x="4109987" y="2786482"/>
            <a:ext cx="2261937" cy="2671010"/>
          </a:xfrm>
          <a:prstGeom prst="flowChartDocument">
            <a:avLst/>
          </a:prstGeom>
          <a:solidFill>
            <a:schemeClr val="accent3">
              <a:lumMod val="20000"/>
              <a:lumOff val="80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00CA0FF-DFE4-0B7B-9666-CF2F45A875D2}"/>
              </a:ext>
            </a:extLst>
          </p:cNvPr>
          <p:cNvSpPr txBox="1"/>
          <p:nvPr/>
        </p:nvSpPr>
        <p:spPr>
          <a:xfrm>
            <a:off x="4109987" y="3429000"/>
            <a:ext cx="1963554" cy="492443"/>
          </a:xfrm>
          <a:prstGeom prst="rect">
            <a:avLst/>
          </a:prstGeom>
          <a:noFill/>
        </p:spPr>
        <p:txBody>
          <a:bodyPr wrap="square">
            <a:spAutoFit/>
          </a:bodyPr>
          <a:lstStyle/>
          <a:p>
            <a:r>
              <a:rPr lang="en-US" sz="1400" b="1" i="0" u="none" strike="noStrike" dirty="0">
                <a:solidFill>
                  <a:schemeClr val="tx1">
                    <a:lumMod val="65000"/>
                    <a:lumOff val="35000"/>
                  </a:schemeClr>
                </a:solidFill>
                <a:effectLst/>
                <a:latin typeface="Century Gothic" panose="020B0502020202020204" pitchFamily="34" charset="0"/>
              </a:rPr>
              <a:t>OPPORTUNITY</a:t>
            </a:r>
          </a:p>
          <a:p>
            <a:r>
              <a:rPr lang="en-US" sz="1200" b="0" i="0" u="none" strike="noStrike" dirty="0">
                <a:solidFill>
                  <a:schemeClr val="tx1">
                    <a:lumMod val="65000"/>
                    <a:lumOff val="35000"/>
                  </a:schemeClr>
                </a:solidFill>
                <a:effectLst/>
                <a:latin typeface="Century Gothic" panose="020B0502020202020204" pitchFamily="34" charset="0"/>
              </a:rPr>
              <a:t>Description</a:t>
            </a:r>
          </a:p>
        </p:txBody>
      </p:sp>
      <p:sp>
        <p:nvSpPr>
          <p:cNvPr id="15" name="Isosceles Triangle 11">
            <a:extLst>
              <a:ext uri="{FF2B5EF4-FFF2-40B4-BE49-F238E27FC236}">
                <a16:creationId xmlns:a16="http://schemas.microsoft.com/office/drawing/2014/main" id="{E2762D19-E509-BB2C-F122-9EFECDEA1E51}"/>
              </a:ext>
            </a:extLst>
          </p:cNvPr>
          <p:cNvSpPr/>
          <p:nvPr/>
        </p:nvSpPr>
        <p:spPr>
          <a:xfrm rot="10800000">
            <a:off x="4109986" y="5457492"/>
            <a:ext cx="318636" cy="642486"/>
          </a:xfrm>
          <a:custGeom>
            <a:avLst/>
            <a:gdLst>
              <a:gd name="connsiteX0" fmla="*/ 0 w 589146"/>
              <a:gd name="connsiteY0" fmla="*/ 642486 h 642486"/>
              <a:gd name="connsiteX1" fmla="*/ 294573 w 589146"/>
              <a:gd name="connsiteY1" fmla="*/ 0 h 642486"/>
              <a:gd name="connsiteX2" fmla="*/ 589146 w 589146"/>
              <a:gd name="connsiteY2" fmla="*/ 642486 h 642486"/>
              <a:gd name="connsiteX3" fmla="*/ 0 w 589146"/>
              <a:gd name="connsiteY3" fmla="*/ 642486 h 642486"/>
              <a:gd name="connsiteX0" fmla="*/ 0 w 318636"/>
              <a:gd name="connsiteY0" fmla="*/ 638676 h 642486"/>
              <a:gd name="connsiteX1" fmla="*/ 24063 w 318636"/>
              <a:gd name="connsiteY1" fmla="*/ 0 h 642486"/>
              <a:gd name="connsiteX2" fmla="*/ 318636 w 318636"/>
              <a:gd name="connsiteY2" fmla="*/ 642486 h 642486"/>
              <a:gd name="connsiteX3" fmla="*/ 0 w 318636"/>
              <a:gd name="connsiteY3" fmla="*/ 638676 h 642486"/>
            </a:gdLst>
            <a:ahLst/>
            <a:cxnLst>
              <a:cxn ang="0">
                <a:pos x="connsiteX0" y="connsiteY0"/>
              </a:cxn>
              <a:cxn ang="0">
                <a:pos x="connsiteX1" y="connsiteY1"/>
              </a:cxn>
              <a:cxn ang="0">
                <a:pos x="connsiteX2" y="connsiteY2"/>
              </a:cxn>
              <a:cxn ang="0">
                <a:pos x="connsiteX3" y="connsiteY3"/>
              </a:cxn>
            </a:cxnLst>
            <a:rect l="l" t="t" r="r" b="b"/>
            <a:pathLst>
              <a:path w="318636" h="642486">
                <a:moveTo>
                  <a:pt x="0" y="638676"/>
                </a:moveTo>
                <a:lnTo>
                  <a:pt x="24063" y="0"/>
                </a:lnTo>
                <a:lnTo>
                  <a:pt x="318636" y="642486"/>
                </a:lnTo>
                <a:lnTo>
                  <a:pt x="0" y="638676"/>
                </a:lnTo>
                <a:close/>
              </a:path>
            </a:pathLst>
          </a:custGeom>
          <a:solidFill>
            <a:schemeClr val="tx1">
              <a:lumMod val="65000"/>
              <a:lumOff val="3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lowchart: Document 15">
            <a:extLst>
              <a:ext uri="{FF2B5EF4-FFF2-40B4-BE49-F238E27FC236}">
                <a16:creationId xmlns:a16="http://schemas.microsoft.com/office/drawing/2014/main" id="{7AEC9F57-DFF2-366F-627B-BBB8551E5987}"/>
              </a:ext>
            </a:extLst>
          </p:cNvPr>
          <p:cNvSpPr/>
          <p:nvPr/>
        </p:nvSpPr>
        <p:spPr>
          <a:xfrm rot="10800000">
            <a:off x="6073538" y="2143997"/>
            <a:ext cx="2261937" cy="2671010"/>
          </a:xfrm>
          <a:prstGeom prst="flowChartDocument">
            <a:avLst/>
          </a:prstGeom>
          <a:solidFill>
            <a:srgbClr val="DCF8EB"/>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36F9DBE9-9289-4791-7A38-B8F2B2A38B28}"/>
              </a:ext>
            </a:extLst>
          </p:cNvPr>
          <p:cNvSpPr txBox="1"/>
          <p:nvPr/>
        </p:nvSpPr>
        <p:spPr>
          <a:xfrm>
            <a:off x="6073538" y="2786515"/>
            <a:ext cx="1963554" cy="492443"/>
          </a:xfrm>
          <a:prstGeom prst="rect">
            <a:avLst/>
          </a:prstGeom>
          <a:noFill/>
        </p:spPr>
        <p:txBody>
          <a:bodyPr wrap="square">
            <a:spAutoFit/>
          </a:bodyPr>
          <a:lstStyle/>
          <a:p>
            <a:r>
              <a:rPr lang="en-US" sz="1400" b="1" i="0" u="none" strike="noStrike" dirty="0">
                <a:solidFill>
                  <a:schemeClr val="tx1">
                    <a:lumMod val="65000"/>
                    <a:lumOff val="35000"/>
                  </a:schemeClr>
                </a:solidFill>
                <a:effectLst/>
                <a:latin typeface="Century Gothic" panose="020B0502020202020204" pitchFamily="34" charset="0"/>
              </a:rPr>
              <a:t>OPPORTUNITY</a:t>
            </a:r>
          </a:p>
          <a:p>
            <a:r>
              <a:rPr lang="en-US" sz="1200" b="0" i="0" u="none" strike="noStrike" dirty="0">
                <a:solidFill>
                  <a:schemeClr val="tx1">
                    <a:lumMod val="65000"/>
                    <a:lumOff val="35000"/>
                  </a:schemeClr>
                </a:solidFill>
                <a:effectLst/>
                <a:latin typeface="Century Gothic" panose="020B0502020202020204" pitchFamily="34" charset="0"/>
              </a:rPr>
              <a:t>Description</a:t>
            </a:r>
          </a:p>
        </p:txBody>
      </p:sp>
      <p:sp>
        <p:nvSpPr>
          <p:cNvPr id="18" name="Isosceles Triangle 11">
            <a:extLst>
              <a:ext uri="{FF2B5EF4-FFF2-40B4-BE49-F238E27FC236}">
                <a16:creationId xmlns:a16="http://schemas.microsoft.com/office/drawing/2014/main" id="{C05AE04C-97C9-CC40-FDF9-E601FC40CF46}"/>
              </a:ext>
            </a:extLst>
          </p:cNvPr>
          <p:cNvSpPr/>
          <p:nvPr/>
        </p:nvSpPr>
        <p:spPr>
          <a:xfrm rot="10800000">
            <a:off x="6073537" y="4815007"/>
            <a:ext cx="318636" cy="642486"/>
          </a:xfrm>
          <a:custGeom>
            <a:avLst/>
            <a:gdLst>
              <a:gd name="connsiteX0" fmla="*/ 0 w 589146"/>
              <a:gd name="connsiteY0" fmla="*/ 642486 h 642486"/>
              <a:gd name="connsiteX1" fmla="*/ 294573 w 589146"/>
              <a:gd name="connsiteY1" fmla="*/ 0 h 642486"/>
              <a:gd name="connsiteX2" fmla="*/ 589146 w 589146"/>
              <a:gd name="connsiteY2" fmla="*/ 642486 h 642486"/>
              <a:gd name="connsiteX3" fmla="*/ 0 w 589146"/>
              <a:gd name="connsiteY3" fmla="*/ 642486 h 642486"/>
              <a:gd name="connsiteX0" fmla="*/ 0 w 318636"/>
              <a:gd name="connsiteY0" fmla="*/ 638676 h 642486"/>
              <a:gd name="connsiteX1" fmla="*/ 24063 w 318636"/>
              <a:gd name="connsiteY1" fmla="*/ 0 h 642486"/>
              <a:gd name="connsiteX2" fmla="*/ 318636 w 318636"/>
              <a:gd name="connsiteY2" fmla="*/ 642486 h 642486"/>
              <a:gd name="connsiteX3" fmla="*/ 0 w 318636"/>
              <a:gd name="connsiteY3" fmla="*/ 638676 h 642486"/>
            </a:gdLst>
            <a:ahLst/>
            <a:cxnLst>
              <a:cxn ang="0">
                <a:pos x="connsiteX0" y="connsiteY0"/>
              </a:cxn>
              <a:cxn ang="0">
                <a:pos x="connsiteX1" y="connsiteY1"/>
              </a:cxn>
              <a:cxn ang="0">
                <a:pos x="connsiteX2" y="connsiteY2"/>
              </a:cxn>
              <a:cxn ang="0">
                <a:pos x="connsiteX3" y="connsiteY3"/>
              </a:cxn>
            </a:cxnLst>
            <a:rect l="l" t="t" r="r" b="b"/>
            <a:pathLst>
              <a:path w="318636" h="642486">
                <a:moveTo>
                  <a:pt x="0" y="638676"/>
                </a:moveTo>
                <a:lnTo>
                  <a:pt x="24063" y="0"/>
                </a:lnTo>
                <a:lnTo>
                  <a:pt x="318636" y="642486"/>
                </a:lnTo>
                <a:lnTo>
                  <a:pt x="0" y="638676"/>
                </a:lnTo>
                <a:close/>
              </a:path>
            </a:pathLst>
          </a:custGeom>
          <a:solidFill>
            <a:schemeClr val="tx1">
              <a:lumMod val="65000"/>
              <a:lumOff val="3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lowchart: Document 18">
            <a:extLst>
              <a:ext uri="{FF2B5EF4-FFF2-40B4-BE49-F238E27FC236}">
                <a16:creationId xmlns:a16="http://schemas.microsoft.com/office/drawing/2014/main" id="{420BB86C-4E7E-EEC2-AEE7-53BBF7484D76}"/>
              </a:ext>
            </a:extLst>
          </p:cNvPr>
          <p:cNvSpPr/>
          <p:nvPr/>
        </p:nvSpPr>
        <p:spPr>
          <a:xfrm rot="10800000">
            <a:off x="8037088" y="1482764"/>
            <a:ext cx="2261937" cy="2671010"/>
          </a:xfrm>
          <a:prstGeom prst="flowChartDocument">
            <a:avLst/>
          </a:prstGeom>
          <a:solidFill>
            <a:schemeClr val="tx2">
              <a:lumMod val="20000"/>
              <a:lumOff val="80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2C323BC5-FB7A-0EE6-297B-90E66DB6EB31}"/>
              </a:ext>
            </a:extLst>
          </p:cNvPr>
          <p:cNvSpPr txBox="1"/>
          <p:nvPr/>
        </p:nvSpPr>
        <p:spPr>
          <a:xfrm>
            <a:off x="8037088" y="2125282"/>
            <a:ext cx="1963554" cy="492443"/>
          </a:xfrm>
          <a:prstGeom prst="rect">
            <a:avLst/>
          </a:prstGeom>
          <a:noFill/>
        </p:spPr>
        <p:txBody>
          <a:bodyPr wrap="square">
            <a:spAutoFit/>
          </a:bodyPr>
          <a:lstStyle/>
          <a:p>
            <a:r>
              <a:rPr lang="en-US" sz="1400" b="1" i="0" u="none" strike="noStrike" dirty="0">
                <a:solidFill>
                  <a:schemeClr val="tx1">
                    <a:lumMod val="65000"/>
                    <a:lumOff val="35000"/>
                  </a:schemeClr>
                </a:solidFill>
                <a:effectLst/>
                <a:latin typeface="Century Gothic" panose="020B0502020202020204" pitchFamily="34" charset="0"/>
              </a:rPr>
              <a:t>OPPORTUNITY</a:t>
            </a:r>
          </a:p>
          <a:p>
            <a:r>
              <a:rPr lang="en-US" sz="1200" b="0" i="0" u="none" strike="noStrike" dirty="0">
                <a:solidFill>
                  <a:schemeClr val="tx1">
                    <a:lumMod val="65000"/>
                    <a:lumOff val="35000"/>
                  </a:schemeClr>
                </a:solidFill>
                <a:effectLst/>
                <a:latin typeface="Century Gothic" panose="020B0502020202020204" pitchFamily="34" charset="0"/>
              </a:rPr>
              <a:t>Description</a:t>
            </a:r>
          </a:p>
        </p:txBody>
      </p:sp>
      <p:sp>
        <p:nvSpPr>
          <p:cNvPr id="21" name="Isosceles Triangle 11">
            <a:extLst>
              <a:ext uri="{FF2B5EF4-FFF2-40B4-BE49-F238E27FC236}">
                <a16:creationId xmlns:a16="http://schemas.microsoft.com/office/drawing/2014/main" id="{0FC6297C-FF28-6DA6-4C80-9B8B0C8E8006}"/>
              </a:ext>
            </a:extLst>
          </p:cNvPr>
          <p:cNvSpPr/>
          <p:nvPr/>
        </p:nvSpPr>
        <p:spPr>
          <a:xfrm rot="10800000">
            <a:off x="8037087" y="4153774"/>
            <a:ext cx="318636" cy="642486"/>
          </a:xfrm>
          <a:custGeom>
            <a:avLst/>
            <a:gdLst>
              <a:gd name="connsiteX0" fmla="*/ 0 w 589146"/>
              <a:gd name="connsiteY0" fmla="*/ 642486 h 642486"/>
              <a:gd name="connsiteX1" fmla="*/ 294573 w 589146"/>
              <a:gd name="connsiteY1" fmla="*/ 0 h 642486"/>
              <a:gd name="connsiteX2" fmla="*/ 589146 w 589146"/>
              <a:gd name="connsiteY2" fmla="*/ 642486 h 642486"/>
              <a:gd name="connsiteX3" fmla="*/ 0 w 589146"/>
              <a:gd name="connsiteY3" fmla="*/ 642486 h 642486"/>
              <a:gd name="connsiteX0" fmla="*/ 0 w 318636"/>
              <a:gd name="connsiteY0" fmla="*/ 638676 h 642486"/>
              <a:gd name="connsiteX1" fmla="*/ 24063 w 318636"/>
              <a:gd name="connsiteY1" fmla="*/ 0 h 642486"/>
              <a:gd name="connsiteX2" fmla="*/ 318636 w 318636"/>
              <a:gd name="connsiteY2" fmla="*/ 642486 h 642486"/>
              <a:gd name="connsiteX3" fmla="*/ 0 w 318636"/>
              <a:gd name="connsiteY3" fmla="*/ 638676 h 642486"/>
            </a:gdLst>
            <a:ahLst/>
            <a:cxnLst>
              <a:cxn ang="0">
                <a:pos x="connsiteX0" y="connsiteY0"/>
              </a:cxn>
              <a:cxn ang="0">
                <a:pos x="connsiteX1" y="connsiteY1"/>
              </a:cxn>
              <a:cxn ang="0">
                <a:pos x="connsiteX2" y="connsiteY2"/>
              </a:cxn>
              <a:cxn ang="0">
                <a:pos x="connsiteX3" y="connsiteY3"/>
              </a:cxn>
            </a:cxnLst>
            <a:rect l="l" t="t" r="r" b="b"/>
            <a:pathLst>
              <a:path w="318636" h="642486">
                <a:moveTo>
                  <a:pt x="0" y="638676"/>
                </a:moveTo>
                <a:lnTo>
                  <a:pt x="24063" y="0"/>
                </a:lnTo>
                <a:lnTo>
                  <a:pt x="318636" y="642486"/>
                </a:lnTo>
                <a:lnTo>
                  <a:pt x="0" y="638676"/>
                </a:lnTo>
                <a:close/>
              </a:path>
            </a:pathLst>
          </a:custGeom>
          <a:solidFill>
            <a:schemeClr val="tx1">
              <a:lumMod val="65000"/>
              <a:lumOff val="3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descr="Sprouting Seed with solid fill">
            <a:extLst>
              <a:ext uri="{FF2B5EF4-FFF2-40B4-BE49-F238E27FC236}">
                <a16:creationId xmlns:a16="http://schemas.microsoft.com/office/drawing/2014/main" id="{7E3D83C3-F8F8-542E-566D-96FEBBD917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2880" y="3952839"/>
            <a:ext cx="464820" cy="464820"/>
          </a:xfrm>
          <a:prstGeom prst="rect">
            <a:avLst/>
          </a:prstGeom>
        </p:spPr>
      </p:pic>
      <p:pic>
        <p:nvPicPr>
          <p:cNvPr id="27" name="Graphic 26" descr="Sprouting Seed with solid fill">
            <a:extLst>
              <a:ext uri="{FF2B5EF4-FFF2-40B4-BE49-F238E27FC236}">
                <a16:creationId xmlns:a16="http://schemas.microsoft.com/office/drawing/2014/main" id="{728BCCF6-7663-254C-F397-94F85AD2E5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46617" y="1428036"/>
            <a:ext cx="464820" cy="464820"/>
          </a:xfrm>
          <a:prstGeom prst="rect">
            <a:avLst/>
          </a:prstGeom>
        </p:spPr>
      </p:pic>
      <p:pic>
        <p:nvPicPr>
          <p:cNvPr id="28" name="Graphic 27" descr="Sprouting Seed with solid fill">
            <a:extLst>
              <a:ext uri="{FF2B5EF4-FFF2-40B4-BE49-F238E27FC236}">
                <a16:creationId xmlns:a16="http://schemas.microsoft.com/office/drawing/2014/main" id="{58581220-1178-9356-3707-222B8D31BA8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58901" y="2088028"/>
            <a:ext cx="464820" cy="464820"/>
          </a:xfrm>
          <a:prstGeom prst="rect">
            <a:avLst/>
          </a:prstGeom>
        </p:spPr>
      </p:pic>
      <p:pic>
        <p:nvPicPr>
          <p:cNvPr id="29" name="Graphic 28" descr="Sprouting Seed with solid fill">
            <a:extLst>
              <a:ext uri="{FF2B5EF4-FFF2-40B4-BE49-F238E27FC236}">
                <a16:creationId xmlns:a16="http://schemas.microsoft.com/office/drawing/2014/main" id="{4A014F13-C637-B55D-E089-58E41E449B7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89737" y="2656733"/>
            <a:ext cx="464820" cy="464820"/>
          </a:xfrm>
          <a:prstGeom prst="rect">
            <a:avLst/>
          </a:prstGeom>
        </p:spPr>
      </p:pic>
      <p:pic>
        <p:nvPicPr>
          <p:cNvPr id="30" name="Graphic 29" descr="Sprouting Seed with solid fill">
            <a:extLst>
              <a:ext uri="{FF2B5EF4-FFF2-40B4-BE49-F238E27FC236}">
                <a16:creationId xmlns:a16="http://schemas.microsoft.com/office/drawing/2014/main" id="{35676FF9-0B57-C5FB-F9C8-124414FD42F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146434" y="3355621"/>
            <a:ext cx="464820" cy="464820"/>
          </a:xfrm>
          <a:prstGeom prst="rect">
            <a:avLst/>
          </a:prstGeom>
        </p:spPr>
      </p:pic>
      <p:cxnSp>
        <p:nvCxnSpPr>
          <p:cNvPr id="32" name="Straight Arrow Connector 31">
            <a:extLst>
              <a:ext uri="{FF2B5EF4-FFF2-40B4-BE49-F238E27FC236}">
                <a16:creationId xmlns:a16="http://schemas.microsoft.com/office/drawing/2014/main" id="{E4C4533F-9F8C-122D-C565-85F07E17F890}"/>
              </a:ext>
            </a:extLst>
          </p:cNvPr>
          <p:cNvCxnSpPr>
            <a:cxnSpLocks/>
          </p:cNvCxnSpPr>
          <p:nvPr/>
        </p:nvCxnSpPr>
        <p:spPr>
          <a:xfrm flipV="1">
            <a:off x="3943551" y="4386200"/>
            <a:ext cx="8065569" cy="2413790"/>
          </a:xfrm>
          <a:prstGeom prst="straightConnector1">
            <a:avLst/>
          </a:prstGeom>
          <a:ln w="28575">
            <a:solidFill>
              <a:schemeClr val="tx1">
                <a:lumMod val="65000"/>
                <a:lumOff val="3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2050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pen highway road">
            <a:extLst>
              <a:ext uri="{FF2B5EF4-FFF2-40B4-BE49-F238E27FC236}">
                <a16:creationId xmlns:a16="http://schemas.microsoft.com/office/drawing/2014/main" id="{2C22C5A8-E098-3A04-76D4-B56092AE8A62}"/>
              </a:ext>
            </a:extLst>
          </p:cNvPr>
          <p:cNvPicPr>
            <a:picLocks noChangeAspect="1"/>
          </p:cNvPicPr>
          <p:nvPr/>
        </p:nvPicPr>
        <p:blipFill rotWithShape="1">
          <a:blip r:embed="rId2">
            <a:alphaModFix amt="48000"/>
            <a:extLst>
              <a:ext uri="{BEBA8EAE-BF5A-486C-A8C5-ECC9F3942E4B}">
                <a14:imgProps xmlns:a14="http://schemas.microsoft.com/office/drawing/2010/main">
                  <a14:imgLayer r:embed="rId3">
                    <a14:imgEffect>
                      <a14:saturation sat="0"/>
                    </a14:imgEffect>
                  </a14:imgLayer>
                </a14:imgProps>
              </a:ext>
            </a:extLst>
          </a:blip>
          <a:srcRect t="15625"/>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700DB204-F683-B37B-C293-1D2B5930026B}"/>
              </a:ext>
            </a:extLst>
          </p:cNvPr>
          <p:cNvSpPr/>
          <p:nvPr/>
        </p:nvSpPr>
        <p:spPr>
          <a:xfrm>
            <a:off x="0" y="0"/>
            <a:ext cx="12192000" cy="6858000"/>
          </a:xfrm>
          <a:prstGeom prst="rect">
            <a:avLst/>
          </a:prstGeom>
          <a:solidFill>
            <a:schemeClr val="bg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C76E97DB-64D8-EB6A-10F1-1947190820F0}"/>
              </a:ext>
            </a:extLst>
          </p:cNvPr>
          <p:cNvSpPr txBox="1"/>
          <p:nvPr/>
        </p:nvSpPr>
        <p:spPr>
          <a:xfrm>
            <a:off x="182880" y="192506"/>
            <a:ext cx="5813659" cy="430887"/>
          </a:xfrm>
          <a:prstGeom prst="rect">
            <a:avLst/>
          </a:prstGeom>
          <a:noFill/>
        </p:spPr>
        <p:txBody>
          <a:bodyPr wrap="square" rtlCol="0">
            <a:spAutoFit/>
          </a:bodyPr>
          <a:lstStyle/>
          <a:p>
            <a:r>
              <a:rPr lang="en-US" sz="2200" dirty="0">
                <a:solidFill>
                  <a:schemeClr val="tx1">
                    <a:lumMod val="65000"/>
                    <a:lumOff val="35000"/>
                  </a:schemeClr>
                </a:solidFill>
                <a:latin typeface="Century Gothic" panose="020B0502020202020204" pitchFamily="34" charset="0"/>
              </a:rPr>
              <a:t>STRATEGIES FOR GROWTH</a:t>
            </a:r>
          </a:p>
        </p:txBody>
      </p:sp>
      <p:sp>
        <p:nvSpPr>
          <p:cNvPr id="5" name="TextBox 4">
            <a:extLst>
              <a:ext uri="{FF2B5EF4-FFF2-40B4-BE49-F238E27FC236}">
                <a16:creationId xmlns:a16="http://schemas.microsoft.com/office/drawing/2014/main" id="{19591D5F-B4C8-B42D-6625-D372298A3F2C}"/>
              </a:ext>
            </a:extLst>
          </p:cNvPr>
          <p:cNvSpPr txBox="1"/>
          <p:nvPr/>
        </p:nvSpPr>
        <p:spPr>
          <a:xfrm>
            <a:off x="182880" y="623393"/>
            <a:ext cx="11826240" cy="461665"/>
          </a:xfrm>
          <a:prstGeom prst="rect">
            <a:avLst/>
          </a:prstGeom>
          <a:noFill/>
        </p:spPr>
        <p:txBody>
          <a:bodyPr wrap="square">
            <a:spAutoFit/>
          </a:bodyPr>
          <a:lstStyle/>
          <a:p>
            <a:r>
              <a:rPr lang="en-US" sz="1200" b="0" i="0" u="none" strike="noStrike" dirty="0">
                <a:solidFill>
                  <a:schemeClr val="tx1">
                    <a:lumMod val="65000"/>
                    <a:lumOff val="35000"/>
                  </a:schemeClr>
                </a:solidFill>
                <a:effectLst/>
                <a:latin typeface="Century Gothic" panose="020B0502020202020204" pitchFamily="34" charset="0"/>
              </a:rPr>
              <a:t>Outline key strategies and actions to achieve your goals. Use diagrams or flowcharts to depict the steps and processes involved, making it easy to understand and follow.</a:t>
            </a:r>
            <a:endParaRPr lang="en-US" sz="1200" dirty="0">
              <a:solidFill>
                <a:schemeClr val="tx1">
                  <a:lumMod val="65000"/>
                  <a:lumOff val="35000"/>
                </a:schemeClr>
              </a:solidFill>
              <a:latin typeface="Century Gothic" panose="020B0502020202020204" pitchFamily="34" charset="0"/>
            </a:endParaRPr>
          </a:p>
        </p:txBody>
      </p:sp>
      <p:grpSp>
        <p:nvGrpSpPr>
          <p:cNvPr id="42" name="Group 41">
            <a:extLst>
              <a:ext uri="{FF2B5EF4-FFF2-40B4-BE49-F238E27FC236}">
                <a16:creationId xmlns:a16="http://schemas.microsoft.com/office/drawing/2014/main" id="{F6105B96-E05D-2D88-FCC8-0BCDE315C370}"/>
              </a:ext>
            </a:extLst>
          </p:cNvPr>
          <p:cNvGrpSpPr/>
          <p:nvPr/>
        </p:nvGrpSpPr>
        <p:grpSpPr>
          <a:xfrm>
            <a:off x="657225" y="4093471"/>
            <a:ext cx="3419475" cy="2310901"/>
            <a:chOff x="657225" y="4093471"/>
            <a:chExt cx="3419475" cy="2310901"/>
          </a:xfrm>
        </p:grpSpPr>
        <p:sp>
          <p:nvSpPr>
            <p:cNvPr id="6" name="Oval 5">
              <a:extLst>
                <a:ext uri="{FF2B5EF4-FFF2-40B4-BE49-F238E27FC236}">
                  <a16:creationId xmlns:a16="http://schemas.microsoft.com/office/drawing/2014/main" id="{57B5576B-21DB-B986-BB91-7A9194FA072B}"/>
                </a:ext>
              </a:extLst>
            </p:cNvPr>
            <p:cNvSpPr/>
            <p:nvPr/>
          </p:nvSpPr>
          <p:spPr>
            <a:xfrm>
              <a:off x="3481388" y="6280547"/>
              <a:ext cx="457200" cy="123825"/>
            </a:xfrm>
            <a:prstGeom prst="ellipse">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8242AC97-102C-DAB3-6514-4B4A62C38431}"/>
                </a:ext>
              </a:extLst>
            </p:cNvPr>
            <p:cNvCxnSpPr>
              <a:stCxn id="6" idx="0"/>
            </p:cNvCxnSpPr>
            <p:nvPr/>
          </p:nvCxnSpPr>
          <p:spPr>
            <a:xfrm flipV="1">
              <a:off x="3709988" y="4508897"/>
              <a:ext cx="38100" cy="177165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0" name="Arrow: Pentagon 9">
              <a:extLst>
                <a:ext uri="{FF2B5EF4-FFF2-40B4-BE49-F238E27FC236}">
                  <a16:creationId xmlns:a16="http://schemas.microsoft.com/office/drawing/2014/main" id="{F982247D-8107-65D4-75E1-2EA88DC795F4}"/>
                </a:ext>
              </a:extLst>
            </p:cNvPr>
            <p:cNvSpPr/>
            <p:nvPr/>
          </p:nvSpPr>
          <p:spPr>
            <a:xfrm rot="10800000">
              <a:off x="657225" y="4093471"/>
              <a:ext cx="3419475" cy="461665"/>
            </a:xfrm>
            <a:prstGeom prst="homePlate">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Box 11">
            <a:extLst>
              <a:ext uri="{FF2B5EF4-FFF2-40B4-BE49-F238E27FC236}">
                <a16:creationId xmlns:a16="http://schemas.microsoft.com/office/drawing/2014/main" id="{C0BDD5C5-F064-1769-48C8-8E42E25F6BC0}"/>
              </a:ext>
            </a:extLst>
          </p:cNvPr>
          <p:cNvSpPr txBox="1"/>
          <p:nvPr/>
        </p:nvSpPr>
        <p:spPr>
          <a:xfrm>
            <a:off x="747714" y="4830693"/>
            <a:ext cx="2847974" cy="1200329"/>
          </a:xfrm>
          <a:prstGeom prst="rect">
            <a:avLst/>
          </a:prstGeom>
          <a:solidFill>
            <a:schemeClr val="accent5">
              <a:lumMod val="20000"/>
              <a:lumOff val="80000"/>
            </a:schemeClr>
          </a:solidFill>
        </p:spPr>
        <p:txBody>
          <a:bodyPr wrap="square" rtlCol="0">
            <a:spAutoFit/>
          </a:bodyPr>
          <a:lstStyle/>
          <a:p>
            <a:pPr marL="171450" indent="-171450">
              <a:buFont typeface="Arial" panose="020B0604020202020204" pitchFamily="34" charset="0"/>
              <a:buChar char="•"/>
            </a:pPr>
            <a:r>
              <a:rPr lang="en-US" sz="1200" dirty="0">
                <a:latin typeface="Century Gothic" panose="020B0502020202020204" pitchFamily="34" charset="0"/>
              </a:rPr>
              <a:t>Action</a:t>
            </a:r>
          </a:p>
          <a:p>
            <a:pPr marL="171450" indent="-171450">
              <a:buFont typeface="Arial" panose="020B0604020202020204" pitchFamily="34" charset="0"/>
              <a:buChar char="•"/>
            </a:pPr>
            <a:r>
              <a:rPr lang="en-US" sz="1200" dirty="0">
                <a:latin typeface="Century Gothic" panose="020B0502020202020204" pitchFamily="34" charset="0"/>
              </a:rPr>
              <a:t>Action</a:t>
            </a:r>
          </a:p>
          <a:p>
            <a:pPr marL="171450" indent="-171450">
              <a:buFont typeface="Arial" panose="020B0604020202020204" pitchFamily="34" charset="0"/>
              <a:buChar char="•"/>
            </a:pPr>
            <a:r>
              <a:rPr lang="en-US" sz="1200" dirty="0">
                <a:latin typeface="Century Gothic" panose="020B0502020202020204" pitchFamily="34" charset="0"/>
              </a:rPr>
              <a:t>Action</a:t>
            </a: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p:txBody>
      </p:sp>
      <p:grpSp>
        <p:nvGrpSpPr>
          <p:cNvPr id="14" name="Group 13">
            <a:extLst>
              <a:ext uri="{FF2B5EF4-FFF2-40B4-BE49-F238E27FC236}">
                <a16:creationId xmlns:a16="http://schemas.microsoft.com/office/drawing/2014/main" id="{4DB2CA90-400C-198D-1566-F760F1825789}"/>
              </a:ext>
            </a:extLst>
          </p:cNvPr>
          <p:cNvGrpSpPr/>
          <p:nvPr/>
        </p:nvGrpSpPr>
        <p:grpSpPr>
          <a:xfrm>
            <a:off x="8401050" y="4766965"/>
            <a:ext cx="3533774" cy="1895475"/>
            <a:chOff x="428625" y="4471690"/>
            <a:chExt cx="3533774" cy="1895475"/>
          </a:xfrm>
        </p:grpSpPr>
        <p:sp>
          <p:nvSpPr>
            <p:cNvPr id="15" name="Oval 14">
              <a:extLst>
                <a:ext uri="{FF2B5EF4-FFF2-40B4-BE49-F238E27FC236}">
                  <a16:creationId xmlns:a16="http://schemas.microsoft.com/office/drawing/2014/main" id="{E7C632C3-8EEF-11BB-8CCC-DC0FD9B1F0A7}"/>
                </a:ext>
              </a:extLst>
            </p:cNvPr>
            <p:cNvSpPr/>
            <p:nvPr/>
          </p:nvSpPr>
          <p:spPr>
            <a:xfrm>
              <a:off x="428625" y="6243340"/>
              <a:ext cx="457200" cy="123825"/>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783229C6-7184-D351-7CBE-398D3FDA9955}"/>
                </a:ext>
              </a:extLst>
            </p:cNvPr>
            <p:cNvCxnSpPr>
              <a:stCxn id="15" idx="0"/>
            </p:cNvCxnSpPr>
            <p:nvPr/>
          </p:nvCxnSpPr>
          <p:spPr>
            <a:xfrm flipV="1">
              <a:off x="657225" y="4471690"/>
              <a:ext cx="38100" cy="177165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Arrow: Pentagon 16">
              <a:extLst>
                <a:ext uri="{FF2B5EF4-FFF2-40B4-BE49-F238E27FC236}">
                  <a16:creationId xmlns:a16="http://schemas.microsoft.com/office/drawing/2014/main" id="{DDCDD751-57D9-710E-A343-F860872A15EE}"/>
                </a:ext>
              </a:extLst>
            </p:cNvPr>
            <p:cNvSpPr/>
            <p:nvPr/>
          </p:nvSpPr>
          <p:spPr>
            <a:xfrm>
              <a:off x="542924" y="4471690"/>
              <a:ext cx="3419475" cy="461665"/>
            </a:xfrm>
            <a:prstGeom prst="homePlat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panose="020B0502020202020204" pitchFamily="34" charset="0"/>
                </a:rPr>
                <a:t>KEY STRATEGY</a:t>
              </a:r>
            </a:p>
          </p:txBody>
        </p:sp>
      </p:grpSp>
      <p:sp>
        <p:nvSpPr>
          <p:cNvPr id="18" name="TextBox 17">
            <a:extLst>
              <a:ext uri="{FF2B5EF4-FFF2-40B4-BE49-F238E27FC236}">
                <a16:creationId xmlns:a16="http://schemas.microsoft.com/office/drawing/2014/main" id="{81CD901A-1D93-627F-5A3F-BD12A99A0633}"/>
              </a:ext>
            </a:extLst>
          </p:cNvPr>
          <p:cNvSpPr txBox="1"/>
          <p:nvPr/>
        </p:nvSpPr>
        <p:spPr>
          <a:xfrm>
            <a:off x="9086850" y="5400198"/>
            <a:ext cx="2847974" cy="1200329"/>
          </a:xfrm>
          <a:prstGeom prst="rect">
            <a:avLst/>
          </a:prstGeom>
          <a:solidFill>
            <a:schemeClr val="accent6">
              <a:lumMod val="20000"/>
              <a:lumOff val="80000"/>
            </a:schemeClr>
          </a:solidFill>
        </p:spPr>
        <p:txBody>
          <a:bodyPr wrap="square" rtlCol="0">
            <a:spAutoFit/>
          </a:bodyPr>
          <a:lstStyle/>
          <a:p>
            <a:pPr marL="171450" indent="-171450">
              <a:buFont typeface="Arial" panose="020B0604020202020204" pitchFamily="34" charset="0"/>
              <a:buChar char="•"/>
            </a:pPr>
            <a:r>
              <a:rPr lang="en-US" sz="1200" dirty="0">
                <a:latin typeface="Century Gothic" panose="020B0502020202020204" pitchFamily="34" charset="0"/>
              </a:rPr>
              <a:t>Action</a:t>
            </a:r>
          </a:p>
          <a:p>
            <a:pPr marL="171450" indent="-171450">
              <a:buFont typeface="Arial" panose="020B0604020202020204" pitchFamily="34" charset="0"/>
              <a:buChar char="•"/>
            </a:pPr>
            <a:r>
              <a:rPr lang="en-US" sz="1200" dirty="0">
                <a:latin typeface="Century Gothic" panose="020B0502020202020204" pitchFamily="34" charset="0"/>
              </a:rPr>
              <a:t>Action</a:t>
            </a:r>
          </a:p>
          <a:p>
            <a:pPr marL="171450" indent="-171450">
              <a:buFont typeface="Arial" panose="020B0604020202020204" pitchFamily="34" charset="0"/>
              <a:buChar char="•"/>
            </a:pPr>
            <a:r>
              <a:rPr lang="en-US" sz="1200" dirty="0">
                <a:latin typeface="Century Gothic" panose="020B0502020202020204" pitchFamily="34" charset="0"/>
              </a:rPr>
              <a:t>Action</a:t>
            </a: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p:txBody>
      </p:sp>
      <p:grpSp>
        <p:nvGrpSpPr>
          <p:cNvPr id="44" name="Group 43">
            <a:extLst>
              <a:ext uri="{FF2B5EF4-FFF2-40B4-BE49-F238E27FC236}">
                <a16:creationId xmlns:a16="http://schemas.microsoft.com/office/drawing/2014/main" id="{91AC5DF6-59BA-4918-54BF-0E2363C65FA0}"/>
              </a:ext>
            </a:extLst>
          </p:cNvPr>
          <p:cNvGrpSpPr/>
          <p:nvPr/>
        </p:nvGrpSpPr>
        <p:grpSpPr>
          <a:xfrm>
            <a:off x="7072317" y="2675335"/>
            <a:ext cx="3533774" cy="1418136"/>
            <a:chOff x="7072317" y="2675335"/>
            <a:chExt cx="3533774" cy="1418136"/>
          </a:xfrm>
        </p:grpSpPr>
        <p:sp>
          <p:nvSpPr>
            <p:cNvPr id="20" name="Oval 19">
              <a:extLst>
                <a:ext uri="{FF2B5EF4-FFF2-40B4-BE49-F238E27FC236}">
                  <a16:creationId xmlns:a16="http://schemas.microsoft.com/office/drawing/2014/main" id="{8F113B5A-3AC8-47DF-B3A8-2DE4D43EB3A0}"/>
                </a:ext>
              </a:extLst>
            </p:cNvPr>
            <p:cNvSpPr/>
            <p:nvPr/>
          </p:nvSpPr>
          <p:spPr>
            <a:xfrm>
              <a:off x="7072317" y="3969646"/>
              <a:ext cx="457200" cy="123825"/>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64336765-103E-8B34-5F76-BCAAA95E0F7F}"/>
                </a:ext>
              </a:extLst>
            </p:cNvPr>
            <p:cNvCxnSpPr>
              <a:cxnSpLocks/>
            </p:cNvCxnSpPr>
            <p:nvPr/>
          </p:nvCxnSpPr>
          <p:spPr>
            <a:xfrm flipV="1">
              <a:off x="7300917" y="3137000"/>
              <a:ext cx="0" cy="832646"/>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2" name="Arrow: Pentagon 21">
              <a:extLst>
                <a:ext uri="{FF2B5EF4-FFF2-40B4-BE49-F238E27FC236}">
                  <a16:creationId xmlns:a16="http://schemas.microsoft.com/office/drawing/2014/main" id="{9BC70610-0B94-BFE4-5F38-44972A18C425}"/>
                </a:ext>
              </a:extLst>
            </p:cNvPr>
            <p:cNvSpPr/>
            <p:nvPr/>
          </p:nvSpPr>
          <p:spPr>
            <a:xfrm>
              <a:off x="7186616" y="2675335"/>
              <a:ext cx="3419475" cy="461665"/>
            </a:xfrm>
            <a:prstGeom prst="homePlat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panose="020B0502020202020204" pitchFamily="34" charset="0"/>
                </a:rPr>
                <a:t>KEY STRATEGY</a:t>
              </a:r>
            </a:p>
          </p:txBody>
        </p:sp>
      </p:grpSp>
      <p:sp>
        <p:nvSpPr>
          <p:cNvPr id="23" name="TextBox 22">
            <a:extLst>
              <a:ext uri="{FF2B5EF4-FFF2-40B4-BE49-F238E27FC236}">
                <a16:creationId xmlns:a16="http://schemas.microsoft.com/office/drawing/2014/main" id="{F1DCBDF8-8F44-17BF-336C-7CDA0CB9478A}"/>
              </a:ext>
            </a:extLst>
          </p:cNvPr>
          <p:cNvSpPr txBox="1"/>
          <p:nvPr/>
        </p:nvSpPr>
        <p:spPr>
          <a:xfrm>
            <a:off x="7758117" y="3308568"/>
            <a:ext cx="2847974" cy="1200329"/>
          </a:xfrm>
          <a:prstGeom prst="rect">
            <a:avLst/>
          </a:prstGeom>
          <a:solidFill>
            <a:schemeClr val="accent1">
              <a:lumMod val="20000"/>
              <a:lumOff val="80000"/>
            </a:schemeClr>
          </a:solidFill>
        </p:spPr>
        <p:txBody>
          <a:bodyPr wrap="square" rtlCol="0">
            <a:spAutoFit/>
          </a:bodyPr>
          <a:lstStyle/>
          <a:p>
            <a:pPr marL="171450" indent="-171450">
              <a:buFont typeface="Arial" panose="020B0604020202020204" pitchFamily="34" charset="0"/>
              <a:buChar char="•"/>
            </a:pPr>
            <a:r>
              <a:rPr lang="en-US" sz="1200" dirty="0">
                <a:latin typeface="Century Gothic" panose="020B0502020202020204" pitchFamily="34" charset="0"/>
              </a:rPr>
              <a:t>Action</a:t>
            </a:r>
          </a:p>
          <a:p>
            <a:pPr marL="171450" indent="-171450">
              <a:buFont typeface="Arial" panose="020B0604020202020204" pitchFamily="34" charset="0"/>
              <a:buChar char="•"/>
            </a:pPr>
            <a:r>
              <a:rPr lang="en-US" sz="1200" dirty="0">
                <a:latin typeface="Century Gothic" panose="020B0502020202020204" pitchFamily="34" charset="0"/>
              </a:rPr>
              <a:t>Action</a:t>
            </a:r>
          </a:p>
          <a:p>
            <a:pPr marL="171450" indent="-171450">
              <a:buFont typeface="Arial" panose="020B0604020202020204" pitchFamily="34" charset="0"/>
              <a:buChar char="•"/>
            </a:pPr>
            <a:r>
              <a:rPr lang="en-US" sz="1200" dirty="0">
                <a:latin typeface="Century Gothic" panose="020B0502020202020204" pitchFamily="34" charset="0"/>
              </a:rPr>
              <a:t>Action</a:t>
            </a: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p:txBody>
      </p:sp>
      <p:grpSp>
        <p:nvGrpSpPr>
          <p:cNvPr id="45" name="Group 44">
            <a:extLst>
              <a:ext uri="{FF2B5EF4-FFF2-40B4-BE49-F238E27FC236}">
                <a16:creationId xmlns:a16="http://schemas.microsoft.com/office/drawing/2014/main" id="{E4BEF04C-B8F2-F774-95C4-D2959E9354EB}"/>
              </a:ext>
            </a:extLst>
          </p:cNvPr>
          <p:cNvGrpSpPr/>
          <p:nvPr/>
        </p:nvGrpSpPr>
        <p:grpSpPr>
          <a:xfrm>
            <a:off x="5210176" y="1212062"/>
            <a:ext cx="3486149" cy="1042734"/>
            <a:chOff x="5210176" y="1212062"/>
            <a:chExt cx="3486149" cy="1042734"/>
          </a:xfrm>
        </p:grpSpPr>
        <p:sp>
          <p:nvSpPr>
            <p:cNvPr id="25" name="Oval 24">
              <a:extLst>
                <a:ext uri="{FF2B5EF4-FFF2-40B4-BE49-F238E27FC236}">
                  <a16:creationId xmlns:a16="http://schemas.microsoft.com/office/drawing/2014/main" id="{26C2B013-5187-8022-62EA-A9C7ABB87B08}"/>
                </a:ext>
              </a:extLst>
            </p:cNvPr>
            <p:cNvSpPr/>
            <p:nvPr/>
          </p:nvSpPr>
          <p:spPr>
            <a:xfrm>
              <a:off x="5210176" y="2130971"/>
              <a:ext cx="457200" cy="123825"/>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62EF13AB-66D7-43D0-16C1-20DA397F66AA}"/>
                </a:ext>
              </a:extLst>
            </p:cNvPr>
            <p:cNvCxnSpPr>
              <a:cxnSpLocks/>
            </p:cNvCxnSpPr>
            <p:nvPr/>
          </p:nvCxnSpPr>
          <p:spPr>
            <a:xfrm flipV="1">
              <a:off x="5429251" y="1212062"/>
              <a:ext cx="0" cy="938409"/>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7" name="Arrow: Pentagon 26">
              <a:extLst>
                <a:ext uri="{FF2B5EF4-FFF2-40B4-BE49-F238E27FC236}">
                  <a16:creationId xmlns:a16="http://schemas.microsoft.com/office/drawing/2014/main" id="{AE9A5B20-9102-42BE-0EA7-CED0708F52CD}"/>
                </a:ext>
              </a:extLst>
            </p:cNvPr>
            <p:cNvSpPr/>
            <p:nvPr/>
          </p:nvSpPr>
          <p:spPr>
            <a:xfrm>
              <a:off x="5276850" y="1212062"/>
              <a:ext cx="3419475" cy="461665"/>
            </a:xfrm>
            <a:prstGeom prst="homePlat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panose="020B0502020202020204" pitchFamily="34" charset="0"/>
                </a:rPr>
                <a:t>KEY STRATEGY</a:t>
              </a:r>
            </a:p>
          </p:txBody>
        </p:sp>
      </p:grpSp>
      <p:sp>
        <p:nvSpPr>
          <p:cNvPr id="28" name="TextBox 27">
            <a:extLst>
              <a:ext uri="{FF2B5EF4-FFF2-40B4-BE49-F238E27FC236}">
                <a16:creationId xmlns:a16="http://schemas.microsoft.com/office/drawing/2014/main" id="{EA2E8920-D603-B7FF-69FF-CB38DC0633D6}"/>
              </a:ext>
            </a:extLst>
          </p:cNvPr>
          <p:cNvSpPr txBox="1"/>
          <p:nvPr/>
        </p:nvSpPr>
        <p:spPr>
          <a:xfrm>
            <a:off x="5800726" y="1723738"/>
            <a:ext cx="2847974" cy="646331"/>
          </a:xfrm>
          <a:prstGeom prst="rect">
            <a:avLst/>
          </a:prstGeom>
          <a:solidFill>
            <a:schemeClr val="accent6">
              <a:lumMod val="40000"/>
              <a:lumOff val="60000"/>
            </a:schemeClr>
          </a:solidFill>
        </p:spPr>
        <p:txBody>
          <a:bodyPr wrap="square" rtlCol="0">
            <a:spAutoFit/>
          </a:bodyPr>
          <a:lstStyle/>
          <a:p>
            <a:pPr marL="171450" indent="-171450">
              <a:buFont typeface="Arial" panose="020B0604020202020204" pitchFamily="34" charset="0"/>
              <a:buChar char="•"/>
            </a:pPr>
            <a:r>
              <a:rPr lang="en-US" sz="1200" dirty="0">
                <a:latin typeface="Century Gothic" panose="020B0502020202020204" pitchFamily="34" charset="0"/>
              </a:rPr>
              <a:t>Action</a:t>
            </a:r>
          </a:p>
          <a:p>
            <a:pPr marL="171450" indent="-171450">
              <a:buFont typeface="Arial" panose="020B0604020202020204" pitchFamily="34" charset="0"/>
              <a:buChar char="•"/>
            </a:pPr>
            <a:r>
              <a:rPr lang="en-US" sz="1200" dirty="0">
                <a:latin typeface="Century Gothic" panose="020B0502020202020204" pitchFamily="34" charset="0"/>
              </a:rPr>
              <a:t>Action</a:t>
            </a:r>
          </a:p>
          <a:p>
            <a:pPr marL="171450" indent="-171450">
              <a:buFont typeface="Arial" panose="020B0604020202020204" pitchFamily="34" charset="0"/>
              <a:buChar char="•"/>
            </a:pPr>
            <a:r>
              <a:rPr lang="en-US" sz="1200" dirty="0">
                <a:latin typeface="Century Gothic" panose="020B0502020202020204" pitchFamily="34" charset="0"/>
              </a:rPr>
              <a:t>Action</a:t>
            </a:r>
          </a:p>
        </p:txBody>
      </p:sp>
      <p:sp>
        <p:nvSpPr>
          <p:cNvPr id="33" name="TextBox 32">
            <a:extLst>
              <a:ext uri="{FF2B5EF4-FFF2-40B4-BE49-F238E27FC236}">
                <a16:creationId xmlns:a16="http://schemas.microsoft.com/office/drawing/2014/main" id="{ED9A194E-8BFF-CE64-0757-28A85CB61450}"/>
              </a:ext>
            </a:extLst>
          </p:cNvPr>
          <p:cNvSpPr txBox="1"/>
          <p:nvPr/>
        </p:nvSpPr>
        <p:spPr>
          <a:xfrm>
            <a:off x="657224" y="4139637"/>
            <a:ext cx="3419475" cy="369332"/>
          </a:xfrm>
          <a:prstGeom prst="rect">
            <a:avLst/>
          </a:prstGeom>
          <a:noFill/>
        </p:spPr>
        <p:txBody>
          <a:bodyPr wrap="square">
            <a:spAutoFit/>
          </a:bodyPr>
          <a:lstStyle/>
          <a:p>
            <a:pPr algn="ctr"/>
            <a:r>
              <a:rPr lang="en-US" dirty="0">
                <a:solidFill>
                  <a:schemeClr val="bg1"/>
                </a:solidFill>
                <a:latin typeface="Century Gothic" panose="020B0502020202020204" pitchFamily="34" charset="0"/>
              </a:rPr>
              <a:t>KEY STRATEGY</a:t>
            </a:r>
          </a:p>
        </p:txBody>
      </p:sp>
      <p:grpSp>
        <p:nvGrpSpPr>
          <p:cNvPr id="43" name="Group 42">
            <a:extLst>
              <a:ext uri="{FF2B5EF4-FFF2-40B4-BE49-F238E27FC236}">
                <a16:creationId xmlns:a16="http://schemas.microsoft.com/office/drawing/2014/main" id="{B45496B3-8F07-1D7E-F34E-AC3DF272420E}"/>
              </a:ext>
            </a:extLst>
          </p:cNvPr>
          <p:cNvGrpSpPr/>
          <p:nvPr/>
        </p:nvGrpSpPr>
        <p:grpSpPr>
          <a:xfrm>
            <a:off x="1345406" y="1673727"/>
            <a:ext cx="3419475" cy="1587098"/>
            <a:chOff x="1345406" y="1673727"/>
            <a:chExt cx="3419475" cy="1587098"/>
          </a:xfrm>
        </p:grpSpPr>
        <p:sp>
          <p:nvSpPr>
            <p:cNvPr id="36" name="Oval 35">
              <a:extLst>
                <a:ext uri="{FF2B5EF4-FFF2-40B4-BE49-F238E27FC236}">
                  <a16:creationId xmlns:a16="http://schemas.microsoft.com/office/drawing/2014/main" id="{1EFEBB48-3D64-01B6-6C2D-C0B0D5AF3CA4}"/>
                </a:ext>
              </a:extLst>
            </p:cNvPr>
            <p:cNvSpPr/>
            <p:nvPr/>
          </p:nvSpPr>
          <p:spPr>
            <a:xfrm>
              <a:off x="4207670" y="3137000"/>
              <a:ext cx="457200" cy="123825"/>
            </a:xfrm>
            <a:prstGeom prst="ellipse">
              <a:avLst/>
            </a:prstGeom>
            <a:solidFill>
              <a:srgbClr val="0098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 name="Straight Connector 36">
              <a:extLst>
                <a:ext uri="{FF2B5EF4-FFF2-40B4-BE49-F238E27FC236}">
                  <a16:creationId xmlns:a16="http://schemas.microsoft.com/office/drawing/2014/main" id="{416E5BAB-21EA-BC9F-B3F4-0492256408FD}"/>
                </a:ext>
              </a:extLst>
            </p:cNvPr>
            <p:cNvCxnSpPr>
              <a:cxnSpLocks/>
            </p:cNvCxnSpPr>
            <p:nvPr/>
          </p:nvCxnSpPr>
          <p:spPr>
            <a:xfrm flipH="1" flipV="1">
              <a:off x="4436269" y="2089153"/>
              <a:ext cx="1" cy="1047847"/>
            </a:xfrm>
            <a:prstGeom prst="line">
              <a:avLst/>
            </a:prstGeom>
            <a:ln w="28575">
              <a:solidFill>
                <a:srgbClr val="0098C6"/>
              </a:solidFill>
            </a:ln>
          </p:spPr>
          <p:style>
            <a:lnRef idx="1">
              <a:schemeClr val="accent1"/>
            </a:lnRef>
            <a:fillRef idx="0">
              <a:schemeClr val="accent1"/>
            </a:fillRef>
            <a:effectRef idx="0">
              <a:schemeClr val="accent1"/>
            </a:effectRef>
            <a:fontRef idx="minor">
              <a:schemeClr val="tx1"/>
            </a:fontRef>
          </p:style>
        </p:cxnSp>
        <p:sp>
          <p:nvSpPr>
            <p:cNvPr id="38" name="Arrow: Pentagon 37">
              <a:extLst>
                <a:ext uri="{FF2B5EF4-FFF2-40B4-BE49-F238E27FC236}">
                  <a16:creationId xmlns:a16="http://schemas.microsoft.com/office/drawing/2014/main" id="{E04B5E1A-1907-08A3-72DB-98AB47A192D9}"/>
                </a:ext>
              </a:extLst>
            </p:cNvPr>
            <p:cNvSpPr/>
            <p:nvPr/>
          </p:nvSpPr>
          <p:spPr>
            <a:xfrm rot="10800000">
              <a:off x="1345406" y="1673727"/>
              <a:ext cx="3419475" cy="461665"/>
            </a:xfrm>
            <a:prstGeom prst="homePlate">
              <a:avLst/>
            </a:prstGeom>
            <a:solidFill>
              <a:srgbClr val="0098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29A44ED1-B2AE-FE90-4229-42BD3DCDF728}"/>
              </a:ext>
            </a:extLst>
          </p:cNvPr>
          <p:cNvSpPr txBox="1"/>
          <p:nvPr/>
        </p:nvSpPr>
        <p:spPr>
          <a:xfrm>
            <a:off x="1259684" y="2306002"/>
            <a:ext cx="2847974" cy="1200329"/>
          </a:xfrm>
          <a:prstGeom prst="rect">
            <a:avLst/>
          </a:prstGeom>
          <a:solidFill>
            <a:srgbClr val="DCF8EB"/>
          </a:solidFill>
        </p:spPr>
        <p:txBody>
          <a:bodyPr wrap="square" rtlCol="0">
            <a:spAutoFit/>
          </a:bodyPr>
          <a:lstStyle/>
          <a:p>
            <a:pPr marL="171450" indent="-171450">
              <a:buFont typeface="Arial" panose="020B0604020202020204" pitchFamily="34" charset="0"/>
              <a:buChar char="•"/>
            </a:pPr>
            <a:r>
              <a:rPr lang="en-US" sz="1200" dirty="0">
                <a:latin typeface="Century Gothic" panose="020B0502020202020204" pitchFamily="34" charset="0"/>
              </a:rPr>
              <a:t>Action</a:t>
            </a:r>
          </a:p>
          <a:p>
            <a:pPr marL="171450" indent="-171450">
              <a:buFont typeface="Arial" panose="020B0604020202020204" pitchFamily="34" charset="0"/>
              <a:buChar char="•"/>
            </a:pPr>
            <a:r>
              <a:rPr lang="en-US" sz="1200" dirty="0">
                <a:latin typeface="Century Gothic" panose="020B0502020202020204" pitchFamily="34" charset="0"/>
              </a:rPr>
              <a:t>Action</a:t>
            </a:r>
          </a:p>
          <a:p>
            <a:pPr marL="171450" indent="-171450">
              <a:buFont typeface="Arial" panose="020B0604020202020204" pitchFamily="34" charset="0"/>
              <a:buChar char="•"/>
            </a:pPr>
            <a:r>
              <a:rPr lang="en-US" sz="1200" dirty="0">
                <a:latin typeface="Century Gothic" panose="020B0502020202020204" pitchFamily="34" charset="0"/>
              </a:rPr>
              <a:t>Action</a:t>
            </a: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p:txBody>
      </p:sp>
      <p:sp>
        <p:nvSpPr>
          <p:cNvPr id="40" name="TextBox 39">
            <a:extLst>
              <a:ext uri="{FF2B5EF4-FFF2-40B4-BE49-F238E27FC236}">
                <a16:creationId xmlns:a16="http://schemas.microsoft.com/office/drawing/2014/main" id="{0B358F22-D9D2-F3DA-76C4-F102503A2BB3}"/>
              </a:ext>
            </a:extLst>
          </p:cNvPr>
          <p:cNvSpPr txBox="1"/>
          <p:nvPr/>
        </p:nvSpPr>
        <p:spPr>
          <a:xfrm>
            <a:off x="1345405" y="1719893"/>
            <a:ext cx="3419475" cy="369332"/>
          </a:xfrm>
          <a:prstGeom prst="rect">
            <a:avLst/>
          </a:prstGeom>
          <a:noFill/>
        </p:spPr>
        <p:txBody>
          <a:bodyPr wrap="square">
            <a:spAutoFit/>
          </a:bodyPr>
          <a:lstStyle/>
          <a:p>
            <a:pPr algn="ctr"/>
            <a:r>
              <a:rPr lang="en-US" dirty="0">
                <a:solidFill>
                  <a:schemeClr val="bg1"/>
                </a:solidFill>
                <a:latin typeface="Century Gothic" panose="020B0502020202020204" pitchFamily="34" charset="0"/>
              </a:rPr>
              <a:t>KEY STRATEGY</a:t>
            </a:r>
          </a:p>
        </p:txBody>
      </p:sp>
    </p:spTree>
    <p:extLst>
      <p:ext uri="{BB962C8B-B14F-4D97-AF65-F5344CB8AC3E}">
        <p14:creationId xmlns:p14="http://schemas.microsoft.com/office/powerpoint/2010/main" val="1695169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61A227-58DB-6F6A-5ECF-5F276073AB79}"/>
              </a:ext>
            </a:extLst>
          </p:cNvPr>
          <p:cNvSpPr txBox="1"/>
          <p:nvPr/>
        </p:nvSpPr>
        <p:spPr>
          <a:xfrm>
            <a:off x="182880" y="192506"/>
            <a:ext cx="8361045" cy="430887"/>
          </a:xfrm>
          <a:prstGeom prst="rect">
            <a:avLst/>
          </a:prstGeom>
          <a:noFill/>
        </p:spPr>
        <p:txBody>
          <a:bodyPr wrap="square" rtlCol="0">
            <a:spAutoFit/>
          </a:bodyPr>
          <a:lstStyle/>
          <a:p>
            <a:r>
              <a:rPr lang="en-US" sz="2200" dirty="0">
                <a:solidFill>
                  <a:schemeClr val="tx1">
                    <a:lumMod val="65000"/>
                    <a:lumOff val="35000"/>
                  </a:schemeClr>
                </a:solidFill>
                <a:latin typeface="Century Gothic" panose="020B0502020202020204" pitchFamily="34" charset="0"/>
              </a:rPr>
              <a:t>RESOURCE ALLOCATION AND RISK MANAGEMENT</a:t>
            </a:r>
          </a:p>
        </p:txBody>
      </p:sp>
      <p:sp>
        <p:nvSpPr>
          <p:cNvPr id="3" name="TextBox 2">
            <a:extLst>
              <a:ext uri="{FF2B5EF4-FFF2-40B4-BE49-F238E27FC236}">
                <a16:creationId xmlns:a16="http://schemas.microsoft.com/office/drawing/2014/main" id="{C88F3767-AAA4-43AC-5F04-B4BAC53A6207}"/>
              </a:ext>
            </a:extLst>
          </p:cNvPr>
          <p:cNvSpPr txBox="1"/>
          <p:nvPr/>
        </p:nvSpPr>
        <p:spPr>
          <a:xfrm>
            <a:off x="182880" y="623393"/>
            <a:ext cx="11826240" cy="461665"/>
          </a:xfrm>
          <a:prstGeom prst="rect">
            <a:avLst/>
          </a:prstGeom>
          <a:noFill/>
        </p:spPr>
        <p:txBody>
          <a:bodyPr wrap="square">
            <a:spAutoFit/>
          </a:bodyPr>
          <a:lstStyle/>
          <a:p>
            <a:r>
              <a:rPr lang="en-US" sz="1200" b="0" i="0" u="none" strike="noStrike" dirty="0">
                <a:solidFill>
                  <a:schemeClr val="tx1">
                    <a:lumMod val="65000"/>
                    <a:lumOff val="35000"/>
                  </a:schemeClr>
                </a:solidFill>
                <a:effectLst/>
                <a:latin typeface="Century Gothic" panose="020B0502020202020204" pitchFamily="34" charset="0"/>
              </a:rPr>
              <a:t>Discuss the allocation of resources — financial, human, and technological. Incorporate risk management by presenting a prioritized list of potential challenges and mitigation strategies, using visual tools such as pie charts or risk matrices.</a:t>
            </a:r>
            <a:endParaRPr lang="en-US" sz="1200" dirty="0">
              <a:solidFill>
                <a:schemeClr val="tx1">
                  <a:lumMod val="65000"/>
                  <a:lumOff val="35000"/>
                </a:schemeClr>
              </a:solidFill>
              <a:latin typeface="Century Gothic" panose="020B0502020202020204" pitchFamily="34" charset="0"/>
            </a:endParaRPr>
          </a:p>
        </p:txBody>
      </p:sp>
      <p:graphicFrame>
        <p:nvGraphicFramePr>
          <p:cNvPr id="4" name="Table 3">
            <a:extLst>
              <a:ext uri="{FF2B5EF4-FFF2-40B4-BE49-F238E27FC236}">
                <a16:creationId xmlns:a16="http://schemas.microsoft.com/office/drawing/2014/main" id="{C4EF06CB-D3A9-9BE1-FD8D-F0F850B25CF4}"/>
              </a:ext>
            </a:extLst>
          </p:cNvPr>
          <p:cNvGraphicFramePr>
            <a:graphicFrameLocks noGrp="1"/>
          </p:cNvGraphicFramePr>
          <p:nvPr>
            <p:extLst>
              <p:ext uri="{D42A27DB-BD31-4B8C-83A1-F6EECF244321}">
                <p14:modId xmlns:p14="http://schemas.microsoft.com/office/powerpoint/2010/main" val="1549056835"/>
              </p:ext>
            </p:extLst>
          </p:nvPr>
        </p:nvGraphicFramePr>
        <p:xfrm>
          <a:off x="301309" y="1169425"/>
          <a:ext cx="11443014" cy="3078725"/>
        </p:xfrm>
        <a:graphic>
          <a:graphicData uri="http://schemas.openxmlformats.org/drawingml/2006/table">
            <a:tbl>
              <a:tblPr firstRow="1" firstCol="1" bandRow="1"/>
              <a:tblGrid>
                <a:gridCol w="1271114">
                  <a:extLst>
                    <a:ext uri="{9D8B030D-6E8A-4147-A177-3AD203B41FA5}">
                      <a16:colId xmlns:a16="http://schemas.microsoft.com/office/drawing/2014/main" val="3004751967"/>
                    </a:ext>
                  </a:extLst>
                </a:gridCol>
                <a:gridCol w="1271114">
                  <a:extLst>
                    <a:ext uri="{9D8B030D-6E8A-4147-A177-3AD203B41FA5}">
                      <a16:colId xmlns:a16="http://schemas.microsoft.com/office/drawing/2014/main" val="1074656242"/>
                    </a:ext>
                  </a:extLst>
                </a:gridCol>
                <a:gridCol w="1271114">
                  <a:extLst>
                    <a:ext uri="{9D8B030D-6E8A-4147-A177-3AD203B41FA5}">
                      <a16:colId xmlns:a16="http://schemas.microsoft.com/office/drawing/2014/main" val="1322328880"/>
                    </a:ext>
                  </a:extLst>
                </a:gridCol>
                <a:gridCol w="1271612">
                  <a:extLst>
                    <a:ext uri="{9D8B030D-6E8A-4147-A177-3AD203B41FA5}">
                      <a16:colId xmlns:a16="http://schemas.microsoft.com/office/drawing/2014/main" val="3001611167"/>
                    </a:ext>
                  </a:extLst>
                </a:gridCol>
                <a:gridCol w="1271612">
                  <a:extLst>
                    <a:ext uri="{9D8B030D-6E8A-4147-A177-3AD203B41FA5}">
                      <a16:colId xmlns:a16="http://schemas.microsoft.com/office/drawing/2014/main" val="2900256625"/>
                    </a:ext>
                  </a:extLst>
                </a:gridCol>
                <a:gridCol w="1271612">
                  <a:extLst>
                    <a:ext uri="{9D8B030D-6E8A-4147-A177-3AD203B41FA5}">
                      <a16:colId xmlns:a16="http://schemas.microsoft.com/office/drawing/2014/main" val="3874500724"/>
                    </a:ext>
                  </a:extLst>
                </a:gridCol>
                <a:gridCol w="1271612">
                  <a:extLst>
                    <a:ext uri="{9D8B030D-6E8A-4147-A177-3AD203B41FA5}">
                      <a16:colId xmlns:a16="http://schemas.microsoft.com/office/drawing/2014/main" val="3930542425"/>
                    </a:ext>
                  </a:extLst>
                </a:gridCol>
                <a:gridCol w="1271612">
                  <a:extLst>
                    <a:ext uri="{9D8B030D-6E8A-4147-A177-3AD203B41FA5}">
                      <a16:colId xmlns:a16="http://schemas.microsoft.com/office/drawing/2014/main" val="1228361950"/>
                    </a:ext>
                  </a:extLst>
                </a:gridCol>
                <a:gridCol w="1271612">
                  <a:extLst>
                    <a:ext uri="{9D8B030D-6E8A-4147-A177-3AD203B41FA5}">
                      <a16:colId xmlns:a16="http://schemas.microsoft.com/office/drawing/2014/main" val="2494015063"/>
                    </a:ext>
                  </a:extLst>
                </a:gridCol>
              </a:tblGrid>
              <a:tr h="297425">
                <a:tc gridSpan="9">
                  <a:txBody>
                    <a:bodyPr/>
                    <a:lstStyle/>
                    <a:p>
                      <a:pPr marL="0" marR="0" algn="ctr">
                        <a:lnSpc>
                          <a:spcPct val="115000"/>
                        </a:lnSpc>
                        <a:spcBef>
                          <a:spcPts val="0"/>
                        </a:spcBef>
                        <a:spcAft>
                          <a:spcPts val="0"/>
                        </a:spcAft>
                      </a:pPr>
                      <a:r>
                        <a:rPr lang="en-US" sz="1400" b="1" spc="400" baseline="0" dirty="0">
                          <a:solidFill>
                            <a:schemeClr val="bg1"/>
                          </a:solidFill>
                          <a:effectLst/>
                          <a:latin typeface="Century Gothic" panose="020B0502020202020204" pitchFamily="34" charset="0"/>
                          <a:ea typeface="Arial" panose="020B0604020202020204" pitchFamily="34" charset="0"/>
                          <a:cs typeface="Arial" panose="020B0604020202020204" pitchFamily="34" charset="0"/>
                        </a:rPr>
                        <a:t>RESOURCES ALLOCATION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lumMod val="65000"/>
                        <a:lumOff val="35000"/>
                      </a:schemeClr>
                    </a:solidFill>
                  </a:tcPr>
                </a:tc>
                <a:tc hMerge="1">
                  <a:txBody>
                    <a:bodyPr/>
                    <a:lstStyle/>
                    <a:p>
                      <a:pPr marL="0" marR="0" algn="ctr">
                        <a:lnSpc>
                          <a:spcPct val="115000"/>
                        </a:lnSpc>
                        <a:spcBef>
                          <a:spcPts val="0"/>
                        </a:spcBef>
                        <a:spcAft>
                          <a:spcPts val="0"/>
                        </a:spcAft>
                      </a:pPr>
                      <a:endParaRPr lang="en-US" sz="1100" dirty="0">
                        <a:effectLst/>
                        <a:highlight>
                          <a:srgbClr val="E2E23A"/>
                        </a:highligh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28575" cap="flat" cmpd="sng" algn="ctr">
                      <a:solidFill>
                        <a:srgbClr val="CED9D6"/>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23A"/>
                    </a:solidFill>
                  </a:tcPr>
                </a:tc>
                <a:tc hMerge="1">
                  <a:txBody>
                    <a:bodyPr/>
                    <a:lstStyle/>
                    <a:p>
                      <a:pPr marL="0" marR="0" algn="ctr">
                        <a:lnSpc>
                          <a:spcPct val="115000"/>
                        </a:lnSpc>
                        <a:spcBef>
                          <a:spcPts val="0"/>
                        </a:spcBef>
                        <a:spcAft>
                          <a:spcPts val="0"/>
                        </a:spcAft>
                      </a:pPr>
                      <a:endParaRPr lang="en-US" sz="1100" dirty="0">
                        <a:effectLst/>
                        <a:highlight>
                          <a:srgbClr val="E2E23A"/>
                        </a:highligh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28575" cap="flat" cmpd="sng" algn="ctr">
                      <a:solidFill>
                        <a:srgbClr val="CED9D6"/>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23A"/>
                    </a:solidFill>
                  </a:tcPr>
                </a:tc>
                <a:tc hMerge="1">
                  <a:txBody>
                    <a:bodyPr/>
                    <a:lstStyle/>
                    <a:p>
                      <a:pPr marL="0" marR="0" algn="ctr">
                        <a:lnSpc>
                          <a:spcPct val="115000"/>
                        </a:lnSpc>
                        <a:spcBef>
                          <a:spcPts val="0"/>
                        </a:spcBef>
                        <a:spcAft>
                          <a:spcPts val="0"/>
                        </a:spcAft>
                      </a:pPr>
                      <a:endParaRPr lang="en-US" sz="1100" dirty="0">
                        <a:effectLst/>
                        <a:highlight>
                          <a:srgbClr val="E2E23A"/>
                        </a:highligh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28575" cap="flat" cmpd="sng" algn="ctr">
                      <a:solidFill>
                        <a:srgbClr val="CED9D6"/>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23A"/>
                    </a:solidFill>
                  </a:tcPr>
                </a:tc>
                <a:tc hMerge="1">
                  <a:txBody>
                    <a:bodyPr/>
                    <a:lstStyle/>
                    <a:p>
                      <a:pPr marL="0" marR="0" algn="ctr">
                        <a:lnSpc>
                          <a:spcPct val="115000"/>
                        </a:lnSpc>
                        <a:spcBef>
                          <a:spcPts val="0"/>
                        </a:spcBef>
                        <a:spcAft>
                          <a:spcPts val="0"/>
                        </a:spcAft>
                      </a:pPr>
                      <a:endParaRPr lang="en-US" sz="1100" dirty="0">
                        <a:effectLst/>
                        <a:highlight>
                          <a:srgbClr val="E2E23A"/>
                        </a:highligh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28575" cap="flat" cmpd="sng" algn="ctr">
                      <a:solidFill>
                        <a:srgbClr val="CED9D6"/>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23A"/>
                    </a:solidFill>
                  </a:tcPr>
                </a:tc>
                <a:tc hMerge="1">
                  <a:txBody>
                    <a:bodyPr/>
                    <a:lstStyle/>
                    <a:p>
                      <a:pPr marL="0" marR="0" algn="ctr">
                        <a:lnSpc>
                          <a:spcPct val="115000"/>
                        </a:lnSpc>
                        <a:spcBef>
                          <a:spcPts val="0"/>
                        </a:spcBef>
                        <a:spcAft>
                          <a:spcPts val="0"/>
                        </a:spcAft>
                      </a:pPr>
                      <a:endParaRPr lang="en-US" sz="1100" dirty="0">
                        <a:effectLst/>
                        <a:highlight>
                          <a:srgbClr val="E2E23A"/>
                        </a:highligh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28575" cap="flat" cmpd="sng" algn="ctr">
                      <a:solidFill>
                        <a:srgbClr val="CED9D6"/>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23A"/>
                    </a:solidFill>
                  </a:tcPr>
                </a:tc>
                <a:tc hMerge="1">
                  <a:txBody>
                    <a:bodyPr/>
                    <a:lstStyle/>
                    <a:p>
                      <a:pPr marL="0" marR="0" algn="ctr">
                        <a:lnSpc>
                          <a:spcPct val="115000"/>
                        </a:lnSpc>
                        <a:spcBef>
                          <a:spcPts val="0"/>
                        </a:spcBef>
                        <a:spcAft>
                          <a:spcPts val="0"/>
                        </a:spcAft>
                      </a:pPr>
                      <a:endParaRPr lang="en-US" sz="1100" dirty="0">
                        <a:effectLst/>
                        <a:highlight>
                          <a:srgbClr val="E2E23A"/>
                        </a:highligh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28575" cap="flat" cmpd="sng" algn="ctr">
                      <a:solidFill>
                        <a:srgbClr val="CED9D6"/>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23A"/>
                    </a:solidFill>
                  </a:tcPr>
                </a:tc>
                <a:tc hMerge="1">
                  <a:txBody>
                    <a:bodyPr/>
                    <a:lstStyle/>
                    <a:p>
                      <a:pPr marL="0" marR="0" algn="ctr">
                        <a:lnSpc>
                          <a:spcPct val="115000"/>
                        </a:lnSpc>
                        <a:spcBef>
                          <a:spcPts val="0"/>
                        </a:spcBef>
                        <a:spcAft>
                          <a:spcPts val="0"/>
                        </a:spcAft>
                      </a:pPr>
                      <a:endParaRPr lang="en-US" sz="1100" dirty="0">
                        <a:effectLst/>
                        <a:highlight>
                          <a:srgbClr val="E2E23A"/>
                        </a:highligh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CED9D6"/>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23A"/>
                    </a:solidFill>
                  </a:tcPr>
                </a:tc>
                <a:tc hMerge="1">
                  <a:txBody>
                    <a:bodyPr/>
                    <a:lstStyle/>
                    <a:p>
                      <a:pPr marL="0" marR="0" algn="ctr">
                        <a:lnSpc>
                          <a:spcPct val="115000"/>
                        </a:lnSpc>
                        <a:spcBef>
                          <a:spcPts val="0"/>
                        </a:spcBef>
                        <a:spcAft>
                          <a:spcPts val="0"/>
                        </a:spcAft>
                      </a:pPr>
                      <a:endParaRPr lang="en-US" sz="1100" dirty="0">
                        <a:effectLst/>
                        <a:highlight>
                          <a:srgbClr val="E2E23A"/>
                        </a:highligh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28575" cap="flat" cmpd="sng" algn="ctr">
                      <a:noFill/>
                      <a:prstDash val="solid"/>
                      <a:round/>
                      <a:headEnd type="none" w="med" len="med"/>
                      <a:tailEnd type="none" w="med" len="med"/>
                    </a:lnL>
                    <a:lnR w="12700" cap="flat" cmpd="sng" algn="ctr">
                      <a:solidFill>
                        <a:srgbClr val="BFBFBF"/>
                      </a:solidFill>
                      <a:prstDash val="solid"/>
                      <a:round/>
                      <a:headEnd type="none" w="med" len="med"/>
                      <a:tailEnd type="none" w="med" len="med"/>
                    </a:lnR>
                    <a:lnT w="28575" cap="flat" cmpd="sng" algn="ctr">
                      <a:solidFill>
                        <a:srgbClr val="CED9D6"/>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23A"/>
                    </a:solidFill>
                  </a:tcPr>
                </a:tc>
                <a:extLst>
                  <a:ext uri="{0D108BD9-81ED-4DB2-BD59-A6C34878D82A}">
                    <a16:rowId xmlns:a16="http://schemas.microsoft.com/office/drawing/2014/main" val="1584665065"/>
                  </a:ext>
                </a:extLst>
              </a:tr>
              <a:tr h="327014">
                <a:tc gridSpan="3">
                  <a:txBody>
                    <a:bodyPr/>
                    <a:lstStyle/>
                    <a:p>
                      <a:pPr marL="0" marR="0" algn="ctr">
                        <a:lnSpc>
                          <a:spcPct val="115000"/>
                        </a:lnSpc>
                        <a:spcBef>
                          <a:spcPts val="0"/>
                        </a:spcBef>
                        <a:spcAft>
                          <a:spcPts val="0"/>
                        </a:spcAft>
                      </a:pPr>
                      <a:r>
                        <a:rPr lang="en-US" sz="1200" b="1" dirty="0">
                          <a:solidFill>
                            <a:schemeClr val="bg1">
                              <a:lumMod val="95000"/>
                            </a:schemeClr>
                          </a:solidFill>
                          <a:effectLst/>
                          <a:latin typeface="Century Gothic" panose="020B0502020202020204" pitchFamily="34" charset="0"/>
                          <a:ea typeface="Cambria" panose="02040503050406030204" pitchFamily="18" charset="0"/>
                          <a:cs typeface="Times New Roman" panose="02020603050405020304" pitchFamily="18" charset="0"/>
                        </a:rPr>
                        <a:t>FINANCIAL</a:t>
                      </a:r>
                      <a:endParaRPr lang="en-US" sz="1200" b="1" dirty="0">
                        <a:solidFill>
                          <a:schemeClr val="bg1">
                            <a:lumMod val="95000"/>
                          </a:schemeClr>
                        </a:solidFill>
                        <a:effectLs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hMerge="1">
                  <a:txBody>
                    <a:bodyPr/>
                    <a:lstStyle/>
                    <a:p>
                      <a:pPr marL="0" marR="0" algn="ctr">
                        <a:lnSpc>
                          <a:spcPct val="115000"/>
                        </a:lnSpc>
                        <a:spcBef>
                          <a:spcPts val="0"/>
                        </a:spcBef>
                        <a:spcAft>
                          <a:spcPts val="0"/>
                        </a:spcAft>
                      </a:pPr>
                      <a:endParaRPr lang="en-US" sz="1100" dirty="0">
                        <a:effectLst/>
                        <a:highlight>
                          <a:srgbClr val="E2E23A"/>
                        </a:highligh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23A"/>
                    </a:solidFill>
                  </a:tcPr>
                </a:tc>
                <a:tc hMerge="1">
                  <a:txBody>
                    <a:bodyPr/>
                    <a:lstStyle/>
                    <a:p>
                      <a:pPr marL="0" marR="0" algn="ctr">
                        <a:lnSpc>
                          <a:spcPct val="115000"/>
                        </a:lnSpc>
                        <a:spcBef>
                          <a:spcPts val="0"/>
                        </a:spcBef>
                        <a:spcAft>
                          <a:spcPts val="0"/>
                        </a:spcAft>
                      </a:pPr>
                      <a:endParaRPr lang="en-US" sz="1100" dirty="0">
                        <a:effectLst/>
                        <a:highlight>
                          <a:srgbClr val="E2E23A"/>
                        </a:highligh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23A"/>
                    </a:solidFill>
                  </a:tcPr>
                </a:tc>
                <a:tc gridSpan="3">
                  <a:txBody>
                    <a:bodyPr/>
                    <a:lstStyle/>
                    <a:p>
                      <a:pPr marL="0" marR="0" algn="ctr">
                        <a:lnSpc>
                          <a:spcPct val="115000"/>
                        </a:lnSpc>
                        <a:spcBef>
                          <a:spcPts val="0"/>
                        </a:spcBef>
                        <a:spcAft>
                          <a:spcPts val="0"/>
                        </a:spcAft>
                      </a:pPr>
                      <a:r>
                        <a:rPr lang="en-US" sz="1200" b="1" dirty="0">
                          <a:solidFill>
                            <a:schemeClr val="bg1">
                              <a:lumMod val="95000"/>
                            </a:schemeClr>
                          </a:solidFill>
                          <a:effectLst/>
                          <a:latin typeface="Century Gothic" panose="020B0502020202020204" pitchFamily="34" charset="0"/>
                          <a:ea typeface="Cambria" panose="02040503050406030204" pitchFamily="18" charset="0"/>
                          <a:cs typeface="Times New Roman" panose="02020603050405020304" pitchFamily="18" charset="0"/>
                        </a:rPr>
                        <a:t>HUMAN</a:t>
                      </a:r>
                      <a:endParaRPr lang="en-US" sz="1200" b="1" dirty="0">
                        <a:solidFill>
                          <a:schemeClr val="bg1">
                            <a:lumMod val="95000"/>
                          </a:schemeClr>
                        </a:solidFill>
                        <a:effectLs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6BBCC"/>
                    </a:solidFill>
                  </a:tcPr>
                </a:tc>
                <a:tc hMerge="1">
                  <a:txBody>
                    <a:bodyPr/>
                    <a:lstStyle/>
                    <a:p>
                      <a:pPr marL="0" marR="0" algn="ctr">
                        <a:lnSpc>
                          <a:spcPct val="115000"/>
                        </a:lnSpc>
                        <a:spcBef>
                          <a:spcPts val="0"/>
                        </a:spcBef>
                        <a:spcAft>
                          <a:spcPts val="0"/>
                        </a:spcAft>
                      </a:pPr>
                      <a:endParaRPr lang="en-US" sz="1100" dirty="0">
                        <a:effectLst/>
                        <a:highlight>
                          <a:srgbClr val="E2E23A"/>
                        </a:highligh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23A"/>
                    </a:solidFill>
                  </a:tcPr>
                </a:tc>
                <a:tc hMerge="1">
                  <a:txBody>
                    <a:bodyPr/>
                    <a:lstStyle/>
                    <a:p>
                      <a:pPr marL="0" marR="0" algn="ctr">
                        <a:lnSpc>
                          <a:spcPct val="115000"/>
                        </a:lnSpc>
                        <a:spcBef>
                          <a:spcPts val="0"/>
                        </a:spcBef>
                        <a:spcAft>
                          <a:spcPts val="0"/>
                        </a:spcAft>
                      </a:pPr>
                      <a:endParaRPr lang="en-US" sz="1100" dirty="0">
                        <a:effectLst/>
                        <a:highlight>
                          <a:srgbClr val="E2E23A"/>
                        </a:highligh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23A"/>
                    </a:solidFill>
                  </a:tcPr>
                </a:tc>
                <a:tc gridSpan="3">
                  <a:txBody>
                    <a:bodyPr/>
                    <a:lstStyle/>
                    <a:p>
                      <a:pPr marL="0" marR="0" algn="ctr">
                        <a:lnSpc>
                          <a:spcPct val="115000"/>
                        </a:lnSpc>
                        <a:spcBef>
                          <a:spcPts val="0"/>
                        </a:spcBef>
                        <a:spcAft>
                          <a:spcPts val="0"/>
                        </a:spcAft>
                      </a:pPr>
                      <a:r>
                        <a:rPr lang="en-US" sz="1200" b="1" dirty="0">
                          <a:solidFill>
                            <a:schemeClr val="bg1">
                              <a:lumMod val="95000"/>
                            </a:schemeClr>
                          </a:solidFill>
                          <a:effectLst/>
                          <a:latin typeface="Century Gothic" panose="020B0502020202020204" pitchFamily="34" charset="0"/>
                          <a:ea typeface="Cambria" panose="02040503050406030204" pitchFamily="18" charset="0"/>
                          <a:cs typeface="Times New Roman" panose="02020603050405020304" pitchFamily="18" charset="0"/>
                        </a:rPr>
                        <a:t>TECHNOLOGICAL</a:t>
                      </a:r>
                      <a:endParaRPr lang="en-US" sz="1200" b="1" dirty="0">
                        <a:solidFill>
                          <a:schemeClr val="bg1">
                            <a:lumMod val="95000"/>
                          </a:schemeClr>
                        </a:solidFill>
                        <a:effectLs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75000"/>
                      </a:schemeClr>
                    </a:solidFill>
                  </a:tcPr>
                </a:tc>
                <a:tc hMerge="1">
                  <a:txBody>
                    <a:bodyPr/>
                    <a:lstStyle/>
                    <a:p>
                      <a:pPr marL="0" marR="0" algn="ctr">
                        <a:lnSpc>
                          <a:spcPct val="115000"/>
                        </a:lnSpc>
                        <a:spcBef>
                          <a:spcPts val="0"/>
                        </a:spcBef>
                        <a:spcAft>
                          <a:spcPts val="0"/>
                        </a:spcAft>
                      </a:pPr>
                      <a:endParaRPr lang="en-US" sz="1100" dirty="0">
                        <a:effectLst/>
                        <a:highlight>
                          <a:srgbClr val="E2E23A"/>
                        </a:highligh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23A"/>
                    </a:solidFill>
                  </a:tcPr>
                </a:tc>
                <a:tc hMerge="1">
                  <a:txBody>
                    <a:bodyPr/>
                    <a:lstStyle/>
                    <a:p>
                      <a:pPr marL="0" marR="0" algn="ctr">
                        <a:lnSpc>
                          <a:spcPct val="115000"/>
                        </a:lnSpc>
                        <a:spcBef>
                          <a:spcPts val="0"/>
                        </a:spcBef>
                        <a:spcAft>
                          <a:spcPts val="0"/>
                        </a:spcAft>
                      </a:pPr>
                      <a:endParaRPr lang="en-US" sz="1100" dirty="0">
                        <a:effectLst/>
                        <a:highlight>
                          <a:srgbClr val="E2E23A"/>
                        </a:highligh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2E23A"/>
                    </a:solidFill>
                  </a:tcPr>
                </a:tc>
                <a:extLst>
                  <a:ext uri="{0D108BD9-81ED-4DB2-BD59-A6C34878D82A}">
                    <a16:rowId xmlns:a16="http://schemas.microsoft.com/office/drawing/2014/main" val="2477204552"/>
                  </a:ext>
                </a:extLst>
              </a:tr>
              <a:tr h="519407">
                <a:tc>
                  <a:txBody>
                    <a:bodyPr/>
                    <a:lstStyle/>
                    <a:p>
                      <a:pPr marL="0" marR="0" algn="ctr">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Cambria" panose="02040503050406030204" pitchFamily="18" charset="0"/>
                          <a:cs typeface="Times New Roman" panose="02020603050405020304" pitchFamily="18" charset="0"/>
                        </a:rPr>
                        <a:t>OVERVIEW</a:t>
                      </a:r>
                      <a:endPar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BUDGET FORECAST</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INVESTMENTS/</a:t>
                      </a:r>
                      <a:b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b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RESOURCE CHANGES NEEDED</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Cambria" panose="02040503050406030204" pitchFamily="18" charset="0"/>
                          <a:cs typeface="Times New Roman" panose="02020603050405020304" pitchFamily="18" charset="0"/>
                        </a:rPr>
                        <a:t>OVERVIEW</a:t>
                      </a:r>
                      <a:endPar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40000"/>
                        <a:lumOff val="60000"/>
                      </a:schemeClr>
                    </a:solidFill>
                  </a:tcPr>
                </a:tc>
                <a:tc>
                  <a:txBody>
                    <a:bodyPr/>
                    <a:lstStyle/>
                    <a:p>
                      <a:pPr marL="0" marR="0" algn="ctr">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BUDGET FORECAST</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40000"/>
                        <a:lumOff val="60000"/>
                      </a:schemeClr>
                    </a:solidFill>
                  </a:tcPr>
                </a:tc>
                <a:tc>
                  <a:txBody>
                    <a:bodyPr/>
                    <a:lstStyle/>
                    <a:p>
                      <a:pPr marL="0" marR="0" algn="ctr">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INVESTMENTS/</a:t>
                      </a:r>
                      <a:b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b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RESOURCE CHANGES NEEDED</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40000"/>
                        <a:lumOff val="60000"/>
                      </a:schemeClr>
                    </a:solidFill>
                  </a:tcPr>
                </a:tc>
                <a:tc>
                  <a:txBody>
                    <a:bodyPr/>
                    <a:lstStyle/>
                    <a:p>
                      <a:pPr marL="0" marR="0" algn="ctr">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Cambria" panose="02040503050406030204" pitchFamily="18" charset="0"/>
                          <a:cs typeface="Times New Roman" panose="02020603050405020304" pitchFamily="18" charset="0"/>
                        </a:rPr>
                        <a:t>OVERVIEW</a:t>
                      </a:r>
                      <a:endPar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pPr marL="0" marR="0" algn="ctr">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BUDGET FORECAST</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pPr marL="0" marR="0" algn="ctr">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INVESTMENTS/</a:t>
                      </a:r>
                      <a:b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b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RESOURCE CHANGES NEEDED</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85561018"/>
                  </a:ext>
                </a:extLst>
              </a:tr>
              <a:tr h="496604">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Description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$0.00</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Description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Description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$0.00</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Description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Description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$0.00</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Description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677093491"/>
                  </a:ext>
                </a:extLst>
              </a:tr>
              <a:tr h="485775">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Description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$0.00</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Description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Description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$0.00</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Description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Description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$0.00</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Description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331416789"/>
                  </a:ext>
                </a:extLst>
              </a:tr>
              <a:tr h="476250">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Description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$0.00</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Description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Description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$0.00</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Description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Description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$0.00</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Description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639993666"/>
                  </a:ext>
                </a:extLst>
              </a:tr>
              <a:tr h="476250">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Description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$0.00</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Description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Description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$0.00</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Description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Description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$0.00</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tc>
                  <a:txBody>
                    <a:bodyPr/>
                    <a:lstStyle/>
                    <a:p>
                      <a:pPr marL="0" marR="0">
                        <a:lnSpc>
                          <a:spcPct val="115000"/>
                        </a:lnSpc>
                        <a:spcBef>
                          <a:spcPts val="0"/>
                        </a:spcBef>
                        <a:spcAft>
                          <a:spcPts val="0"/>
                        </a:spcAft>
                      </a:pPr>
                      <a:r>
                        <a:rPr lang="en-US" sz="900" dirty="0">
                          <a:solidFill>
                            <a:schemeClr val="tx1">
                              <a:lumMod val="50000"/>
                              <a:lumOff val="50000"/>
                            </a:schemeClr>
                          </a:solidFill>
                          <a:effectLst/>
                          <a:latin typeface="Century Gothic" panose="020B0502020202020204" pitchFamily="34" charset="0"/>
                          <a:ea typeface="Arial" panose="020B0604020202020204" pitchFamily="34" charset="0"/>
                          <a:cs typeface="Arial" panose="020B0604020202020204" pitchFamily="34" charset="0"/>
                        </a:rPr>
                        <a:t>Description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76094156"/>
                  </a:ext>
                </a:extLst>
              </a:tr>
            </a:tbl>
          </a:graphicData>
        </a:graphic>
      </p:graphicFrame>
      <p:graphicFrame>
        <p:nvGraphicFramePr>
          <p:cNvPr id="5" name="Table 4">
            <a:extLst>
              <a:ext uri="{FF2B5EF4-FFF2-40B4-BE49-F238E27FC236}">
                <a16:creationId xmlns:a16="http://schemas.microsoft.com/office/drawing/2014/main" id="{E0562926-59B1-B2F9-37D7-BFD630FA356A}"/>
              </a:ext>
            </a:extLst>
          </p:cNvPr>
          <p:cNvGraphicFramePr>
            <a:graphicFrameLocks noGrp="1"/>
          </p:cNvGraphicFramePr>
          <p:nvPr>
            <p:extLst>
              <p:ext uri="{D42A27DB-BD31-4B8C-83A1-F6EECF244321}">
                <p14:modId xmlns:p14="http://schemas.microsoft.com/office/powerpoint/2010/main" val="1435987462"/>
              </p:ext>
            </p:extLst>
          </p:nvPr>
        </p:nvGraphicFramePr>
        <p:xfrm>
          <a:off x="301309" y="4332517"/>
          <a:ext cx="11443013" cy="2164691"/>
        </p:xfrm>
        <a:graphic>
          <a:graphicData uri="http://schemas.openxmlformats.org/drawingml/2006/table">
            <a:tbl>
              <a:tblPr firstRow="1" firstCol="1" bandRow="1"/>
              <a:tblGrid>
                <a:gridCol w="3644812">
                  <a:extLst>
                    <a:ext uri="{9D8B030D-6E8A-4147-A177-3AD203B41FA5}">
                      <a16:colId xmlns:a16="http://schemas.microsoft.com/office/drawing/2014/main" val="2015242113"/>
                    </a:ext>
                  </a:extLst>
                </a:gridCol>
                <a:gridCol w="3284569">
                  <a:extLst>
                    <a:ext uri="{9D8B030D-6E8A-4147-A177-3AD203B41FA5}">
                      <a16:colId xmlns:a16="http://schemas.microsoft.com/office/drawing/2014/main" val="2473200661"/>
                    </a:ext>
                  </a:extLst>
                </a:gridCol>
                <a:gridCol w="4513632">
                  <a:extLst>
                    <a:ext uri="{9D8B030D-6E8A-4147-A177-3AD203B41FA5}">
                      <a16:colId xmlns:a16="http://schemas.microsoft.com/office/drawing/2014/main" val="675710510"/>
                    </a:ext>
                  </a:extLst>
                </a:gridCol>
              </a:tblGrid>
              <a:tr h="296633">
                <a:tc gridSpan="3">
                  <a:txBody>
                    <a:bodyPr/>
                    <a:lstStyle/>
                    <a:p>
                      <a:pPr marL="0" marR="0" algn="ctr">
                        <a:lnSpc>
                          <a:spcPct val="115000"/>
                        </a:lnSpc>
                        <a:spcBef>
                          <a:spcPts val="0"/>
                        </a:spcBef>
                        <a:spcAft>
                          <a:spcPts val="0"/>
                        </a:spcAft>
                      </a:pPr>
                      <a:r>
                        <a:rPr lang="en-US" sz="1400" b="1" spc="400" baseline="0" dirty="0">
                          <a:solidFill>
                            <a:schemeClr val="bg1"/>
                          </a:solidFill>
                          <a:effectLst/>
                          <a:latin typeface="Century Gothic" panose="020B0502020202020204" pitchFamily="34" charset="0"/>
                          <a:ea typeface="Arial" panose="020B0604020202020204" pitchFamily="34" charset="0"/>
                          <a:cs typeface="Arial" panose="020B0604020202020204" pitchFamily="34" charset="0"/>
                        </a:rPr>
                        <a:t>RISK IDENTIFICATION</a:t>
                      </a:r>
                    </a:p>
                  </a:txBody>
                  <a:tcPr marL="48724" marR="4872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tx1">
                        <a:lumMod val="65000"/>
                        <a:lumOff val="3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13615562"/>
                  </a:ext>
                </a:extLst>
              </a:tr>
              <a:tr h="227006">
                <a:tc>
                  <a:txBody>
                    <a:bodyPr/>
                    <a:lstStyle/>
                    <a:p>
                      <a:pPr marL="0" marR="0" indent="114300">
                        <a:lnSpc>
                          <a:spcPct val="107000"/>
                        </a:lnSpc>
                        <a:spcBef>
                          <a:spcPts val="0"/>
                        </a:spcBef>
                        <a:spcAft>
                          <a:spcPts val="0"/>
                        </a:spcAft>
                      </a:pPr>
                      <a:r>
                        <a:rPr lang="en-US" sz="1100" kern="0" dirty="0">
                          <a:solidFill>
                            <a:schemeClr val="tx1">
                              <a:lumMod val="65000"/>
                              <a:lumOff val="35000"/>
                            </a:schemeClr>
                          </a:solidFill>
                          <a:effectLst/>
                          <a:highlight>
                            <a:srgbClr val="EAEEF3"/>
                          </a:highlight>
                          <a:latin typeface="Century Gothic" panose="020B0502020202020204" pitchFamily="34" charset="0"/>
                          <a:ea typeface="Times New Roman" panose="02020603050405020304" pitchFamily="18" charset="0"/>
                          <a:cs typeface="Calibri" panose="020F0502020204030204" pitchFamily="34" charset="0"/>
                        </a:rPr>
                        <a:t>IDENTIFIED RISK</a:t>
                      </a:r>
                      <a:endParaRPr lang="en-US" sz="1100" kern="100" dirty="0">
                        <a:solidFill>
                          <a:schemeClr val="tx1">
                            <a:lumMod val="65000"/>
                            <a:lumOff val="35000"/>
                          </a:schemeClr>
                        </a:solidFill>
                        <a:effectLst/>
                        <a:highlight>
                          <a:srgbClr val="EAEEF3"/>
                        </a:highlight>
                        <a:latin typeface="Aptos" panose="020B0004020202020204" pitchFamily="34" charset="0"/>
                        <a:ea typeface="Aptos" panose="020B0004020202020204" pitchFamily="34" charset="0"/>
                        <a:cs typeface="Times New Roman" panose="02020603050405020304" pitchFamily="18" charset="0"/>
                      </a:endParaRPr>
                    </a:p>
                  </a:txBody>
                  <a:tcPr marL="48724" marR="4872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AEEF3"/>
                    </a:solidFill>
                  </a:tcPr>
                </a:tc>
                <a:tc>
                  <a:txBody>
                    <a:bodyPr/>
                    <a:lstStyle/>
                    <a:p>
                      <a:pPr marL="0" marR="0" indent="114300">
                        <a:lnSpc>
                          <a:spcPct val="107000"/>
                        </a:lnSpc>
                        <a:spcBef>
                          <a:spcPts val="0"/>
                        </a:spcBef>
                        <a:spcAft>
                          <a:spcPts val="0"/>
                        </a:spcAft>
                      </a:pPr>
                      <a:r>
                        <a:rPr lang="en-US" sz="1100" kern="0" dirty="0">
                          <a:solidFill>
                            <a:schemeClr val="tx1">
                              <a:lumMod val="65000"/>
                              <a:lumOff val="35000"/>
                            </a:schemeClr>
                          </a:solidFill>
                          <a:effectLst/>
                          <a:highlight>
                            <a:srgbClr val="EAEEF3"/>
                          </a:highlight>
                          <a:latin typeface="Century Gothic" panose="020B0502020202020204" pitchFamily="34" charset="0"/>
                          <a:ea typeface="Times New Roman" panose="02020603050405020304" pitchFamily="18" charset="0"/>
                          <a:cs typeface="Calibri" panose="020F0502020204030204" pitchFamily="34" charset="0"/>
                        </a:rPr>
                        <a:t>CURRENT STATUS</a:t>
                      </a:r>
                      <a:endParaRPr lang="en-US" sz="1100" kern="100" dirty="0">
                        <a:solidFill>
                          <a:schemeClr val="tx1">
                            <a:lumMod val="65000"/>
                            <a:lumOff val="35000"/>
                          </a:schemeClr>
                        </a:solidFill>
                        <a:effectLst/>
                        <a:highlight>
                          <a:srgbClr val="EAEEF3"/>
                        </a:highlight>
                        <a:latin typeface="Aptos" panose="020B0004020202020204" pitchFamily="34" charset="0"/>
                        <a:ea typeface="Aptos" panose="020B0004020202020204" pitchFamily="34" charset="0"/>
                        <a:cs typeface="Times New Roman" panose="02020603050405020304" pitchFamily="18" charset="0"/>
                      </a:endParaRPr>
                    </a:p>
                  </a:txBody>
                  <a:tcPr marL="48724" marR="4872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AEEF3"/>
                    </a:solidFill>
                  </a:tcPr>
                </a:tc>
                <a:tc>
                  <a:txBody>
                    <a:bodyPr/>
                    <a:lstStyle/>
                    <a:p>
                      <a:pPr marL="0" marR="0" indent="114300">
                        <a:lnSpc>
                          <a:spcPct val="107000"/>
                        </a:lnSpc>
                        <a:spcBef>
                          <a:spcPts val="0"/>
                        </a:spcBef>
                        <a:spcAft>
                          <a:spcPts val="0"/>
                        </a:spcAft>
                      </a:pPr>
                      <a:r>
                        <a:rPr lang="en-US" sz="1100" kern="0" dirty="0">
                          <a:solidFill>
                            <a:schemeClr val="tx1">
                              <a:lumMod val="65000"/>
                              <a:lumOff val="35000"/>
                            </a:schemeClr>
                          </a:solidFill>
                          <a:effectLst/>
                          <a:highlight>
                            <a:srgbClr val="EAEEF3"/>
                          </a:highlight>
                          <a:latin typeface="Century Gothic" panose="020B0502020202020204" pitchFamily="34" charset="0"/>
                          <a:ea typeface="Times New Roman" panose="02020603050405020304" pitchFamily="18" charset="0"/>
                          <a:cs typeface="Calibri" panose="020F0502020204030204" pitchFamily="34" charset="0"/>
                        </a:rPr>
                        <a:t>RISK MITIGATION STRATEGIES</a:t>
                      </a:r>
                      <a:endParaRPr lang="en-US" sz="1100" kern="100" dirty="0">
                        <a:solidFill>
                          <a:schemeClr val="tx1">
                            <a:lumMod val="65000"/>
                            <a:lumOff val="35000"/>
                          </a:schemeClr>
                        </a:solidFill>
                        <a:effectLst/>
                        <a:highlight>
                          <a:srgbClr val="EAEEF3"/>
                        </a:highlight>
                        <a:latin typeface="Aptos" panose="020B0004020202020204" pitchFamily="34" charset="0"/>
                        <a:ea typeface="Aptos" panose="020B0004020202020204" pitchFamily="34" charset="0"/>
                        <a:cs typeface="Times New Roman" panose="02020603050405020304" pitchFamily="18" charset="0"/>
                      </a:endParaRPr>
                    </a:p>
                  </a:txBody>
                  <a:tcPr marL="48724" marR="4872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AEEF3"/>
                    </a:solidFill>
                  </a:tcPr>
                </a:tc>
                <a:extLst>
                  <a:ext uri="{0D108BD9-81ED-4DB2-BD59-A6C34878D82A}">
                    <a16:rowId xmlns:a16="http://schemas.microsoft.com/office/drawing/2014/main" val="2998129151"/>
                  </a:ext>
                </a:extLst>
              </a:tr>
              <a:tr h="444900">
                <a:tc>
                  <a:txBody>
                    <a:bodyPr/>
                    <a:lstStyle/>
                    <a:p>
                      <a:pPr marL="0" marR="0" indent="127000">
                        <a:lnSpc>
                          <a:spcPct val="107000"/>
                        </a:lnSpc>
                        <a:spcBef>
                          <a:spcPts val="0"/>
                        </a:spcBef>
                        <a:spcAft>
                          <a:spcPts val="0"/>
                        </a:spcAft>
                      </a:pPr>
                      <a:r>
                        <a:rPr lang="en-US" sz="1000" kern="0" dirty="0">
                          <a:solidFill>
                            <a:schemeClr val="tx1">
                              <a:lumMod val="65000"/>
                              <a:lumOff val="35000"/>
                            </a:schemeClr>
                          </a:solidFill>
                          <a:effectLst/>
                          <a:latin typeface="Century Gothic" panose="020B0502020202020204" pitchFamily="34" charset="0"/>
                          <a:ea typeface="Times New Roman" panose="02020603050405020304" pitchFamily="18" charset="0"/>
                          <a:cs typeface="Calibri" panose="020F0502020204030204" pitchFamily="34" charset="0"/>
                        </a:rPr>
                        <a:t>Risk description </a:t>
                      </a:r>
                      <a:endParaRPr lang="en-US" sz="1000" kern="100" dirty="0">
                        <a:solidFill>
                          <a:schemeClr val="tx1">
                            <a:lumMod val="65000"/>
                            <a:lumOff val="35000"/>
                          </a:schemeClr>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8724" marR="4872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indent="127000">
                        <a:lnSpc>
                          <a:spcPct val="107000"/>
                        </a:lnSpc>
                        <a:spcBef>
                          <a:spcPts val="0"/>
                        </a:spcBef>
                        <a:spcAft>
                          <a:spcPts val="0"/>
                        </a:spcAft>
                      </a:pPr>
                      <a:r>
                        <a:rPr lang="en-US" sz="1000" b="1" kern="0" dirty="0">
                          <a:solidFill>
                            <a:schemeClr val="tx1">
                              <a:lumMod val="65000"/>
                              <a:lumOff val="35000"/>
                            </a:schemeClr>
                          </a:solidFill>
                          <a:effectLst/>
                          <a:latin typeface="Century Gothic" panose="020B0502020202020204" pitchFamily="34" charset="0"/>
                          <a:ea typeface="Times New Roman" panose="02020603050405020304" pitchFamily="18" charset="0"/>
                          <a:cs typeface="Calibri" panose="020F0502020204030204" pitchFamily="34" charset="0"/>
                        </a:rPr>
                        <a:t>Complete / Overdue / In Progress / On Hold</a:t>
                      </a:r>
                      <a:endParaRPr lang="en-US" sz="1000" b="1" kern="100" dirty="0">
                        <a:solidFill>
                          <a:schemeClr val="tx1">
                            <a:lumMod val="65000"/>
                            <a:lumOff val="35000"/>
                          </a:schemeClr>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8724" marR="4872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indent="127000">
                        <a:lnSpc>
                          <a:spcPct val="107000"/>
                        </a:lnSpc>
                        <a:spcBef>
                          <a:spcPts val="0"/>
                        </a:spcBef>
                        <a:spcAft>
                          <a:spcPts val="0"/>
                        </a:spcAft>
                      </a:pPr>
                      <a:r>
                        <a:rPr lang="en-US" sz="1000" kern="0" dirty="0">
                          <a:solidFill>
                            <a:schemeClr val="tx1">
                              <a:lumMod val="65000"/>
                              <a:lumOff val="35000"/>
                            </a:schemeClr>
                          </a:solidFill>
                          <a:effectLst/>
                          <a:latin typeface="Century Gothic" panose="020B0502020202020204" pitchFamily="34" charset="0"/>
                          <a:ea typeface="Times New Roman" panose="02020603050405020304" pitchFamily="18" charset="0"/>
                          <a:cs typeface="Calibri" panose="020F0502020204030204" pitchFamily="34" charset="0"/>
                        </a:rPr>
                        <a:t> Mitigation strategy description</a:t>
                      </a:r>
                      <a:endParaRPr lang="en-US" sz="1000" kern="100" dirty="0">
                        <a:solidFill>
                          <a:schemeClr val="tx1">
                            <a:lumMod val="65000"/>
                            <a:lumOff val="35000"/>
                          </a:schemeClr>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8724" marR="4872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576953253"/>
                  </a:ext>
                </a:extLst>
              </a:tr>
              <a:tr h="391237">
                <a:tc>
                  <a:txBody>
                    <a:bodyPr/>
                    <a:lstStyle/>
                    <a:p>
                      <a:pPr marL="0" marR="0" indent="127000">
                        <a:lnSpc>
                          <a:spcPct val="107000"/>
                        </a:lnSpc>
                        <a:spcBef>
                          <a:spcPts val="0"/>
                        </a:spcBef>
                        <a:spcAft>
                          <a:spcPts val="0"/>
                        </a:spcAft>
                      </a:pPr>
                      <a:endParaRPr lang="en-US" sz="1000" kern="100" dirty="0">
                        <a:solidFill>
                          <a:schemeClr val="tx1">
                            <a:lumMod val="65000"/>
                            <a:lumOff val="35000"/>
                          </a:schemeClr>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8724" marR="4872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indent="127000">
                        <a:lnSpc>
                          <a:spcPct val="107000"/>
                        </a:lnSpc>
                        <a:spcBef>
                          <a:spcPts val="0"/>
                        </a:spcBef>
                        <a:spcAft>
                          <a:spcPts val="0"/>
                        </a:spcAft>
                      </a:pPr>
                      <a:endParaRPr lang="en-US" sz="1000" kern="100" dirty="0">
                        <a:solidFill>
                          <a:schemeClr val="tx1">
                            <a:lumMod val="65000"/>
                            <a:lumOff val="35000"/>
                          </a:schemeClr>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8724" marR="4872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indent="127000">
                        <a:lnSpc>
                          <a:spcPct val="107000"/>
                        </a:lnSpc>
                        <a:spcBef>
                          <a:spcPts val="0"/>
                        </a:spcBef>
                        <a:spcAft>
                          <a:spcPts val="0"/>
                        </a:spcAft>
                      </a:pPr>
                      <a:endParaRPr lang="en-US" sz="1000" kern="100" dirty="0">
                        <a:solidFill>
                          <a:schemeClr val="tx1">
                            <a:lumMod val="65000"/>
                            <a:lumOff val="35000"/>
                          </a:schemeClr>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8724" marR="4872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64893058"/>
                  </a:ext>
                </a:extLst>
              </a:tr>
              <a:tr h="434448">
                <a:tc>
                  <a:txBody>
                    <a:bodyPr/>
                    <a:lstStyle/>
                    <a:p>
                      <a:pPr marL="0" marR="0" indent="127000">
                        <a:lnSpc>
                          <a:spcPct val="107000"/>
                        </a:lnSpc>
                        <a:spcBef>
                          <a:spcPts val="0"/>
                        </a:spcBef>
                        <a:spcAft>
                          <a:spcPts val="0"/>
                        </a:spcAft>
                      </a:pPr>
                      <a:endParaRPr lang="en-US" sz="1000" kern="100" dirty="0">
                        <a:solidFill>
                          <a:schemeClr val="tx1">
                            <a:lumMod val="65000"/>
                            <a:lumOff val="35000"/>
                          </a:schemeClr>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8724" marR="4872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indent="127000">
                        <a:lnSpc>
                          <a:spcPct val="107000"/>
                        </a:lnSpc>
                        <a:spcBef>
                          <a:spcPts val="0"/>
                        </a:spcBef>
                        <a:spcAft>
                          <a:spcPts val="0"/>
                        </a:spcAft>
                      </a:pPr>
                      <a:endParaRPr lang="en-US" sz="1000" kern="100" dirty="0">
                        <a:solidFill>
                          <a:schemeClr val="tx1">
                            <a:lumMod val="65000"/>
                            <a:lumOff val="35000"/>
                          </a:schemeClr>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8724" marR="4872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indent="127000">
                        <a:lnSpc>
                          <a:spcPct val="107000"/>
                        </a:lnSpc>
                        <a:spcBef>
                          <a:spcPts val="0"/>
                        </a:spcBef>
                        <a:spcAft>
                          <a:spcPts val="0"/>
                        </a:spcAft>
                      </a:pPr>
                      <a:endParaRPr lang="en-US" sz="1000" kern="100" dirty="0">
                        <a:solidFill>
                          <a:schemeClr val="tx1">
                            <a:lumMod val="65000"/>
                            <a:lumOff val="35000"/>
                          </a:schemeClr>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8724" marR="4872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656959494"/>
                  </a:ext>
                </a:extLst>
              </a:tr>
              <a:tr h="370467">
                <a:tc>
                  <a:txBody>
                    <a:bodyPr/>
                    <a:lstStyle/>
                    <a:p>
                      <a:pPr marL="0" marR="0" indent="127000">
                        <a:lnSpc>
                          <a:spcPct val="107000"/>
                        </a:lnSpc>
                        <a:spcBef>
                          <a:spcPts val="0"/>
                        </a:spcBef>
                        <a:spcAft>
                          <a:spcPts val="0"/>
                        </a:spcAft>
                      </a:pPr>
                      <a:r>
                        <a:rPr lang="en-US" sz="1000" kern="0" dirty="0">
                          <a:solidFill>
                            <a:schemeClr val="tx1">
                              <a:lumMod val="65000"/>
                              <a:lumOff val="35000"/>
                            </a:schemeClr>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US" sz="1000" kern="100" dirty="0">
                        <a:solidFill>
                          <a:schemeClr val="tx1">
                            <a:lumMod val="65000"/>
                            <a:lumOff val="35000"/>
                          </a:schemeClr>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8724" marR="4872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indent="127000">
                        <a:lnSpc>
                          <a:spcPct val="107000"/>
                        </a:lnSpc>
                        <a:spcBef>
                          <a:spcPts val="0"/>
                        </a:spcBef>
                        <a:spcAft>
                          <a:spcPts val="0"/>
                        </a:spcAft>
                      </a:pPr>
                      <a:r>
                        <a:rPr lang="en-US" sz="1000" kern="0" dirty="0">
                          <a:solidFill>
                            <a:schemeClr val="tx1">
                              <a:lumMod val="65000"/>
                              <a:lumOff val="35000"/>
                            </a:schemeClr>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US" sz="1000" kern="100" dirty="0">
                        <a:solidFill>
                          <a:schemeClr val="tx1">
                            <a:lumMod val="65000"/>
                            <a:lumOff val="35000"/>
                          </a:schemeClr>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8724" marR="4872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indent="127000">
                        <a:lnSpc>
                          <a:spcPct val="107000"/>
                        </a:lnSpc>
                        <a:spcBef>
                          <a:spcPts val="0"/>
                        </a:spcBef>
                        <a:spcAft>
                          <a:spcPts val="0"/>
                        </a:spcAft>
                      </a:pPr>
                      <a:r>
                        <a:rPr lang="en-US" sz="1000" kern="0" dirty="0">
                          <a:solidFill>
                            <a:schemeClr val="tx1">
                              <a:lumMod val="65000"/>
                              <a:lumOff val="35000"/>
                            </a:schemeClr>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US" sz="1000" kern="100" dirty="0">
                        <a:solidFill>
                          <a:schemeClr val="tx1">
                            <a:lumMod val="65000"/>
                            <a:lumOff val="35000"/>
                          </a:schemeClr>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48724" marR="4872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005866789"/>
                  </a:ext>
                </a:extLst>
              </a:tr>
            </a:tbl>
          </a:graphicData>
        </a:graphic>
      </p:graphicFrame>
    </p:spTree>
    <p:extLst>
      <p:ext uri="{BB962C8B-B14F-4D97-AF65-F5344CB8AC3E}">
        <p14:creationId xmlns:p14="http://schemas.microsoft.com/office/powerpoint/2010/main" val="3967354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Straight Connector 62">
            <a:extLst>
              <a:ext uri="{FF2B5EF4-FFF2-40B4-BE49-F238E27FC236}">
                <a16:creationId xmlns:a16="http://schemas.microsoft.com/office/drawing/2014/main" id="{C684F1B2-79AF-4753-A2DF-1C0A0D5F3352}"/>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2217638" y="59072463"/>
            <a:ext cx="2016125" cy="137701337"/>
          </a:xfrm>
          <a:prstGeom prst="rect">
            <a:avLst/>
          </a:prstGeom>
          <a:noFill/>
          <a:extLst>
            <a:ext uri="{909E8E84-426E-40DD-AFC4-6F175D3DCCD1}">
              <a14:hiddenFill xmlns:a14="http://schemas.microsoft.com/office/drawing/2010/main">
                <a:solidFill>
                  <a:srgbClr val="FFFFFF"/>
                </a:solidFill>
              </a14:hiddenFill>
            </a:ext>
          </a:extLst>
        </p:spPr>
      </p:pic>
      <p:pic>
        <p:nvPicPr>
          <p:cNvPr id="1029" name="TextBox 2">
            <a:extLst>
              <a:ext uri="{FF2B5EF4-FFF2-40B4-BE49-F238E27FC236}">
                <a16:creationId xmlns:a16="http://schemas.microsoft.com/office/drawing/2014/main" id="{8875E1D1-A960-4069-A7FA-1FB27EEE06AA}"/>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3628925" y="58064400"/>
            <a:ext cx="10483850" cy="46370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Straight Connector 64">
            <a:extLst>
              <a:ext uri="{FF2B5EF4-FFF2-40B4-BE49-F238E27FC236}">
                <a16:creationId xmlns:a16="http://schemas.microsoft.com/office/drawing/2014/main" id="{28EABE3B-568A-4D1F-8B36-3E30FA3E4E2F}"/>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62567938" y="12126913"/>
            <a:ext cx="1878012" cy="1740598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Display 65">
            <a:extLst>
              <a:ext uri="{FF2B5EF4-FFF2-40B4-BE49-F238E27FC236}">
                <a16:creationId xmlns:a16="http://schemas.microsoft.com/office/drawing/2014/main" id="{B902309F-BEB0-4791-9611-64079B265D5E}"/>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62567938" y="88580913"/>
            <a:ext cx="20283487" cy="186039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2">
            <a:extLst>
              <a:ext uri="{FF2B5EF4-FFF2-40B4-BE49-F238E27FC236}">
                <a16:creationId xmlns:a16="http://schemas.microsoft.com/office/drawing/2014/main" id="{901951C1-5EE2-5B4C-2CBF-C84D30C42418}"/>
              </a:ext>
            </a:extLst>
          </p:cNvPr>
          <p:cNvGraphicFramePr>
            <a:graphicFrameLocks noGrp="1"/>
          </p:cNvGraphicFramePr>
          <p:nvPr/>
        </p:nvGraphicFramePr>
        <p:xfrm>
          <a:off x="150920" y="1203960"/>
          <a:ext cx="3133817" cy="2225040"/>
        </p:xfrm>
        <a:graphic>
          <a:graphicData uri="http://schemas.openxmlformats.org/drawingml/2006/table">
            <a:tbl>
              <a:tblPr firstRow="1" bandRow="1">
                <a:tableStyleId>{5C22544A-7EE6-4342-B048-85BDC9FD1C3A}</a:tableStyleId>
              </a:tblPr>
              <a:tblGrid>
                <a:gridCol w="2394534">
                  <a:extLst>
                    <a:ext uri="{9D8B030D-6E8A-4147-A177-3AD203B41FA5}">
                      <a16:colId xmlns:a16="http://schemas.microsoft.com/office/drawing/2014/main" val="607159747"/>
                    </a:ext>
                  </a:extLst>
                </a:gridCol>
                <a:gridCol w="739283">
                  <a:extLst>
                    <a:ext uri="{9D8B030D-6E8A-4147-A177-3AD203B41FA5}">
                      <a16:colId xmlns:a16="http://schemas.microsoft.com/office/drawing/2014/main" val="1583652849"/>
                    </a:ext>
                  </a:extLst>
                </a:gridCol>
              </a:tblGrid>
              <a:tr h="370840">
                <a:tc gridSpan="2">
                  <a:txBody>
                    <a:bodyPr/>
                    <a:lstStyle/>
                    <a:p>
                      <a:pPr algn="ctr"/>
                      <a:r>
                        <a:rPr lang="en-US" dirty="0">
                          <a:latin typeface="Century Gothic" panose="020B0502020202020204" pitchFamily="34" charset="0"/>
                        </a:rPr>
                        <a:t>FOCUS AREA A</a:t>
                      </a:r>
                    </a:p>
                  </a:txBody>
                  <a:tcPr>
                    <a:solidFill>
                      <a:schemeClr val="accent5">
                        <a:lumMod val="75000"/>
                      </a:schemeClr>
                    </a:solidFill>
                  </a:tcPr>
                </a:tc>
                <a:tc hMerge="1">
                  <a:txBody>
                    <a:bodyPr/>
                    <a:lstStyle/>
                    <a:p>
                      <a:endParaRPr lang="en-US" dirty="0"/>
                    </a:p>
                  </a:txBody>
                  <a:tcPr/>
                </a:tc>
                <a:extLst>
                  <a:ext uri="{0D108BD9-81ED-4DB2-BD59-A6C34878D82A}">
                    <a16:rowId xmlns:a16="http://schemas.microsoft.com/office/drawing/2014/main" val="6536917"/>
                  </a:ext>
                </a:extLst>
              </a:tr>
              <a:tr h="370840">
                <a:tc>
                  <a:txBody>
                    <a:bodyPr/>
                    <a:lstStyle/>
                    <a:p>
                      <a:pPr algn="r"/>
                      <a:r>
                        <a:rPr lang="en-US" sz="1400" dirty="0">
                          <a:latin typeface="Century Gothic" panose="020B0502020202020204" pitchFamily="34" charset="0"/>
                        </a:rPr>
                        <a:t>Objective</a:t>
                      </a:r>
                    </a:p>
                  </a:txBody>
                  <a:tcPr>
                    <a:solidFill>
                      <a:schemeClr val="accent5">
                        <a:lumMod val="20000"/>
                        <a:lumOff val="80000"/>
                      </a:schemeClr>
                    </a:solidFill>
                  </a:tcPr>
                </a:tc>
                <a:tc>
                  <a:txBody>
                    <a:bodyPr/>
                    <a:lstStyle/>
                    <a:p>
                      <a:pPr algn="ctr"/>
                      <a:r>
                        <a:rPr lang="en-US" dirty="0">
                          <a:solidFill>
                            <a:schemeClr val="accent5">
                              <a:lumMod val="75000"/>
                            </a:schemeClr>
                          </a:solidFill>
                          <a:latin typeface="Century Gothic" panose="020B0502020202020204" pitchFamily="34" charset="0"/>
                        </a:rPr>
                        <a:t>00</a:t>
                      </a:r>
                    </a:p>
                  </a:txBody>
                  <a:tcPr>
                    <a:solidFill>
                      <a:schemeClr val="accent5">
                        <a:lumMod val="20000"/>
                        <a:lumOff val="80000"/>
                      </a:schemeClr>
                    </a:solidFill>
                  </a:tcPr>
                </a:tc>
                <a:extLst>
                  <a:ext uri="{0D108BD9-81ED-4DB2-BD59-A6C34878D82A}">
                    <a16:rowId xmlns:a16="http://schemas.microsoft.com/office/drawing/2014/main" val="858424561"/>
                  </a:ext>
                </a:extLst>
              </a:tr>
              <a:tr h="370840">
                <a:tc>
                  <a:txBody>
                    <a:bodyPr/>
                    <a:lstStyle/>
                    <a:p>
                      <a:pPr algn="r"/>
                      <a:r>
                        <a:rPr lang="en-US" sz="1400" dirty="0">
                          <a:latin typeface="Century Gothic" panose="020B0502020202020204" pitchFamily="34" charset="0"/>
                        </a:rPr>
                        <a:t>Measure</a:t>
                      </a:r>
                    </a:p>
                  </a:txBody>
                  <a:tcPr>
                    <a:solidFill>
                      <a:schemeClr val="accent5">
                        <a:lumMod val="20000"/>
                        <a:lumOff val="80000"/>
                      </a:schemeClr>
                    </a:solidFill>
                  </a:tcPr>
                </a:tc>
                <a:tc>
                  <a:txBody>
                    <a:bodyPr/>
                    <a:lstStyle/>
                    <a:p>
                      <a:pPr algn="ctr"/>
                      <a:r>
                        <a:rPr lang="en-US" dirty="0">
                          <a:solidFill>
                            <a:schemeClr val="accent5">
                              <a:lumMod val="75000"/>
                            </a:schemeClr>
                          </a:solidFill>
                          <a:latin typeface="Century Gothic" panose="020B0502020202020204" pitchFamily="34" charset="0"/>
                        </a:rPr>
                        <a:t>00</a:t>
                      </a:r>
                    </a:p>
                  </a:txBody>
                  <a:tcPr>
                    <a:solidFill>
                      <a:schemeClr val="accent5">
                        <a:lumMod val="20000"/>
                        <a:lumOff val="80000"/>
                      </a:schemeClr>
                    </a:solidFill>
                  </a:tcPr>
                </a:tc>
                <a:extLst>
                  <a:ext uri="{0D108BD9-81ED-4DB2-BD59-A6C34878D82A}">
                    <a16:rowId xmlns:a16="http://schemas.microsoft.com/office/drawing/2014/main" val="2523141986"/>
                  </a:ext>
                </a:extLst>
              </a:tr>
              <a:tr h="370840">
                <a:tc>
                  <a:txBody>
                    <a:bodyPr/>
                    <a:lstStyle/>
                    <a:p>
                      <a:pPr algn="r"/>
                      <a:r>
                        <a:rPr lang="en-US" sz="1400" dirty="0">
                          <a:latin typeface="Century Gothic" panose="020B0502020202020204" pitchFamily="34" charset="0"/>
                        </a:rPr>
                        <a:t>Target</a:t>
                      </a:r>
                    </a:p>
                  </a:txBody>
                  <a:tcPr>
                    <a:solidFill>
                      <a:schemeClr val="accent5">
                        <a:lumMod val="20000"/>
                        <a:lumOff val="80000"/>
                      </a:schemeClr>
                    </a:solidFill>
                  </a:tcPr>
                </a:tc>
                <a:tc>
                  <a:txBody>
                    <a:bodyPr/>
                    <a:lstStyle/>
                    <a:p>
                      <a:pPr algn="ctr"/>
                      <a:r>
                        <a:rPr lang="en-US" dirty="0">
                          <a:solidFill>
                            <a:schemeClr val="accent5">
                              <a:lumMod val="75000"/>
                            </a:schemeClr>
                          </a:solidFill>
                          <a:latin typeface="Century Gothic" panose="020B0502020202020204" pitchFamily="34" charset="0"/>
                        </a:rPr>
                        <a:t>00</a:t>
                      </a:r>
                    </a:p>
                  </a:txBody>
                  <a:tcPr>
                    <a:solidFill>
                      <a:schemeClr val="accent5">
                        <a:lumMod val="20000"/>
                        <a:lumOff val="80000"/>
                      </a:schemeClr>
                    </a:solidFill>
                  </a:tcPr>
                </a:tc>
                <a:extLst>
                  <a:ext uri="{0D108BD9-81ED-4DB2-BD59-A6C34878D82A}">
                    <a16:rowId xmlns:a16="http://schemas.microsoft.com/office/drawing/2014/main" val="281226523"/>
                  </a:ext>
                </a:extLst>
              </a:tr>
              <a:tr h="370840">
                <a:tc>
                  <a:txBody>
                    <a:bodyPr/>
                    <a:lstStyle/>
                    <a:p>
                      <a:pPr algn="r"/>
                      <a:r>
                        <a:rPr lang="en-US" sz="1400" dirty="0">
                          <a:latin typeface="Century Gothic" panose="020B0502020202020204" pitchFamily="34" charset="0"/>
                        </a:rPr>
                        <a:t>Invites</a:t>
                      </a:r>
                    </a:p>
                  </a:txBody>
                  <a:tcPr>
                    <a:solidFill>
                      <a:schemeClr val="accent5">
                        <a:lumMod val="20000"/>
                        <a:lumOff val="80000"/>
                      </a:schemeClr>
                    </a:solidFill>
                  </a:tcPr>
                </a:tc>
                <a:tc>
                  <a:txBody>
                    <a:bodyPr/>
                    <a:lstStyle/>
                    <a:p>
                      <a:pPr algn="ctr"/>
                      <a:r>
                        <a:rPr lang="en-US" dirty="0">
                          <a:solidFill>
                            <a:schemeClr val="accent5">
                              <a:lumMod val="75000"/>
                            </a:schemeClr>
                          </a:solidFill>
                          <a:latin typeface="Century Gothic" panose="020B0502020202020204" pitchFamily="34" charset="0"/>
                        </a:rPr>
                        <a:t>00</a:t>
                      </a:r>
                    </a:p>
                  </a:txBody>
                  <a:tcPr>
                    <a:solidFill>
                      <a:schemeClr val="accent5">
                        <a:lumMod val="20000"/>
                        <a:lumOff val="80000"/>
                      </a:schemeClr>
                    </a:solidFill>
                  </a:tcPr>
                </a:tc>
                <a:extLst>
                  <a:ext uri="{0D108BD9-81ED-4DB2-BD59-A6C34878D82A}">
                    <a16:rowId xmlns:a16="http://schemas.microsoft.com/office/drawing/2014/main" val="2958124452"/>
                  </a:ext>
                </a:extLst>
              </a:tr>
              <a:tr h="370840">
                <a:tc>
                  <a:txBody>
                    <a:bodyPr/>
                    <a:lstStyle/>
                    <a:p>
                      <a:pPr algn="r"/>
                      <a:r>
                        <a:rPr lang="en-US" sz="1400" dirty="0">
                          <a:latin typeface="Century Gothic" panose="020B0502020202020204" pitchFamily="34" charset="0"/>
                        </a:rPr>
                        <a:t>Other</a:t>
                      </a:r>
                    </a:p>
                  </a:txBody>
                  <a:tcPr>
                    <a:solidFill>
                      <a:schemeClr val="accent5">
                        <a:lumMod val="20000"/>
                        <a:lumOff val="80000"/>
                      </a:schemeClr>
                    </a:solidFill>
                  </a:tcPr>
                </a:tc>
                <a:tc>
                  <a:txBody>
                    <a:bodyPr/>
                    <a:lstStyle/>
                    <a:p>
                      <a:pPr algn="ctr"/>
                      <a:r>
                        <a:rPr lang="en-US" dirty="0">
                          <a:solidFill>
                            <a:schemeClr val="accent5">
                              <a:lumMod val="75000"/>
                            </a:schemeClr>
                          </a:solidFill>
                          <a:latin typeface="Century Gothic" panose="020B0502020202020204" pitchFamily="34" charset="0"/>
                        </a:rPr>
                        <a:t>00</a:t>
                      </a:r>
                    </a:p>
                  </a:txBody>
                  <a:tcPr>
                    <a:solidFill>
                      <a:schemeClr val="accent5">
                        <a:lumMod val="20000"/>
                        <a:lumOff val="80000"/>
                      </a:schemeClr>
                    </a:solidFill>
                  </a:tcPr>
                </a:tc>
                <a:extLst>
                  <a:ext uri="{0D108BD9-81ED-4DB2-BD59-A6C34878D82A}">
                    <a16:rowId xmlns:a16="http://schemas.microsoft.com/office/drawing/2014/main" val="1278992183"/>
                  </a:ext>
                </a:extLst>
              </a:tr>
            </a:tbl>
          </a:graphicData>
        </a:graphic>
      </p:graphicFrame>
      <p:pic>
        <p:nvPicPr>
          <p:cNvPr id="16" name="Graphic 15" descr="Thermometer with solid fill">
            <a:extLst>
              <a:ext uri="{FF2B5EF4-FFF2-40B4-BE49-F238E27FC236}">
                <a16:creationId xmlns:a16="http://schemas.microsoft.com/office/drawing/2014/main" id="{678C8866-0F08-AF8A-E979-C554A9663D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7935" y="4982743"/>
            <a:ext cx="1095624" cy="1095624"/>
          </a:xfrm>
          <a:prstGeom prst="rect">
            <a:avLst/>
          </a:prstGeom>
        </p:spPr>
      </p:pic>
      <p:sp>
        <p:nvSpPr>
          <p:cNvPr id="21" name="TextBox 20">
            <a:extLst>
              <a:ext uri="{FF2B5EF4-FFF2-40B4-BE49-F238E27FC236}">
                <a16:creationId xmlns:a16="http://schemas.microsoft.com/office/drawing/2014/main" id="{BDBF135C-E238-CBBC-1BB0-DAEA185A1E23}"/>
              </a:ext>
            </a:extLst>
          </p:cNvPr>
          <p:cNvSpPr txBox="1"/>
          <p:nvPr/>
        </p:nvSpPr>
        <p:spPr>
          <a:xfrm>
            <a:off x="150920" y="4386664"/>
            <a:ext cx="3133817" cy="369332"/>
          </a:xfrm>
          <a:prstGeom prst="rect">
            <a:avLst/>
          </a:prstGeom>
          <a:noFill/>
        </p:spPr>
        <p:txBody>
          <a:bodyPr wrap="square" rtlCol="0">
            <a:spAutoFit/>
          </a:bodyPr>
          <a:lstStyle/>
          <a:p>
            <a:pPr algn="ctr"/>
            <a:r>
              <a:rPr lang="en-US" b="1" dirty="0">
                <a:solidFill>
                  <a:schemeClr val="accent5">
                    <a:lumMod val="75000"/>
                  </a:schemeClr>
                </a:solidFill>
                <a:latin typeface="Century Gothic" panose="020B0502020202020204" pitchFamily="34" charset="0"/>
              </a:rPr>
              <a:t>FOCUS AREA A</a:t>
            </a:r>
          </a:p>
        </p:txBody>
      </p:sp>
      <p:cxnSp>
        <p:nvCxnSpPr>
          <p:cNvPr id="23" name="Straight Connector 22">
            <a:extLst>
              <a:ext uri="{FF2B5EF4-FFF2-40B4-BE49-F238E27FC236}">
                <a16:creationId xmlns:a16="http://schemas.microsoft.com/office/drawing/2014/main" id="{D949DA81-1AA4-B9E2-8038-347E5EC5A5B2}"/>
              </a:ext>
            </a:extLst>
          </p:cNvPr>
          <p:cNvCxnSpPr>
            <a:cxnSpLocks/>
          </p:cNvCxnSpPr>
          <p:nvPr/>
        </p:nvCxnSpPr>
        <p:spPr>
          <a:xfrm>
            <a:off x="838200" y="5469592"/>
            <a:ext cx="386309"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B677C01-D71A-ED40-D836-BC4542DA17C9}"/>
              </a:ext>
            </a:extLst>
          </p:cNvPr>
          <p:cNvSpPr txBox="1"/>
          <p:nvPr/>
        </p:nvSpPr>
        <p:spPr>
          <a:xfrm>
            <a:off x="1348230" y="5093285"/>
            <a:ext cx="1798970" cy="861774"/>
          </a:xfrm>
          <a:prstGeom prst="rect">
            <a:avLst/>
          </a:prstGeom>
          <a:noFill/>
        </p:spPr>
        <p:txBody>
          <a:bodyPr wrap="square" rtlCol="0">
            <a:spAutoFit/>
          </a:bodyPr>
          <a:lstStyle/>
          <a:p>
            <a:r>
              <a:rPr lang="en-US" sz="5000" b="1" dirty="0">
                <a:solidFill>
                  <a:schemeClr val="accent5">
                    <a:lumMod val="75000"/>
                  </a:schemeClr>
                </a:solidFill>
                <a:latin typeface="Century Gothic" panose="020B0502020202020204" pitchFamily="34" charset="0"/>
              </a:rPr>
              <a:t>50%</a:t>
            </a:r>
          </a:p>
        </p:txBody>
      </p:sp>
      <p:graphicFrame>
        <p:nvGraphicFramePr>
          <p:cNvPr id="27" name="Table 2">
            <a:extLst>
              <a:ext uri="{FF2B5EF4-FFF2-40B4-BE49-F238E27FC236}">
                <a16:creationId xmlns:a16="http://schemas.microsoft.com/office/drawing/2014/main" id="{76F6BC3D-0965-BB22-31A2-4101544759C7}"/>
              </a:ext>
            </a:extLst>
          </p:cNvPr>
          <p:cNvGraphicFramePr>
            <a:graphicFrameLocks noGrp="1"/>
          </p:cNvGraphicFramePr>
          <p:nvPr/>
        </p:nvGraphicFramePr>
        <p:xfrm>
          <a:off x="4473117" y="1203960"/>
          <a:ext cx="3133817" cy="2225040"/>
        </p:xfrm>
        <a:graphic>
          <a:graphicData uri="http://schemas.openxmlformats.org/drawingml/2006/table">
            <a:tbl>
              <a:tblPr firstRow="1" bandRow="1">
                <a:tableStyleId>{5C22544A-7EE6-4342-B048-85BDC9FD1C3A}</a:tableStyleId>
              </a:tblPr>
              <a:tblGrid>
                <a:gridCol w="2394534">
                  <a:extLst>
                    <a:ext uri="{9D8B030D-6E8A-4147-A177-3AD203B41FA5}">
                      <a16:colId xmlns:a16="http://schemas.microsoft.com/office/drawing/2014/main" val="607159747"/>
                    </a:ext>
                  </a:extLst>
                </a:gridCol>
                <a:gridCol w="739283">
                  <a:extLst>
                    <a:ext uri="{9D8B030D-6E8A-4147-A177-3AD203B41FA5}">
                      <a16:colId xmlns:a16="http://schemas.microsoft.com/office/drawing/2014/main" val="1583652849"/>
                    </a:ext>
                  </a:extLst>
                </a:gridCol>
              </a:tblGrid>
              <a:tr h="370840">
                <a:tc gridSpan="2">
                  <a:txBody>
                    <a:bodyPr/>
                    <a:lstStyle/>
                    <a:p>
                      <a:pPr algn="ctr"/>
                      <a:r>
                        <a:rPr lang="en-US" dirty="0">
                          <a:latin typeface="Century Gothic" panose="020B0502020202020204" pitchFamily="34" charset="0"/>
                        </a:rPr>
                        <a:t>FOCUS AREA B</a:t>
                      </a:r>
                    </a:p>
                  </a:txBody>
                  <a:tcPr>
                    <a:solidFill>
                      <a:schemeClr val="accent6"/>
                    </a:solidFill>
                  </a:tcPr>
                </a:tc>
                <a:tc hMerge="1">
                  <a:txBody>
                    <a:bodyPr/>
                    <a:lstStyle/>
                    <a:p>
                      <a:endParaRPr lang="en-US" dirty="0"/>
                    </a:p>
                  </a:txBody>
                  <a:tcPr/>
                </a:tc>
                <a:extLst>
                  <a:ext uri="{0D108BD9-81ED-4DB2-BD59-A6C34878D82A}">
                    <a16:rowId xmlns:a16="http://schemas.microsoft.com/office/drawing/2014/main" val="6536917"/>
                  </a:ext>
                </a:extLst>
              </a:tr>
              <a:tr h="370840">
                <a:tc>
                  <a:txBody>
                    <a:bodyPr/>
                    <a:lstStyle/>
                    <a:p>
                      <a:pPr algn="r"/>
                      <a:r>
                        <a:rPr lang="en-US" sz="1400" dirty="0">
                          <a:latin typeface="Century Gothic" panose="020B0502020202020204" pitchFamily="34" charset="0"/>
                        </a:rPr>
                        <a:t>Objective</a:t>
                      </a:r>
                    </a:p>
                  </a:txBody>
                  <a:tcPr>
                    <a:solidFill>
                      <a:schemeClr val="accent6">
                        <a:lumMod val="20000"/>
                        <a:lumOff val="80000"/>
                      </a:schemeClr>
                    </a:solidFill>
                  </a:tcPr>
                </a:tc>
                <a:tc>
                  <a:txBody>
                    <a:bodyPr/>
                    <a:lstStyle/>
                    <a:p>
                      <a:pPr algn="ctr"/>
                      <a:r>
                        <a:rPr lang="en-US" b="0" dirty="0">
                          <a:solidFill>
                            <a:schemeClr val="accent6"/>
                          </a:solidFill>
                          <a:latin typeface="Century Gothic" panose="020B0502020202020204" pitchFamily="34" charset="0"/>
                        </a:rPr>
                        <a:t>00</a:t>
                      </a:r>
                    </a:p>
                  </a:txBody>
                  <a:tcPr>
                    <a:solidFill>
                      <a:schemeClr val="accent6">
                        <a:lumMod val="20000"/>
                        <a:lumOff val="80000"/>
                      </a:schemeClr>
                    </a:solidFill>
                  </a:tcPr>
                </a:tc>
                <a:extLst>
                  <a:ext uri="{0D108BD9-81ED-4DB2-BD59-A6C34878D82A}">
                    <a16:rowId xmlns:a16="http://schemas.microsoft.com/office/drawing/2014/main" val="858424561"/>
                  </a:ext>
                </a:extLst>
              </a:tr>
              <a:tr h="370840">
                <a:tc>
                  <a:txBody>
                    <a:bodyPr/>
                    <a:lstStyle/>
                    <a:p>
                      <a:pPr algn="r"/>
                      <a:r>
                        <a:rPr lang="en-US" sz="1400" dirty="0">
                          <a:latin typeface="Century Gothic" panose="020B0502020202020204" pitchFamily="34" charset="0"/>
                        </a:rPr>
                        <a:t>Measure</a:t>
                      </a:r>
                    </a:p>
                  </a:txBody>
                  <a:tcPr>
                    <a:solidFill>
                      <a:schemeClr val="accent6">
                        <a:lumMod val="20000"/>
                        <a:lumOff val="80000"/>
                      </a:schemeClr>
                    </a:solidFill>
                  </a:tcPr>
                </a:tc>
                <a:tc>
                  <a:txBody>
                    <a:bodyPr/>
                    <a:lstStyle/>
                    <a:p>
                      <a:pPr algn="ctr"/>
                      <a:r>
                        <a:rPr lang="en-US" b="0" dirty="0">
                          <a:solidFill>
                            <a:schemeClr val="accent6"/>
                          </a:solidFill>
                          <a:latin typeface="Century Gothic" panose="020B0502020202020204" pitchFamily="34" charset="0"/>
                        </a:rPr>
                        <a:t>00</a:t>
                      </a:r>
                    </a:p>
                  </a:txBody>
                  <a:tcPr>
                    <a:solidFill>
                      <a:schemeClr val="accent6">
                        <a:lumMod val="20000"/>
                        <a:lumOff val="80000"/>
                      </a:schemeClr>
                    </a:solidFill>
                  </a:tcPr>
                </a:tc>
                <a:extLst>
                  <a:ext uri="{0D108BD9-81ED-4DB2-BD59-A6C34878D82A}">
                    <a16:rowId xmlns:a16="http://schemas.microsoft.com/office/drawing/2014/main" val="2523141986"/>
                  </a:ext>
                </a:extLst>
              </a:tr>
              <a:tr h="370840">
                <a:tc>
                  <a:txBody>
                    <a:bodyPr/>
                    <a:lstStyle/>
                    <a:p>
                      <a:pPr algn="r"/>
                      <a:r>
                        <a:rPr lang="en-US" sz="1400" dirty="0">
                          <a:latin typeface="Century Gothic" panose="020B0502020202020204" pitchFamily="34" charset="0"/>
                        </a:rPr>
                        <a:t>Target</a:t>
                      </a:r>
                    </a:p>
                  </a:txBody>
                  <a:tcPr>
                    <a:solidFill>
                      <a:schemeClr val="accent6">
                        <a:lumMod val="20000"/>
                        <a:lumOff val="80000"/>
                      </a:schemeClr>
                    </a:solidFill>
                  </a:tcPr>
                </a:tc>
                <a:tc>
                  <a:txBody>
                    <a:bodyPr/>
                    <a:lstStyle/>
                    <a:p>
                      <a:pPr algn="ctr"/>
                      <a:r>
                        <a:rPr lang="en-US" b="0" dirty="0">
                          <a:solidFill>
                            <a:schemeClr val="accent6"/>
                          </a:solidFill>
                          <a:latin typeface="Century Gothic" panose="020B0502020202020204" pitchFamily="34" charset="0"/>
                        </a:rPr>
                        <a:t>00</a:t>
                      </a:r>
                    </a:p>
                  </a:txBody>
                  <a:tcPr>
                    <a:solidFill>
                      <a:schemeClr val="accent6">
                        <a:lumMod val="20000"/>
                        <a:lumOff val="80000"/>
                      </a:schemeClr>
                    </a:solidFill>
                  </a:tcPr>
                </a:tc>
                <a:extLst>
                  <a:ext uri="{0D108BD9-81ED-4DB2-BD59-A6C34878D82A}">
                    <a16:rowId xmlns:a16="http://schemas.microsoft.com/office/drawing/2014/main" val="281226523"/>
                  </a:ext>
                </a:extLst>
              </a:tr>
              <a:tr h="370840">
                <a:tc>
                  <a:txBody>
                    <a:bodyPr/>
                    <a:lstStyle/>
                    <a:p>
                      <a:pPr algn="r"/>
                      <a:r>
                        <a:rPr lang="en-US" sz="1400" dirty="0">
                          <a:latin typeface="Century Gothic" panose="020B0502020202020204" pitchFamily="34" charset="0"/>
                        </a:rPr>
                        <a:t>Invites</a:t>
                      </a:r>
                    </a:p>
                  </a:txBody>
                  <a:tcPr>
                    <a:solidFill>
                      <a:schemeClr val="accent6">
                        <a:lumMod val="20000"/>
                        <a:lumOff val="80000"/>
                      </a:schemeClr>
                    </a:solidFill>
                  </a:tcPr>
                </a:tc>
                <a:tc>
                  <a:txBody>
                    <a:bodyPr/>
                    <a:lstStyle/>
                    <a:p>
                      <a:pPr algn="ctr"/>
                      <a:r>
                        <a:rPr lang="en-US" b="0" dirty="0">
                          <a:solidFill>
                            <a:schemeClr val="accent6"/>
                          </a:solidFill>
                          <a:latin typeface="Century Gothic" panose="020B0502020202020204" pitchFamily="34" charset="0"/>
                        </a:rPr>
                        <a:t>00</a:t>
                      </a:r>
                    </a:p>
                  </a:txBody>
                  <a:tcPr>
                    <a:solidFill>
                      <a:schemeClr val="accent6">
                        <a:lumMod val="20000"/>
                        <a:lumOff val="80000"/>
                      </a:schemeClr>
                    </a:solidFill>
                  </a:tcPr>
                </a:tc>
                <a:extLst>
                  <a:ext uri="{0D108BD9-81ED-4DB2-BD59-A6C34878D82A}">
                    <a16:rowId xmlns:a16="http://schemas.microsoft.com/office/drawing/2014/main" val="2958124452"/>
                  </a:ext>
                </a:extLst>
              </a:tr>
              <a:tr h="370840">
                <a:tc>
                  <a:txBody>
                    <a:bodyPr/>
                    <a:lstStyle/>
                    <a:p>
                      <a:pPr algn="r"/>
                      <a:r>
                        <a:rPr lang="en-US" sz="1400" dirty="0">
                          <a:latin typeface="Century Gothic" panose="020B0502020202020204" pitchFamily="34" charset="0"/>
                        </a:rPr>
                        <a:t>Other</a:t>
                      </a:r>
                    </a:p>
                  </a:txBody>
                  <a:tcPr>
                    <a:solidFill>
                      <a:schemeClr val="accent6">
                        <a:lumMod val="20000"/>
                        <a:lumOff val="80000"/>
                      </a:schemeClr>
                    </a:solidFill>
                  </a:tcPr>
                </a:tc>
                <a:tc>
                  <a:txBody>
                    <a:bodyPr/>
                    <a:lstStyle/>
                    <a:p>
                      <a:pPr algn="ctr"/>
                      <a:r>
                        <a:rPr lang="en-US" b="0" dirty="0">
                          <a:solidFill>
                            <a:schemeClr val="accent6"/>
                          </a:solidFill>
                          <a:latin typeface="Century Gothic" panose="020B0502020202020204" pitchFamily="34" charset="0"/>
                        </a:rPr>
                        <a:t>00</a:t>
                      </a:r>
                    </a:p>
                  </a:txBody>
                  <a:tcPr>
                    <a:solidFill>
                      <a:schemeClr val="accent6">
                        <a:lumMod val="20000"/>
                        <a:lumOff val="80000"/>
                      </a:schemeClr>
                    </a:solidFill>
                  </a:tcPr>
                </a:tc>
                <a:extLst>
                  <a:ext uri="{0D108BD9-81ED-4DB2-BD59-A6C34878D82A}">
                    <a16:rowId xmlns:a16="http://schemas.microsoft.com/office/drawing/2014/main" val="1278992183"/>
                  </a:ext>
                </a:extLst>
              </a:tr>
            </a:tbl>
          </a:graphicData>
        </a:graphic>
      </p:graphicFrame>
      <p:pic>
        <p:nvPicPr>
          <p:cNvPr id="28" name="Graphic 27" descr="Thermometer with solid fill">
            <a:extLst>
              <a:ext uri="{FF2B5EF4-FFF2-40B4-BE49-F238E27FC236}">
                <a16:creationId xmlns:a16="http://schemas.microsoft.com/office/drawing/2014/main" id="{886F33EE-6902-3E78-F5B3-632FF97092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70132" y="4982743"/>
            <a:ext cx="1095624" cy="1095624"/>
          </a:xfrm>
          <a:prstGeom prst="rect">
            <a:avLst/>
          </a:prstGeom>
        </p:spPr>
      </p:pic>
      <p:sp>
        <p:nvSpPr>
          <p:cNvPr id="29" name="TextBox 28">
            <a:extLst>
              <a:ext uri="{FF2B5EF4-FFF2-40B4-BE49-F238E27FC236}">
                <a16:creationId xmlns:a16="http://schemas.microsoft.com/office/drawing/2014/main" id="{3985CBE4-E90C-B345-E270-2D07A3E206E4}"/>
              </a:ext>
            </a:extLst>
          </p:cNvPr>
          <p:cNvSpPr txBox="1"/>
          <p:nvPr/>
        </p:nvSpPr>
        <p:spPr>
          <a:xfrm>
            <a:off x="4596573" y="4287264"/>
            <a:ext cx="2581829" cy="369332"/>
          </a:xfrm>
          <a:prstGeom prst="rect">
            <a:avLst/>
          </a:prstGeom>
          <a:noFill/>
        </p:spPr>
        <p:txBody>
          <a:bodyPr wrap="square" rtlCol="0">
            <a:spAutoFit/>
          </a:bodyPr>
          <a:lstStyle/>
          <a:p>
            <a:pPr algn="ctr"/>
            <a:r>
              <a:rPr lang="en-US" b="1" dirty="0">
                <a:solidFill>
                  <a:schemeClr val="accent6"/>
                </a:solidFill>
                <a:latin typeface="Century Gothic" panose="020B0502020202020204" pitchFamily="34" charset="0"/>
              </a:rPr>
              <a:t>FOCUS AREA B</a:t>
            </a:r>
          </a:p>
        </p:txBody>
      </p:sp>
      <p:graphicFrame>
        <p:nvGraphicFramePr>
          <p:cNvPr id="31" name="Table 2">
            <a:extLst>
              <a:ext uri="{FF2B5EF4-FFF2-40B4-BE49-F238E27FC236}">
                <a16:creationId xmlns:a16="http://schemas.microsoft.com/office/drawing/2014/main" id="{9105A8D5-8C27-7CFE-A362-A29B1C7791CA}"/>
              </a:ext>
            </a:extLst>
          </p:cNvPr>
          <p:cNvGraphicFramePr>
            <a:graphicFrameLocks noGrp="1"/>
          </p:cNvGraphicFramePr>
          <p:nvPr/>
        </p:nvGraphicFramePr>
        <p:xfrm>
          <a:off x="8674844" y="1203960"/>
          <a:ext cx="3133817" cy="2225040"/>
        </p:xfrm>
        <a:graphic>
          <a:graphicData uri="http://schemas.openxmlformats.org/drawingml/2006/table">
            <a:tbl>
              <a:tblPr firstRow="1" bandRow="1">
                <a:tableStyleId>{5C22544A-7EE6-4342-B048-85BDC9FD1C3A}</a:tableStyleId>
              </a:tblPr>
              <a:tblGrid>
                <a:gridCol w="2394534">
                  <a:extLst>
                    <a:ext uri="{9D8B030D-6E8A-4147-A177-3AD203B41FA5}">
                      <a16:colId xmlns:a16="http://schemas.microsoft.com/office/drawing/2014/main" val="607159747"/>
                    </a:ext>
                  </a:extLst>
                </a:gridCol>
                <a:gridCol w="739283">
                  <a:extLst>
                    <a:ext uri="{9D8B030D-6E8A-4147-A177-3AD203B41FA5}">
                      <a16:colId xmlns:a16="http://schemas.microsoft.com/office/drawing/2014/main" val="1583652849"/>
                    </a:ext>
                  </a:extLst>
                </a:gridCol>
              </a:tblGrid>
              <a:tr h="370840">
                <a:tc gridSpan="2">
                  <a:txBody>
                    <a:bodyPr/>
                    <a:lstStyle/>
                    <a:p>
                      <a:pPr algn="ctr"/>
                      <a:r>
                        <a:rPr lang="en-US" dirty="0">
                          <a:latin typeface="Century Gothic" panose="020B0502020202020204" pitchFamily="34" charset="0"/>
                        </a:rPr>
                        <a:t>FOCUS AREA C</a:t>
                      </a:r>
                    </a:p>
                  </a:txBody>
                  <a:tcPr>
                    <a:solidFill>
                      <a:schemeClr val="bg2">
                        <a:lumMod val="50000"/>
                      </a:schemeClr>
                    </a:solidFill>
                  </a:tcPr>
                </a:tc>
                <a:tc hMerge="1">
                  <a:txBody>
                    <a:bodyPr/>
                    <a:lstStyle/>
                    <a:p>
                      <a:endParaRPr lang="en-US" dirty="0"/>
                    </a:p>
                  </a:txBody>
                  <a:tcPr/>
                </a:tc>
                <a:extLst>
                  <a:ext uri="{0D108BD9-81ED-4DB2-BD59-A6C34878D82A}">
                    <a16:rowId xmlns:a16="http://schemas.microsoft.com/office/drawing/2014/main" val="6536917"/>
                  </a:ext>
                </a:extLst>
              </a:tr>
              <a:tr h="370840">
                <a:tc>
                  <a:txBody>
                    <a:bodyPr/>
                    <a:lstStyle/>
                    <a:p>
                      <a:pPr algn="r"/>
                      <a:r>
                        <a:rPr lang="en-US" sz="1400" dirty="0">
                          <a:latin typeface="Century Gothic" panose="020B0502020202020204" pitchFamily="34" charset="0"/>
                        </a:rPr>
                        <a:t>Objective</a:t>
                      </a:r>
                    </a:p>
                  </a:txBody>
                  <a:tcPr>
                    <a:solidFill>
                      <a:schemeClr val="bg2">
                        <a:lumMod val="90000"/>
                      </a:schemeClr>
                    </a:solidFill>
                  </a:tcPr>
                </a:tc>
                <a:tc>
                  <a:txBody>
                    <a:bodyPr/>
                    <a:lstStyle/>
                    <a:p>
                      <a:pPr algn="ctr"/>
                      <a:r>
                        <a:rPr lang="en-US" dirty="0">
                          <a:latin typeface="Century Gothic" panose="020B0502020202020204" pitchFamily="34" charset="0"/>
                        </a:rPr>
                        <a:t>00</a:t>
                      </a:r>
                    </a:p>
                  </a:txBody>
                  <a:tcPr>
                    <a:solidFill>
                      <a:schemeClr val="bg2">
                        <a:lumMod val="90000"/>
                      </a:schemeClr>
                    </a:solidFill>
                  </a:tcPr>
                </a:tc>
                <a:extLst>
                  <a:ext uri="{0D108BD9-81ED-4DB2-BD59-A6C34878D82A}">
                    <a16:rowId xmlns:a16="http://schemas.microsoft.com/office/drawing/2014/main" val="858424561"/>
                  </a:ext>
                </a:extLst>
              </a:tr>
              <a:tr h="370840">
                <a:tc>
                  <a:txBody>
                    <a:bodyPr/>
                    <a:lstStyle/>
                    <a:p>
                      <a:pPr algn="r"/>
                      <a:r>
                        <a:rPr lang="en-US" sz="1400" dirty="0">
                          <a:latin typeface="Century Gothic" panose="020B0502020202020204" pitchFamily="34" charset="0"/>
                        </a:rPr>
                        <a:t>Measure</a:t>
                      </a:r>
                    </a:p>
                  </a:txBody>
                  <a:tcPr>
                    <a:solidFill>
                      <a:schemeClr val="bg2">
                        <a:lumMod val="90000"/>
                      </a:schemeClr>
                    </a:solidFill>
                  </a:tcPr>
                </a:tc>
                <a:tc>
                  <a:txBody>
                    <a:bodyPr/>
                    <a:lstStyle/>
                    <a:p>
                      <a:pPr algn="ctr"/>
                      <a:r>
                        <a:rPr lang="en-US" dirty="0">
                          <a:latin typeface="Century Gothic" panose="020B0502020202020204" pitchFamily="34" charset="0"/>
                        </a:rPr>
                        <a:t>00</a:t>
                      </a:r>
                    </a:p>
                  </a:txBody>
                  <a:tcPr>
                    <a:solidFill>
                      <a:schemeClr val="bg2">
                        <a:lumMod val="90000"/>
                      </a:schemeClr>
                    </a:solidFill>
                  </a:tcPr>
                </a:tc>
                <a:extLst>
                  <a:ext uri="{0D108BD9-81ED-4DB2-BD59-A6C34878D82A}">
                    <a16:rowId xmlns:a16="http://schemas.microsoft.com/office/drawing/2014/main" val="2523141986"/>
                  </a:ext>
                </a:extLst>
              </a:tr>
              <a:tr h="370840">
                <a:tc>
                  <a:txBody>
                    <a:bodyPr/>
                    <a:lstStyle/>
                    <a:p>
                      <a:pPr algn="r"/>
                      <a:r>
                        <a:rPr lang="en-US" sz="1400" dirty="0">
                          <a:latin typeface="Century Gothic" panose="020B0502020202020204" pitchFamily="34" charset="0"/>
                        </a:rPr>
                        <a:t>Target</a:t>
                      </a:r>
                    </a:p>
                  </a:txBody>
                  <a:tcPr>
                    <a:solidFill>
                      <a:schemeClr val="bg2">
                        <a:lumMod val="90000"/>
                      </a:schemeClr>
                    </a:solidFill>
                  </a:tcPr>
                </a:tc>
                <a:tc>
                  <a:txBody>
                    <a:bodyPr/>
                    <a:lstStyle/>
                    <a:p>
                      <a:pPr algn="ctr"/>
                      <a:r>
                        <a:rPr lang="en-US" dirty="0">
                          <a:latin typeface="Century Gothic" panose="020B0502020202020204" pitchFamily="34" charset="0"/>
                        </a:rPr>
                        <a:t>00</a:t>
                      </a:r>
                    </a:p>
                  </a:txBody>
                  <a:tcPr>
                    <a:solidFill>
                      <a:schemeClr val="bg2">
                        <a:lumMod val="90000"/>
                      </a:schemeClr>
                    </a:solidFill>
                  </a:tcPr>
                </a:tc>
                <a:extLst>
                  <a:ext uri="{0D108BD9-81ED-4DB2-BD59-A6C34878D82A}">
                    <a16:rowId xmlns:a16="http://schemas.microsoft.com/office/drawing/2014/main" val="281226523"/>
                  </a:ext>
                </a:extLst>
              </a:tr>
              <a:tr h="370840">
                <a:tc>
                  <a:txBody>
                    <a:bodyPr/>
                    <a:lstStyle/>
                    <a:p>
                      <a:pPr algn="r"/>
                      <a:r>
                        <a:rPr lang="en-US" sz="1400" dirty="0">
                          <a:latin typeface="Century Gothic" panose="020B0502020202020204" pitchFamily="34" charset="0"/>
                        </a:rPr>
                        <a:t>Invites</a:t>
                      </a:r>
                    </a:p>
                  </a:txBody>
                  <a:tcPr>
                    <a:solidFill>
                      <a:schemeClr val="bg2">
                        <a:lumMod val="90000"/>
                      </a:schemeClr>
                    </a:solidFill>
                  </a:tcPr>
                </a:tc>
                <a:tc>
                  <a:txBody>
                    <a:bodyPr/>
                    <a:lstStyle/>
                    <a:p>
                      <a:pPr algn="ctr"/>
                      <a:r>
                        <a:rPr lang="en-US" dirty="0">
                          <a:latin typeface="Century Gothic" panose="020B0502020202020204" pitchFamily="34" charset="0"/>
                        </a:rPr>
                        <a:t>00</a:t>
                      </a:r>
                    </a:p>
                  </a:txBody>
                  <a:tcPr>
                    <a:solidFill>
                      <a:schemeClr val="bg2">
                        <a:lumMod val="90000"/>
                      </a:schemeClr>
                    </a:solidFill>
                  </a:tcPr>
                </a:tc>
                <a:extLst>
                  <a:ext uri="{0D108BD9-81ED-4DB2-BD59-A6C34878D82A}">
                    <a16:rowId xmlns:a16="http://schemas.microsoft.com/office/drawing/2014/main" val="2958124452"/>
                  </a:ext>
                </a:extLst>
              </a:tr>
              <a:tr h="370840">
                <a:tc>
                  <a:txBody>
                    <a:bodyPr/>
                    <a:lstStyle/>
                    <a:p>
                      <a:pPr algn="r"/>
                      <a:r>
                        <a:rPr lang="en-US" sz="1400" dirty="0">
                          <a:latin typeface="Century Gothic" panose="020B0502020202020204" pitchFamily="34" charset="0"/>
                        </a:rPr>
                        <a:t>Other</a:t>
                      </a:r>
                    </a:p>
                  </a:txBody>
                  <a:tcPr>
                    <a:solidFill>
                      <a:schemeClr val="bg2">
                        <a:lumMod val="90000"/>
                      </a:schemeClr>
                    </a:solidFill>
                  </a:tcPr>
                </a:tc>
                <a:tc>
                  <a:txBody>
                    <a:bodyPr/>
                    <a:lstStyle/>
                    <a:p>
                      <a:pPr algn="ctr"/>
                      <a:r>
                        <a:rPr lang="en-US" dirty="0">
                          <a:latin typeface="Century Gothic" panose="020B0502020202020204" pitchFamily="34" charset="0"/>
                        </a:rPr>
                        <a:t>00</a:t>
                      </a:r>
                    </a:p>
                  </a:txBody>
                  <a:tcPr>
                    <a:solidFill>
                      <a:schemeClr val="bg2">
                        <a:lumMod val="90000"/>
                      </a:schemeClr>
                    </a:solidFill>
                  </a:tcPr>
                </a:tc>
                <a:extLst>
                  <a:ext uri="{0D108BD9-81ED-4DB2-BD59-A6C34878D82A}">
                    <a16:rowId xmlns:a16="http://schemas.microsoft.com/office/drawing/2014/main" val="1278992183"/>
                  </a:ext>
                </a:extLst>
              </a:tr>
            </a:tbl>
          </a:graphicData>
        </a:graphic>
      </p:graphicFrame>
      <p:pic>
        <p:nvPicPr>
          <p:cNvPr id="32" name="Graphic 31" descr="Thermometer with solid fill">
            <a:extLst>
              <a:ext uri="{FF2B5EF4-FFF2-40B4-BE49-F238E27FC236}">
                <a16:creationId xmlns:a16="http://schemas.microsoft.com/office/drawing/2014/main" id="{FEB28CF8-8B1B-FF99-EF6B-AE849175420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71859" y="4982743"/>
            <a:ext cx="1095624" cy="1095624"/>
          </a:xfrm>
          <a:prstGeom prst="rect">
            <a:avLst/>
          </a:prstGeom>
        </p:spPr>
      </p:pic>
      <p:sp>
        <p:nvSpPr>
          <p:cNvPr id="33" name="TextBox 32">
            <a:extLst>
              <a:ext uri="{FF2B5EF4-FFF2-40B4-BE49-F238E27FC236}">
                <a16:creationId xmlns:a16="http://schemas.microsoft.com/office/drawing/2014/main" id="{359A6EAE-A424-0BE3-4F94-7939C01A26F8}"/>
              </a:ext>
            </a:extLst>
          </p:cNvPr>
          <p:cNvSpPr txBox="1"/>
          <p:nvPr/>
        </p:nvSpPr>
        <p:spPr>
          <a:xfrm>
            <a:off x="8798300" y="4287264"/>
            <a:ext cx="2581829" cy="369332"/>
          </a:xfrm>
          <a:prstGeom prst="rect">
            <a:avLst/>
          </a:prstGeom>
          <a:noFill/>
        </p:spPr>
        <p:txBody>
          <a:bodyPr wrap="square" rtlCol="0">
            <a:spAutoFit/>
          </a:bodyPr>
          <a:lstStyle/>
          <a:p>
            <a:pPr algn="ctr"/>
            <a:r>
              <a:rPr lang="en-US" b="1" dirty="0">
                <a:solidFill>
                  <a:schemeClr val="bg2">
                    <a:lumMod val="50000"/>
                  </a:schemeClr>
                </a:solidFill>
                <a:latin typeface="Century Gothic" panose="020B0502020202020204" pitchFamily="34" charset="0"/>
              </a:rPr>
              <a:t>FOCUS AREA C</a:t>
            </a:r>
          </a:p>
        </p:txBody>
      </p:sp>
      <p:cxnSp>
        <p:nvCxnSpPr>
          <p:cNvPr id="35" name="Straight Connector 34">
            <a:extLst>
              <a:ext uri="{FF2B5EF4-FFF2-40B4-BE49-F238E27FC236}">
                <a16:creationId xmlns:a16="http://schemas.microsoft.com/office/drawing/2014/main" id="{1C562A9A-C070-37BE-5D23-7BBF9004DCA7}"/>
              </a:ext>
            </a:extLst>
          </p:cNvPr>
          <p:cNvCxnSpPr>
            <a:cxnSpLocks/>
          </p:cNvCxnSpPr>
          <p:nvPr/>
        </p:nvCxnSpPr>
        <p:spPr>
          <a:xfrm>
            <a:off x="150920" y="4280881"/>
            <a:ext cx="3133817" cy="6383"/>
          </a:xfrm>
          <a:prstGeom prst="line">
            <a:avLst/>
          </a:pr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2632B3B-4DDA-6C41-F042-6007B3365E07}"/>
              </a:ext>
            </a:extLst>
          </p:cNvPr>
          <p:cNvCxnSpPr>
            <a:cxnSpLocks/>
          </p:cNvCxnSpPr>
          <p:nvPr/>
        </p:nvCxnSpPr>
        <p:spPr>
          <a:xfrm>
            <a:off x="4473117" y="4263799"/>
            <a:ext cx="3133817" cy="6383"/>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E2912BC-8B81-3229-7460-EA5ED2C7EA9A}"/>
              </a:ext>
            </a:extLst>
          </p:cNvPr>
          <p:cNvCxnSpPr>
            <a:cxnSpLocks/>
          </p:cNvCxnSpPr>
          <p:nvPr/>
        </p:nvCxnSpPr>
        <p:spPr>
          <a:xfrm>
            <a:off x="5170516" y="5703570"/>
            <a:ext cx="386309"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449442CE-B4FB-E331-13C7-B53F27EA1702}"/>
              </a:ext>
            </a:extLst>
          </p:cNvPr>
          <p:cNvSpPr txBox="1"/>
          <p:nvPr/>
        </p:nvSpPr>
        <p:spPr>
          <a:xfrm>
            <a:off x="5685498" y="5099668"/>
            <a:ext cx="1798970" cy="861774"/>
          </a:xfrm>
          <a:prstGeom prst="rect">
            <a:avLst/>
          </a:prstGeom>
          <a:noFill/>
        </p:spPr>
        <p:txBody>
          <a:bodyPr wrap="square" rtlCol="0">
            <a:spAutoFit/>
          </a:bodyPr>
          <a:lstStyle/>
          <a:p>
            <a:r>
              <a:rPr lang="en-US" sz="5000" b="1" dirty="0">
                <a:solidFill>
                  <a:schemeClr val="accent6"/>
                </a:solidFill>
                <a:latin typeface="Century Gothic" panose="020B0502020202020204" pitchFamily="34" charset="0"/>
              </a:rPr>
              <a:t>20%</a:t>
            </a:r>
          </a:p>
        </p:txBody>
      </p:sp>
      <p:cxnSp>
        <p:nvCxnSpPr>
          <p:cNvPr id="40" name="Straight Connector 39">
            <a:extLst>
              <a:ext uri="{FF2B5EF4-FFF2-40B4-BE49-F238E27FC236}">
                <a16:creationId xmlns:a16="http://schemas.microsoft.com/office/drawing/2014/main" id="{74A19C74-1A0C-F9EC-BAE5-DCF41C96CDBC}"/>
              </a:ext>
            </a:extLst>
          </p:cNvPr>
          <p:cNvCxnSpPr>
            <a:cxnSpLocks/>
          </p:cNvCxnSpPr>
          <p:nvPr/>
        </p:nvCxnSpPr>
        <p:spPr>
          <a:xfrm>
            <a:off x="9300112" y="5205128"/>
            <a:ext cx="386309"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2B8AB268-FC5A-82B1-B352-4B33975624C9}"/>
              </a:ext>
            </a:extLst>
          </p:cNvPr>
          <p:cNvSpPr txBox="1"/>
          <p:nvPr/>
        </p:nvSpPr>
        <p:spPr>
          <a:xfrm>
            <a:off x="10258493" y="5099668"/>
            <a:ext cx="1798970" cy="861774"/>
          </a:xfrm>
          <a:prstGeom prst="rect">
            <a:avLst/>
          </a:prstGeom>
          <a:noFill/>
        </p:spPr>
        <p:txBody>
          <a:bodyPr wrap="square" rtlCol="0">
            <a:spAutoFit/>
          </a:bodyPr>
          <a:lstStyle/>
          <a:p>
            <a:r>
              <a:rPr lang="en-US" sz="5000" b="1" dirty="0">
                <a:solidFill>
                  <a:schemeClr val="bg2">
                    <a:lumMod val="50000"/>
                  </a:schemeClr>
                </a:solidFill>
                <a:latin typeface="Century Gothic" panose="020B0502020202020204" pitchFamily="34" charset="0"/>
              </a:rPr>
              <a:t>95%</a:t>
            </a:r>
          </a:p>
        </p:txBody>
      </p:sp>
      <p:cxnSp>
        <p:nvCxnSpPr>
          <p:cNvPr id="42" name="Straight Connector 41">
            <a:extLst>
              <a:ext uri="{FF2B5EF4-FFF2-40B4-BE49-F238E27FC236}">
                <a16:creationId xmlns:a16="http://schemas.microsoft.com/office/drawing/2014/main" id="{37C35458-3106-00F1-2A3F-4BC636F91100}"/>
              </a:ext>
            </a:extLst>
          </p:cNvPr>
          <p:cNvCxnSpPr>
            <a:cxnSpLocks/>
          </p:cNvCxnSpPr>
          <p:nvPr/>
        </p:nvCxnSpPr>
        <p:spPr>
          <a:xfrm>
            <a:off x="8691584" y="4241270"/>
            <a:ext cx="3133817" cy="6383"/>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90E1DEF-DE4A-20F9-0B2A-B03526DBC4DD}"/>
              </a:ext>
            </a:extLst>
          </p:cNvPr>
          <p:cNvCxnSpPr>
            <a:cxnSpLocks/>
          </p:cNvCxnSpPr>
          <p:nvPr/>
        </p:nvCxnSpPr>
        <p:spPr>
          <a:xfrm>
            <a:off x="206894" y="6449055"/>
            <a:ext cx="3133817" cy="6383"/>
          </a:xfrm>
          <a:prstGeom prst="line">
            <a:avLst/>
          </a:pr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4F71936-A71A-5AE6-B96E-77FF953088D0}"/>
              </a:ext>
            </a:extLst>
          </p:cNvPr>
          <p:cNvCxnSpPr>
            <a:cxnSpLocks/>
          </p:cNvCxnSpPr>
          <p:nvPr/>
        </p:nvCxnSpPr>
        <p:spPr>
          <a:xfrm>
            <a:off x="4529091" y="6431973"/>
            <a:ext cx="3133817" cy="6383"/>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E644230-F159-484F-FA5F-6979D504CFB5}"/>
              </a:ext>
            </a:extLst>
          </p:cNvPr>
          <p:cNvCxnSpPr>
            <a:cxnSpLocks/>
          </p:cNvCxnSpPr>
          <p:nvPr/>
        </p:nvCxnSpPr>
        <p:spPr>
          <a:xfrm>
            <a:off x="8747558" y="6409444"/>
            <a:ext cx="3133817" cy="6383"/>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9" name="Straight Connector 1038">
            <a:extLst>
              <a:ext uri="{FF2B5EF4-FFF2-40B4-BE49-F238E27FC236}">
                <a16:creationId xmlns:a16="http://schemas.microsoft.com/office/drawing/2014/main" id="{71CBDD59-0BE5-FAB5-5028-E913A7F45138}"/>
              </a:ext>
            </a:extLst>
          </p:cNvPr>
          <p:cNvCxnSpPr>
            <a:cxnSpLocks/>
          </p:cNvCxnSpPr>
          <p:nvPr/>
        </p:nvCxnSpPr>
        <p:spPr>
          <a:xfrm flipV="1">
            <a:off x="3924300" y="1203960"/>
            <a:ext cx="0" cy="5425440"/>
          </a:xfrm>
          <a:prstGeom prst="line">
            <a:avLst/>
          </a:prstGeom>
          <a:ln w="12700">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43" name="Straight Connector 1042">
            <a:extLst>
              <a:ext uri="{FF2B5EF4-FFF2-40B4-BE49-F238E27FC236}">
                <a16:creationId xmlns:a16="http://schemas.microsoft.com/office/drawing/2014/main" id="{F136EE08-FE3E-D008-D976-B245A244E540}"/>
              </a:ext>
            </a:extLst>
          </p:cNvPr>
          <p:cNvCxnSpPr>
            <a:cxnSpLocks/>
          </p:cNvCxnSpPr>
          <p:nvPr/>
        </p:nvCxnSpPr>
        <p:spPr>
          <a:xfrm flipV="1">
            <a:off x="8220075" y="1203960"/>
            <a:ext cx="0" cy="5568315"/>
          </a:xfrm>
          <a:prstGeom prst="line">
            <a:avLst/>
          </a:prstGeom>
          <a:ln w="12700">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4598A65-5655-6CE7-6EC4-E0DC87698A62}"/>
              </a:ext>
            </a:extLst>
          </p:cNvPr>
          <p:cNvSpPr txBox="1"/>
          <p:nvPr/>
        </p:nvSpPr>
        <p:spPr>
          <a:xfrm>
            <a:off x="182880" y="192506"/>
            <a:ext cx="8361045" cy="430887"/>
          </a:xfrm>
          <a:prstGeom prst="rect">
            <a:avLst/>
          </a:prstGeom>
          <a:noFill/>
        </p:spPr>
        <p:txBody>
          <a:bodyPr wrap="square" rtlCol="0">
            <a:spAutoFit/>
          </a:bodyPr>
          <a:lstStyle/>
          <a:p>
            <a:r>
              <a:rPr lang="en-US" sz="2200" dirty="0">
                <a:solidFill>
                  <a:schemeClr val="tx1">
                    <a:lumMod val="65000"/>
                    <a:lumOff val="35000"/>
                  </a:schemeClr>
                </a:solidFill>
                <a:latin typeface="Century Gothic" panose="020B0502020202020204" pitchFamily="34" charset="0"/>
              </a:rPr>
              <a:t>PERFORMANCE MONITORING</a:t>
            </a:r>
          </a:p>
        </p:txBody>
      </p:sp>
      <p:sp>
        <p:nvSpPr>
          <p:cNvPr id="4" name="TextBox 3">
            <a:extLst>
              <a:ext uri="{FF2B5EF4-FFF2-40B4-BE49-F238E27FC236}">
                <a16:creationId xmlns:a16="http://schemas.microsoft.com/office/drawing/2014/main" id="{12D3176D-91E0-FBF6-8C66-12313C7AABA5}"/>
              </a:ext>
            </a:extLst>
          </p:cNvPr>
          <p:cNvSpPr txBox="1"/>
          <p:nvPr/>
        </p:nvSpPr>
        <p:spPr>
          <a:xfrm>
            <a:off x="182880" y="623393"/>
            <a:ext cx="11826240" cy="461665"/>
          </a:xfrm>
          <a:prstGeom prst="rect">
            <a:avLst/>
          </a:prstGeom>
          <a:noFill/>
        </p:spPr>
        <p:txBody>
          <a:bodyPr wrap="square">
            <a:spAutoFit/>
          </a:bodyPr>
          <a:lstStyle/>
          <a:p>
            <a:r>
              <a:rPr lang="en-US" sz="1200" b="0" i="0" u="none" strike="noStrike" dirty="0">
                <a:solidFill>
                  <a:schemeClr val="tx1">
                    <a:lumMod val="65000"/>
                    <a:lumOff val="35000"/>
                  </a:schemeClr>
                </a:solidFill>
                <a:effectLst/>
                <a:latin typeface="Century Gothic" panose="020B0502020202020204" pitchFamily="34" charset="0"/>
              </a:rPr>
              <a:t>Define the key performance indicators (KPIs) for measuring success and illustrate how progress will be monitored using dashboards or scorecards. Ensure the presentation is visual and straightforward.</a:t>
            </a:r>
            <a:endParaRPr lang="en-US" sz="12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577447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3BCFB9-6F2A-D9EE-C0A0-C691947E7A7F}"/>
              </a:ext>
            </a:extLst>
          </p:cNvPr>
          <p:cNvSpPr/>
          <p:nvPr/>
        </p:nvSpPr>
        <p:spPr>
          <a:xfrm rot="5400000">
            <a:off x="4895412" y="-1505305"/>
            <a:ext cx="2382937" cy="11856680"/>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9" name="Group 168">
            <a:extLst>
              <a:ext uri="{FF2B5EF4-FFF2-40B4-BE49-F238E27FC236}">
                <a16:creationId xmlns:a16="http://schemas.microsoft.com/office/drawing/2014/main" id="{3AA3E36A-117E-3C60-3019-9BBAF442D3F7}"/>
              </a:ext>
            </a:extLst>
          </p:cNvPr>
          <p:cNvGrpSpPr/>
          <p:nvPr/>
        </p:nvGrpSpPr>
        <p:grpSpPr>
          <a:xfrm>
            <a:off x="3225691" y="3538193"/>
            <a:ext cx="8675163" cy="84391"/>
            <a:chOff x="3225690" y="3144915"/>
            <a:chExt cx="8675163" cy="84391"/>
          </a:xfrm>
        </p:grpSpPr>
        <p:cxnSp>
          <p:nvCxnSpPr>
            <p:cNvPr id="50" name="Straight Connector 49">
              <a:extLst>
                <a:ext uri="{FF2B5EF4-FFF2-40B4-BE49-F238E27FC236}">
                  <a16:creationId xmlns:a16="http://schemas.microsoft.com/office/drawing/2014/main" id="{3E4C061E-20D0-58E0-562D-4B2675C50D89}"/>
                </a:ext>
              </a:extLst>
            </p:cNvPr>
            <p:cNvCxnSpPr>
              <a:cxnSpLocks/>
            </p:cNvCxnSpPr>
            <p:nvPr/>
          </p:nvCxnSpPr>
          <p:spPr>
            <a:xfrm>
              <a:off x="3298849" y="3189344"/>
              <a:ext cx="8585370" cy="0"/>
            </a:xfrm>
            <a:prstGeom prst="line">
              <a:avLst/>
            </a:prstGeom>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3" name="Oval 152">
              <a:extLst>
                <a:ext uri="{FF2B5EF4-FFF2-40B4-BE49-F238E27FC236}">
                  <a16:creationId xmlns:a16="http://schemas.microsoft.com/office/drawing/2014/main" id="{7879407F-28F1-9A60-8C4A-94F74FBA08FB}"/>
                </a:ext>
              </a:extLst>
            </p:cNvPr>
            <p:cNvSpPr/>
            <p:nvPr/>
          </p:nvSpPr>
          <p:spPr>
            <a:xfrm>
              <a:off x="3225690" y="3149381"/>
              <a:ext cx="79925" cy="79925"/>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Oval 161">
              <a:extLst>
                <a:ext uri="{FF2B5EF4-FFF2-40B4-BE49-F238E27FC236}">
                  <a16:creationId xmlns:a16="http://schemas.microsoft.com/office/drawing/2014/main" id="{25A6DB58-176C-8822-82EF-7FF4EF15BE31}"/>
                </a:ext>
              </a:extLst>
            </p:cNvPr>
            <p:cNvSpPr/>
            <p:nvPr/>
          </p:nvSpPr>
          <p:spPr>
            <a:xfrm>
              <a:off x="11820928" y="3144915"/>
              <a:ext cx="79925" cy="79925"/>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8" name="Group 167">
            <a:extLst>
              <a:ext uri="{FF2B5EF4-FFF2-40B4-BE49-F238E27FC236}">
                <a16:creationId xmlns:a16="http://schemas.microsoft.com/office/drawing/2014/main" id="{DEED0CB4-F1E8-904C-20F4-BD8E79050732}"/>
              </a:ext>
            </a:extLst>
          </p:cNvPr>
          <p:cNvGrpSpPr/>
          <p:nvPr/>
        </p:nvGrpSpPr>
        <p:grpSpPr>
          <a:xfrm>
            <a:off x="3225691" y="4049905"/>
            <a:ext cx="8682107" cy="82353"/>
            <a:chOff x="3225690" y="3656627"/>
            <a:chExt cx="8682107" cy="82353"/>
          </a:xfrm>
        </p:grpSpPr>
        <p:cxnSp>
          <p:nvCxnSpPr>
            <p:cNvPr id="52" name="Straight Connector 51">
              <a:extLst>
                <a:ext uri="{FF2B5EF4-FFF2-40B4-BE49-F238E27FC236}">
                  <a16:creationId xmlns:a16="http://schemas.microsoft.com/office/drawing/2014/main" id="{EC31E785-58D7-688F-9B52-C44B59DD44C3}"/>
                </a:ext>
              </a:extLst>
            </p:cNvPr>
            <p:cNvCxnSpPr>
              <a:cxnSpLocks/>
            </p:cNvCxnSpPr>
            <p:nvPr/>
          </p:nvCxnSpPr>
          <p:spPr>
            <a:xfrm>
              <a:off x="3299917" y="3696590"/>
              <a:ext cx="8585370" cy="0"/>
            </a:xfrm>
            <a:prstGeom prst="line">
              <a:avLst/>
            </a:prstGeom>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4" name="Oval 153">
              <a:extLst>
                <a:ext uri="{FF2B5EF4-FFF2-40B4-BE49-F238E27FC236}">
                  <a16:creationId xmlns:a16="http://schemas.microsoft.com/office/drawing/2014/main" id="{3A80B3B0-58B1-9920-FF40-D4E33C56BB0F}"/>
                </a:ext>
              </a:extLst>
            </p:cNvPr>
            <p:cNvSpPr/>
            <p:nvPr/>
          </p:nvSpPr>
          <p:spPr>
            <a:xfrm>
              <a:off x="3225690" y="3659055"/>
              <a:ext cx="79925" cy="79925"/>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Oval 162">
              <a:extLst>
                <a:ext uri="{FF2B5EF4-FFF2-40B4-BE49-F238E27FC236}">
                  <a16:creationId xmlns:a16="http://schemas.microsoft.com/office/drawing/2014/main" id="{1733A829-704A-795E-B2AA-474DF870BC47}"/>
                </a:ext>
              </a:extLst>
            </p:cNvPr>
            <p:cNvSpPr/>
            <p:nvPr/>
          </p:nvSpPr>
          <p:spPr>
            <a:xfrm>
              <a:off x="11827872" y="3656627"/>
              <a:ext cx="79925" cy="79925"/>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CB05D5EB-CCE2-FBE5-AEDC-8322F52522EB}"/>
              </a:ext>
            </a:extLst>
          </p:cNvPr>
          <p:cNvGrpSpPr/>
          <p:nvPr/>
        </p:nvGrpSpPr>
        <p:grpSpPr>
          <a:xfrm>
            <a:off x="3228241" y="4590060"/>
            <a:ext cx="8679556" cy="86934"/>
            <a:chOff x="3228240" y="4196782"/>
            <a:chExt cx="8679556" cy="86934"/>
          </a:xfrm>
        </p:grpSpPr>
        <p:cxnSp>
          <p:nvCxnSpPr>
            <p:cNvPr id="51" name="Straight Connector 50">
              <a:extLst>
                <a:ext uri="{FF2B5EF4-FFF2-40B4-BE49-F238E27FC236}">
                  <a16:creationId xmlns:a16="http://schemas.microsoft.com/office/drawing/2014/main" id="{103B61FB-C3E4-D79F-B422-F4D9983DB274}"/>
                </a:ext>
              </a:extLst>
            </p:cNvPr>
            <p:cNvCxnSpPr>
              <a:cxnSpLocks/>
            </p:cNvCxnSpPr>
            <p:nvPr/>
          </p:nvCxnSpPr>
          <p:spPr>
            <a:xfrm>
              <a:off x="3299917" y="4237237"/>
              <a:ext cx="8585370" cy="0"/>
            </a:xfrm>
            <a:prstGeom prst="line">
              <a:avLst/>
            </a:prstGeom>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8" name="Oval 157">
              <a:extLst>
                <a:ext uri="{FF2B5EF4-FFF2-40B4-BE49-F238E27FC236}">
                  <a16:creationId xmlns:a16="http://schemas.microsoft.com/office/drawing/2014/main" id="{E2683851-04D7-7715-43DD-452863E199CA}"/>
                </a:ext>
              </a:extLst>
            </p:cNvPr>
            <p:cNvSpPr/>
            <p:nvPr/>
          </p:nvSpPr>
          <p:spPr>
            <a:xfrm>
              <a:off x="3228240" y="4203791"/>
              <a:ext cx="79925" cy="79925"/>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a:extLst>
                <a:ext uri="{FF2B5EF4-FFF2-40B4-BE49-F238E27FC236}">
                  <a16:creationId xmlns:a16="http://schemas.microsoft.com/office/drawing/2014/main" id="{65CC327E-962D-F2F5-153F-1FE246C054A1}"/>
                </a:ext>
              </a:extLst>
            </p:cNvPr>
            <p:cNvSpPr/>
            <p:nvPr/>
          </p:nvSpPr>
          <p:spPr>
            <a:xfrm>
              <a:off x="11827871" y="4196782"/>
              <a:ext cx="79925" cy="79925"/>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6" name="Group 165">
            <a:extLst>
              <a:ext uri="{FF2B5EF4-FFF2-40B4-BE49-F238E27FC236}">
                <a16:creationId xmlns:a16="http://schemas.microsoft.com/office/drawing/2014/main" id="{A589C1F4-F6AA-CABC-1F03-A6DBF164537D}"/>
              </a:ext>
            </a:extLst>
          </p:cNvPr>
          <p:cNvGrpSpPr/>
          <p:nvPr/>
        </p:nvGrpSpPr>
        <p:grpSpPr>
          <a:xfrm>
            <a:off x="3228440" y="5163017"/>
            <a:ext cx="8672413" cy="82633"/>
            <a:chOff x="3228439" y="4769739"/>
            <a:chExt cx="8672413" cy="82633"/>
          </a:xfrm>
        </p:grpSpPr>
        <p:cxnSp>
          <p:nvCxnSpPr>
            <p:cNvPr id="53" name="Straight Connector 52">
              <a:extLst>
                <a:ext uri="{FF2B5EF4-FFF2-40B4-BE49-F238E27FC236}">
                  <a16:creationId xmlns:a16="http://schemas.microsoft.com/office/drawing/2014/main" id="{B66932D5-22E8-BAFF-7E85-794C10F8577E}"/>
                </a:ext>
              </a:extLst>
            </p:cNvPr>
            <p:cNvCxnSpPr>
              <a:cxnSpLocks/>
            </p:cNvCxnSpPr>
            <p:nvPr/>
          </p:nvCxnSpPr>
          <p:spPr>
            <a:xfrm>
              <a:off x="3299917" y="4804550"/>
              <a:ext cx="8585370" cy="0"/>
            </a:xfrm>
            <a:prstGeom prst="line">
              <a:avLst/>
            </a:prstGeom>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9" name="Oval 158">
              <a:extLst>
                <a:ext uri="{FF2B5EF4-FFF2-40B4-BE49-F238E27FC236}">
                  <a16:creationId xmlns:a16="http://schemas.microsoft.com/office/drawing/2014/main" id="{C543B018-0F1E-8300-39EF-B3335F4E7650}"/>
                </a:ext>
              </a:extLst>
            </p:cNvPr>
            <p:cNvSpPr/>
            <p:nvPr/>
          </p:nvSpPr>
          <p:spPr>
            <a:xfrm>
              <a:off x="3228439" y="4772447"/>
              <a:ext cx="79925" cy="79925"/>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Oval 164">
              <a:extLst>
                <a:ext uri="{FF2B5EF4-FFF2-40B4-BE49-F238E27FC236}">
                  <a16:creationId xmlns:a16="http://schemas.microsoft.com/office/drawing/2014/main" id="{62E81AA7-477A-F8B4-1B80-ACCC49C18CA9}"/>
                </a:ext>
              </a:extLst>
            </p:cNvPr>
            <p:cNvSpPr/>
            <p:nvPr/>
          </p:nvSpPr>
          <p:spPr>
            <a:xfrm>
              <a:off x="11820927" y="4769739"/>
              <a:ext cx="79925" cy="79925"/>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Rectangle 5">
            <a:extLst>
              <a:ext uri="{FF2B5EF4-FFF2-40B4-BE49-F238E27FC236}">
                <a16:creationId xmlns:a16="http://schemas.microsoft.com/office/drawing/2014/main" id="{6C4AFCF3-BC2F-8567-8768-3C387F59B999}"/>
              </a:ext>
            </a:extLst>
          </p:cNvPr>
          <p:cNvSpPr/>
          <p:nvPr/>
        </p:nvSpPr>
        <p:spPr>
          <a:xfrm rot="5400000">
            <a:off x="5620756" y="-3378837"/>
            <a:ext cx="935345" cy="11853667"/>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D154D938-5DF9-A3D3-BE11-ED937ADDCE30}"/>
              </a:ext>
            </a:extLst>
          </p:cNvPr>
          <p:cNvSpPr txBox="1"/>
          <p:nvPr/>
        </p:nvSpPr>
        <p:spPr>
          <a:xfrm rot="16200000">
            <a:off x="-32570" y="2409496"/>
            <a:ext cx="863517" cy="276999"/>
          </a:xfrm>
          <a:prstGeom prst="rect">
            <a:avLst/>
          </a:prstGeom>
          <a:noFill/>
        </p:spPr>
        <p:txBody>
          <a:bodyPr wrap="square" rtlCol="0">
            <a:spAutoFit/>
          </a:bodyPr>
          <a:lstStyle/>
          <a:p>
            <a:pPr algn="ctr"/>
            <a:r>
              <a:rPr lang="en-US" sz="1200" b="1" spc="-50" dirty="0">
                <a:solidFill>
                  <a:schemeClr val="tx1">
                    <a:lumMod val="65000"/>
                    <a:lumOff val="35000"/>
                  </a:schemeClr>
                </a:solidFill>
                <a:latin typeface="Century Gothic" panose="020B0502020202020204" pitchFamily="34" charset="0"/>
              </a:rPr>
              <a:t>PHASES</a:t>
            </a:r>
          </a:p>
        </p:txBody>
      </p:sp>
      <p:cxnSp>
        <p:nvCxnSpPr>
          <p:cNvPr id="11" name="Straight Connector 10">
            <a:extLst>
              <a:ext uri="{FF2B5EF4-FFF2-40B4-BE49-F238E27FC236}">
                <a16:creationId xmlns:a16="http://schemas.microsoft.com/office/drawing/2014/main" id="{50344E58-0A45-CD49-5DFD-9FC87C70D228}"/>
              </a:ext>
            </a:extLst>
          </p:cNvPr>
          <p:cNvCxnSpPr/>
          <p:nvPr/>
        </p:nvCxnSpPr>
        <p:spPr>
          <a:xfrm>
            <a:off x="713232" y="899405"/>
            <a:ext cx="0" cy="594030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E4673F7-D272-DEF6-A9D1-FB14A01BD669}"/>
              </a:ext>
            </a:extLst>
          </p:cNvPr>
          <p:cNvSpPr txBox="1"/>
          <p:nvPr/>
        </p:nvSpPr>
        <p:spPr>
          <a:xfrm rot="16200000">
            <a:off x="-757240" y="4300356"/>
            <a:ext cx="2414584" cy="276999"/>
          </a:xfrm>
          <a:prstGeom prst="rect">
            <a:avLst/>
          </a:prstGeom>
          <a:noFill/>
        </p:spPr>
        <p:txBody>
          <a:bodyPr wrap="square" rtlCol="0">
            <a:spAutoFit/>
          </a:bodyPr>
          <a:lstStyle/>
          <a:p>
            <a:pPr algn="ctr"/>
            <a:r>
              <a:rPr lang="en-US" sz="1200" b="1" spc="-50" dirty="0">
                <a:solidFill>
                  <a:schemeClr val="tx1">
                    <a:lumMod val="65000"/>
                    <a:lumOff val="35000"/>
                  </a:schemeClr>
                </a:solidFill>
                <a:latin typeface="Century Gothic" panose="020B0502020202020204" pitchFamily="34" charset="0"/>
              </a:rPr>
              <a:t>TIMELINE</a:t>
            </a:r>
          </a:p>
        </p:txBody>
      </p:sp>
      <p:sp>
        <p:nvSpPr>
          <p:cNvPr id="22" name="TextBox 21">
            <a:extLst>
              <a:ext uri="{FF2B5EF4-FFF2-40B4-BE49-F238E27FC236}">
                <a16:creationId xmlns:a16="http://schemas.microsoft.com/office/drawing/2014/main" id="{7641289B-9BE4-4557-9BB1-C2048A6DEDDC}"/>
              </a:ext>
            </a:extLst>
          </p:cNvPr>
          <p:cNvSpPr txBox="1"/>
          <p:nvPr/>
        </p:nvSpPr>
        <p:spPr>
          <a:xfrm>
            <a:off x="796444" y="2114008"/>
            <a:ext cx="2503473" cy="307777"/>
          </a:xfrm>
          <a:prstGeom prst="rect">
            <a:avLst/>
          </a:prstGeom>
          <a:noFill/>
        </p:spPr>
        <p:txBody>
          <a:bodyPr wrap="square" rtlCol="0">
            <a:spAutoFit/>
          </a:bodyPr>
          <a:lstStyle/>
          <a:p>
            <a:r>
              <a:rPr lang="en-US" sz="1400" dirty="0">
                <a:solidFill>
                  <a:schemeClr val="tx1">
                    <a:lumMod val="65000"/>
                    <a:lumOff val="35000"/>
                  </a:schemeClr>
                </a:solidFill>
                <a:latin typeface="Century Gothic" panose="020B0502020202020204" pitchFamily="34" charset="0"/>
              </a:rPr>
              <a:t>STATUS</a:t>
            </a:r>
          </a:p>
        </p:txBody>
      </p:sp>
      <p:sp>
        <p:nvSpPr>
          <p:cNvPr id="28" name="TextBox 27">
            <a:extLst>
              <a:ext uri="{FF2B5EF4-FFF2-40B4-BE49-F238E27FC236}">
                <a16:creationId xmlns:a16="http://schemas.microsoft.com/office/drawing/2014/main" id="{DD7405F0-3AD4-FD55-0DEC-F18E332922DB}"/>
              </a:ext>
            </a:extLst>
          </p:cNvPr>
          <p:cNvSpPr txBox="1"/>
          <p:nvPr/>
        </p:nvSpPr>
        <p:spPr>
          <a:xfrm>
            <a:off x="816645" y="2421785"/>
            <a:ext cx="2297391" cy="230832"/>
          </a:xfrm>
          <a:prstGeom prst="rect">
            <a:avLst/>
          </a:prstGeom>
          <a:noFill/>
        </p:spPr>
        <p:txBody>
          <a:bodyPr wrap="square">
            <a:spAutoFit/>
          </a:bodyPr>
          <a:lstStyle/>
          <a:p>
            <a:r>
              <a:rPr lang="en-US" sz="900" dirty="0">
                <a:solidFill>
                  <a:schemeClr val="tx1">
                    <a:lumMod val="65000"/>
                    <a:lumOff val="35000"/>
                  </a:schemeClr>
                </a:solidFill>
                <a:latin typeface="Century Gothic" panose="020B0502020202020204" pitchFamily="34" charset="0"/>
              </a:rPr>
              <a:t>Description of the current state …</a:t>
            </a:r>
            <a:endParaRPr lang="en-US" sz="900" dirty="0"/>
          </a:p>
        </p:txBody>
      </p:sp>
      <p:sp>
        <p:nvSpPr>
          <p:cNvPr id="33" name="TextBox 32">
            <a:extLst>
              <a:ext uri="{FF2B5EF4-FFF2-40B4-BE49-F238E27FC236}">
                <a16:creationId xmlns:a16="http://schemas.microsoft.com/office/drawing/2014/main" id="{BED8DDF1-0ECD-E222-F18D-A573AA727D16}"/>
              </a:ext>
            </a:extLst>
          </p:cNvPr>
          <p:cNvSpPr txBox="1"/>
          <p:nvPr/>
        </p:nvSpPr>
        <p:spPr>
          <a:xfrm>
            <a:off x="736837" y="3360192"/>
            <a:ext cx="2356999" cy="369332"/>
          </a:xfrm>
          <a:prstGeom prst="rect">
            <a:avLst/>
          </a:prstGeom>
          <a:noFill/>
        </p:spPr>
        <p:txBody>
          <a:bodyPr wrap="square">
            <a:spAutoFit/>
          </a:bodyPr>
          <a:lstStyle/>
          <a:p>
            <a:r>
              <a:rPr lang="en-US" sz="900" dirty="0">
                <a:solidFill>
                  <a:schemeClr val="tx1">
                    <a:lumMod val="65000"/>
                    <a:lumOff val="35000"/>
                  </a:schemeClr>
                </a:solidFill>
                <a:latin typeface="Century Gothic" panose="020B0502020202020204" pitchFamily="34" charset="0"/>
              </a:rPr>
              <a:t>Initiative 1:</a:t>
            </a:r>
          </a:p>
          <a:p>
            <a:r>
              <a:rPr lang="en-US" sz="900" b="1" dirty="0">
                <a:solidFill>
                  <a:schemeClr val="tx1">
                    <a:lumMod val="65000"/>
                    <a:lumOff val="35000"/>
                  </a:schemeClr>
                </a:solidFill>
                <a:latin typeface="Century Gothic" panose="020B0502020202020204" pitchFamily="34" charset="0"/>
              </a:rPr>
              <a:t>Name</a:t>
            </a:r>
            <a:endParaRPr lang="en-US" sz="900" b="1" dirty="0"/>
          </a:p>
        </p:txBody>
      </p:sp>
      <p:sp>
        <p:nvSpPr>
          <p:cNvPr id="34" name="TextBox 33">
            <a:extLst>
              <a:ext uri="{FF2B5EF4-FFF2-40B4-BE49-F238E27FC236}">
                <a16:creationId xmlns:a16="http://schemas.microsoft.com/office/drawing/2014/main" id="{FA83D094-BFC4-ECC5-E32A-84571982E038}"/>
              </a:ext>
            </a:extLst>
          </p:cNvPr>
          <p:cNvSpPr txBox="1"/>
          <p:nvPr/>
        </p:nvSpPr>
        <p:spPr>
          <a:xfrm>
            <a:off x="764097" y="3904317"/>
            <a:ext cx="2371210" cy="369332"/>
          </a:xfrm>
          <a:prstGeom prst="rect">
            <a:avLst/>
          </a:prstGeom>
          <a:noFill/>
        </p:spPr>
        <p:txBody>
          <a:bodyPr wrap="square">
            <a:spAutoFit/>
          </a:bodyPr>
          <a:lstStyle/>
          <a:p>
            <a:r>
              <a:rPr lang="en-US" sz="900" dirty="0">
                <a:solidFill>
                  <a:schemeClr val="tx1">
                    <a:lumMod val="65000"/>
                    <a:lumOff val="35000"/>
                  </a:schemeClr>
                </a:solidFill>
                <a:latin typeface="Century Gothic" panose="020B0502020202020204" pitchFamily="34" charset="0"/>
              </a:rPr>
              <a:t>Initiative 2:</a:t>
            </a:r>
          </a:p>
          <a:p>
            <a:r>
              <a:rPr lang="en-US" sz="900" b="1" dirty="0">
                <a:solidFill>
                  <a:schemeClr val="tx1">
                    <a:lumMod val="65000"/>
                    <a:lumOff val="35000"/>
                  </a:schemeClr>
                </a:solidFill>
                <a:latin typeface="Century Gothic" panose="020B0502020202020204" pitchFamily="34" charset="0"/>
              </a:rPr>
              <a:t>Name</a:t>
            </a:r>
            <a:endParaRPr lang="en-US" sz="900" b="1" dirty="0"/>
          </a:p>
        </p:txBody>
      </p:sp>
      <p:sp>
        <p:nvSpPr>
          <p:cNvPr id="35" name="TextBox 34">
            <a:extLst>
              <a:ext uri="{FF2B5EF4-FFF2-40B4-BE49-F238E27FC236}">
                <a16:creationId xmlns:a16="http://schemas.microsoft.com/office/drawing/2014/main" id="{52F7BD19-C0B2-BB1E-BD42-59BA3B6557D0}"/>
              </a:ext>
            </a:extLst>
          </p:cNvPr>
          <p:cNvSpPr txBox="1"/>
          <p:nvPr/>
        </p:nvSpPr>
        <p:spPr>
          <a:xfrm>
            <a:off x="764097" y="4463905"/>
            <a:ext cx="2371210" cy="369332"/>
          </a:xfrm>
          <a:prstGeom prst="rect">
            <a:avLst/>
          </a:prstGeom>
          <a:noFill/>
        </p:spPr>
        <p:txBody>
          <a:bodyPr wrap="square">
            <a:spAutoFit/>
          </a:bodyPr>
          <a:lstStyle/>
          <a:p>
            <a:r>
              <a:rPr lang="en-US" sz="900" dirty="0">
                <a:solidFill>
                  <a:schemeClr val="tx1">
                    <a:lumMod val="65000"/>
                    <a:lumOff val="35000"/>
                  </a:schemeClr>
                </a:solidFill>
                <a:latin typeface="Century Gothic" panose="020B0502020202020204" pitchFamily="34" charset="0"/>
              </a:rPr>
              <a:t>Initiative 3:</a:t>
            </a:r>
          </a:p>
          <a:p>
            <a:r>
              <a:rPr lang="en-US" sz="900" b="1" dirty="0">
                <a:solidFill>
                  <a:schemeClr val="tx1">
                    <a:lumMod val="65000"/>
                    <a:lumOff val="35000"/>
                  </a:schemeClr>
                </a:solidFill>
                <a:latin typeface="Century Gothic" panose="020B0502020202020204" pitchFamily="34" charset="0"/>
              </a:rPr>
              <a:t>Name</a:t>
            </a:r>
            <a:endParaRPr lang="en-US" sz="900" b="1" dirty="0"/>
          </a:p>
        </p:txBody>
      </p:sp>
      <p:sp>
        <p:nvSpPr>
          <p:cNvPr id="36" name="TextBox 35">
            <a:extLst>
              <a:ext uri="{FF2B5EF4-FFF2-40B4-BE49-F238E27FC236}">
                <a16:creationId xmlns:a16="http://schemas.microsoft.com/office/drawing/2014/main" id="{A56C907C-3D39-84AE-AE63-B0592060EED7}"/>
              </a:ext>
            </a:extLst>
          </p:cNvPr>
          <p:cNvSpPr txBox="1"/>
          <p:nvPr/>
        </p:nvSpPr>
        <p:spPr>
          <a:xfrm>
            <a:off x="764097" y="4978351"/>
            <a:ext cx="2371210" cy="369332"/>
          </a:xfrm>
          <a:prstGeom prst="rect">
            <a:avLst/>
          </a:prstGeom>
          <a:noFill/>
        </p:spPr>
        <p:txBody>
          <a:bodyPr wrap="square">
            <a:spAutoFit/>
          </a:bodyPr>
          <a:lstStyle/>
          <a:p>
            <a:r>
              <a:rPr lang="en-US" sz="900" dirty="0">
                <a:solidFill>
                  <a:schemeClr val="tx1">
                    <a:lumMod val="65000"/>
                    <a:lumOff val="35000"/>
                  </a:schemeClr>
                </a:solidFill>
                <a:latin typeface="Century Gothic" panose="020B0502020202020204" pitchFamily="34" charset="0"/>
              </a:rPr>
              <a:t>Initiative 4:</a:t>
            </a:r>
          </a:p>
          <a:p>
            <a:r>
              <a:rPr lang="en-US" sz="900" b="1" dirty="0">
                <a:solidFill>
                  <a:schemeClr val="tx1">
                    <a:lumMod val="65000"/>
                    <a:lumOff val="35000"/>
                  </a:schemeClr>
                </a:solidFill>
                <a:latin typeface="Century Gothic" panose="020B0502020202020204" pitchFamily="34" charset="0"/>
              </a:rPr>
              <a:t>Name</a:t>
            </a:r>
            <a:endParaRPr lang="en-US" sz="900" b="1" dirty="0"/>
          </a:p>
        </p:txBody>
      </p:sp>
      <p:graphicFrame>
        <p:nvGraphicFramePr>
          <p:cNvPr id="47" name="Table 46">
            <a:extLst>
              <a:ext uri="{FF2B5EF4-FFF2-40B4-BE49-F238E27FC236}">
                <a16:creationId xmlns:a16="http://schemas.microsoft.com/office/drawing/2014/main" id="{D27CB9EF-A392-E757-BB7B-836128E7F1F9}"/>
              </a:ext>
            </a:extLst>
          </p:cNvPr>
          <p:cNvGraphicFramePr>
            <a:graphicFrameLocks noGrp="1"/>
          </p:cNvGraphicFramePr>
          <p:nvPr>
            <p:extLst>
              <p:ext uri="{D42A27DB-BD31-4B8C-83A1-F6EECF244321}">
                <p14:modId xmlns:p14="http://schemas.microsoft.com/office/powerpoint/2010/main" val="1384251193"/>
              </p:ext>
            </p:extLst>
          </p:nvPr>
        </p:nvGraphicFramePr>
        <p:xfrm>
          <a:off x="3056705" y="1644623"/>
          <a:ext cx="8811648" cy="213360"/>
        </p:xfrm>
        <a:graphic>
          <a:graphicData uri="http://schemas.openxmlformats.org/drawingml/2006/table">
            <a:tbl>
              <a:tblPr firstRow="1" bandRow="1">
                <a:tableStyleId>{5C22544A-7EE6-4342-B048-85BDC9FD1C3A}</a:tableStyleId>
              </a:tblPr>
              <a:tblGrid>
                <a:gridCol w="734304">
                  <a:extLst>
                    <a:ext uri="{9D8B030D-6E8A-4147-A177-3AD203B41FA5}">
                      <a16:colId xmlns:a16="http://schemas.microsoft.com/office/drawing/2014/main" val="4033256049"/>
                    </a:ext>
                  </a:extLst>
                </a:gridCol>
                <a:gridCol w="734304">
                  <a:extLst>
                    <a:ext uri="{9D8B030D-6E8A-4147-A177-3AD203B41FA5}">
                      <a16:colId xmlns:a16="http://schemas.microsoft.com/office/drawing/2014/main" val="42690186"/>
                    </a:ext>
                  </a:extLst>
                </a:gridCol>
                <a:gridCol w="734304">
                  <a:extLst>
                    <a:ext uri="{9D8B030D-6E8A-4147-A177-3AD203B41FA5}">
                      <a16:colId xmlns:a16="http://schemas.microsoft.com/office/drawing/2014/main" val="4245611336"/>
                    </a:ext>
                  </a:extLst>
                </a:gridCol>
                <a:gridCol w="734304">
                  <a:extLst>
                    <a:ext uri="{9D8B030D-6E8A-4147-A177-3AD203B41FA5}">
                      <a16:colId xmlns:a16="http://schemas.microsoft.com/office/drawing/2014/main" val="2039036339"/>
                    </a:ext>
                  </a:extLst>
                </a:gridCol>
                <a:gridCol w="734304">
                  <a:extLst>
                    <a:ext uri="{9D8B030D-6E8A-4147-A177-3AD203B41FA5}">
                      <a16:colId xmlns:a16="http://schemas.microsoft.com/office/drawing/2014/main" val="3319631085"/>
                    </a:ext>
                  </a:extLst>
                </a:gridCol>
                <a:gridCol w="734304">
                  <a:extLst>
                    <a:ext uri="{9D8B030D-6E8A-4147-A177-3AD203B41FA5}">
                      <a16:colId xmlns:a16="http://schemas.microsoft.com/office/drawing/2014/main" val="1616335640"/>
                    </a:ext>
                  </a:extLst>
                </a:gridCol>
                <a:gridCol w="734304">
                  <a:extLst>
                    <a:ext uri="{9D8B030D-6E8A-4147-A177-3AD203B41FA5}">
                      <a16:colId xmlns:a16="http://schemas.microsoft.com/office/drawing/2014/main" val="3281768157"/>
                    </a:ext>
                  </a:extLst>
                </a:gridCol>
                <a:gridCol w="734304">
                  <a:extLst>
                    <a:ext uri="{9D8B030D-6E8A-4147-A177-3AD203B41FA5}">
                      <a16:colId xmlns:a16="http://schemas.microsoft.com/office/drawing/2014/main" val="1111049411"/>
                    </a:ext>
                  </a:extLst>
                </a:gridCol>
                <a:gridCol w="734304">
                  <a:extLst>
                    <a:ext uri="{9D8B030D-6E8A-4147-A177-3AD203B41FA5}">
                      <a16:colId xmlns:a16="http://schemas.microsoft.com/office/drawing/2014/main" val="3923451172"/>
                    </a:ext>
                  </a:extLst>
                </a:gridCol>
                <a:gridCol w="734304">
                  <a:extLst>
                    <a:ext uri="{9D8B030D-6E8A-4147-A177-3AD203B41FA5}">
                      <a16:colId xmlns:a16="http://schemas.microsoft.com/office/drawing/2014/main" val="1712338321"/>
                    </a:ext>
                  </a:extLst>
                </a:gridCol>
                <a:gridCol w="734304">
                  <a:extLst>
                    <a:ext uri="{9D8B030D-6E8A-4147-A177-3AD203B41FA5}">
                      <a16:colId xmlns:a16="http://schemas.microsoft.com/office/drawing/2014/main" val="784382309"/>
                    </a:ext>
                  </a:extLst>
                </a:gridCol>
                <a:gridCol w="734304">
                  <a:extLst>
                    <a:ext uri="{9D8B030D-6E8A-4147-A177-3AD203B41FA5}">
                      <a16:colId xmlns:a16="http://schemas.microsoft.com/office/drawing/2014/main" val="1771464074"/>
                    </a:ext>
                  </a:extLst>
                </a:gridCol>
              </a:tblGrid>
              <a:tr h="151850">
                <a:tc>
                  <a:txBody>
                    <a:bodyPr/>
                    <a:lstStyle/>
                    <a:p>
                      <a:pPr algn="ctr"/>
                      <a:r>
                        <a:rPr lang="en-US" sz="800" dirty="0">
                          <a:solidFill>
                            <a:schemeClr val="tx1">
                              <a:lumMod val="65000"/>
                              <a:lumOff val="35000"/>
                            </a:schemeClr>
                          </a:solidFill>
                          <a:latin typeface="Century Gothic" panose="020B0502020202020204" pitchFamily="34" charset="0"/>
                        </a:rPr>
                        <a:t>JAN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lumMod val="65000"/>
                              <a:lumOff val="35000"/>
                            </a:schemeClr>
                          </a:solidFill>
                          <a:latin typeface="Century Gothic" panose="020B0502020202020204" pitchFamily="34" charset="0"/>
                        </a:rPr>
                        <a:t>FEB</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lumMod val="65000"/>
                              <a:lumOff val="35000"/>
                            </a:schemeClr>
                          </a:solidFill>
                          <a:latin typeface="Century Gothic" panose="020B0502020202020204" pitchFamily="34" charset="0"/>
                        </a:rPr>
                        <a:t>MAR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lumMod val="65000"/>
                              <a:lumOff val="35000"/>
                            </a:schemeClr>
                          </a:solidFill>
                          <a:latin typeface="Century Gothic" panose="020B0502020202020204" pitchFamily="34" charset="0"/>
                        </a:rPr>
                        <a:t>APR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lumMod val="65000"/>
                              <a:lumOff val="35000"/>
                            </a:schemeClr>
                          </a:solidFill>
                          <a:latin typeface="Century Gothic" panose="020B0502020202020204" pitchFamily="34" charset="0"/>
                        </a:rPr>
                        <a:t>MAY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lumMod val="65000"/>
                              <a:lumOff val="35000"/>
                            </a:schemeClr>
                          </a:solidFill>
                          <a:latin typeface="Century Gothic" panose="020B0502020202020204" pitchFamily="34" charset="0"/>
                        </a:rPr>
                        <a:t>JUN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lumMod val="65000"/>
                              <a:lumOff val="35000"/>
                            </a:schemeClr>
                          </a:solidFill>
                          <a:latin typeface="Century Gothic" panose="020B0502020202020204" pitchFamily="34" charset="0"/>
                        </a:rPr>
                        <a:t>JUL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lumMod val="65000"/>
                              <a:lumOff val="35000"/>
                            </a:schemeClr>
                          </a:solidFill>
                          <a:latin typeface="Century Gothic" panose="020B0502020202020204" pitchFamily="34" charset="0"/>
                        </a:rPr>
                        <a:t>AUG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lumMod val="65000"/>
                              <a:lumOff val="35000"/>
                            </a:schemeClr>
                          </a:solidFill>
                          <a:latin typeface="Century Gothic" panose="020B0502020202020204" pitchFamily="34" charset="0"/>
                        </a:rPr>
                        <a:t>SEP</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lumMod val="65000"/>
                              <a:lumOff val="35000"/>
                            </a:schemeClr>
                          </a:solidFill>
                          <a:latin typeface="Century Gothic" panose="020B0502020202020204" pitchFamily="34" charset="0"/>
                        </a:rPr>
                        <a:t>OCT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lumMod val="65000"/>
                              <a:lumOff val="35000"/>
                            </a:schemeClr>
                          </a:solidFill>
                          <a:latin typeface="Century Gothic" panose="020B0502020202020204" pitchFamily="34" charset="0"/>
                        </a:rPr>
                        <a:t>NOV</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lumMod val="65000"/>
                              <a:lumOff val="35000"/>
                            </a:schemeClr>
                          </a:solidFill>
                          <a:latin typeface="Century Gothic" panose="020B0502020202020204" pitchFamily="34" charset="0"/>
                        </a:rPr>
                        <a:t>DEC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2376522"/>
                  </a:ext>
                </a:extLst>
              </a:tr>
            </a:tbl>
          </a:graphicData>
        </a:graphic>
      </p:graphicFrame>
      <p:sp>
        <p:nvSpPr>
          <p:cNvPr id="68" name="Google Shape;103;p2">
            <a:extLst>
              <a:ext uri="{FF2B5EF4-FFF2-40B4-BE49-F238E27FC236}">
                <a16:creationId xmlns:a16="http://schemas.microsoft.com/office/drawing/2014/main" id="{0502C7E0-DB15-C1A1-836F-909BFC5D79B5}"/>
              </a:ext>
            </a:extLst>
          </p:cNvPr>
          <p:cNvSpPr/>
          <p:nvPr/>
        </p:nvSpPr>
        <p:spPr>
          <a:xfrm>
            <a:off x="3926936" y="6016138"/>
            <a:ext cx="457200" cy="274320"/>
          </a:xfrm>
          <a:prstGeom prst="roundRect">
            <a:avLst>
              <a:gd name="adj" fmla="val 16667"/>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100" dirty="0">
              <a:solidFill>
                <a:srgbClr val="000000"/>
              </a:solidFill>
              <a:latin typeface="Calibri"/>
              <a:ea typeface="Calibri"/>
              <a:cs typeface="Calibri"/>
              <a:sym typeface="Calibri"/>
            </a:endParaRPr>
          </a:p>
        </p:txBody>
      </p:sp>
      <p:sp>
        <p:nvSpPr>
          <p:cNvPr id="69" name="Google Shape;104;p2">
            <a:extLst>
              <a:ext uri="{FF2B5EF4-FFF2-40B4-BE49-F238E27FC236}">
                <a16:creationId xmlns:a16="http://schemas.microsoft.com/office/drawing/2014/main" id="{AED26B40-4CBF-AEC0-1455-F3C1D212CBC8}"/>
              </a:ext>
            </a:extLst>
          </p:cNvPr>
          <p:cNvSpPr/>
          <p:nvPr/>
        </p:nvSpPr>
        <p:spPr>
          <a:xfrm>
            <a:off x="191778" y="5990098"/>
            <a:ext cx="457200" cy="274320"/>
          </a:xfrm>
          <a:prstGeom prst="roundRect">
            <a:avLst>
              <a:gd name="adj" fmla="val 16667"/>
            </a:avLst>
          </a:prstGeom>
          <a:solidFill>
            <a:srgbClr val="6CD5F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100" dirty="0">
              <a:solidFill>
                <a:schemeClr val="lt1"/>
              </a:solidFill>
              <a:latin typeface="Calibri"/>
              <a:ea typeface="Calibri"/>
              <a:cs typeface="Calibri"/>
              <a:sym typeface="Calibri"/>
            </a:endParaRPr>
          </a:p>
        </p:txBody>
      </p:sp>
      <p:sp>
        <p:nvSpPr>
          <p:cNvPr id="70" name="Google Shape;105;p2">
            <a:extLst>
              <a:ext uri="{FF2B5EF4-FFF2-40B4-BE49-F238E27FC236}">
                <a16:creationId xmlns:a16="http://schemas.microsoft.com/office/drawing/2014/main" id="{3F8B70D1-E298-8A35-BA95-0046990ECCE9}"/>
              </a:ext>
            </a:extLst>
          </p:cNvPr>
          <p:cNvSpPr/>
          <p:nvPr/>
        </p:nvSpPr>
        <p:spPr>
          <a:xfrm>
            <a:off x="5875945" y="6024569"/>
            <a:ext cx="457200" cy="274320"/>
          </a:xfrm>
          <a:prstGeom prst="roundRect">
            <a:avLst>
              <a:gd name="adj" fmla="val 16667"/>
            </a:avLst>
          </a:prstGeom>
          <a:solidFill>
            <a:srgbClr val="ACB8CA"/>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100" dirty="0">
              <a:solidFill>
                <a:srgbClr val="000000"/>
              </a:solidFill>
              <a:latin typeface="Calibri"/>
              <a:ea typeface="Calibri"/>
              <a:cs typeface="Calibri"/>
              <a:sym typeface="Calibri"/>
            </a:endParaRPr>
          </a:p>
        </p:txBody>
      </p:sp>
      <p:sp>
        <p:nvSpPr>
          <p:cNvPr id="71" name="Google Shape;106;p2">
            <a:extLst>
              <a:ext uri="{FF2B5EF4-FFF2-40B4-BE49-F238E27FC236}">
                <a16:creationId xmlns:a16="http://schemas.microsoft.com/office/drawing/2014/main" id="{5E84475A-8C5A-675C-22FE-4F531331C047}"/>
              </a:ext>
            </a:extLst>
          </p:cNvPr>
          <p:cNvSpPr/>
          <p:nvPr/>
        </p:nvSpPr>
        <p:spPr>
          <a:xfrm>
            <a:off x="7812854" y="6024569"/>
            <a:ext cx="457200" cy="274320"/>
          </a:xfrm>
          <a:prstGeom prst="roundRect">
            <a:avLst>
              <a:gd name="adj" fmla="val 16667"/>
            </a:avLst>
          </a:prstGeom>
          <a:solidFill>
            <a:srgbClr val="FF7D3A"/>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100" dirty="0">
              <a:solidFill>
                <a:schemeClr val="lt1"/>
              </a:solidFill>
              <a:latin typeface="Calibri"/>
              <a:ea typeface="Calibri"/>
              <a:cs typeface="Calibri"/>
              <a:sym typeface="Calibri"/>
            </a:endParaRPr>
          </a:p>
        </p:txBody>
      </p:sp>
      <p:sp>
        <p:nvSpPr>
          <p:cNvPr id="72" name="Google Shape;107;p2">
            <a:extLst>
              <a:ext uri="{FF2B5EF4-FFF2-40B4-BE49-F238E27FC236}">
                <a16:creationId xmlns:a16="http://schemas.microsoft.com/office/drawing/2014/main" id="{71FF341B-1345-BBA1-C76E-0A5A3CE89AE0}"/>
              </a:ext>
            </a:extLst>
          </p:cNvPr>
          <p:cNvSpPr/>
          <p:nvPr/>
        </p:nvSpPr>
        <p:spPr>
          <a:xfrm>
            <a:off x="2139616" y="5995041"/>
            <a:ext cx="457200" cy="274320"/>
          </a:xfrm>
          <a:prstGeom prst="roundRect">
            <a:avLst>
              <a:gd name="adj" fmla="val 16667"/>
            </a:avLst>
          </a:prstGeom>
          <a:solidFill>
            <a:srgbClr val="A1F4EF"/>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100" dirty="0">
              <a:solidFill>
                <a:srgbClr val="000000"/>
              </a:solidFill>
              <a:latin typeface="Calibri"/>
              <a:ea typeface="Calibri"/>
              <a:cs typeface="Calibri"/>
              <a:sym typeface="Calibri"/>
            </a:endParaRPr>
          </a:p>
        </p:txBody>
      </p:sp>
      <p:sp>
        <p:nvSpPr>
          <p:cNvPr id="75" name="Google Shape;110;p2">
            <a:extLst>
              <a:ext uri="{FF2B5EF4-FFF2-40B4-BE49-F238E27FC236}">
                <a16:creationId xmlns:a16="http://schemas.microsoft.com/office/drawing/2014/main" id="{62AE9183-588F-3F69-CDFA-5CB1129B69CC}"/>
              </a:ext>
            </a:extLst>
          </p:cNvPr>
          <p:cNvSpPr txBox="1"/>
          <p:nvPr/>
        </p:nvSpPr>
        <p:spPr>
          <a:xfrm>
            <a:off x="4523107" y="6028888"/>
            <a:ext cx="1133065"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dirty="0">
                <a:solidFill>
                  <a:schemeClr val="dk1"/>
                </a:solidFill>
                <a:latin typeface="Century Gothic"/>
                <a:ea typeface="Century Gothic"/>
                <a:cs typeface="Century Gothic"/>
                <a:sym typeface="Century Gothic"/>
              </a:rPr>
              <a:t>TASK OWNER</a:t>
            </a:r>
            <a:endParaRPr lang="en-US" sz="1100" dirty="0"/>
          </a:p>
        </p:txBody>
      </p:sp>
      <p:sp>
        <p:nvSpPr>
          <p:cNvPr id="76" name="Google Shape;111;p2">
            <a:extLst>
              <a:ext uri="{FF2B5EF4-FFF2-40B4-BE49-F238E27FC236}">
                <a16:creationId xmlns:a16="http://schemas.microsoft.com/office/drawing/2014/main" id="{EB2A859C-8F95-FFFC-AEAE-5BE7F957C27D}"/>
              </a:ext>
            </a:extLst>
          </p:cNvPr>
          <p:cNvSpPr txBox="1"/>
          <p:nvPr/>
        </p:nvSpPr>
        <p:spPr>
          <a:xfrm>
            <a:off x="654632" y="5995715"/>
            <a:ext cx="1531368"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dirty="0">
                <a:solidFill>
                  <a:schemeClr val="dk1"/>
                </a:solidFill>
                <a:latin typeface="Century Gothic"/>
                <a:ea typeface="Century Gothic"/>
                <a:cs typeface="Century Gothic"/>
                <a:sym typeface="Century Gothic"/>
              </a:rPr>
              <a:t>TASK OWNER</a:t>
            </a:r>
            <a:endParaRPr dirty="0"/>
          </a:p>
        </p:txBody>
      </p:sp>
      <p:sp>
        <p:nvSpPr>
          <p:cNvPr id="77" name="Google Shape;112;p2">
            <a:extLst>
              <a:ext uri="{FF2B5EF4-FFF2-40B4-BE49-F238E27FC236}">
                <a16:creationId xmlns:a16="http://schemas.microsoft.com/office/drawing/2014/main" id="{38ABEAFB-F688-2D19-0A7B-40BB8B830484}"/>
              </a:ext>
            </a:extLst>
          </p:cNvPr>
          <p:cNvSpPr txBox="1"/>
          <p:nvPr/>
        </p:nvSpPr>
        <p:spPr>
          <a:xfrm>
            <a:off x="6506466" y="6040647"/>
            <a:ext cx="1133067" cy="2652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dirty="0">
                <a:solidFill>
                  <a:schemeClr val="dk1"/>
                </a:solidFill>
                <a:latin typeface="Century Gothic"/>
                <a:ea typeface="Century Gothic"/>
                <a:cs typeface="Century Gothic"/>
                <a:sym typeface="Century Gothic"/>
              </a:rPr>
              <a:t>TASK OWNER</a:t>
            </a:r>
            <a:endParaRPr lang="en-US" sz="1100" dirty="0"/>
          </a:p>
        </p:txBody>
      </p:sp>
      <p:sp>
        <p:nvSpPr>
          <p:cNvPr id="78" name="Google Shape;113;p2">
            <a:extLst>
              <a:ext uri="{FF2B5EF4-FFF2-40B4-BE49-F238E27FC236}">
                <a16:creationId xmlns:a16="http://schemas.microsoft.com/office/drawing/2014/main" id="{33E64217-C25C-83EE-D3E1-C165415554FB}"/>
              </a:ext>
            </a:extLst>
          </p:cNvPr>
          <p:cNvSpPr txBox="1"/>
          <p:nvPr/>
        </p:nvSpPr>
        <p:spPr>
          <a:xfrm>
            <a:off x="2681049" y="5995715"/>
            <a:ext cx="1133067" cy="261570"/>
          </a:xfrm>
          <a:prstGeom prst="rect">
            <a:avLst/>
          </a:prstGeom>
          <a:noFill/>
          <a:ln>
            <a:noFill/>
          </a:ln>
        </p:spPr>
        <p:txBody>
          <a:bodyPr spcFirstLastPara="1" wrap="square" lIns="91425" tIns="45700" rIns="91425" bIns="45700" anchor="t" anchorCtr="0">
            <a:spAutoFit/>
          </a:bodyPr>
          <a:lstStyle/>
          <a:p>
            <a:r>
              <a:rPr lang="en-US" sz="1100" dirty="0">
                <a:solidFill>
                  <a:schemeClr val="dk1"/>
                </a:solidFill>
                <a:latin typeface="Century Gothic"/>
                <a:ea typeface="Century Gothic"/>
                <a:cs typeface="Century Gothic"/>
                <a:sym typeface="Century Gothic"/>
              </a:rPr>
              <a:t>TASK OWNER</a:t>
            </a:r>
            <a:endParaRPr lang="en-US" sz="1100" dirty="0"/>
          </a:p>
        </p:txBody>
      </p:sp>
      <p:sp>
        <p:nvSpPr>
          <p:cNvPr id="79" name="Google Shape;114;p2">
            <a:extLst>
              <a:ext uri="{FF2B5EF4-FFF2-40B4-BE49-F238E27FC236}">
                <a16:creationId xmlns:a16="http://schemas.microsoft.com/office/drawing/2014/main" id="{AE9F1251-60F9-C9CB-45AE-7B8595F3DDC3}"/>
              </a:ext>
            </a:extLst>
          </p:cNvPr>
          <p:cNvSpPr txBox="1"/>
          <p:nvPr/>
        </p:nvSpPr>
        <p:spPr>
          <a:xfrm>
            <a:off x="8367534" y="6029175"/>
            <a:ext cx="1094017" cy="2652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dirty="0">
                <a:solidFill>
                  <a:schemeClr val="dk1"/>
                </a:solidFill>
                <a:latin typeface="Century Gothic"/>
                <a:ea typeface="Century Gothic"/>
                <a:cs typeface="Century Gothic"/>
                <a:sym typeface="Century Gothic"/>
              </a:rPr>
              <a:t>TASK OWNER</a:t>
            </a:r>
            <a:endParaRPr lang="en-US" sz="1100" dirty="0"/>
          </a:p>
        </p:txBody>
      </p:sp>
      <p:sp>
        <p:nvSpPr>
          <p:cNvPr id="82" name="Google Shape;129;p2">
            <a:extLst>
              <a:ext uri="{FF2B5EF4-FFF2-40B4-BE49-F238E27FC236}">
                <a16:creationId xmlns:a16="http://schemas.microsoft.com/office/drawing/2014/main" id="{B950F28C-39FF-F522-F3E5-CE205EB989DE}"/>
              </a:ext>
            </a:extLst>
          </p:cNvPr>
          <p:cNvSpPr/>
          <p:nvPr/>
        </p:nvSpPr>
        <p:spPr>
          <a:xfrm>
            <a:off x="3397388" y="3431746"/>
            <a:ext cx="874653" cy="301752"/>
          </a:xfrm>
          <a:prstGeom prst="roundRect">
            <a:avLst>
              <a:gd name="adj" fmla="val 16667"/>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1" dirty="0">
                <a:solidFill>
                  <a:schemeClr val="tx1">
                    <a:lumMod val="65000"/>
                    <a:lumOff val="35000"/>
                  </a:schemeClr>
                </a:solidFill>
                <a:latin typeface="Century Gothic"/>
                <a:sym typeface="Century Gothic"/>
              </a:rPr>
              <a:t>Project</a:t>
            </a:r>
            <a:endParaRPr sz="900" dirty="0">
              <a:solidFill>
                <a:schemeClr val="tx1">
                  <a:lumMod val="65000"/>
                  <a:lumOff val="35000"/>
                </a:schemeClr>
              </a:solidFill>
            </a:endParaRPr>
          </a:p>
        </p:txBody>
      </p:sp>
      <p:sp>
        <p:nvSpPr>
          <p:cNvPr id="83" name="Google Shape;130;p2">
            <a:extLst>
              <a:ext uri="{FF2B5EF4-FFF2-40B4-BE49-F238E27FC236}">
                <a16:creationId xmlns:a16="http://schemas.microsoft.com/office/drawing/2014/main" id="{CD6A2713-AFA5-61C3-A861-608701EA2DB1}"/>
              </a:ext>
            </a:extLst>
          </p:cNvPr>
          <p:cNvSpPr/>
          <p:nvPr/>
        </p:nvSpPr>
        <p:spPr>
          <a:xfrm>
            <a:off x="4449335" y="3431746"/>
            <a:ext cx="974100" cy="301752"/>
          </a:xfrm>
          <a:prstGeom prst="roundRect">
            <a:avLst>
              <a:gd name="adj" fmla="val 16667"/>
            </a:avLst>
          </a:prstGeom>
          <a:solidFill>
            <a:srgbClr val="6CD5F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1" dirty="0">
                <a:solidFill>
                  <a:schemeClr val="tx1">
                    <a:lumMod val="65000"/>
                    <a:lumOff val="35000"/>
                  </a:schemeClr>
                </a:solidFill>
                <a:latin typeface="Century Gothic"/>
                <a:sym typeface="Century Gothic"/>
              </a:rPr>
              <a:t>Project</a:t>
            </a:r>
            <a:endParaRPr sz="900" dirty="0"/>
          </a:p>
        </p:txBody>
      </p:sp>
      <p:sp>
        <p:nvSpPr>
          <p:cNvPr id="85" name="Google Shape;132;p2">
            <a:extLst>
              <a:ext uri="{FF2B5EF4-FFF2-40B4-BE49-F238E27FC236}">
                <a16:creationId xmlns:a16="http://schemas.microsoft.com/office/drawing/2014/main" id="{3E53703F-5D8D-AD98-F41D-8A4E51351BBE}"/>
              </a:ext>
            </a:extLst>
          </p:cNvPr>
          <p:cNvSpPr/>
          <p:nvPr/>
        </p:nvSpPr>
        <p:spPr>
          <a:xfrm>
            <a:off x="3412656" y="3942519"/>
            <a:ext cx="874653" cy="264772"/>
          </a:xfrm>
          <a:prstGeom prst="roundRect">
            <a:avLst>
              <a:gd name="adj" fmla="val 16667"/>
            </a:avLst>
          </a:prstGeom>
          <a:solidFill>
            <a:srgbClr val="A1F4E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1" dirty="0">
                <a:solidFill>
                  <a:schemeClr val="tx1">
                    <a:lumMod val="65000"/>
                    <a:lumOff val="35000"/>
                  </a:schemeClr>
                </a:solidFill>
                <a:latin typeface="Century Gothic"/>
                <a:sym typeface="Century Gothic"/>
              </a:rPr>
              <a:t>Project</a:t>
            </a:r>
            <a:endParaRPr sz="900" dirty="0"/>
          </a:p>
        </p:txBody>
      </p:sp>
      <p:sp>
        <p:nvSpPr>
          <p:cNvPr id="86" name="Google Shape;133;p2">
            <a:extLst>
              <a:ext uri="{FF2B5EF4-FFF2-40B4-BE49-F238E27FC236}">
                <a16:creationId xmlns:a16="http://schemas.microsoft.com/office/drawing/2014/main" id="{7431AF2A-E7E0-04D3-23BC-5AEBC410EC5C}"/>
              </a:ext>
            </a:extLst>
          </p:cNvPr>
          <p:cNvSpPr/>
          <p:nvPr/>
        </p:nvSpPr>
        <p:spPr>
          <a:xfrm>
            <a:off x="3443490" y="4479639"/>
            <a:ext cx="2441489" cy="301752"/>
          </a:xfrm>
          <a:prstGeom prst="roundRect">
            <a:avLst>
              <a:gd name="adj" fmla="val 16667"/>
            </a:avLst>
          </a:prstGeom>
          <a:solidFill>
            <a:srgbClr val="ACB8CA"/>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1" dirty="0">
                <a:solidFill>
                  <a:schemeClr val="tx1">
                    <a:lumMod val="65000"/>
                    <a:lumOff val="35000"/>
                  </a:schemeClr>
                </a:solidFill>
                <a:latin typeface="Century Gothic"/>
                <a:sym typeface="Century Gothic"/>
              </a:rPr>
              <a:t>Project</a:t>
            </a:r>
            <a:endParaRPr sz="900" dirty="0"/>
          </a:p>
        </p:txBody>
      </p:sp>
      <p:sp>
        <p:nvSpPr>
          <p:cNvPr id="89" name="TextBox 88">
            <a:extLst>
              <a:ext uri="{FF2B5EF4-FFF2-40B4-BE49-F238E27FC236}">
                <a16:creationId xmlns:a16="http://schemas.microsoft.com/office/drawing/2014/main" id="{DB184543-415A-134D-2123-50EE8BAE239E}"/>
              </a:ext>
            </a:extLst>
          </p:cNvPr>
          <p:cNvSpPr txBox="1"/>
          <p:nvPr/>
        </p:nvSpPr>
        <p:spPr>
          <a:xfrm>
            <a:off x="9581009" y="2104677"/>
            <a:ext cx="2434002" cy="307777"/>
          </a:xfrm>
          <a:prstGeom prst="rect">
            <a:avLst/>
          </a:prstGeom>
          <a:noFill/>
        </p:spPr>
        <p:txBody>
          <a:bodyPr wrap="square" rtlCol="0">
            <a:spAutoFit/>
          </a:bodyPr>
          <a:lstStyle/>
          <a:p>
            <a:r>
              <a:rPr lang="en-US" sz="1400" dirty="0">
                <a:solidFill>
                  <a:schemeClr val="tx1">
                    <a:lumMod val="65000"/>
                    <a:lumOff val="35000"/>
                  </a:schemeClr>
                </a:solidFill>
                <a:latin typeface="Century Gothic" panose="020B0502020202020204" pitchFamily="34" charset="0"/>
              </a:rPr>
              <a:t>TARGET</a:t>
            </a:r>
          </a:p>
        </p:txBody>
      </p:sp>
      <p:sp>
        <p:nvSpPr>
          <p:cNvPr id="90" name="TextBox 89">
            <a:extLst>
              <a:ext uri="{FF2B5EF4-FFF2-40B4-BE49-F238E27FC236}">
                <a16:creationId xmlns:a16="http://schemas.microsoft.com/office/drawing/2014/main" id="{AC2D8C23-888F-2ECD-71FA-68A235E8A34A}"/>
              </a:ext>
            </a:extLst>
          </p:cNvPr>
          <p:cNvSpPr txBox="1"/>
          <p:nvPr/>
        </p:nvSpPr>
        <p:spPr>
          <a:xfrm>
            <a:off x="9582855" y="2460085"/>
            <a:ext cx="2238074" cy="230832"/>
          </a:xfrm>
          <a:prstGeom prst="rect">
            <a:avLst/>
          </a:prstGeom>
          <a:noFill/>
        </p:spPr>
        <p:txBody>
          <a:bodyPr wrap="square">
            <a:spAutoFit/>
          </a:bodyPr>
          <a:lstStyle/>
          <a:p>
            <a:r>
              <a:rPr lang="en-US" sz="900" dirty="0">
                <a:solidFill>
                  <a:schemeClr val="tx1">
                    <a:lumMod val="65000"/>
                    <a:lumOff val="35000"/>
                  </a:schemeClr>
                </a:solidFill>
                <a:latin typeface="Century Gothic" panose="020B0502020202020204" pitchFamily="34" charset="0"/>
              </a:rPr>
              <a:t>Description of final target …</a:t>
            </a:r>
            <a:endParaRPr lang="en-US" sz="900" dirty="0"/>
          </a:p>
        </p:txBody>
      </p:sp>
      <p:sp>
        <p:nvSpPr>
          <p:cNvPr id="92" name="Google Shape;131;p2">
            <a:extLst>
              <a:ext uri="{FF2B5EF4-FFF2-40B4-BE49-F238E27FC236}">
                <a16:creationId xmlns:a16="http://schemas.microsoft.com/office/drawing/2014/main" id="{A6F2E330-9A7C-DFF1-B32F-A4D346664EF2}"/>
              </a:ext>
            </a:extLst>
          </p:cNvPr>
          <p:cNvSpPr/>
          <p:nvPr/>
        </p:nvSpPr>
        <p:spPr>
          <a:xfrm>
            <a:off x="4441249" y="3949647"/>
            <a:ext cx="974100" cy="301800"/>
          </a:xfrm>
          <a:prstGeom prst="roundRect">
            <a:avLst>
              <a:gd name="adj" fmla="val 16667"/>
            </a:avLst>
          </a:prstGeom>
          <a:solidFill>
            <a:srgbClr val="FF7D3A"/>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1" dirty="0">
                <a:solidFill>
                  <a:schemeClr val="tx1">
                    <a:lumMod val="65000"/>
                    <a:lumOff val="35000"/>
                  </a:schemeClr>
                </a:solidFill>
                <a:latin typeface="Century Gothic"/>
                <a:sym typeface="Century Gothic"/>
              </a:rPr>
              <a:t>Project</a:t>
            </a:r>
            <a:endParaRPr sz="900" dirty="0"/>
          </a:p>
        </p:txBody>
      </p:sp>
      <p:grpSp>
        <p:nvGrpSpPr>
          <p:cNvPr id="122" name="Google Shape;193;p15">
            <a:extLst>
              <a:ext uri="{FF2B5EF4-FFF2-40B4-BE49-F238E27FC236}">
                <a16:creationId xmlns:a16="http://schemas.microsoft.com/office/drawing/2014/main" id="{6C683107-5EFD-36C9-FECD-BD61384A2A6C}"/>
              </a:ext>
            </a:extLst>
          </p:cNvPr>
          <p:cNvGrpSpPr/>
          <p:nvPr/>
        </p:nvGrpSpPr>
        <p:grpSpPr>
          <a:xfrm>
            <a:off x="2950801" y="2114008"/>
            <a:ext cx="1646414" cy="828410"/>
            <a:chOff x="4065" y="0"/>
            <a:chExt cx="2078733" cy="828410"/>
          </a:xfrm>
        </p:grpSpPr>
        <p:sp>
          <p:nvSpPr>
            <p:cNvPr id="123" name="Google Shape;194;p15">
              <a:extLst>
                <a:ext uri="{FF2B5EF4-FFF2-40B4-BE49-F238E27FC236}">
                  <a16:creationId xmlns:a16="http://schemas.microsoft.com/office/drawing/2014/main" id="{A44BD0A1-2362-8E21-E47A-669D327B1A29}"/>
                </a:ext>
              </a:extLst>
            </p:cNvPr>
            <p:cNvSpPr/>
            <p:nvPr/>
          </p:nvSpPr>
          <p:spPr>
            <a:xfrm>
              <a:off x="4065" y="0"/>
              <a:ext cx="2078733" cy="828410"/>
            </a:xfrm>
            <a:prstGeom prst="rightArrow">
              <a:avLst>
                <a:gd name="adj1" fmla="val 50000"/>
                <a:gd name="adj2" fmla="val 50000"/>
              </a:avLst>
            </a:prstGeom>
            <a:gradFill>
              <a:gsLst>
                <a:gs pos="0">
                  <a:schemeClr val="lt1"/>
                </a:gs>
                <a:gs pos="50000">
                  <a:schemeClr val="lt1"/>
                </a:gs>
                <a:gs pos="100000">
                  <a:srgbClr val="E1E1E1"/>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95;p15">
              <a:extLst>
                <a:ext uri="{FF2B5EF4-FFF2-40B4-BE49-F238E27FC236}">
                  <a16:creationId xmlns:a16="http://schemas.microsoft.com/office/drawing/2014/main" id="{1D19B6C7-FD33-A240-3C4D-EB5B2407AB6F}"/>
                </a:ext>
              </a:extLst>
            </p:cNvPr>
            <p:cNvSpPr/>
            <p:nvPr/>
          </p:nvSpPr>
          <p:spPr>
            <a:xfrm>
              <a:off x="1432032" y="267426"/>
              <a:ext cx="442035" cy="2465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97;p15">
              <a:extLst>
                <a:ext uri="{FF2B5EF4-FFF2-40B4-BE49-F238E27FC236}">
                  <a16:creationId xmlns:a16="http://schemas.microsoft.com/office/drawing/2014/main" id="{06E61C8C-2FE1-CF05-936E-41CE924800FA}"/>
                </a:ext>
              </a:extLst>
            </p:cNvPr>
            <p:cNvSpPr/>
            <p:nvPr/>
          </p:nvSpPr>
          <p:spPr>
            <a:xfrm>
              <a:off x="831642" y="267426"/>
              <a:ext cx="442035" cy="2465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99;p15">
              <a:extLst>
                <a:ext uri="{FF2B5EF4-FFF2-40B4-BE49-F238E27FC236}">
                  <a16:creationId xmlns:a16="http://schemas.microsoft.com/office/drawing/2014/main" id="{0514DE4B-3522-B962-B0D9-62C47421B146}"/>
                </a:ext>
              </a:extLst>
            </p:cNvPr>
            <p:cNvSpPr/>
            <p:nvPr/>
          </p:nvSpPr>
          <p:spPr>
            <a:xfrm>
              <a:off x="56891" y="266008"/>
              <a:ext cx="643771" cy="2465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200;p15">
              <a:extLst>
                <a:ext uri="{FF2B5EF4-FFF2-40B4-BE49-F238E27FC236}">
                  <a16:creationId xmlns:a16="http://schemas.microsoft.com/office/drawing/2014/main" id="{411110A7-0D00-DD89-04C8-D1C958E0E396}"/>
                </a:ext>
              </a:extLst>
            </p:cNvPr>
            <p:cNvSpPr txBox="1"/>
            <p:nvPr/>
          </p:nvSpPr>
          <p:spPr>
            <a:xfrm>
              <a:off x="56891" y="266008"/>
              <a:ext cx="1593589" cy="246532"/>
            </a:xfrm>
            <a:prstGeom prst="rect">
              <a:avLst/>
            </a:prstGeom>
            <a:noFill/>
            <a:ln>
              <a:noFill/>
            </a:ln>
          </p:spPr>
          <p:txBody>
            <a:bodyPr spcFirstLastPara="1" wrap="square" lIns="0" tIns="71100" rIns="0" bIns="71100" anchor="ctr" anchorCtr="0">
              <a:noAutofit/>
            </a:bodyPr>
            <a:lstStyle/>
            <a:p>
              <a:pPr marL="0" marR="0" lvl="0" indent="0" rtl="0">
                <a:lnSpc>
                  <a:spcPct val="90000"/>
                </a:lnSpc>
                <a:spcBef>
                  <a:spcPts val="0"/>
                </a:spcBef>
                <a:spcAft>
                  <a:spcPts val="0"/>
                </a:spcAft>
                <a:buClr>
                  <a:schemeClr val="dk1"/>
                </a:buClr>
                <a:buSzPts val="700"/>
                <a:buFont typeface="Century Gothic"/>
                <a:buNone/>
              </a:pPr>
              <a:r>
                <a:rPr lang="en-US" sz="700" b="1" dirty="0">
                  <a:solidFill>
                    <a:schemeClr val="tx1">
                      <a:lumMod val="65000"/>
                      <a:lumOff val="35000"/>
                    </a:schemeClr>
                  </a:solidFill>
                  <a:latin typeface="Century Gothic"/>
                  <a:ea typeface="Century Gothic"/>
                  <a:cs typeface="Century Gothic"/>
                  <a:sym typeface="Century Gothic"/>
                </a:rPr>
                <a:t>PHASE 1: Title</a:t>
              </a:r>
              <a:endParaRPr dirty="0">
                <a:solidFill>
                  <a:schemeClr val="tx1">
                    <a:lumMod val="65000"/>
                    <a:lumOff val="35000"/>
                  </a:schemeClr>
                </a:solidFill>
              </a:endParaRPr>
            </a:p>
          </p:txBody>
        </p:sp>
      </p:grpSp>
      <p:grpSp>
        <p:nvGrpSpPr>
          <p:cNvPr id="130" name="Google Shape;193;p15">
            <a:extLst>
              <a:ext uri="{FF2B5EF4-FFF2-40B4-BE49-F238E27FC236}">
                <a16:creationId xmlns:a16="http://schemas.microsoft.com/office/drawing/2014/main" id="{A09BFFC6-87D3-92A1-4241-7B2141A10526}"/>
              </a:ext>
            </a:extLst>
          </p:cNvPr>
          <p:cNvGrpSpPr/>
          <p:nvPr/>
        </p:nvGrpSpPr>
        <p:grpSpPr>
          <a:xfrm>
            <a:off x="4753990" y="2121593"/>
            <a:ext cx="1646414" cy="828410"/>
            <a:chOff x="4065" y="0"/>
            <a:chExt cx="2078733" cy="828410"/>
          </a:xfrm>
        </p:grpSpPr>
        <p:sp>
          <p:nvSpPr>
            <p:cNvPr id="131" name="Google Shape;194;p15">
              <a:extLst>
                <a:ext uri="{FF2B5EF4-FFF2-40B4-BE49-F238E27FC236}">
                  <a16:creationId xmlns:a16="http://schemas.microsoft.com/office/drawing/2014/main" id="{285EEB0F-0B9D-91E5-7AC5-04427CA9C1FA}"/>
                </a:ext>
              </a:extLst>
            </p:cNvPr>
            <p:cNvSpPr/>
            <p:nvPr/>
          </p:nvSpPr>
          <p:spPr>
            <a:xfrm>
              <a:off x="4065" y="0"/>
              <a:ext cx="2078733" cy="828410"/>
            </a:xfrm>
            <a:prstGeom prst="rightArrow">
              <a:avLst>
                <a:gd name="adj1" fmla="val 50000"/>
                <a:gd name="adj2" fmla="val 50000"/>
              </a:avLst>
            </a:prstGeom>
            <a:gradFill>
              <a:gsLst>
                <a:gs pos="0">
                  <a:schemeClr val="lt1"/>
                </a:gs>
                <a:gs pos="50000">
                  <a:schemeClr val="lt1"/>
                </a:gs>
                <a:gs pos="100000">
                  <a:srgbClr val="E1E1E1"/>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95;p15">
              <a:extLst>
                <a:ext uri="{FF2B5EF4-FFF2-40B4-BE49-F238E27FC236}">
                  <a16:creationId xmlns:a16="http://schemas.microsoft.com/office/drawing/2014/main" id="{ADB28C94-433A-1AFF-49C6-0B44DC332F48}"/>
                </a:ext>
              </a:extLst>
            </p:cNvPr>
            <p:cNvSpPr/>
            <p:nvPr/>
          </p:nvSpPr>
          <p:spPr>
            <a:xfrm>
              <a:off x="1432032" y="267426"/>
              <a:ext cx="442035" cy="2465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97;p15">
              <a:extLst>
                <a:ext uri="{FF2B5EF4-FFF2-40B4-BE49-F238E27FC236}">
                  <a16:creationId xmlns:a16="http://schemas.microsoft.com/office/drawing/2014/main" id="{D7C4924A-EBAB-CF51-920E-5A3223AB9571}"/>
                </a:ext>
              </a:extLst>
            </p:cNvPr>
            <p:cNvSpPr/>
            <p:nvPr/>
          </p:nvSpPr>
          <p:spPr>
            <a:xfrm>
              <a:off x="831642" y="267426"/>
              <a:ext cx="442035" cy="2465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99;p15">
              <a:extLst>
                <a:ext uri="{FF2B5EF4-FFF2-40B4-BE49-F238E27FC236}">
                  <a16:creationId xmlns:a16="http://schemas.microsoft.com/office/drawing/2014/main" id="{200D2A40-21F3-6CE4-1E31-5BDADFE10325}"/>
                </a:ext>
              </a:extLst>
            </p:cNvPr>
            <p:cNvSpPr/>
            <p:nvPr/>
          </p:nvSpPr>
          <p:spPr>
            <a:xfrm>
              <a:off x="56891" y="266008"/>
              <a:ext cx="643771" cy="2465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200;p15">
              <a:extLst>
                <a:ext uri="{FF2B5EF4-FFF2-40B4-BE49-F238E27FC236}">
                  <a16:creationId xmlns:a16="http://schemas.microsoft.com/office/drawing/2014/main" id="{FF24BE3A-4DE0-A459-6D66-5460BC633651}"/>
                </a:ext>
              </a:extLst>
            </p:cNvPr>
            <p:cNvSpPr txBox="1"/>
            <p:nvPr/>
          </p:nvSpPr>
          <p:spPr>
            <a:xfrm>
              <a:off x="56891" y="266008"/>
              <a:ext cx="1593589" cy="246532"/>
            </a:xfrm>
            <a:prstGeom prst="rect">
              <a:avLst/>
            </a:prstGeom>
            <a:noFill/>
            <a:ln>
              <a:noFill/>
            </a:ln>
          </p:spPr>
          <p:txBody>
            <a:bodyPr spcFirstLastPara="1" wrap="square" lIns="0" tIns="71100" rIns="0" bIns="71100" anchor="ctr" anchorCtr="0">
              <a:noAutofit/>
            </a:bodyPr>
            <a:lstStyle/>
            <a:p>
              <a:pPr marL="0" marR="0" lvl="0" indent="0" rtl="0">
                <a:lnSpc>
                  <a:spcPct val="90000"/>
                </a:lnSpc>
                <a:spcBef>
                  <a:spcPts val="0"/>
                </a:spcBef>
                <a:spcAft>
                  <a:spcPts val="0"/>
                </a:spcAft>
                <a:buClr>
                  <a:schemeClr val="dk1"/>
                </a:buClr>
                <a:buSzPts val="700"/>
                <a:buFont typeface="Century Gothic"/>
                <a:buNone/>
              </a:pPr>
              <a:r>
                <a:rPr lang="en-US" sz="700" b="1" dirty="0">
                  <a:solidFill>
                    <a:schemeClr val="tx1">
                      <a:lumMod val="65000"/>
                      <a:lumOff val="35000"/>
                    </a:schemeClr>
                  </a:solidFill>
                  <a:latin typeface="Century Gothic"/>
                  <a:ea typeface="Century Gothic"/>
                  <a:cs typeface="Century Gothic"/>
                  <a:sym typeface="Century Gothic"/>
                </a:rPr>
                <a:t>PHASE 2: Title</a:t>
              </a:r>
              <a:endParaRPr dirty="0">
                <a:solidFill>
                  <a:schemeClr val="tx1">
                    <a:lumMod val="65000"/>
                    <a:lumOff val="35000"/>
                  </a:schemeClr>
                </a:solidFill>
              </a:endParaRPr>
            </a:p>
          </p:txBody>
        </p:sp>
      </p:grpSp>
      <p:grpSp>
        <p:nvGrpSpPr>
          <p:cNvPr id="136" name="Google Shape;193;p15">
            <a:extLst>
              <a:ext uri="{FF2B5EF4-FFF2-40B4-BE49-F238E27FC236}">
                <a16:creationId xmlns:a16="http://schemas.microsoft.com/office/drawing/2014/main" id="{34382447-A008-F2DB-5E16-7DC7F0477CA9}"/>
              </a:ext>
            </a:extLst>
          </p:cNvPr>
          <p:cNvGrpSpPr/>
          <p:nvPr/>
        </p:nvGrpSpPr>
        <p:grpSpPr>
          <a:xfrm>
            <a:off x="6554735" y="2129286"/>
            <a:ext cx="1646414" cy="828410"/>
            <a:chOff x="4065" y="0"/>
            <a:chExt cx="2078733" cy="828410"/>
          </a:xfrm>
        </p:grpSpPr>
        <p:sp>
          <p:nvSpPr>
            <p:cNvPr id="137" name="Google Shape;194;p15">
              <a:extLst>
                <a:ext uri="{FF2B5EF4-FFF2-40B4-BE49-F238E27FC236}">
                  <a16:creationId xmlns:a16="http://schemas.microsoft.com/office/drawing/2014/main" id="{D187C845-117B-6595-DFCD-77A4AD9C65B8}"/>
                </a:ext>
              </a:extLst>
            </p:cNvPr>
            <p:cNvSpPr/>
            <p:nvPr/>
          </p:nvSpPr>
          <p:spPr>
            <a:xfrm>
              <a:off x="4065" y="0"/>
              <a:ext cx="2078733" cy="828410"/>
            </a:xfrm>
            <a:prstGeom prst="rightArrow">
              <a:avLst>
                <a:gd name="adj1" fmla="val 50000"/>
                <a:gd name="adj2" fmla="val 50000"/>
              </a:avLst>
            </a:prstGeom>
            <a:gradFill>
              <a:gsLst>
                <a:gs pos="0">
                  <a:schemeClr val="lt1"/>
                </a:gs>
                <a:gs pos="50000">
                  <a:schemeClr val="lt1"/>
                </a:gs>
                <a:gs pos="100000">
                  <a:srgbClr val="E1E1E1"/>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95;p15">
              <a:extLst>
                <a:ext uri="{FF2B5EF4-FFF2-40B4-BE49-F238E27FC236}">
                  <a16:creationId xmlns:a16="http://schemas.microsoft.com/office/drawing/2014/main" id="{80CBBC20-CFA0-FE49-404C-8666DD688B02}"/>
                </a:ext>
              </a:extLst>
            </p:cNvPr>
            <p:cNvSpPr/>
            <p:nvPr/>
          </p:nvSpPr>
          <p:spPr>
            <a:xfrm>
              <a:off x="1432032" y="267426"/>
              <a:ext cx="442035" cy="2465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97;p15">
              <a:extLst>
                <a:ext uri="{FF2B5EF4-FFF2-40B4-BE49-F238E27FC236}">
                  <a16:creationId xmlns:a16="http://schemas.microsoft.com/office/drawing/2014/main" id="{A6326C6C-78B9-FF96-A6E8-723369CDF892}"/>
                </a:ext>
              </a:extLst>
            </p:cNvPr>
            <p:cNvSpPr/>
            <p:nvPr/>
          </p:nvSpPr>
          <p:spPr>
            <a:xfrm>
              <a:off x="831642" y="267426"/>
              <a:ext cx="442035" cy="2465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99;p15">
              <a:extLst>
                <a:ext uri="{FF2B5EF4-FFF2-40B4-BE49-F238E27FC236}">
                  <a16:creationId xmlns:a16="http://schemas.microsoft.com/office/drawing/2014/main" id="{11B10A2E-3691-3307-443A-4FA2865AF83C}"/>
                </a:ext>
              </a:extLst>
            </p:cNvPr>
            <p:cNvSpPr/>
            <p:nvPr/>
          </p:nvSpPr>
          <p:spPr>
            <a:xfrm>
              <a:off x="56891" y="266008"/>
              <a:ext cx="643771" cy="2465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200;p15">
              <a:extLst>
                <a:ext uri="{FF2B5EF4-FFF2-40B4-BE49-F238E27FC236}">
                  <a16:creationId xmlns:a16="http://schemas.microsoft.com/office/drawing/2014/main" id="{9293716B-6A0E-44F5-9E37-3F4D107AF2CE}"/>
                </a:ext>
              </a:extLst>
            </p:cNvPr>
            <p:cNvSpPr txBox="1"/>
            <p:nvPr/>
          </p:nvSpPr>
          <p:spPr>
            <a:xfrm>
              <a:off x="56891" y="266008"/>
              <a:ext cx="1593589" cy="246532"/>
            </a:xfrm>
            <a:prstGeom prst="rect">
              <a:avLst/>
            </a:prstGeom>
            <a:noFill/>
            <a:ln>
              <a:noFill/>
            </a:ln>
          </p:spPr>
          <p:txBody>
            <a:bodyPr spcFirstLastPara="1" wrap="square" lIns="0" tIns="71100" rIns="0" bIns="71100" anchor="ctr" anchorCtr="0">
              <a:noAutofit/>
            </a:bodyPr>
            <a:lstStyle/>
            <a:p>
              <a:pPr marL="0" marR="0" lvl="0" indent="0" rtl="0">
                <a:lnSpc>
                  <a:spcPct val="90000"/>
                </a:lnSpc>
                <a:spcBef>
                  <a:spcPts val="0"/>
                </a:spcBef>
                <a:spcAft>
                  <a:spcPts val="0"/>
                </a:spcAft>
                <a:buClr>
                  <a:schemeClr val="dk1"/>
                </a:buClr>
                <a:buSzPts val="700"/>
                <a:buFont typeface="Century Gothic"/>
                <a:buNone/>
              </a:pPr>
              <a:r>
                <a:rPr lang="en-US" sz="700" b="1" dirty="0">
                  <a:solidFill>
                    <a:schemeClr val="tx1">
                      <a:lumMod val="65000"/>
                      <a:lumOff val="35000"/>
                    </a:schemeClr>
                  </a:solidFill>
                  <a:latin typeface="Century Gothic"/>
                  <a:ea typeface="Century Gothic"/>
                  <a:cs typeface="Century Gothic"/>
                  <a:sym typeface="Century Gothic"/>
                </a:rPr>
                <a:t>PHASE 3: Title</a:t>
              </a:r>
              <a:endParaRPr dirty="0">
                <a:solidFill>
                  <a:schemeClr val="tx1">
                    <a:lumMod val="65000"/>
                    <a:lumOff val="35000"/>
                  </a:schemeClr>
                </a:solidFill>
              </a:endParaRPr>
            </a:p>
          </p:txBody>
        </p:sp>
      </p:grpSp>
      <p:sp>
        <p:nvSpPr>
          <p:cNvPr id="12" name="TextBox 11">
            <a:extLst>
              <a:ext uri="{FF2B5EF4-FFF2-40B4-BE49-F238E27FC236}">
                <a16:creationId xmlns:a16="http://schemas.microsoft.com/office/drawing/2014/main" id="{4C90B8B4-ECF6-8198-484C-6FEEC8D38F1C}"/>
              </a:ext>
            </a:extLst>
          </p:cNvPr>
          <p:cNvSpPr txBox="1"/>
          <p:nvPr/>
        </p:nvSpPr>
        <p:spPr>
          <a:xfrm>
            <a:off x="243260" y="671232"/>
            <a:ext cx="11705480" cy="276999"/>
          </a:xfrm>
          <a:prstGeom prst="rect">
            <a:avLst/>
          </a:prstGeom>
          <a:noFill/>
        </p:spPr>
        <p:txBody>
          <a:bodyPr wrap="square">
            <a:spAutoFit/>
          </a:bodyPr>
          <a:lstStyle/>
          <a:p>
            <a:pPr algn="just"/>
            <a:r>
              <a:rPr lang="en-US" sz="1200" b="0" i="0" u="none" strike="noStrike" dirty="0">
                <a:solidFill>
                  <a:schemeClr val="tx1">
                    <a:lumMod val="65000"/>
                    <a:lumOff val="35000"/>
                  </a:schemeClr>
                </a:solidFill>
                <a:effectLst/>
                <a:latin typeface="Century Gothic" panose="020B0502020202020204" pitchFamily="34" charset="0"/>
              </a:rPr>
              <a:t>Present a clear timeline with major milestones and deadlines. A Gantt chart or timeline graphic works well here to outline phases and key actions over time.</a:t>
            </a:r>
            <a:endParaRPr lang="en-US" dirty="0">
              <a:solidFill>
                <a:schemeClr val="tx1">
                  <a:lumMod val="65000"/>
                  <a:lumOff val="35000"/>
                </a:schemeClr>
              </a:solidFill>
            </a:endParaRPr>
          </a:p>
        </p:txBody>
      </p:sp>
      <p:grpSp>
        <p:nvGrpSpPr>
          <p:cNvPr id="15" name="Group 14">
            <a:extLst>
              <a:ext uri="{FF2B5EF4-FFF2-40B4-BE49-F238E27FC236}">
                <a16:creationId xmlns:a16="http://schemas.microsoft.com/office/drawing/2014/main" id="{BD8CF0C7-2FD4-DC39-AB4F-58F7F8C00D8D}"/>
              </a:ext>
            </a:extLst>
          </p:cNvPr>
          <p:cNvGrpSpPr/>
          <p:nvPr/>
        </p:nvGrpSpPr>
        <p:grpSpPr>
          <a:xfrm>
            <a:off x="5230318" y="3883846"/>
            <a:ext cx="1563297" cy="274320"/>
            <a:chOff x="6794355" y="1840094"/>
            <a:chExt cx="1563297" cy="274320"/>
          </a:xfrm>
        </p:grpSpPr>
        <p:sp>
          <p:nvSpPr>
            <p:cNvPr id="16" name="Arrow: Pentagon 15">
              <a:extLst>
                <a:ext uri="{FF2B5EF4-FFF2-40B4-BE49-F238E27FC236}">
                  <a16:creationId xmlns:a16="http://schemas.microsoft.com/office/drawing/2014/main" id="{E60C6510-C526-6D9B-4919-197BA4C3436D}"/>
                </a:ext>
              </a:extLst>
            </p:cNvPr>
            <p:cNvSpPr/>
            <p:nvPr/>
          </p:nvSpPr>
          <p:spPr>
            <a:xfrm>
              <a:off x="6931514" y="1840094"/>
              <a:ext cx="1426138" cy="274320"/>
            </a:xfrm>
            <a:prstGeom prst="homePlate">
              <a:avLst/>
            </a:prstGeom>
            <a:solidFill>
              <a:srgbClr val="E2E2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lumMod val="65000"/>
                      <a:lumOff val="35000"/>
                    </a:schemeClr>
                  </a:solidFill>
                  <a:latin typeface="Century Gothic" panose="020B0502020202020204" pitchFamily="34" charset="0"/>
                </a:rPr>
                <a:t>Milestone MM/DD</a:t>
              </a:r>
            </a:p>
          </p:txBody>
        </p:sp>
        <p:sp>
          <p:nvSpPr>
            <p:cNvPr id="18" name="Diamond 17">
              <a:extLst>
                <a:ext uri="{FF2B5EF4-FFF2-40B4-BE49-F238E27FC236}">
                  <a16:creationId xmlns:a16="http://schemas.microsoft.com/office/drawing/2014/main" id="{B4A4FA4A-0F96-38CF-9F4D-CBA8F403F217}"/>
                </a:ext>
              </a:extLst>
            </p:cNvPr>
            <p:cNvSpPr>
              <a:spLocks noChangeAspect="1"/>
            </p:cNvSpPr>
            <p:nvPr/>
          </p:nvSpPr>
          <p:spPr>
            <a:xfrm>
              <a:off x="6794355" y="1840094"/>
              <a:ext cx="274320" cy="274320"/>
            </a:xfrm>
            <a:prstGeom prst="diamond">
              <a:avLst/>
            </a:prstGeom>
            <a:solidFill>
              <a:srgbClr val="E2E23A"/>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26D04800-FA05-E5D4-95AE-200828A09BD0}"/>
              </a:ext>
            </a:extLst>
          </p:cNvPr>
          <p:cNvGrpSpPr/>
          <p:nvPr/>
        </p:nvGrpSpPr>
        <p:grpSpPr>
          <a:xfrm>
            <a:off x="9716317" y="6033599"/>
            <a:ext cx="1563297" cy="274320"/>
            <a:chOff x="6794355" y="1840094"/>
            <a:chExt cx="1563297" cy="274320"/>
          </a:xfrm>
        </p:grpSpPr>
        <p:sp>
          <p:nvSpPr>
            <p:cNvPr id="24" name="Arrow: Pentagon 23">
              <a:extLst>
                <a:ext uri="{FF2B5EF4-FFF2-40B4-BE49-F238E27FC236}">
                  <a16:creationId xmlns:a16="http://schemas.microsoft.com/office/drawing/2014/main" id="{DAFFC913-8058-DA15-E0E9-9B34FFB59C55}"/>
                </a:ext>
              </a:extLst>
            </p:cNvPr>
            <p:cNvSpPr/>
            <p:nvPr/>
          </p:nvSpPr>
          <p:spPr>
            <a:xfrm>
              <a:off x="6931514" y="1840094"/>
              <a:ext cx="1426138" cy="274320"/>
            </a:xfrm>
            <a:prstGeom prst="homePlate">
              <a:avLst/>
            </a:prstGeom>
            <a:solidFill>
              <a:srgbClr val="E2E2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lumMod val="65000"/>
                      <a:lumOff val="35000"/>
                    </a:schemeClr>
                  </a:solidFill>
                  <a:latin typeface="Century Gothic" panose="020B0502020202020204" pitchFamily="34" charset="0"/>
                </a:rPr>
                <a:t>Milestone MM/DD</a:t>
              </a:r>
            </a:p>
          </p:txBody>
        </p:sp>
        <p:sp>
          <p:nvSpPr>
            <p:cNvPr id="25" name="Diamond 24">
              <a:extLst>
                <a:ext uri="{FF2B5EF4-FFF2-40B4-BE49-F238E27FC236}">
                  <a16:creationId xmlns:a16="http://schemas.microsoft.com/office/drawing/2014/main" id="{09E8B08F-38C8-7FDF-5C0F-C744753FCBC5}"/>
                </a:ext>
              </a:extLst>
            </p:cNvPr>
            <p:cNvSpPr>
              <a:spLocks noChangeAspect="1"/>
            </p:cNvSpPr>
            <p:nvPr/>
          </p:nvSpPr>
          <p:spPr>
            <a:xfrm>
              <a:off x="6794355" y="1840094"/>
              <a:ext cx="274320" cy="274320"/>
            </a:xfrm>
            <a:prstGeom prst="diamond">
              <a:avLst/>
            </a:prstGeom>
            <a:solidFill>
              <a:srgbClr val="E2E23A"/>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id="{E015C7AE-B02B-194E-4665-28A5C5072886}"/>
              </a:ext>
            </a:extLst>
          </p:cNvPr>
          <p:cNvSpPr txBox="1"/>
          <p:nvPr/>
        </p:nvSpPr>
        <p:spPr>
          <a:xfrm>
            <a:off x="182880" y="192506"/>
            <a:ext cx="8361045" cy="430887"/>
          </a:xfrm>
          <a:prstGeom prst="rect">
            <a:avLst/>
          </a:prstGeom>
          <a:noFill/>
        </p:spPr>
        <p:txBody>
          <a:bodyPr wrap="square" rtlCol="0">
            <a:spAutoFit/>
          </a:bodyPr>
          <a:lstStyle/>
          <a:p>
            <a:r>
              <a:rPr lang="en-US" sz="2200" dirty="0">
                <a:solidFill>
                  <a:schemeClr val="tx1">
                    <a:lumMod val="65000"/>
                    <a:lumOff val="35000"/>
                  </a:schemeClr>
                </a:solidFill>
                <a:latin typeface="Century Gothic" panose="020B0502020202020204" pitchFamily="34" charset="0"/>
              </a:rPr>
              <a:t>IMPLEMENTATION TIMELINE</a:t>
            </a:r>
          </a:p>
        </p:txBody>
      </p:sp>
    </p:spTree>
    <p:extLst>
      <p:ext uri="{BB962C8B-B14F-4D97-AF65-F5344CB8AC3E}">
        <p14:creationId xmlns:p14="http://schemas.microsoft.com/office/powerpoint/2010/main" val="668885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6CD616-6385-6FF4-1D4D-20DDCAF8B642}"/>
              </a:ext>
            </a:extLst>
          </p:cNvPr>
          <p:cNvSpPr/>
          <p:nvPr/>
        </p:nvSpPr>
        <p:spPr>
          <a:xfrm>
            <a:off x="372178" y="1199150"/>
            <a:ext cx="2323397" cy="5466344"/>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87FB3F40-A329-DF99-B321-6BD8DF8B8469}"/>
              </a:ext>
            </a:extLst>
          </p:cNvPr>
          <p:cNvSpPr/>
          <p:nvPr/>
        </p:nvSpPr>
        <p:spPr>
          <a:xfrm>
            <a:off x="308008" y="1143000"/>
            <a:ext cx="2323397" cy="546634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4200" b="1" dirty="0">
              <a:solidFill>
                <a:schemeClr val="tx1">
                  <a:lumMod val="65000"/>
                  <a:lumOff val="35000"/>
                </a:schemeClr>
              </a:solidFill>
              <a:latin typeface="Century Gothic" panose="020B0502020202020204" pitchFamily="34" charset="0"/>
            </a:endParaRPr>
          </a:p>
          <a:p>
            <a:endParaRPr lang="en-US" sz="4200" b="1" dirty="0">
              <a:solidFill>
                <a:schemeClr val="tx1">
                  <a:lumMod val="65000"/>
                  <a:lumOff val="35000"/>
                </a:schemeClr>
              </a:solidFill>
              <a:latin typeface="Century Gothic" panose="020B0502020202020204" pitchFamily="34" charset="0"/>
            </a:endParaRPr>
          </a:p>
          <a:p>
            <a:endParaRPr lang="en-US" sz="4200" b="1" dirty="0">
              <a:solidFill>
                <a:schemeClr val="tx1">
                  <a:lumMod val="65000"/>
                  <a:lumOff val="35000"/>
                </a:schemeClr>
              </a:solidFill>
              <a:latin typeface="Century Gothic" panose="020B0502020202020204" pitchFamily="34" charset="0"/>
            </a:endParaRPr>
          </a:p>
          <a:p>
            <a:r>
              <a:rPr lang="en-US" sz="4200" b="1" dirty="0">
                <a:solidFill>
                  <a:schemeClr val="tx1">
                    <a:lumMod val="65000"/>
                    <a:lumOff val="35000"/>
                  </a:schemeClr>
                </a:solidFill>
                <a:latin typeface="Century Gothic" panose="020B0502020202020204" pitchFamily="34" charset="0"/>
              </a:rPr>
              <a:t>CALL</a:t>
            </a:r>
          </a:p>
          <a:p>
            <a:r>
              <a:rPr lang="en-US" sz="4200" b="1" dirty="0">
                <a:solidFill>
                  <a:schemeClr val="tx1">
                    <a:lumMod val="65000"/>
                    <a:lumOff val="35000"/>
                  </a:schemeClr>
                </a:solidFill>
                <a:latin typeface="Century Gothic" panose="020B0502020202020204" pitchFamily="34" charset="0"/>
              </a:rPr>
              <a:t>TO</a:t>
            </a:r>
          </a:p>
          <a:p>
            <a:r>
              <a:rPr lang="en-US" sz="4200" b="1" dirty="0">
                <a:solidFill>
                  <a:schemeClr val="tx1">
                    <a:lumMod val="65000"/>
                    <a:lumOff val="35000"/>
                  </a:schemeClr>
                </a:solidFill>
                <a:latin typeface="Century Gothic" panose="020B0502020202020204" pitchFamily="34" charset="0"/>
              </a:rPr>
              <a:t>ACTION</a:t>
            </a:r>
          </a:p>
        </p:txBody>
      </p:sp>
      <p:sp>
        <p:nvSpPr>
          <p:cNvPr id="6" name="TextBox 5">
            <a:extLst>
              <a:ext uri="{FF2B5EF4-FFF2-40B4-BE49-F238E27FC236}">
                <a16:creationId xmlns:a16="http://schemas.microsoft.com/office/drawing/2014/main" id="{2F573585-0450-62AB-7234-5E1F101F33E3}"/>
              </a:ext>
            </a:extLst>
          </p:cNvPr>
          <p:cNvSpPr txBox="1"/>
          <p:nvPr/>
        </p:nvSpPr>
        <p:spPr>
          <a:xfrm>
            <a:off x="243260" y="671232"/>
            <a:ext cx="11705480" cy="461665"/>
          </a:xfrm>
          <a:prstGeom prst="rect">
            <a:avLst/>
          </a:prstGeom>
          <a:noFill/>
        </p:spPr>
        <p:txBody>
          <a:bodyPr wrap="square">
            <a:spAutoFit/>
          </a:bodyPr>
          <a:lstStyle/>
          <a:p>
            <a:pPr algn="just"/>
            <a:r>
              <a:rPr lang="en-US" sz="1200" b="0" i="0" u="none" strike="noStrike" dirty="0">
                <a:solidFill>
                  <a:schemeClr val="tx1">
                    <a:lumMod val="65000"/>
                    <a:lumOff val="35000"/>
                  </a:schemeClr>
                </a:solidFill>
                <a:effectLst/>
                <a:latin typeface="Century Gothic" panose="020B0502020202020204" pitchFamily="34" charset="0"/>
              </a:rPr>
              <a:t>Wrap up with a summary of the growth strategy and a compelling call to action. Encourage commitment with a strong visual cue or graphic to leave a lasting impression.</a:t>
            </a:r>
            <a:endParaRPr lang="en-US" dirty="0">
              <a:solidFill>
                <a:schemeClr val="tx1">
                  <a:lumMod val="65000"/>
                  <a:lumOff val="35000"/>
                </a:schemeClr>
              </a:solidFill>
            </a:endParaRPr>
          </a:p>
        </p:txBody>
      </p:sp>
      <p:sp>
        <p:nvSpPr>
          <p:cNvPr id="7" name="TextBox 6">
            <a:extLst>
              <a:ext uri="{FF2B5EF4-FFF2-40B4-BE49-F238E27FC236}">
                <a16:creationId xmlns:a16="http://schemas.microsoft.com/office/drawing/2014/main" id="{EE542FE3-6482-B575-4DB8-D9085235CC2F}"/>
              </a:ext>
            </a:extLst>
          </p:cNvPr>
          <p:cNvSpPr txBox="1"/>
          <p:nvPr/>
        </p:nvSpPr>
        <p:spPr>
          <a:xfrm>
            <a:off x="182880" y="192506"/>
            <a:ext cx="8361045" cy="430887"/>
          </a:xfrm>
          <a:prstGeom prst="rect">
            <a:avLst/>
          </a:prstGeom>
          <a:noFill/>
        </p:spPr>
        <p:txBody>
          <a:bodyPr wrap="square" rtlCol="0">
            <a:spAutoFit/>
          </a:bodyPr>
          <a:lstStyle/>
          <a:p>
            <a:r>
              <a:rPr lang="en-US" sz="2200" dirty="0">
                <a:solidFill>
                  <a:schemeClr val="tx1">
                    <a:lumMod val="65000"/>
                    <a:lumOff val="35000"/>
                  </a:schemeClr>
                </a:solidFill>
                <a:latin typeface="Century Gothic" panose="020B0502020202020204" pitchFamily="34" charset="0"/>
              </a:rPr>
              <a:t>CONCLUSION AND CALL TO ACTION</a:t>
            </a:r>
          </a:p>
        </p:txBody>
      </p:sp>
      <p:sp>
        <p:nvSpPr>
          <p:cNvPr id="10" name="Rectangle 9">
            <a:extLst>
              <a:ext uri="{FF2B5EF4-FFF2-40B4-BE49-F238E27FC236}">
                <a16:creationId xmlns:a16="http://schemas.microsoft.com/office/drawing/2014/main" id="{B1B9992E-8B3D-E14C-387A-D39B7247D2C9}"/>
              </a:ext>
            </a:extLst>
          </p:cNvPr>
          <p:cNvSpPr/>
          <p:nvPr/>
        </p:nvSpPr>
        <p:spPr>
          <a:xfrm>
            <a:off x="2895600" y="1199151"/>
            <a:ext cx="8924221" cy="5466344"/>
          </a:xfrm>
          <a:prstGeom prst="rect">
            <a:avLst/>
          </a:prstGeom>
          <a:pattFill prst="wdDnDiag">
            <a:fgClr>
              <a:schemeClr val="bg1">
                <a:lumMod val="95000"/>
              </a:schemeClr>
            </a:fgClr>
            <a:bgClr>
              <a:schemeClr val="bg1"/>
            </a:bgClr>
          </a:pattFill>
          <a:ln w="38100">
            <a:solidFill>
              <a:schemeClr val="tx1">
                <a:lumMod val="65000"/>
                <a:lumOff val="35000"/>
              </a:schemeClr>
            </a:solidFill>
          </a:ln>
          <a:effectLst>
            <a:glow rad="1397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dirty="0">
                <a:solidFill>
                  <a:schemeClr val="tx1">
                    <a:lumMod val="65000"/>
                    <a:lumOff val="35000"/>
                  </a:schemeClr>
                </a:solidFill>
                <a:latin typeface="Century Gothic" panose="020B0502020202020204" pitchFamily="34" charset="0"/>
              </a:rPr>
              <a:t>Compelling call to action…</a:t>
            </a:r>
          </a:p>
        </p:txBody>
      </p:sp>
      <p:pic>
        <p:nvPicPr>
          <p:cNvPr id="9" name="Graphic 8" descr="Megaphone with solid fill">
            <a:extLst>
              <a:ext uri="{FF2B5EF4-FFF2-40B4-BE49-F238E27FC236}">
                <a16:creationId xmlns:a16="http://schemas.microsoft.com/office/drawing/2014/main" id="{2BC6AD06-99CF-21DA-355D-F1C551A3812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3260" y="818162"/>
            <a:ext cx="3340770" cy="3340770"/>
          </a:xfrm>
          <a:prstGeom prst="rect">
            <a:avLst/>
          </a:prstGeom>
        </p:spPr>
      </p:pic>
    </p:spTree>
    <p:extLst>
      <p:ext uri="{BB962C8B-B14F-4D97-AF65-F5344CB8AC3E}">
        <p14:creationId xmlns:p14="http://schemas.microsoft.com/office/powerpoint/2010/main" val="803153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1145</TotalTime>
  <Words>682</Words>
  <Application>Microsoft Macintosh PowerPoint</Application>
  <PresentationFormat>Widescreen</PresentationFormat>
  <Paragraphs>211</Paragraphs>
  <Slides>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Aptos</vt: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Allison Okonczak</cp:lastModifiedBy>
  <cp:revision>48</cp:revision>
  <dcterms:created xsi:type="dcterms:W3CDTF">2022-05-22T18:55:25Z</dcterms:created>
  <dcterms:modified xsi:type="dcterms:W3CDTF">2024-05-31T10:46:46Z</dcterms:modified>
</cp:coreProperties>
</file>