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0A622"/>
    <a:srgbClr val="F10002"/>
    <a:srgbClr val="FFC0E3"/>
    <a:srgbClr val="00E7F2"/>
    <a:srgbClr val="00BD32"/>
    <a:srgbClr val="5B7191"/>
    <a:srgbClr val="EAEEF3"/>
    <a:srgbClr val="CE1D02"/>
    <a:srgbClr val="E3EA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57"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097408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69&amp;utm_source=template-powerpoint&amp;utm_medium=content&amp;utm_campaign=Sample+Project+Timeline-powerpoint-12069&amp;lpa=Sample+Project+Timeline+powerpoint+12069"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ct gray gradient hexagon on white background with soft light blur">
            <a:extLst>
              <a:ext uri="{FF2B5EF4-FFF2-40B4-BE49-F238E27FC236}">
                <a16:creationId xmlns:a16="http://schemas.microsoft.com/office/drawing/2014/main" id="{2A7E2222-ACA3-CFF3-3C81-5341D52AFCA8}"/>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pic>
        <p:nvPicPr>
          <p:cNvPr id="6" name="Picture 5" descr="A blue and white sign&#10;&#10;Description automatically generated">
            <a:hlinkClick r:id="rId3"/>
            <a:extLst>
              <a:ext uri="{FF2B5EF4-FFF2-40B4-BE49-F238E27FC236}">
                <a16:creationId xmlns:a16="http://schemas.microsoft.com/office/drawing/2014/main" id="{C7488F18-0D47-7BFE-AF73-DD20B0AAEBC2}"/>
              </a:ext>
            </a:extLst>
          </p:cNvPr>
          <p:cNvPicPr>
            <a:picLocks noChangeAspect="1"/>
          </p:cNvPicPr>
          <p:nvPr/>
        </p:nvPicPr>
        <p:blipFill>
          <a:blip r:embed="rId4"/>
          <a:stretch>
            <a:fillRect/>
          </a:stretch>
        </p:blipFill>
        <p:spPr>
          <a:xfrm>
            <a:off x="8108710" y="253847"/>
            <a:ext cx="3124156" cy="621379"/>
          </a:xfrm>
          <a:prstGeom prst="rect">
            <a:avLst/>
          </a:prstGeom>
        </p:spPr>
      </p:pic>
      <p:sp>
        <p:nvSpPr>
          <p:cNvPr id="7" name="TextBox 6">
            <a:extLst>
              <a:ext uri="{FF2B5EF4-FFF2-40B4-BE49-F238E27FC236}">
                <a16:creationId xmlns:a16="http://schemas.microsoft.com/office/drawing/2014/main" id="{9E64F989-6DD3-1C42-D777-863266561D84}"/>
              </a:ext>
            </a:extLst>
          </p:cNvPr>
          <p:cNvSpPr txBox="1"/>
          <p:nvPr/>
        </p:nvSpPr>
        <p:spPr>
          <a:xfrm>
            <a:off x="409776" y="1177764"/>
            <a:ext cx="3771988" cy="4801314"/>
          </a:xfrm>
          <a:prstGeom prst="rect">
            <a:avLst/>
          </a:prstGeom>
          <a:noFill/>
        </p:spPr>
        <p:txBody>
          <a:bodyPr wrap="square">
            <a:spAutoFit/>
          </a:bodyPr>
          <a:lstStyle/>
          <a:p>
            <a:r>
              <a:rPr lang="en-US" sz="1800" b="1" i="0" u="none" strike="noStrike" dirty="0">
                <a:solidFill>
                  <a:schemeClr val="accent5"/>
                </a:solidFill>
                <a:effectLst/>
                <a:latin typeface="Century Gothic" panose="020B0502020202020204" pitchFamily="34" charset="0"/>
              </a:rPr>
              <a:t>When to Use This Template: </a:t>
            </a:r>
            <a:r>
              <a:rPr lang="en-US" sz="1800" b="0" i="0" u="none" strike="noStrike" dirty="0">
                <a:solidFill>
                  <a:schemeClr val="accent5"/>
                </a:solidFill>
                <a:effectLst/>
                <a:latin typeface="Century Gothic" panose="020B0502020202020204" pitchFamily="34" charset="0"/>
              </a:rPr>
              <a:t>Choose this template when managing complex projects that need detailed month-by-month tracking. This template is a great choice for project managers who need to track and present project statuses to stakeholders.</a:t>
            </a:r>
          </a:p>
          <a:p>
            <a:endParaRPr lang="en-US" sz="1800" b="0" i="0" u="none" strike="noStrike" dirty="0">
              <a:solidFill>
                <a:schemeClr val="accent5"/>
              </a:solidFill>
              <a:effectLst/>
              <a:latin typeface="Century Gothic" panose="020B0502020202020204" pitchFamily="34" charset="0"/>
            </a:endParaRPr>
          </a:p>
          <a:p>
            <a:endParaRPr lang="en-US" sz="1800" b="0" i="0" u="none" strike="noStrike" dirty="0">
              <a:solidFill>
                <a:schemeClr val="accent5"/>
              </a:solidFill>
              <a:effectLst/>
              <a:latin typeface="Century Gothic" panose="020B0502020202020204" pitchFamily="34" charset="0"/>
            </a:endParaRPr>
          </a:p>
          <a:p>
            <a:r>
              <a:rPr lang="en-US" sz="1800" b="1" i="0" u="none" strike="noStrike" dirty="0">
                <a:solidFill>
                  <a:schemeClr val="accent5"/>
                </a:solidFill>
                <a:effectLst/>
                <a:latin typeface="Century Gothic" panose="020B0502020202020204" pitchFamily="34" charset="0"/>
              </a:rPr>
              <a:t>Notable Template Features: </a:t>
            </a:r>
            <a:r>
              <a:rPr lang="en-US" sz="1800" b="0" i="0" u="none" strike="noStrike" dirty="0">
                <a:solidFill>
                  <a:schemeClr val="accent5"/>
                </a:solidFill>
                <a:effectLst/>
                <a:latin typeface="Century Gothic" panose="020B0502020202020204" pitchFamily="34" charset="0"/>
              </a:rPr>
              <a:t>This fully customizable Gantt chart template enables you to set your own timeline. Follow the sample text for help mapping out your project’s timeline.</a:t>
            </a:r>
            <a:endParaRPr lang="en-US" dirty="0">
              <a:solidFill>
                <a:schemeClr val="accent5"/>
              </a:solidFill>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8230947"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PowerPoint Project Timeline Template Example</a:t>
            </a:r>
          </a:p>
        </p:txBody>
      </p:sp>
      <p:pic>
        <p:nvPicPr>
          <p:cNvPr id="3" name="Picture 2" descr="A screenshot of a computer&#10;&#10;Description automatically generated">
            <a:extLst>
              <a:ext uri="{FF2B5EF4-FFF2-40B4-BE49-F238E27FC236}">
                <a16:creationId xmlns:a16="http://schemas.microsoft.com/office/drawing/2014/main" id="{3F948A5D-6B6B-C5E6-4A58-7399760837AE}"/>
              </a:ext>
            </a:extLst>
          </p:cNvPr>
          <p:cNvPicPr>
            <a:picLocks noChangeAspect="1"/>
          </p:cNvPicPr>
          <p:nvPr/>
        </p:nvPicPr>
        <p:blipFill>
          <a:blip r:embed="rId5"/>
          <a:stretch>
            <a:fillRect/>
          </a:stretch>
        </p:blipFill>
        <p:spPr>
          <a:xfrm>
            <a:off x="4418361" y="1406331"/>
            <a:ext cx="6814505" cy="3688433"/>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987770144"/>
              </p:ext>
            </p:extLst>
          </p:nvPr>
        </p:nvGraphicFramePr>
        <p:xfrm>
          <a:off x="327121" y="485123"/>
          <a:ext cx="11529256" cy="5038092"/>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1" dirty="0">
                          <a:solidFill>
                            <a:schemeClr val="tx1"/>
                          </a:solidFill>
                          <a:latin typeface="Century Gothic" panose="020B0502020202020204" pitchFamily="34" charset="0"/>
                        </a:rPr>
                        <a:t>Site Survey and Analysis:  </a:t>
                      </a:r>
                      <a:r>
                        <a:rPr lang="en-US" sz="1000" b="0" dirty="0">
                          <a:solidFill>
                            <a:schemeClr val="tx1"/>
                          </a:solidFill>
                          <a:latin typeface="Century Gothic" panose="020B0502020202020204" pitchFamily="34" charset="0"/>
                        </a:rPr>
                        <a:t>Conduct surveys to identify optimal locations for new charging stations.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Permit Acquisition: </a:t>
                      </a:r>
                      <a:r>
                        <a:rPr lang="en-US" sz="1000" b="0" dirty="0">
                          <a:solidFill>
                            <a:schemeClr val="tx1"/>
                          </a:solidFill>
                          <a:latin typeface="Century Gothic" panose="020B0502020202020204" pitchFamily="34" charset="0"/>
                        </a:rPr>
                        <a:t>Secure necessary permits from local governments and regulatory bodies.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Infrastructure Development: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Begin construction of charging station infrastructure.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Technology Integration: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Implement smart charging technology systems.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Testing and Quality Assurance: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Conduct comprehensive tests to ensure system reliability.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Marketing Launch: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Initiate marketing campaigns to promote new stations.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Staff Training: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Train staff on operations and customer service.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Public Launch Event: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Organize an event to officially launch the new stations.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Customer Feedback Collection: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Gather initial user feedback for improvements.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Expansion Planning: </a:t>
                      </a: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Plan for the next phase of expansion based on feedback and initial usage data.</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5" y="809599"/>
            <a:ext cx="2338409"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All Potential Sites Documented MM/DD</a:t>
            </a:r>
          </a:p>
        </p:txBody>
      </p:sp>
      <p:sp>
        <p:nvSpPr>
          <p:cNvPr id="6" name="Rectangle 5">
            <a:extLst>
              <a:ext uri="{FF2B5EF4-FFF2-40B4-BE49-F238E27FC236}">
                <a16:creationId xmlns:a16="http://schemas.microsoft.com/office/drawing/2014/main" id="{45120421-B160-AC44-999E-CFB0721F467F}"/>
              </a:ext>
            </a:extLst>
          </p:cNvPr>
          <p:cNvSpPr/>
          <p:nvPr/>
        </p:nvSpPr>
        <p:spPr>
          <a:xfrm>
            <a:off x="4507579" y="1277572"/>
            <a:ext cx="1846991"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Permits Approved MM/DD</a:t>
            </a:r>
          </a:p>
        </p:txBody>
      </p:sp>
      <p:sp>
        <p:nvSpPr>
          <p:cNvPr id="42" name="Rectangle 41">
            <a:extLst>
              <a:ext uri="{FF2B5EF4-FFF2-40B4-BE49-F238E27FC236}">
                <a16:creationId xmlns:a16="http://schemas.microsoft.com/office/drawing/2014/main" id="{238344CB-F85E-EE49-8F53-13D357BD1514}"/>
              </a:ext>
            </a:extLst>
          </p:cNvPr>
          <p:cNvSpPr/>
          <p:nvPr/>
        </p:nvSpPr>
        <p:spPr>
          <a:xfrm>
            <a:off x="6553571" y="2213518"/>
            <a:ext cx="1560526"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First Station Operational MM/DD</a:t>
            </a:r>
          </a:p>
        </p:txBody>
      </p:sp>
      <p:sp>
        <p:nvSpPr>
          <p:cNvPr id="43" name="Rectangle 42">
            <a:extLst>
              <a:ext uri="{FF2B5EF4-FFF2-40B4-BE49-F238E27FC236}">
                <a16:creationId xmlns:a16="http://schemas.microsoft.com/office/drawing/2014/main" id="{BDF46762-DE84-6D48-99D5-CB3DE0793AB2}"/>
              </a:ext>
            </a:extLst>
          </p:cNvPr>
          <p:cNvSpPr/>
          <p:nvPr/>
        </p:nvSpPr>
        <p:spPr>
          <a:xfrm>
            <a:off x="9739652" y="4099031"/>
            <a:ext cx="1327172"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100</a:t>
            </a:r>
            <a:r>
              <a:rPr lang="en-US" sz="1000" baseline="30000" dirty="0">
                <a:solidFill>
                  <a:schemeClr val="tx1"/>
                </a:solidFill>
                <a:latin typeface="Century Gothic" panose="020B0502020202020204" pitchFamily="34" charset="0"/>
              </a:rPr>
              <a:t>TH</a:t>
            </a:r>
            <a:r>
              <a:rPr lang="en-US" sz="1000" dirty="0">
                <a:solidFill>
                  <a:schemeClr val="tx1"/>
                </a:solidFill>
                <a:latin typeface="Century Gothic" panose="020B0502020202020204" pitchFamily="34" charset="0"/>
              </a:rPr>
              <a:t> Customer Served MM/DD</a:t>
            </a:r>
          </a:p>
        </p:txBody>
      </p:sp>
      <p:sp>
        <p:nvSpPr>
          <p:cNvPr id="46" name="Rectangle 45">
            <a:extLst>
              <a:ext uri="{FF2B5EF4-FFF2-40B4-BE49-F238E27FC236}">
                <a16:creationId xmlns:a16="http://schemas.microsoft.com/office/drawing/2014/main" id="{3B60B896-37F2-1C41-A35B-FD3D0B568849}"/>
              </a:ext>
            </a:extLst>
          </p:cNvPr>
          <p:cNvSpPr/>
          <p:nvPr/>
        </p:nvSpPr>
        <p:spPr>
          <a:xfrm>
            <a:off x="9731871" y="4605174"/>
            <a:ext cx="2040186"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Feedback Review MM/DD</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Alex R. – Project Manager</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Jamie O. – Operations Director</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Sam L. – Technology Lead</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Morgan H. – Marketing Director</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Chris P. – Construction Supervisor</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Taylor Q. – QC Manager</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Jordan K. – Customer Service</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1" y="6086827"/>
            <a:ext cx="2378555" cy="246221"/>
          </a:xfrm>
          <a:prstGeom prst="rect">
            <a:avLst/>
          </a:prstGeom>
          <a:noFill/>
        </p:spPr>
        <p:txBody>
          <a:bodyPr wrap="square" rtlCol="0">
            <a:spAutoFit/>
          </a:bodyPr>
          <a:lstStyle/>
          <a:p>
            <a:r>
              <a:rPr lang="en-US" sz="1000" dirty="0">
                <a:latin typeface="Century Gothic" panose="020B0502020202020204" pitchFamily="34" charset="0"/>
              </a:rPr>
              <a:t>Casey S. – Expansion Coordinator</a:t>
            </a:r>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731871" y="105039"/>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6416411" y="2259238"/>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36934759-144B-F404-F853-3D00ECEE80C8}"/>
              </a:ext>
            </a:extLst>
          </p:cNvPr>
          <p:cNvSpPr txBox="1"/>
          <p:nvPr/>
        </p:nvSpPr>
        <p:spPr>
          <a:xfrm>
            <a:off x="304952" y="95705"/>
            <a:ext cx="9271070" cy="230832"/>
          </a:xfrm>
          <a:prstGeom prst="rect">
            <a:avLst/>
          </a:prstGeom>
          <a:noFill/>
        </p:spPr>
        <p:txBody>
          <a:bodyPr wrap="square">
            <a:spAutoFit/>
          </a:bodyPr>
          <a:lstStyle/>
          <a:p>
            <a:r>
              <a:rPr lang="en-US" sz="900" b="0" i="0" u="none" strike="noStrike" dirty="0">
                <a:solidFill>
                  <a:srgbClr val="000000"/>
                </a:solidFill>
                <a:effectLst/>
                <a:latin typeface="Century Gothic" panose="020B0502020202020204" pitchFamily="34" charset="0"/>
              </a:rPr>
              <a:t>EXAMPLE: The tasks, milestones, and roles will help structure our timeline, providing a path for the rollout of new EV-charging stations over the next six months.</a:t>
            </a:r>
            <a:endParaRPr lang="en-US" sz="900" dirty="0">
              <a:latin typeface="Century Gothic" panose="020B0502020202020204" pitchFamily="34" charset="0"/>
            </a:endParaRP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nvGraphicFramePr>
        <p:xfrm>
          <a:off x="327121" y="485123"/>
          <a:ext cx="11529256" cy="4957800"/>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6" y="809599"/>
            <a:ext cx="1753154"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 name="Rectangle 5">
            <a:extLst>
              <a:ext uri="{FF2B5EF4-FFF2-40B4-BE49-F238E27FC236}">
                <a16:creationId xmlns:a16="http://schemas.microsoft.com/office/drawing/2014/main" id="{45120421-B160-AC44-999E-CFB0721F467F}"/>
              </a:ext>
            </a:extLst>
          </p:cNvPr>
          <p:cNvSpPr/>
          <p:nvPr/>
        </p:nvSpPr>
        <p:spPr>
          <a:xfrm>
            <a:off x="4507579" y="1277572"/>
            <a:ext cx="710069"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4722936" y="1745545"/>
            <a:ext cx="955015"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2" name="Rectangle 41">
            <a:extLst>
              <a:ext uri="{FF2B5EF4-FFF2-40B4-BE49-F238E27FC236}">
                <a16:creationId xmlns:a16="http://schemas.microsoft.com/office/drawing/2014/main" id="{238344CB-F85E-EE49-8F53-13D357BD1514}"/>
              </a:ext>
            </a:extLst>
          </p:cNvPr>
          <p:cNvSpPr/>
          <p:nvPr/>
        </p:nvSpPr>
        <p:spPr>
          <a:xfrm>
            <a:off x="5305717" y="2213518"/>
            <a:ext cx="955015"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BDF46762-DE84-6D48-99D5-CB3DE0793AB2}"/>
              </a:ext>
            </a:extLst>
          </p:cNvPr>
          <p:cNvSpPr/>
          <p:nvPr/>
        </p:nvSpPr>
        <p:spPr>
          <a:xfrm>
            <a:off x="5853775" y="2681491"/>
            <a:ext cx="3885877"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53775" y="3149464"/>
            <a:ext cx="1582812" cy="36576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46285" y="3617437"/>
            <a:ext cx="1395257" cy="36576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795966" y="4085410"/>
            <a:ext cx="1943685"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C8FAABF7-CF44-A847-B0BC-190595132FDE}"/>
              </a:ext>
            </a:extLst>
          </p:cNvPr>
          <p:cNvSpPr/>
          <p:nvPr/>
        </p:nvSpPr>
        <p:spPr>
          <a:xfrm>
            <a:off x="9273613" y="4553383"/>
            <a:ext cx="466038"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9303177" y="5021353"/>
            <a:ext cx="2468880"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5986412" y="271873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FD5755D5-4DA7-844D-A71D-BC507D72C599}"/>
              </a:ext>
            </a:extLst>
          </p:cNvPr>
          <p:cNvSpPr/>
          <p:nvPr/>
        </p:nvSpPr>
        <p:spPr>
          <a:xfrm>
            <a:off x="3846809" y="2681003"/>
            <a:ext cx="1980493"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dirty="0">
                <a:solidFill>
                  <a:schemeClr val="tx1"/>
                </a:solidFill>
                <a:latin typeface="Century Gothic" panose="020B0502020202020204" pitchFamily="34" charset="0"/>
              </a:rPr>
              <a:t>Milestone 1 – 00/00</a:t>
            </a:r>
          </a:p>
        </p:txBody>
      </p:sp>
    </p:spTree>
    <p:extLst>
      <p:ext uri="{BB962C8B-B14F-4D97-AF65-F5344CB8AC3E}">
        <p14:creationId xmlns:p14="http://schemas.microsoft.com/office/powerpoint/2010/main" val="80588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37</TotalTime>
  <Words>500</Words>
  <Application>Microsoft Macintosh PowerPoint</Application>
  <PresentationFormat>Widescreen</PresentationFormat>
  <Paragraphs>79</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Allison Okonczak</cp:lastModifiedBy>
  <cp:revision>10</cp:revision>
  <cp:lastPrinted>2020-08-31T22:23:58Z</cp:lastPrinted>
  <dcterms:created xsi:type="dcterms:W3CDTF">2020-10-13T17:45:05Z</dcterms:created>
  <dcterms:modified xsi:type="dcterms:W3CDTF">2024-05-29T21:27:00Z</dcterms:modified>
</cp:coreProperties>
</file>