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3" r:id="rId2"/>
    <p:sldId id="382" r:id="rId3"/>
    <p:sldId id="383"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DBF2A9"/>
    <a:srgbClr val="9AE7BD"/>
    <a:srgbClr val="C9F2DB"/>
    <a:srgbClr val="E4FAF1"/>
    <a:srgbClr val="E5F2CA"/>
    <a:srgbClr val="F2F9E1"/>
    <a:srgbClr val="FFE699"/>
    <a:srgbClr val="FFF2CC"/>
    <a:srgbClr val="FFDA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10" autoAdjust="0"/>
    <p:restoredTop sz="96058"/>
  </p:normalViewPr>
  <p:slideViewPr>
    <p:cSldViewPr snapToGrid="0" snapToObjects="1">
      <p:cViewPr varScale="1">
        <p:scale>
          <a:sx n="128" d="100"/>
          <a:sy n="128" d="100"/>
        </p:scale>
        <p:origin x="24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5/17/24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693602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8288280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5/17/24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5/17/24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5/17/24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5/17/24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53&amp;utm_source=template-powerpoint&amp;utm_medium=content&amp;utm_campaign=Simple+Flowchart-powerpoint-12053&amp;lpa=Simple+Flowchart+powerpoint+12053"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36000">
              <a:schemeClr val="bg1"/>
            </a:gs>
            <a:gs pos="100000">
              <a:srgbClr val="DBF2A9"/>
            </a:gs>
          </a:gsLst>
          <a:lin ang="2700000" scaled="0"/>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93F1B0-D8E0-1318-EACD-C96140D00B6F}"/>
              </a:ext>
            </a:extLst>
          </p:cNvPr>
          <p:cNvSpPr txBox="1"/>
          <p:nvPr/>
        </p:nvSpPr>
        <p:spPr>
          <a:xfrm>
            <a:off x="249647" y="282533"/>
            <a:ext cx="6190909"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PowerPoint Simple Flowchart Template</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231366" y="298882"/>
            <a:ext cx="4678423" cy="649251"/>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93144" y="1473715"/>
            <a:ext cx="4558256" cy="3955314"/>
          </a:xfrm>
          <a:prstGeom prst="rect">
            <a:avLst/>
          </a:prstGeom>
          <a:noFill/>
        </p:spPr>
        <p:txBody>
          <a:bodyPr wrap="square" rtlCol="0">
            <a:spAutoFit/>
          </a:bodyPr>
          <a:lstStyle/>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When to Use This Template: </a:t>
            </a:r>
            <a:r>
              <a:rPr lang="en-US" sz="1300" i="0" u="none" strike="noStrike" dirty="0">
                <a:solidFill>
                  <a:srgbClr val="000000"/>
                </a:solidFill>
                <a:effectLst/>
                <a:latin typeface="Century Gothic" panose="020B0502020202020204" pitchFamily="34" charset="0"/>
              </a:rPr>
              <a:t>Turn to this simple flowchart template for PowerPoint for simplifying complex ideas during presentations or when outlining straightforward tasks and decisions. It's perfect for visualizing basic steps and outcomes in a process, making it easier for your audience to follow along. </a:t>
            </a:r>
          </a:p>
          <a:p>
            <a:pPr algn="l" rtl="0">
              <a:lnSpc>
                <a:spcPct val="150000"/>
              </a:lnSpc>
              <a:spcBef>
                <a:spcPts val="0"/>
              </a:spcBef>
              <a:spcAft>
                <a:spcPts val="0"/>
              </a:spcAft>
            </a:pPr>
            <a:r>
              <a:rPr lang="en-US" sz="1300" i="0" u="none" strike="noStrike" dirty="0">
                <a:solidFill>
                  <a:srgbClr val="000000"/>
                </a:solidFill>
                <a:effectLst/>
                <a:latin typeface="Century Gothic" panose="020B0502020202020204" pitchFamily="34" charset="0"/>
              </a:rPr>
              <a:t>  </a:t>
            </a:r>
          </a:p>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Notable Template Features: </a:t>
            </a:r>
            <a:r>
              <a:rPr lang="en-US" sz="1300" i="0" u="none" strike="noStrike" dirty="0">
                <a:solidFill>
                  <a:srgbClr val="000000"/>
                </a:solidFill>
                <a:effectLst/>
                <a:latin typeface="Century Gothic" panose="020B0502020202020204" pitchFamily="34" charset="0"/>
              </a:rPr>
              <a:t>This simple flowchart template for PowerPoint stands out with its clear, easy-to-follow layout and customizable design, allowing you to effortlessly tailor it to your specific needs. Its user-friendly interface ensures that even those with no prior experience can create effective flowcharts. </a:t>
            </a:r>
          </a:p>
        </p:txBody>
      </p:sp>
      <p:pic>
        <p:nvPicPr>
          <p:cNvPr id="7" name="Picture 6">
            <a:extLst>
              <a:ext uri="{FF2B5EF4-FFF2-40B4-BE49-F238E27FC236}">
                <a16:creationId xmlns:a16="http://schemas.microsoft.com/office/drawing/2014/main" id="{C1B028CC-25B9-7F56-5803-4FF41E07A98F}"/>
              </a:ext>
            </a:extLst>
          </p:cNvPr>
          <p:cNvPicPr>
            <a:picLocks noChangeAspect="1"/>
          </p:cNvPicPr>
          <p:nvPr/>
        </p:nvPicPr>
        <p:blipFill>
          <a:blip r:embed="rId5"/>
          <a:srcRect/>
          <a:stretch/>
        </p:blipFill>
        <p:spPr>
          <a:xfrm>
            <a:off x="5101883" y="1590260"/>
            <a:ext cx="6794859" cy="3826544"/>
          </a:xfrm>
          <a:prstGeom prst="rect">
            <a:avLst/>
          </a:prstGeom>
          <a:effectLst>
            <a:outerShdw blurRad="101157" dist="38100" dir="2700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100000">
              <a:srgbClr val="DBF2A9"/>
            </a:gs>
          </a:gsLst>
          <a:lin ang="2700000" scaled="0"/>
        </a:gradFill>
        <a:effectLst/>
      </p:bgPr>
    </p:bg>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B52886F-B031-15BC-4AFB-864EA60DA8BF}"/>
              </a:ext>
            </a:extLst>
          </p:cNvPr>
          <p:cNvGraphicFramePr>
            <a:graphicFrameLocks noGrp="1"/>
          </p:cNvGraphicFramePr>
          <p:nvPr>
            <p:extLst>
              <p:ext uri="{D42A27DB-BD31-4B8C-83A1-F6EECF244321}">
                <p14:modId xmlns:p14="http://schemas.microsoft.com/office/powerpoint/2010/main" val="536156676"/>
              </p:ext>
            </p:extLst>
          </p:nvPr>
        </p:nvGraphicFramePr>
        <p:xfrm>
          <a:off x="256540" y="176704"/>
          <a:ext cx="11643359" cy="698500"/>
        </p:xfrm>
        <a:graphic>
          <a:graphicData uri="http://schemas.openxmlformats.org/drawingml/2006/table">
            <a:tbl>
              <a:tblPr>
                <a:tableStyleId>{5C22544A-7EE6-4342-B048-85BDC9FD1C3A}</a:tableStyleId>
              </a:tblPr>
              <a:tblGrid>
                <a:gridCol w="7863730">
                  <a:extLst>
                    <a:ext uri="{9D8B030D-6E8A-4147-A177-3AD203B41FA5}">
                      <a16:colId xmlns:a16="http://schemas.microsoft.com/office/drawing/2014/main" val="684787995"/>
                    </a:ext>
                  </a:extLst>
                </a:gridCol>
                <a:gridCol w="2474843">
                  <a:extLst>
                    <a:ext uri="{9D8B030D-6E8A-4147-A177-3AD203B41FA5}">
                      <a16:colId xmlns:a16="http://schemas.microsoft.com/office/drawing/2014/main" val="1194938607"/>
                    </a:ext>
                  </a:extLst>
                </a:gridCol>
                <a:gridCol w="1304786">
                  <a:extLst>
                    <a:ext uri="{9D8B030D-6E8A-4147-A177-3AD203B41FA5}">
                      <a16:colId xmlns:a16="http://schemas.microsoft.com/office/drawing/2014/main" val="2473674201"/>
                    </a:ext>
                  </a:extLst>
                </a:gridCol>
              </a:tblGrid>
              <a:tr h="254000">
                <a:tc>
                  <a:txBody>
                    <a:bodyPr/>
                    <a:lstStyle/>
                    <a:p>
                      <a:pPr algn="l" fontAlgn="ctr"/>
                      <a:r>
                        <a:rPr lang="en-US" sz="900" u="none" strike="noStrike" dirty="0">
                          <a:solidFill>
                            <a:schemeClr val="tx1">
                              <a:lumMod val="65000"/>
                              <a:lumOff val="35000"/>
                            </a:schemeClr>
                          </a:solidFill>
                          <a:effectLst/>
                          <a:latin typeface="Century Gothic" panose="020B0502020202020204" pitchFamily="34" charset="0"/>
                        </a:rPr>
                        <a:t>   PROCESS</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a:solidFill>
                            <a:schemeClr val="tx1">
                              <a:lumMod val="65000"/>
                              <a:lumOff val="35000"/>
                            </a:schemeClr>
                          </a:solidFill>
                          <a:effectLst/>
                          <a:latin typeface="Century Gothic" panose="020B0502020202020204" pitchFamily="34" charset="0"/>
                        </a:rPr>
                        <a:t>AUTHOR</a:t>
                      </a:r>
                      <a:endParaRPr lang="en-US" sz="900" b="0" i="0" u="none" strike="noStrike">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dirty="0">
                          <a:solidFill>
                            <a:schemeClr val="tx1">
                              <a:lumMod val="65000"/>
                              <a:lumOff val="35000"/>
                            </a:schemeClr>
                          </a:solidFill>
                          <a:effectLst/>
                          <a:latin typeface="Century Gothic" panose="020B0502020202020204" pitchFamily="34" charset="0"/>
                        </a:rPr>
                        <a:t>DATE</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5995443"/>
                  </a:ext>
                </a:extLst>
              </a:tr>
              <a:tr h="444500">
                <a:tc>
                  <a:txBody>
                    <a:bodyPr/>
                    <a:lstStyle/>
                    <a:p>
                      <a:pPr algn="l" fontAlgn="ctr"/>
                      <a:r>
                        <a:rPr lang="en-US" sz="1800" u="none" strike="noStrike" dirty="0">
                          <a:effectLst/>
                          <a:latin typeface="Century Gothic" panose="020B0502020202020204" pitchFamily="34" charset="0"/>
                        </a:rPr>
                        <a:t>Process Title</a:t>
                      </a:r>
                      <a:endParaRPr lang="en-US" sz="18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300" b="0" i="0" u="none" strike="noStrike" dirty="0">
                          <a:solidFill>
                            <a:schemeClr val="tx1"/>
                          </a:solidFill>
                          <a:effectLst/>
                          <a:latin typeface="Century Gothic" panose="020B0502020202020204" pitchFamily="34" charset="0"/>
                        </a:rPr>
                        <a:t>Leigh Gibbs</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300" u="none" strike="noStrike" dirty="0">
                          <a:solidFill>
                            <a:schemeClr val="tx1"/>
                          </a:solidFill>
                          <a:effectLst/>
                          <a:latin typeface="Century Gothic" panose="020B0502020202020204" pitchFamily="34" charset="0"/>
                        </a:rPr>
                        <a:t>00/00/0000 </a:t>
                      </a:r>
                      <a:endParaRPr lang="en-US" sz="13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6E6E6"/>
                    </a:solidFill>
                  </a:tcPr>
                </a:tc>
                <a:extLst>
                  <a:ext uri="{0D108BD9-81ED-4DB2-BD59-A6C34878D82A}">
                    <a16:rowId xmlns:a16="http://schemas.microsoft.com/office/drawing/2014/main" val="3933300914"/>
                  </a:ext>
                </a:extLst>
              </a:tr>
            </a:tbl>
          </a:graphicData>
        </a:graphic>
      </p:graphicFrame>
      <p:sp>
        <p:nvSpPr>
          <p:cNvPr id="8" name="AutoShape 167">
            <a:extLst>
              <a:ext uri="{FF2B5EF4-FFF2-40B4-BE49-F238E27FC236}">
                <a16:creationId xmlns:a16="http://schemas.microsoft.com/office/drawing/2014/main" id="{9BF3544B-B6E6-92DD-8664-A3478865D953}"/>
              </a:ext>
            </a:extLst>
          </p:cNvPr>
          <p:cNvSpPr>
            <a:spLocks noChangeArrowheads="1"/>
          </p:cNvSpPr>
          <p:nvPr/>
        </p:nvSpPr>
        <p:spPr bwMode="auto">
          <a:xfrm>
            <a:off x="2183601" y="1575238"/>
            <a:ext cx="1890213" cy="901877"/>
          </a:xfrm>
          <a:prstGeom prst="roundRect">
            <a:avLst>
              <a:gd name="adj" fmla="val 50000"/>
            </a:avLst>
          </a:prstGeom>
          <a:solidFill>
            <a:srgbClr val="DBF2A9"/>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START</a:t>
            </a:r>
          </a:p>
          <a:p>
            <a:pPr algn="ctr" rtl="0">
              <a:defRPr sz="1000"/>
            </a:pPr>
            <a:r>
              <a:rPr lang="en-US" sz="1300" b="0" i="0" u="none" strike="noStrike" baseline="0">
                <a:solidFill>
                  <a:srgbClr val="000000"/>
                </a:solidFill>
                <a:latin typeface="Century Gothic" charset="0"/>
                <a:ea typeface="Century Gothic" charset="0"/>
                <a:cs typeface="Century Gothic" charset="0"/>
              </a:rPr>
              <a:t>of the process.</a:t>
            </a:r>
          </a:p>
        </p:txBody>
      </p:sp>
      <p:cxnSp>
        <p:nvCxnSpPr>
          <p:cNvPr id="9" name="Straight Arrow Connector 8">
            <a:extLst>
              <a:ext uri="{FF2B5EF4-FFF2-40B4-BE49-F238E27FC236}">
                <a16:creationId xmlns:a16="http://schemas.microsoft.com/office/drawing/2014/main" id="{D09E6CEE-9896-AACC-3EE1-B59002FAA63D}"/>
              </a:ext>
            </a:extLst>
          </p:cNvPr>
          <p:cNvCxnSpPr/>
          <p:nvPr/>
        </p:nvCxnSpPr>
        <p:spPr>
          <a:xfrm>
            <a:off x="3128708" y="2558125"/>
            <a:ext cx="0" cy="533567"/>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18" name="Text Box 174">
            <a:extLst>
              <a:ext uri="{FF2B5EF4-FFF2-40B4-BE49-F238E27FC236}">
                <a16:creationId xmlns:a16="http://schemas.microsoft.com/office/drawing/2014/main" id="{727CCDBD-B318-1849-944B-2525A524874A}"/>
              </a:ext>
            </a:extLst>
          </p:cNvPr>
          <p:cNvSpPr txBox="1">
            <a:spLocks noChangeArrowheads="1"/>
          </p:cNvSpPr>
          <p:nvPr/>
        </p:nvSpPr>
        <p:spPr bwMode="auto">
          <a:xfrm>
            <a:off x="326090" y="1814991"/>
            <a:ext cx="1586058" cy="45833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100" b="0" i="0" u="none" strike="noStrike" baseline="0">
                <a:solidFill>
                  <a:schemeClr val="accent5">
                    <a:lumMod val="75000"/>
                  </a:schemeClr>
                </a:solidFill>
                <a:latin typeface="Century Gothic" charset="0"/>
                <a:ea typeface="Century Gothic" charset="0"/>
                <a:cs typeface="Century Gothic" charset="0"/>
              </a:rPr>
              <a:t>OVAL: </a:t>
            </a:r>
          </a:p>
          <a:p>
            <a:pPr algn="l" rtl="0">
              <a:defRPr sz="1000"/>
            </a:pPr>
            <a:r>
              <a:rPr lang="en-US" sz="1100" b="0" i="0" u="none" strike="noStrike" baseline="0">
                <a:solidFill>
                  <a:schemeClr val="accent5">
                    <a:lumMod val="75000"/>
                  </a:schemeClr>
                </a:solidFill>
                <a:latin typeface="Century Gothic" charset="0"/>
                <a:ea typeface="Century Gothic" charset="0"/>
                <a:cs typeface="Century Gothic" charset="0"/>
              </a:rPr>
              <a:t>Start / End</a:t>
            </a:r>
          </a:p>
        </p:txBody>
      </p:sp>
      <p:sp>
        <p:nvSpPr>
          <p:cNvPr id="19" name="AutoShape 166">
            <a:extLst>
              <a:ext uri="{FF2B5EF4-FFF2-40B4-BE49-F238E27FC236}">
                <a16:creationId xmlns:a16="http://schemas.microsoft.com/office/drawing/2014/main" id="{325E16D4-D3D3-2E4C-8C19-7C9112A65DC8}"/>
              </a:ext>
            </a:extLst>
          </p:cNvPr>
          <p:cNvSpPr>
            <a:spLocks noChangeArrowheads="1"/>
          </p:cNvSpPr>
          <p:nvPr/>
        </p:nvSpPr>
        <p:spPr bwMode="auto">
          <a:xfrm>
            <a:off x="2199622" y="3220039"/>
            <a:ext cx="1890213" cy="909872"/>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Enter customer order details.</a:t>
            </a:r>
          </a:p>
        </p:txBody>
      </p:sp>
      <p:sp>
        <p:nvSpPr>
          <p:cNvPr id="20" name="Text Box 174">
            <a:extLst>
              <a:ext uri="{FF2B5EF4-FFF2-40B4-BE49-F238E27FC236}">
                <a16:creationId xmlns:a16="http://schemas.microsoft.com/office/drawing/2014/main" id="{3EB4E3C1-5C75-CC43-AB39-8F1335C3B1A5}"/>
              </a:ext>
            </a:extLst>
          </p:cNvPr>
          <p:cNvSpPr txBox="1">
            <a:spLocks noChangeArrowheads="1"/>
          </p:cNvSpPr>
          <p:nvPr/>
        </p:nvSpPr>
        <p:spPr bwMode="auto">
          <a:xfrm>
            <a:off x="358132" y="3441812"/>
            <a:ext cx="1265642" cy="45833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100" b="0" i="0" u="none" strike="noStrike" baseline="0">
                <a:solidFill>
                  <a:schemeClr val="accent5">
                    <a:lumMod val="75000"/>
                  </a:schemeClr>
                </a:solidFill>
                <a:latin typeface="Century Gothic" charset="0"/>
                <a:ea typeface="Century Gothic" charset="0"/>
                <a:cs typeface="Century Gothic" charset="0"/>
              </a:rPr>
              <a:t>RECTANGLE: </a:t>
            </a:r>
          </a:p>
          <a:p>
            <a:pPr algn="l" rtl="0">
              <a:defRPr sz="1000"/>
            </a:pPr>
            <a:r>
              <a:rPr lang="en-US" sz="1100" b="0" i="0" u="none" strike="noStrike" baseline="0">
                <a:solidFill>
                  <a:schemeClr val="accent5">
                    <a:lumMod val="75000"/>
                  </a:schemeClr>
                </a:solidFill>
                <a:latin typeface="Century Gothic" charset="0"/>
                <a:ea typeface="Century Gothic" charset="0"/>
                <a:cs typeface="Century Gothic" charset="0"/>
              </a:rPr>
              <a:t>Process Step</a:t>
            </a:r>
          </a:p>
        </p:txBody>
      </p:sp>
      <p:sp>
        <p:nvSpPr>
          <p:cNvPr id="21" name="AutoShape 169">
            <a:extLst>
              <a:ext uri="{FF2B5EF4-FFF2-40B4-BE49-F238E27FC236}">
                <a16:creationId xmlns:a16="http://schemas.microsoft.com/office/drawing/2014/main" id="{31C08950-B90B-AB4E-9780-EBCC5AEC8D78}"/>
              </a:ext>
            </a:extLst>
          </p:cNvPr>
          <p:cNvSpPr>
            <a:spLocks noChangeArrowheads="1"/>
          </p:cNvSpPr>
          <p:nvPr/>
        </p:nvSpPr>
        <p:spPr bwMode="auto">
          <a:xfrm>
            <a:off x="5500805" y="4886828"/>
            <a:ext cx="3051060" cy="901877"/>
          </a:xfrm>
          <a:prstGeom prst="flowChartInputOutput">
            <a:avLst/>
          </a:prstGeom>
          <a:solidFill>
            <a:schemeClr val="bg2"/>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Retrieve existing customer profile.</a:t>
            </a:r>
          </a:p>
        </p:txBody>
      </p:sp>
      <p:sp>
        <p:nvSpPr>
          <p:cNvPr id="22" name="AutoShape 168">
            <a:extLst>
              <a:ext uri="{FF2B5EF4-FFF2-40B4-BE49-F238E27FC236}">
                <a16:creationId xmlns:a16="http://schemas.microsoft.com/office/drawing/2014/main" id="{222853AC-8386-CD40-90AD-D2F172B5EF18}"/>
              </a:ext>
            </a:extLst>
          </p:cNvPr>
          <p:cNvSpPr>
            <a:spLocks noChangeArrowheads="1"/>
          </p:cNvSpPr>
          <p:nvPr/>
        </p:nvSpPr>
        <p:spPr bwMode="auto">
          <a:xfrm>
            <a:off x="1719899" y="4650270"/>
            <a:ext cx="2881806" cy="1374993"/>
          </a:xfrm>
          <a:prstGeom prst="flowChartDecision">
            <a:avLst/>
          </a:prstGeom>
          <a:solidFill>
            <a:srgbClr val="BFEEEA"/>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Is customer information complete?</a:t>
            </a:r>
          </a:p>
        </p:txBody>
      </p:sp>
      <p:sp>
        <p:nvSpPr>
          <p:cNvPr id="23" name="Text Box 173">
            <a:extLst>
              <a:ext uri="{FF2B5EF4-FFF2-40B4-BE49-F238E27FC236}">
                <a16:creationId xmlns:a16="http://schemas.microsoft.com/office/drawing/2014/main" id="{84A4BDFB-8E80-8D46-A4C4-6E3D3CA3C0A1}"/>
              </a:ext>
            </a:extLst>
          </p:cNvPr>
          <p:cNvSpPr txBox="1">
            <a:spLocks noChangeArrowheads="1"/>
          </p:cNvSpPr>
          <p:nvPr/>
        </p:nvSpPr>
        <p:spPr bwMode="auto">
          <a:xfrm>
            <a:off x="1067131" y="5108601"/>
            <a:ext cx="758192" cy="45833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tx1">
                    <a:lumMod val="75000"/>
                    <a:lumOff val="25000"/>
                  </a:schemeClr>
                </a:solidFill>
                <a:latin typeface="Century Gothic" charset="0"/>
                <a:ea typeface="Century Gothic" charset="0"/>
                <a:cs typeface="Century Gothic" charset="0"/>
              </a:rPr>
              <a:t>NO</a:t>
            </a:r>
          </a:p>
        </p:txBody>
      </p:sp>
      <p:sp>
        <p:nvSpPr>
          <p:cNvPr id="27" name="Text Box 174">
            <a:extLst>
              <a:ext uri="{FF2B5EF4-FFF2-40B4-BE49-F238E27FC236}">
                <a16:creationId xmlns:a16="http://schemas.microsoft.com/office/drawing/2014/main" id="{55CEFCCA-67AA-7541-8D79-9F84BECBFDB7}"/>
              </a:ext>
            </a:extLst>
          </p:cNvPr>
          <p:cNvSpPr txBox="1">
            <a:spLocks noChangeArrowheads="1"/>
          </p:cNvSpPr>
          <p:nvPr/>
        </p:nvSpPr>
        <p:spPr bwMode="auto">
          <a:xfrm>
            <a:off x="4546411" y="5108601"/>
            <a:ext cx="720613" cy="45833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28" name="Straight Arrow Connector 27">
            <a:extLst>
              <a:ext uri="{FF2B5EF4-FFF2-40B4-BE49-F238E27FC236}">
                <a16:creationId xmlns:a16="http://schemas.microsoft.com/office/drawing/2014/main" id="{7CF417C9-4B0E-1147-8CDA-FA1CDB44F81C}"/>
              </a:ext>
            </a:extLst>
          </p:cNvPr>
          <p:cNvCxnSpPr/>
          <p:nvPr/>
        </p:nvCxnSpPr>
        <p:spPr>
          <a:xfrm flipV="1">
            <a:off x="5202941" y="5334990"/>
            <a:ext cx="369057" cy="5553"/>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9" name="Straight Arrow Connector 67">
            <a:extLst>
              <a:ext uri="{FF2B5EF4-FFF2-40B4-BE49-F238E27FC236}">
                <a16:creationId xmlns:a16="http://schemas.microsoft.com/office/drawing/2014/main" id="{B555CD56-B157-5240-838C-E5F4233191DD}"/>
              </a:ext>
            </a:extLst>
          </p:cNvPr>
          <p:cNvCxnSpPr>
            <a:stCxn id="23" idx="0"/>
          </p:cNvCxnSpPr>
          <p:nvPr/>
        </p:nvCxnSpPr>
        <p:spPr>
          <a:xfrm rot="5400000" flipH="1" flipV="1">
            <a:off x="920414" y="4052785"/>
            <a:ext cx="1581631" cy="530003"/>
          </a:xfrm>
          <a:prstGeom prst="curvedConnector3">
            <a:avLst>
              <a:gd name="adj1" fmla="val 100603"/>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30" name="AutoShape 166">
            <a:extLst>
              <a:ext uri="{FF2B5EF4-FFF2-40B4-BE49-F238E27FC236}">
                <a16:creationId xmlns:a16="http://schemas.microsoft.com/office/drawing/2014/main" id="{4060487A-16FA-5B41-AF85-D08387B407DD}"/>
              </a:ext>
            </a:extLst>
          </p:cNvPr>
          <p:cNvSpPr>
            <a:spLocks noChangeArrowheads="1"/>
          </p:cNvSpPr>
          <p:nvPr/>
        </p:nvSpPr>
        <p:spPr bwMode="auto">
          <a:xfrm>
            <a:off x="6081228" y="3220039"/>
            <a:ext cx="1890213" cy="909872"/>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Update order database with new order.</a:t>
            </a:r>
          </a:p>
        </p:txBody>
      </p:sp>
      <p:cxnSp>
        <p:nvCxnSpPr>
          <p:cNvPr id="32" name="Straight Arrow Connector 31">
            <a:extLst>
              <a:ext uri="{FF2B5EF4-FFF2-40B4-BE49-F238E27FC236}">
                <a16:creationId xmlns:a16="http://schemas.microsoft.com/office/drawing/2014/main" id="{DC938A25-8C3C-4943-B60A-8FC92D610673}"/>
              </a:ext>
            </a:extLst>
          </p:cNvPr>
          <p:cNvCxnSpPr/>
          <p:nvPr/>
        </p:nvCxnSpPr>
        <p:spPr>
          <a:xfrm flipV="1">
            <a:off x="7026335" y="4285197"/>
            <a:ext cx="0" cy="491443"/>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29E43CD6-FCCC-674A-B971-74F2748AD34B}"/>
              </a:ext>
            </a:extLst>
          </p:cNvPr>
          <p:cNvCxnSpPr/>
          <p:nvPr/>
        </p:nvCxnSpPr>
        <p:spPr>
          <a:xfrm>
            <a:off x="3160749" y="4172867"/>
            <a:ext cx="0" cy="365072"/>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34" name="Text Box 174">
            <a:extLst>
              <a:ext uri="{FF2B5EF4-FFF2-40B4-BE49-F238E27FC236}">
                <a16:creationId xmlns:a16="http://schemas.microsoft.com/office/drawing/2014/main" id="{DB1912AE-E158-F745-90C5-EAC591CC5EB0}"/>
              </a:ext>
            </a:extLst>
          </p:cNvPr>
          <p:cNvSpPr txBox="1">
            <a:spLocks noChangeArrowheads="1"/>
          </p:cNvSpPr>
          <p:nvPr/>
        </p:nvSpPr>
        <p:spPr bwMode="auto">
          <a:xfrm>
            <a:off x="2681146" y="6153734"/>
            <a:ext cx="1057372" cy="45833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100" b="0" i="0" u="none" strike="noStrike" baseline="0">
                <a:solidFill>
                  <a:schemeClr val="accent5">
                    <a:lumMod val="75000"/>
                  </a:schemeClr>
                </a:solidFill>
                <a:latin typeface="Century Gothic" charset="0"/>
                <a:ea typeface="Century Gothic" charset="0"/>
                <a:cs typeface="Century Gothic" charset="0"/>
              </a:rPr>
              <a:t>DIAMOND: </a:t>
            </a:r>
          </a:p>
          <a:p>
            <a:pPr algn="l" rtl="0">
              <a:defRPr sz="1000"/>
            </a:pPr>
            <a:r>
              <a:rPr lang="en-US" sz="1100" b="0" i="0" u="none" strike="noStrike" baseline="0">
                <a:solidFill>
                  <a:schemeClr val="accent5">
                    <a:lumMod val="75000"/>
                  </a:schemeClr>
                </a:solidFill>
                <a:latin typeface="Century Gothic" charset="0"/>
                <a:ea typeface="Century Gothic" charset="0"/>
                <a:cs typeface="Century Gothic" charset="0"/>
              </a:rPr>
              <a:t>Decision</a:t>
            </a:r>
          </a:p>
        </p:txBody>
      </p:sp>
      <p:sp>
        <p:nvSpPr>
          <p:cNvPr id="35" name="Text Box 174">
            <a:extLst>
              <a:ext uri="{FF2B5EF4-FFF2-40B4-BE49-F238E27FC236}">
                <a16:creationId xmlns:a16="http://schemas.microsoft.com/office/drawing/2014/main" id="{56702766-1408-2C48-B6F0-1B692EB35FBA}"/>
              </a:ext>
            </a:extLst>
          </p:cNvPr>
          <p:cNvSpPr txBox="1">
            <a:spLocks noChangeArrowheads="1"/>
          </p:cNvSpPr>
          <p:nvPr/>
        </p:nvSpPr>
        <p:spPr bwMode="auto">
          <a:xfrm>
            <a:off x="6189699" y="6153734"/>
            <a:ext cx="1682183" cy="45833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100" b="0" i="0" u="none" strike="noStrike" baseline="0">
                <a:solidFill>
                  <a:schemeClr val="accent5">
                    <a:lumMod val="75000"/>
                  </a:schemeClr>
                </a:solidFill>
                <a:latin typeface="Century Gothic" charset="0"/>
                <a:ea typeface="Century Gothic" charset="0"/>
                <a:cs typeface="Century Gothic" charset="0"/>
              </a:rPr>
              <a:t>PARALLELOGRAM: </a:t>
            </a:r>
          </a:p>
          <a:p>
            <a:pPr algn="l" rtl="0">
              <a:defRPr sz="1000"/>
            </a:pPr>
            <a:r>
              <a:rPr lang="en-US" sz="1100" b="0" i="0" u="none" strike="noStrike" baseline="0">
                <a:solidFill>
                  <a:schemeClr val="accent5">
                    <a:lumMod val="75000"/>
                  </a:schemeClr>
                </a:solidFill>
                <a:latin typeface="Century Gothic" charset="0"/>
                <a:ea typeface="Century Gothic" charset="0"/>
                <a:cs typeface="Century Gothic" charset="0"/>
              </a:rPr>
              <a:t>Input / Output</a:t>
            </a:r>
          </a:p>
        </p:txBody>
      </p:sp>
      <p:sp>
        <p:nvSpPr>
          <p:cNvPr id="36" name="AutoShape 168">
            <a:extLst>
              <a:ext uri="{FF2B5EF4-FFF2-40B4-BE49-F238E27FC236}">
                <a16:creationId xmlns:a16="http://schemas.microsoft.com/office/drawing/2014/main" id="{C5DA71B6-F08A-594A-9CF4-734742AC2EEC}"/>
              </a:ext>
            </a:extLst>
          </p:cNvPr>
          <p:cNvSpPr>
            <a:spLocks noChangeArrowheads="1"/>
          </p:cNvSpPr>
          <p:nvPr/>
        </p:nvSpPr>
        <p:spPr bwMode="auto">
          <a:xfrm>
            <a:off x="5585432" y="1210166"/>
            <a:ext cx="2881806" cy="1374993"/>
          </a:xfrm>
          <a:prstGeom prst="flowChartDecision">
            <a:avLst/>
          </a:prstGeom>
          <a:solidFill>
            <a:srgbClr val="BFEEEA"/>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Confirm payment received.</a:t>
            </a:r>
          </a:p>
        </p:txBody>
      </p:sp>
      <p:sp>
        <p:nvSpPr>
          <p:cNvPr id="37" name="Text Box 174">
            <a:extLst>
              <a:ext uri="{FF2B5EF4-FFF2-40B4-BE49-F238E27FC236}">
                <a16:creationId xmlns:a16="http://schemas.microsoft.com/office/drawing/2014/main" id="{DF9D333C-35D5-BB4D-9DBA-95530A4C8428}"/>
              </a:ext>
            </a:extLst>
          </p:cNvPr>
          <p:cNvSpPr txBox="1">
            <a:spLocks noChangeArrowheads="1"/>
          </p:cNvSpPr>
          <p:nvPr/>
        </p:nvSpPr>
        <p:spPr bwMode="auto">
          <a:xfrm>
            <a:off x="7842609" y="2207094"/>
            <a:ext cx="720613" cy="45833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38" name="Straight Arrow Connector 37">
            <a:extLst>
              <a:ext uri="{FF2B5EF4-FFF2-40B4-BE49-F238E27FC236}">
                <a16:creationId xmlns:a16="http://schemas.microsoft.com/office/drawing/2014/main" id="{412ED701-00E6-884F-96FB-F09B8053B9CB}"/>
              </a:ext>
            </a:extLst>
          </p:cNvPr>
          <p:cNvCxnSpPr/>
          <p:nvPr/>
        </p:nvCxnSpPr>
        <p:spPr>
          <a:xfrm>
            <a:off x="8435055" y="2576668"/>
            <a:ext cx="878697" cy="543106"/>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39" name="Text Box 174">
            <a:extLst>
              <a:ext uri="{FF2B5EF4-FFF2-40B4-BE49-F238E27FC236}">
                <a16:creationId xmlns:a16="http://schemas.microsoft.com/office/drawing/2014/main" id="{D0A79C0E-F416-C04E-A910-0D1C03782185}"/>
              </a:ext>
            </a:extLst>
          </p:cNvPr>
          <p:cNvSpPr txBox="1">
            <a:spLocks noChangeArrowheads="1"/>
          </p:cNvSpPr>
          <p:nvPr/>
        </p:nvSpPr>
        <p:spPr bwMode="auto">
          <a:xfrm>
            <a:off x="8492608" y="1687568"/>
            <a:ext cx="720613" cy="45833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tx1">
                    <a:lumMod val="75000"/>
                    <a:lumOff val="25000"/>
                  </a:schemeClr>
                </a:solidFill>
                <a:latin typeface="Century Gothic" charset="0"/>
                <a:ea typeface="Century Gothic" charset="0"/>
                <a:cs typeface="Century Gothic" charset="0"/>
              </a:rPr>
              <a:t>NO</a:t>
            </a:r>
          </a:p>
        </p:txBody>
      </p:sp>
      <p:cxnSp>
        <p:nvCxnSpPr>
          <p:cNvPr id="40" name="Straight Arrow Connector 39">
            <a:extLst>
              <a:ext uri="{FF2B5EF4-FFF2-40B4-BE49-F238E27FC236}">
                <a16:creationId xmlns:a16="http://schemas.microsoft.com/office/drawing/2014/main" id="{D7DA4712-2EBC-754B-A853-9B67D0184DB3}"/>
              </a:ext>
            </a:extLst>
          </p:cNvPr>
          <p:cNvCxnSpPr/>
          <p:nvPr/>
        </p:nvCxnSpPr>
        <p:spPr>
          <a:xfrm>
            <a:off x="9117096" y="1916730"/>
            <a:ext cx="576748" cy="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F6EAD5BB-F55B-4E40-AEA8-0A1F0E49A1CA}"/>
              </a:ext>
            </a:extLst>
          </p:cNvPr>
          <p:cNvCxnSpPr/>
          <p:nvPr/>
        </p:nvCxnSpPr>
        <p:spPr>
          <a:xfrm flipV="1">
            <a:off x="7026335" y="2726620"/>
            <a:ext cx="0" cy="379113"/>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42" name="AutoShape 167">
            <a:extLst>
              <a:ext uri="{FF2B5EF4-FFF2-40B4-BE49-F238E27FC236}">
                <a16:creationId xmlns:a16="http://schemas.microsoft.com/office/drawing/2014/main" id="{185FA8B9-6C8E-E542-A0AD-8389D944F594}"/>
              </a:ext>
            </a:extLst>
          </p:cNvPr>
          <p:cNvSpPr>
            <a:spLocks noChangeArrowheads="1"/>
          </p:cNvSpPr>
          <p:nvPr/>
        </p:nvSpPr>
        <p:spPr bwMode="auto">
          <a:xfrm>
            <a:off x="9816805" y="1715651"/>
            <a:ext cx="1268846" cy="407196"/>
          </a:xfrm>
          <a:prstGeom prst="roundRect">
            <a:avLst>
              <a:gd name="adj" fmla="val 50000"/>
            </a:avLst>
          </a:prstGeom>
          <a:solidFill>
            <a:srgbClr val="9CE8BD"/>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END</a:t>
            </a:r>
          </a:p>
        </p:txBody>
      </p:sp>
      <p:sp>
        <p:nvSpPr>
          <p:cNvPr id="43" name="AutoShape 167">
            <a:extLst>
              <a:ext uri="{FF2B5EF4-FFF2-40B4-BE49-F238E27FC236}">
                <a16:creationId xmlns:a16="http://schemas.microsoft.com/office/drawing/2014/main" id="{FF600424-AEB3-8F4D-8470-B010DFE9E78A}"/>
              </a:ext>
            </a:extLst>
          </p:cNvPr>
          <p:cNvSpPr>
            <a:spLocks noChangeArrowheads="1"/>
          </p:cNvSpPr>
          <p:nvPr/>
        </p:nvSpPr>
        <p:spPr bwMode="auto">
          <a:xfrm>
            <a:off x="9185586" y="4886828"/>
            <a:ext cx="2531285" cy="901877"/>
          </a:xfrm>
          <a:prstGeom prst="roundRect">
            <a:avLst>
              <a:gd name="adj" fmla="val 50000"/>
            </a:avLst>
          </a:prstGeom>
          <a:solidFill>
            <a:srgbClr val="9CE8BD"/>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END</a:t>
            </a:r>
          </a:p>
          <a:p>
            <a:pPr algn="ctr" rtl="0">
              <a:defRPr sz="1000"/>
            </a:pPr>
            <a:r>
              <a:rPr lang="en-US" sz="1300" b="0" i="0" u="none" strike="noStrike" baseline="0">
                <a:solidFill>
                  <a:srgbClr val="000000"/>
                </a:solidFill>
                <a:latin typeface="Century Gothic" charset="0"/>
                <a:ea typeface="Century Gothic" charset="0"/>
                <a:cs typeface="Century Gothic" charset="0"/>
              </a:rPr>
              <a:t>of the process, </a:t>
            </a:r>
            <a:br>
              <a:rPr lang="en-US" sz="1300" b="0" i="0" u="none" strike="noStrike" baseline="0">
                <a:solidFill>
                  <a:srgbClr val="000000"/>
                </a:solidFill>
                <a:latin typeface="Century Gothic" charset="0"/>
                <a:ea typeface="Century Gothic" charset="0"/>
                <a:cs typeface="Century Gothic" charset="0"/>
              </a:rPr>
            </a:br>
            <a:r>
              <a:rPr lang="en-US" sz="1300" b="0" i="0" u="none" strike="noStrike" baseline="0">
                <a:solidFill>
                  <a:srgbClr val="000000"/>
                </a:solidFill>
                <a:latin typeface="Century Gothic" charset="0"/>
                <a:ea typeface="Century Gothic" charset="0"/>
                <a:cs typeface="Century Gothic" charset="0"/>
              </a:rPr>
              <a:t>order complete.</a:t>
            </a:r>
          </a:p>
        </p:txBody>
      </p:sp>
      <p:cxnSp>
        <p:nvCxnSpPr>
          <p:cNvPr id="44" name="Straight Arrow Connector 43">
            <a:extLst>
              <a:ext uri="{FF2B5EF4-FFF2-40B4-BE49-F238E27FC236}">
                <a16:creationId xmlns:a16="http://schemas.microsoft.com/office/drawing/2014/main" id="{6C9ED2C6-D751-0A40-8F06-541327D21E5B}"/>
              </a:ext>
            </a:extLst>
          </p:cNvPr>
          <p:cNvCxnSpPr/>
          <p:nvPr/>
        </p:nvCxnSpPr>
        <p:spPr>
          <a:xfrm>
            <a:off x="10451229" y="4271156"/>
            <a:ext cx="0" cy="533567"/>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45" name="AutoShape 166">
            <a:extLst>
              <a:ext uri="{FF2B5EF4-FFF2-40B4-BE49-F238E27FC236}">
                <a16:creationId xmlns:a16="http://schemas.microsoft.com/office/drawing/2014/main" id="{48301DC2-953A-F04B-A927-6B1CAD4427C2}"/>
              </a:ext>
            </a:extLst>
          </p:cNvPr>
          <p:cNvSpPr>
            <a:spLocks noChangeArrowheads="1"/>
          </p:cNvSpPr>
          <p:nvPr/>
        </p:nvSpPr>
        <p:spPr bwMode="auto">
          <a:xfrm>
            <a:off x="9506122" y="3220039"/>
            <a:ext cx="1890213" cy="909872"/>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Prepare order </a:t>
            </a:r>
          </a:p>
          <a:p>
            <a:pPr algn="ctr" rtl="0">
              <a:defRPr sz="1000"/>
            </a:pPr>
            <a:r>
              <a:rPr lang="en-US" sz="1300" b="0" i="0" u="none" strike="noStrike" baseline="0">
                <a:solidFill>
                  <a:srgbClr val="000000"/>
                </a:solidFill>
                <a:latin typeface="Century Gothic" charset="0"/>
                <a:ea typeface="Century Gothic" charset="0"/>
                <a:cs typeface="Century Gothic" charset="0"/>
              </a:rPr>
              <a:t>for shipping.</a:t>
            </a:r>
          </a:p>
        </p:txBody>
      </p:sp>
    </p:spTree>
    <p:extLst>
      <p:ext uri="{BB962C8B-B14F-4D97-AF65-F5344CB8AC3E}">
        <p14:creationId xmlns:p14="http://schemas.microsoft.com/office/powerpoint/2010/main" val="80464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AutoShape 167">
            <a:extLst>
              <a:ext uri="{FF2B5EF4-FFF2-40B4-BE49-F238E27FC236}">
                <a16:creationId xmlns:a16="http://schemas.microsoft.com/office/drawing/2014/main" id="{9BF3544B-B6E6-92DD-8664-A3478865D953}"/>
              </a:ext>
            </a:extLst>
          </p:cNvPr>
          <p:cNvSpPr>
            <a:spLocks noChangeArrowheads="1"/>
          </p:cNvSpPr>
          <p:nvPr/>
        </p:nvSpPr>
        <p:spPr bwMode="auto">
          <a:xfrm>
            <a:off x="1597193" y="1595116"/>
            <a:ext cx="1890213" cy="901877"/>
          </a:xfrm>
          <a:prstGeom prst="roundRect">
            <a:avLst>
              <a:gd name="adj" fmla="val 50000"/>
            </a:avLst>
          </a:prstGeom>
          <a:solidFill>
            <a:srgbClr val="DBF2A9"/>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300" b="0" i="0" u="none" strike="noStrike" baseline="0" dirty="0">
              <a:solidFill>
                <a:srgbClr val="000000"/>
              </a:solidFill>
              <a:latin typeface="Century Gothic" charset="0"/>
              <a:ea typeface="Century Gothic" charset="0"/>
              <a:cs typeface="Century Gothic" charset="0"/>
            </a:endParaRPr>
          </a:p>
        </p:txBody>
      </p:sp>
      <p:cxnSp>
        <p:nvCxnSpPr>
          <p:cNvPr id="9" name="Straight Arrow Connector 8">
            <a:extLst>
              <a:ext uri="{FF2B5EF4-FFF2-40B4-BE49-F238E27FC236}">
                <a16:creationId xmlns:a16="http://schemas.microsoft.com/office/drawing/2014/main" id="{D09E6CEE-9896-AACC-3EE1-B59002FAA63D}"/>
              </a:ext>
            </a:extLst>
          </p:cNvPr>
          <p:cNvCxnSpPr/>
          <p:nvPr/>
        </p:nvCxnSpPr>
        <p:spPr>
          <a:xfrm>
            <a:off x="2542300" y="2578003"/>
            <a:ext cx="0" cy="533567"/>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19" name="AutoShape 166">
            <a:extLst>
              <a:ext uri="{FF2B5EF4-FFF2-40B4-BE49-F238E27FC236}">
                <a16:creationId xmlns:a16="http://schemas.microsoft.com/office/drawing/2014/main" id="{325E16D4-D3D3-2E4C-8C19-7C9112A65DC8}"/>
              </a:ext>
            </a:extLst>
          </p:cNvPr>
          <p:cNvSpPr>
            <a:spLocks noChangeArrowheads="1"/>
          </p:cNvSpPr>
          <p:nvPr/>
        </p:nvSpPr>
        <p:spPr bwMode="auto">
          <a:xfrm>
            <a:off x="1613214" y="3239917"/>
            <a:ext cx="1890213" cy="909872"/>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300" b="0" i="0" u="none" strike="noStrike" baseline="0" dirty="0">
              <a:solidFill>
                <a:srgbClr val="000000"/>
              </a:solidFill>
              <a:latin typeface="Century Gothic" charset="0"/>
              <a:ea typeface="Century Gothic" charset="0"/>
              <a:cs typeface="Century Gothic" charset="0"/>
            </a:endParaRPr>
          </a:p>
        </p:txBody>
      </p:sp>
      <p:sp>
        <p:nvSpPr>
          <p:cNvPr id="21" name="AutoShape 169">
            <a:extLst>
              <a:ext uri="{FF2B5EF4-FFF2-40B4-BE49-F238E27FC236}">
                <a16:creationId xmlns:a16="http://schemas.microsoft.com/office/drawing/2014/main" id="{31C08950-B90B-AB4E-9780-EBCC5AEC8D78}"/>
              </a:ext>
            </a:extLst>
          </p:cNvPr>
          <p:cNvSpPr>
            <a:spLocks noChangeArrowheads="1"/>
          </p:cNvSpPr>
          <p:nvPr/>
        </p:nvSpPr>
        <p:spPr bwMode="auto">
          <a:xfrm>
            <a:off x="4914397" y="4906706"/>
            <a:ext cx="3051060" cy="901877"/>
          </a:xfrm>
          <a:prstGeom prst="flowChartInputOutput">
            <a:avLst/>
          </a:prstGeom>
          <a:solidFill>
            <a:schemeClr val="bg2"/>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300" b="0" i="0" u="none" strike="noStrike" baseline="0" dirty="0">
              <a:solidFill>
                <a:srgbClr val="000000"/>
              </a:solidFill>
              <a:latin typeface="Century Gothic" charset="0"/>
              <a:ea typeface="Century Gothic" charset="0"/>
              <a:cs typeface="Century Gothic" charset="0"/>
            </a:endParaRPr>
          </a:p>
        </p:txBody>
      </p:sp>
      <p:sp>
        <p:nvSpPr>
          <p:cNvPr id="22" name="AutoShape 168">
            <a:extLst>
              <a:ext uri="{FF2B5EF4-FFF2-40B4-BE49-F238E27FC236}">
                <a16:creationId xmlns:a16="http://schemas.microsoft.com/office/drawing/2014/main" id="{222853AC-8386-CD40-90AD-D2F172B5EF18}"/>
              </a:ext>
            </a:extLst>
          </p:cNvPr>
          <p:cNvSpPr>
            <a:spLocks noChangeArrowheads="1"/>
          </p:cNvSpPr>
          <p:nvPr/>
        </p:nvSpPr>
        <p:spPr bwMode="auto">
          <a:xfrm>
            <a:off x="1133491" y="4670148"/>
            <a:ext cx="2881806" cy="1374993"/>
          </a:xfrm>
          <a:prstGeom prst="flowChartDecision">
            <a:avLst/>
          </a:prstGeom>
          <a:solidFill>
            <a:srgbClr val="BFEEEA"/>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300" b="0" i="0" u="none" strike="noStrike" baseline="0" dirty="0">
              <a:solidFill>
                <a:srgbClr val="000000"/>
              </a:solidFill>
              <a:latin typeface="Century Gothic" charset="0"/>
              <a:ea typeface="Century Gothic" charset="0"/>
              <a:cs typeface="Century Gothic" charset="0"/>
            </a:endParaRPr>
          </a:p>
        </p:txBody>
      </p:sp>
      <p:sp>
        <p:nvSpPr>
          <p:cNvPr id="23" name="Text Box 173">
            <a:extLst>
              <a:ext uri="{FF2B5EF4-FFF2-40B4-BE49-F238E27FC236}">
                <a16:creationId xmlns:a16="http://schemas.microsoft.com/office/drawing/2014/main" id="{84A4BDFB-8E80-8D46-A4C4-6E3D3CA3C0A1}"/>
              </a:ext>
            </a:extLst>
          </p:cNvPr>
          <p:cNvSpPr txBox="1">
            <a:spLocks noChangeArrowheads="1"/>
          </p:cNvSpPr>
          <p:nvPr/>
        </p:nvSpPr>
        <p:spPr bwMode="auto">
          <a:xfrm>
            <a:off x="480723" y="5128479"/>
            <a:ext cx="758192" cy="45833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tx1">
                    <a:lumMod val="75000"/>
                    <a:lumOff val="25000"/>
                  </a:schemeClr>
                </a:solidFill>
                <a:latin typeface="Century Gothic" charset="0"/>
                <a:ea typeface="Century Gothic" charset="0"/>
                <a:cs typeface="Century Gothic" charset="0"/>
              </a:rPr>
              <a:t>NO</a:t>
            </a:r>
          </a:p>
        </p:txBody>
      </p:sp>
      <p:sp>
        <p:nvSpPr>
          <p:cNvPr id="27" name="Text Box 174">
            <a:extLst>
              <a:ext uri="{FF2B5EF4-FFF2-40B4-BE49-F238E27FC236}">
                <a16:creationId xmlns:a16="http://schemas.microsoft.com/office/drawing/2014/main" id="{55CEFCCA-67AA-7541-8D79-9F84BECBFDB7}"/>
              </a:ext>
            </a:extLst>
          </p:cNvPr>
          <p:cNvSpPr txBox="1">
            <a:spLocks noChangeArrowheads="1"/>
          </p:cNvSpPr>
          <p:nvPr/>
        </p:nvSpPr>
        <p:spPr bwMode="auto">
          <a:xfrm>
            <a:off x="3960003" y="5128479"/>
            <a:ext cx="720613" cy="45833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28" name="Straight Arrow Connector 27">
            <a:extLst>
              <a:ext uri="{FF2B5EF4-FFF2-40B4-BE49-F238E27FC236}">
                <a16:creationId xmlns:a16="http://schemas.microsoft.com/office/drawing/2014/main" id="{7CF417C9-4B0E-1147-8CDA-FA1CDB44F81C}"/>
              </a:ext>
            </a:extLst>
          </p:cNvPr>
          <p:cNvCxnSpPr/>
          <p:nvPr/>
        </p:nvCxnSpPr>
        <p:spPr>
          <a:xfrm flipV="1">
            <a:off x="4616533" y="5354868"/>
            <a:ext cx="369057" cy="5553"/>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9" name="Straight Arrow Connector 67">
            <a:extLst>
              <a:ext uri="{FF2B5EF4-FFF2-40B4-BE49-F238E27FC236}">
                <a16:creationId xmlns:a16="http://schemas.microsoft.com/office/drawing/2014/main" id="{B555CD56-B157-5240-838C-E5F4233191DD}"/>
              </a:ext>
            </a:extLst>
          </p:cNvPr>
          <p:cNvCxnSpPr>
            <a:stCxn id="23" idx="0"/>
          </p:cNvCxnSpPr>
          <p:nvPr/>
        </p:nvCxnSpPr>
        <p:spPr>
          <a:xfrm rot="5400000" flipH="1" flipV="1">
            <a:off x="334006" y="4072663"/>
            <a:ext cx="1581631" cy="530003"/>
          </a:xfrm>
          <a:prstGeom prst="curvedConnector3">
            <a:avLst>
              <a:gd name="adj1" fmla="val 100603"/>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30" name="AutoShape 166">
            <a:extLst>
              <a:ext uri="{FF2B5EF4-FFF2-40B4-BE49-F238E27FC236}">
                <a16:creationId xmlns:a16="http://schemas.microsoft.com/office/drawing/2014/main" id="{4060487A-16FA-5B41-AF85-D08387B407DD}"/>
              </a:ext>
            </a:extLst>
          </p:cNvPr>
          <p:cNvSpPr>
            <a:spLocks noChangeArrowheads="1"/>
          </p:cNvSpPr>
          <p:nvPr/>
        </p:nvSpPr>
        <p:spPr bwMode="auto">
          <a:xfrm>
            <a:off x="5494820" y="3239917"/>
            <a:ext cx="1890213" cy="909872"/>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300" b="0" i="0" u="none" strike="noStrike" baseline="0" dirty="0">
              <a:solidFill>
                <a:srgbClr val="000000"/>
              </a:solidFill>
              <a:latin typeface="Century Gothic" charset="0"/>
              <a:ea typeface="Century Gothic" charset="0"/>
              <a:cs typeface="Century Gothic" charset="0"/>
            </a:endParaRPr>
          </a:p>
        </p:txBody>
      </p:sp>
      <p:cxnSp>
        <p:nvCxnSpPr>
          <p:cNvPr id="32" name="Straight Arrow Connector 31">
            <a:extLst>
              <a:ext uri="{FF2B5EF4-FFF2-40B4-BE49-F238E27FC236}">
                <a16:creationId xmlns:a16="http://schemas.microsoft.com/office/drawing/2014/main" id="{DC938A25-8C3C-4943-B60A-8FC92D610673}"/>
              </a:ext>
            </a:extLst>
          </p:cNvPr>
          <p:cNvCxnSpPr/>
          <p:nvPr/>
        </p:nvCxnSpPr>
        <p:spPr>
          <a:xfrm flipV="1">
            <a:off x="6439927" y="4305075"/>
            <a:ext cx="0" cy="491443"/>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29E43CD6-FCCC-674A-B971-74F2748AD34B}"/>
              </a:ext>
            </a:extLst>
          </p:cNvPr>
          <p:cNvCxnSpPr/>
          <p:nvPr/>
        </p:nvCxnSpPr>
        <p:spPr>
          <a:xfrm>
            <a:off x="2574341" y="4192746"/>
            <a:ext cx="0" cy="365072"/>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36" name="AutoShape 168">
            <a:extLst>
              <a:ext uri="{FF2B5EF4-FFF2-40B4-BE49-F238E27FC236}">
                <a16:creationId xmlns:a16="http://schemas.microsoft.com/office/drawing/2014/main" id="{C5DA71B6-F08A-594A-9CF4-734742AC2EEC}"/>
              </a:ext>
            </a:extLst>
          </p:cNvPr>
          <p:cNvSpPr>
            <a:spLocks noChangeArrowheads="1"/>
          </p:cNvSpPr>
          <p:nvPr/>
        </p:nvSpPr>
        <p:spPr bwMode="auto">
          <a:xfrm>
            <a:off x="4999024" y="1230044"/>
            <a:ext cx="2881806" cy="1374993"/>
          </a:xfrm>
          <a:prstGeom prst="flowChartDecision">
            <a:avLst/>
          </a:prstGeom>
          <a:solidFill>
            <a:srgbClr val="BFEEEA"/>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300" b="0" i="0" u="none" strike="noStrike" baseline="0" dirty="0">
              <a:solidFill>
                <a:srgbClr val="000000"/>
              </a:solidFill>
              <a:latin typeface="Century Gothic" charset="0"/>
              <a:ea typeface="Century Gothic" charset="0"/>
              <a:cs typeface="Century Gothic" charset="0"/>
            </a:endParaRPr>
          </a:p>
        </p:txBody>
      </p:sp>
      <p:sp>
        <p:nvSpPr>
          <p:cNvPr id="37" name="Text Box 174">
            <a:extLst>
              <a:ext uri="{FF2B5EF4-FFF2-40B4-BE49-F238E27FC236}">
                <a16:creationId xmlns:a16="http://schemas.microsoft.com/office/drawing/2014/main" id="{DF9D333C-35D5-BB4D-9DBA-95530A4C8428}"/>
              </a:ext>
            </a:extLst>
          </p:cNvPr>
          <p:cNvSpPr txBox="1">
            <a:spLocks noChangeArrowheads="1"/>
          </p:cNvSpPr>
          <p:nvPr/>
        </p:nvSpPr>
        <p:spPr bwMode="auto">
          <a:xfrm>
            <a:off x="7256201" y="2226972"/>
            <a:ext cx="720613" cy="45833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38" name="Straight Arrow Connector 37">
            <a:extLst>
              <a:ext uri="{FF2B5EF4-FFF2-40B4-BE49-F238E27FC236}">
                <a16:creationId xmlns:a16="http://schemas.microsoft.com/office/drawing/2014/main" id="{412ED701-00E6-884F-96FB-F09B8053B9CB}"/>
              </a:ext>
            </a:extLst>
          </p:cNvPr>
          <p:cNvCxnSpPr/>
          <p:nvPr/>
        </p:nvCxnSpPr>
        <p:spPr>
          <a:xfrm>
            <a:off x="7848647" y="2596546"/>
            <a:ext cx="878697" cy="543106"/>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39" name="Text Box 174">
            <a:extLst>
              <a:ext uri="{FF2B5EF4-FFF2-40B4-BE49-F238E27FC236}">
                <a16:creationId xmlns:a16="http://schemas.microsoft.com/office/drawing/2014/main" id="{D0A79C0E-F416-C04E-A910-0D1C03782185}"/>
              </a:ext>
            </a:extLst>
          </p:cNvPr>
          <p:cNvSpPr txBox="1">
            <a:spLocks noChangeArrowheads="1"/>
          </p:cNvSpPr>
          <p:nvPr/>
        </p:nvSpPr>
        <p:spPr bwMode="auto">
          <a:xfrm>
            <a:off x="7906200" y="1707446"/>
            <a:ext cx="720613" cy="45833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tx1">
                    <a:lumMod val="75000"/>
                    <a:lumOff val="25000"/>
                  </a:schemeClr>
                </a:solidFill>
                <a:latin typeface="Century Gothic" charset="0"/>
                <a:ea typeface="Century Gothic" charset="0"/>
                <a:cs typeface="Century Gothic" charset="0"/>
              </a:rPr>
              <a:t>NO</a:t>
            </a:r>
          </a:p>
        </p:txBody>
      </p:sp>
      <p:cxnSp>
        <p:nvCxnSpPr>
          <p:cNvPr id="40" name="Straight Arrow Connector 39">
            <a:extLst>
              <a:ext uri="{FF2B5EF4-FFF2-40B4-BE49-F238E27FC236}">
                <a16:creationId xmlns:a16="http://schemas.microsoft.com/office/drawing/2014/main" id="{D7DA4712-2EBC-754B-A853-9B67D0184DB3}"/>
              </a:ext>
            </a:extLst>
          </p:cNvPr>
          <p:cNvCxnSpPr/>
          <p:nvPr/>
        </p:nvCxnSpPr>
        <p:spPr>
          <a:xfrm>
            <a:off x="8530688" y="1936608"/>
            <a:ext cx="576748" cy="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F6EAD5BB-F55B-4E40-AEA8-0A1F0E49A1CA}"/>
              </a:ext>
            </a:extLst>
          </p:cNvPr>
          <p:cNvCxnSpPr/>
          <p:nvPr/>
        </p:nvCxnSpPr>
        <p:spPr>
          <a:xfrm flipV="1">
            <a:off x="6439927" y="2746498"/>
            <a:ext cx="0" cy="379113"/>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42" name="AutoShape 167">
            <a:extLst>
              <a:ext uri="{FF2B5EF4-FFF2-40B4-BE49-F238E27FC236}">
                <a16:creationId xmlns:a16="http://schemas.microsoft.com/office/drawing/2014/main" id="{185FA8B9-6C8E-E542-A0AD-8389D944F594}"/>
              </a:ext>
            </a:extLst>
          </p:cNvPr>
          <p:cNvSpPr>
            <a:spLocks noChangeArrowheads="1"/>
          </p:cNvSpPr>
          <p:nvPr/>
        </p:nvSpPr>
        <p:spPr bwMode="auto">
          <a:xfrm>
            <a:off x="9230397" y="1735529"/>
            <a:ext cx="1268846" cy="407196"/>
          </a:xfrm>
          <a:prstGeom prst="roundRect">
            <a:avLst>
              <a:gd name="adj" fmla="val 50000"/>
            </a:avLst>
          </a:prstGeom>
          <a:solidFill>
            <a:srgbClr val="9CE8BD"/>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rgbClr val="000000"/>
                </a:solidFill>
                <a:latin typeface="Century Gothic" charset="0"/>
                <a:ea typeface="Century Gothic" charset="0"/>
                <a:cs typeface="Century Gothic" charset="0"/>
              </a:rPr>
              <a:t>END</a:t>
            </a:r>
          </a:p>
        </p:txBody>
      </p:sp>
      <p:sp>
        <p:nvSpPr>
          <p:cNvPr id="43" name="AutoShape 167">
            <a:extLst>
              <a:ext uri="{FF2B5EF4-FFF2-40B4-BE49-F238E27FC236}">
                <a16:creationId xmlns:a16="http://schemas.microsoft.com/office/drawing/2014/main" id="{FF600424-AEB3-8F4D-8470-B010DFE9E78A}"/>
              </a:ext>
            </a:extLst>
          </p:cNvPr>
          <p:cNvSpPr>
            <a:spLocks noChangeArrowheads="1"/>
          </p:cNvSpPr>
          <p:nvPr/>
        </p:nvSpPr>
        <p:spPr bwMode="auto">
          <a:xfrm>
            <a:off x="8599178" y="4906706"/>
            <a:ext cx="2531285" cy="901877"/>
          </a:xfrm>
          <a:prstGeom prst="roundRect">
            <a:avLst>
              <a:gd name="adj" fmla="val 50000"/>
            </a:avLst>
          </a:prstGeom>
          <a:solidFill>
            <a:srgbClr val="9CE8BD"/>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rgbClr val="000000"/>
                </a:solidFill>
                <a:latin typeface="Century Gothic" charset="0"/>
                <a:ea typeface="Century Gothic" charset="0"/>
                <a:cs typeface="Century Gothic" charset="0"/>
              </a:rPr>
              <a:t>END</a:t>
            </a:r>
          </a:p>
        </p:txBody>
      </p:sp>
      <p:cxnSp>
        <p:nvCxnSpPr>
          <p:cNvPr id="44" name="Straight Arrow Connector 43">
            <a:extLst>
              <a:ext uri="{FF2B5EF4-FFF2-40B4-BE49-F238E27FC236}">
                <a16:creationId xmlns:a16="http://schemas.microsoft.com/office/drawing/2014/main" id="{6C9ED2C6-D751-0A40-8F06-541327D21E5B}"/>
              </a:ext>
            </a:extLst>
          </p:cNvPr>
          <p:cNvCxnSpPr/>
          <p:nvPr/>
        </p:nvCxnSpPr>
        <p:spPr>
          <a:xfrm>
            <a:off x="9864821" y="4291034"/>
            <a:ext cx="0" cy="533567"/>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45" name="AutoShape 166">
            <a:extLst>
              <a:ext uri="{FF2B5EF4-FFF2-40B4-BE49-F238E27FC236}">
                <a16:creationId xmlns:a16="http://schemas.microsoft.com/office/drawing/2014/main" id="{48301DC2-953A-F04B-A927-6B1CAD4427C2}"/>
              </a:ext>
            </a:extLst>
          </p:cNvPr>
          <p:cNvSpPr>
            <a:spLocks noChangeArrowheads="1"/>
          </p:cNvSpPr>
          <p:nvPr/>
        </p:nvSpPr>
        <p:spPr bwMode="auto">
          <a:xfrm>
            <a:off x="8919714" y="3239917"/>
            <a:ext cx="1890213" cy="909872"/>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300" b="0" i="0" u="none" strike="noStrike" baseline="0" dirty="0">
              <a:solidFill>
                <a:srgbClr val="000000"/>
              </a:solidFill>
              <a:latin typeface="Century Gothic" charset="0"/>
              <a:ea typeface="Century Gothic" charset="0"/>
              <a:cs typeface="Century Gothic" charset="0"/>
            </a:endParaRPr>
          </a:p>
        </p:txBody>
      </p:sp>
      <p:graphicFrame>
        <p:nvGraphicFramePr>
          <p:cNvPr id="3" name="Table 2">
            <a:extLst>
              <a:ext uri="{FF2B5EF4-FFF2-40B4-BE49-F238E27FC236}">
                <a16:creationId xmlns:a16="http://schemas.microsoft.com/office/drawing/2014/main" id="{D3A076AA-6008-8C94-29CF-7399CD384674}"/>
              </a:ext>
            </a:extLst>
          </p:cNvPr>
          <p:cNvGraphicFramePr>
            <a:graphicFrameLocks noGrp="1"/>
          </p:cNvGraphicFramePr>
          <p:nvPr>
            <p:extLst>
              <p:ext uri="{D42A27DB-BD31-4B8C-83A1-F6EECF244321}">
                <p14:modId xmlns:p14="http://schemas.microsoft.com/office/powerpoint/2010/main" val="2585057615"/>
              </p:ext>
            </p:extLst>
          </p:nvPr>
        </p:nvGraphicFramePr>
        <p:xfrm>
          <a:off x="256540" y="176704"/>
          <a:ext cx="11643359" cy="698500"/>
        </p:xfrm>
        <a:graphic>
          <a:graphicData uri="http://schemas.openxmlformats.org/drawingml/2006/table">
            <a:tbl>
              <a:tblPr>
                <a:tableStyleId>{5C22544A-7EE6-4342-B048-85BDC9FD1C3A}</a:tableStyleId>
              </a:tblPr>
              <a:tblGrid>
                <a:gridCol w="7863730">
                  <a:extLst>
                    <a:ext uri="{9D8B030D-6E8A-4147-A177-3AD203B41FA5}">
                      <a16:colId xmlns:a16="http://schemas.microsoft.com/office/drawing/2014/main" val="684787995"/>
                    </a:ext>
                  </a:extLst>
                </a:gridCol>
                <a:gridCol w="2474843">
                  <a:extLst>
                    <a:ext uri="{9D8B030D-6E8A-4147-A177-3AD203B41FA5}">
                      <a16:colId xmlns:a16="http://schemas.microsoft.com/office/drawing/2014/main" val="1194938607"/>
                    </a:ext>
                  </a:extLst>
                </a:gridCol>
                <a:gridCol w="1304786">
                  <a:extLst>
                    <a:ext uri="{9D8B030D-6E8A-4147-A177-3AD203B41FA5}">
                      <a16:colId xmlns:a16="http://schemas.microsoft.com/office/drawing/2014/main" val="2473674201"/>
                    </a:ext>
                  </a:extLst>
                </a:gridCol>
              </a:tblGrid>
              <a:tr h="254000">
                <a:tc>
                  <a:txBody>
                    <a:bodyPr/>
                    <a:lstStyle/>
                    <a:p>
                      <a:pPr algn="l" fontAlgn="ctr"/>
                      <a:r>
                        <a:rPr lang="en-US" sz="900" u="none" strike="noStrike" dirty="0">
                          <a:solidFill>
                            <a:schemeClr val="tx1">
                              <a:lumMod val="65000"/>
                              <a:lumOff val="35000"/>
                            </a:schemeClr>
                          </a:solidFill>
                          <a:effectLst/>
                          <a:latin typeface="Century Gothic" panose="020B0502020202020204" pitchFamily="34" charset="0"/>
                        </a:rPr>
                        <a:t>   PROCESS</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a:solidFill>
                            <a:schemeClr val="tx1">
                              <a:lumMod val="65000"/>
                              <a:lumOff val="35000"/>
                            </a:schemeClr>
                          </a:solidFill>
                          <a:effectLst/>
                          <a:latin typeface="Century Gothic" panose="020B0502020202020204" pitchFamily="34" charset="0"/>
                        </a:rPr>
                        <a:t>AUTHOR</a:t>
                      </a:r>
                      <a:endParaRPr lang="en-US" sz="900" b="0" i="0" u="none" strike="noStrike">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dirty="0">
                          <a:solidFill>
                            <a:schemeClr val="tx1">
                              <a:lumMod val="65000"/>
                              <a:lumOff val="35000"/>
                            </a:schemeClr>
                          </a:solidFill>
                          <a:effectLst/>
                          <a:latin typeface="Century Gothic" panose="020B0502020202020204" pitchFamily="34" charset="0"/>
                        </a:rPr>
                        <a:t>DATE</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5995443"/>
                  </a:ext>
                </a:extLst>
              </a:tr>
              <a:tr h="444500">
                <a:tc>
                  <a:txBody>
                    <a:bodyPr/>
                    <a:lstStyle/>
                    <a:p>
                      <a:pPr algn="l" fontAlgn="ctr"/>
                      <a:endParaRPr lang="en-US" sz="18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3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6E6E6"/>
                    </a:solidFill>
                  </a:tcPr>
                </a:tc>
                <a:extLst>
                  <a:ext uri="{0D108BD9-81ED-4DB2-BD59-A6C34878D82A}">
                    <a16:rowId xmlns:a16="http://schemas.microsoft.com/office/drawing/2014/main" val="3933300914"/>
                  </a:ext>
                </a:extLst>
              </a:tr>
            </a:tbl>
          </a:graphicData>
        </a:graphic>
      </p:graphicFrame>
    </p:spTree>
    <p:extLst>
      <p:ext uri="{BB962C8B-B14F-4D97-AF65-F5344CB8AC3E}">
        <p14:creationId xmlns:p14="http://schemas.microsoft.com/office/powerpoint/2010/main" val="500544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12747</TotalTime>
  <Words>289</Words>
  <Application>Microsoft Macintosh PowerPoint</Application>
  <PresentationFormat>Widescreen</PresentationFormat>
  <Paragraphs>50</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207</cp:revision>
  <cp:lastPrinted>2024-02-20T23:48:17Z</cp:lastPrinted>
  <dcterms:created xsi:type="dcterms:W3CDTF">2021-07-07T23:54:57Z</dcterms:created>
  <dcterms:modified xsi:type="dcterms:W3CDTF">2024-05-17T19:58:25Z</dcterms:modified>
</cp:coreProperties>
</file>